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embeddedFontLst>
    <p:embeddedFont>
      <p:font typeface="Bahnschrift SemiLight" panose="020B0502040204020203" pitchFamily="34" charset="0"/>
      <p:regular r:id="rId11"/>
    </p:embeddedFont>
    <p:embeddedFont>
      <p:font typeface="Calibri Light" panose="020F0302020204030204" pitchFamily="34" charset="0"/>
      <p:regular r:id="rId12"/>
      <p:italic r:id="rId13"/>
    </p:embeddedFont>
    <p:embeddedFont>
      <p:font typeface="Bahnschrift SemiBold" panose="020B0502040204020203" pitchFamily="34" charset="0"/>
      <p:bold r:id="rId14"/>
    </p:embeddedFont>
    <p:embeddedFont>
      <p:font typeface="Segoe UI Semibold" panose="020B0702040204020203" pitchFamily="34" charset="0"/>
      <p:bold r:id="rId15"/>
      <p:boldItalic r:id="rId16"/>
    </p:embeddedFont>
    <p:embeddedFont>
      <p:font typeface="Bodoni MT" panose="020B0604020202020204" charset="0"/>
      <p:regular r:id="rId17"/>
      <p:bold r:id="rId18"/>
      <p:italic r:id="rId19"/>
      <p:bold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4FA486-FAC0-434D-A868-9813E00AC9BE}" v="26" dt="2021-06-01T06:14:40.524"/>
    <p1510:client id="{0C197ACE-396A-480A-B8E8-4D15195CB5FC}" v="13" dt="2021-06-02T10:02:22.252"/>
    <p1510:client id="{6BDB4DC1-F784-4CDA-B642-433EDCF52311}" v="34" dt="2021-05-27T15:24:17.414"/>
    <p1510:client id="{7E9599A4-7CBF-4372-9110-5A8EBDFE67BB}" v="27" dt="2021-06-01T05:46:27.763"/>
    <p1510:client id="{C2848B96-B0CE-4F16-8A5D-6951F17E2734}" v="3" dt="2021-05-27T14:22:15.044"/>
    <p1510:client id="{E517E136-0522-4B2A-82F2-4693F0B6A552}" v="90" dt="2021-06-03T07:43:03.8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80" d="100"/>
          <a:sy n="180" d="100"/>
        </p:scale>
        <p:origin x="-2688" y="-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FE24423-BAE4-46C5-80B7-2F82110582F0}" type="datetimeFigureOut">
              <a:rPr lang="en-US"/>
              <a:pPr>
                <a:defRPr/>
              </a:pPr>
              <a:t>6/3/2021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Modifica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  <a:endParaRPr lang="en-US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12392B3-5BAE-4816-9B42-B0705FF898DD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628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in linea con le indicazioni della Convenzione di Istanbul1. Il sistema produce inoltre dati e indicatori necessari a verificare il raggiungimento degli obiettivi previsti dall’Agenda 2030 – Goal 5 “Raggiungere l’uguaglianza di genere ed emancipare tutte le donne e le ragazze”2.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2392B3-5BAE-4816-9B42-B0705FF898DD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135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/>
              <a:t>Il primo passo è dunque quello di integrare le varie fonti. Il servizio si avvale di una soluzione che, a partire dai requisiti espressi dagli statistici dell’</a:t>
            </a:r>
            <a:r>
              <a:rPr lang="it-IT" err="1"/>
              <a:t>Istituto,abilita</a:t>
            </a:r>
            <a:r>
              <a:rPr lang="it-IT"/>
              <a:t> la raccolta delle informazioni sui diversi canali individuati e la definizione di viste-ambiti tematici (insights) di interesse, la selezione ed elaborazione di KPI specifici, l’addestramento degli algoritmi di calcolo e la produzione della reportistica per la fruizione dei risultati da parte degli utenti per una completa e certificata Web and Social Analysis. È stata realizzata una dashboard con quattro quadri di analisi (insight) e una psicografica, basata su prodotti open source, per la visualizzazione e la navigazione delle informazioni</a:t>
            </a:r>
            <a:endParaRPr lang="en-US"/>
          </a:p>
          <a:p>
            <a:endParaRPr lang="en-US">
              <a:cs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2392B3-5BAE-4816-9B42-B0705FF898DD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155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/>
              <a:t>Le </a:t>
            </a:r>
            <a:r>
              <a:rPr lang="en-US" err="1"/>
              <a:t>conversazioni</a:t>
            </a:r>
            <a:r>
              <a:rPr lang="en-US"/>
              <a:t> </a:t>
            </a:r>
            <a:r>
              <a:rPr lang="en-US" err="1"/>
              <a:t>raccolte</a:t>
            </a:r>
            <a:r>
              <a:rPr lang="en-US"/>
              <a:t> </a:t>
            </a:r>
            <a:r>
              <a:rPr lang="en-US" err="1"/>
              <a:t>sono</a:t>
            </a:r>
            <a:r>
              <a:rPr lang="en-US"/>
              <a:t> </a:t>
            </a:r>
            <a:r>
              <a:rPr lang="en-US" err="1"/>
              <a:t>rappresentate</a:t>
            </a:r>
            <a:r>
              <a:rPr lang="en-US"/>
              <a:t> </a:t>
            </a:r>
            <a:r>
              <a:rPr lang="en-US" err="1"/>
              <a:t>concettualmente</a:t>
            </a:r>
            <a:r>
              <a:rPr lang="en-US"/>
              <a:t> in macro-</a:t>
            </a:r>
            <a:r>
              <a:rPr lang="en-US" err="1"/>
              <a:t>ambiti</a:t>
            </a:r>
            <a:r>
              <a:rPr lang="en-US"/>
              <a:t> </a:t>
            </a:r>
            <a:r>
              <a:rPr lang="en-US" err="1"/>
              <a:t>tematici</a:t>
            </a:r>
            <a:r>
              <a:rPr lang="en-US"/>
              <a:t> (</a:t>
            </a:r>
            <a:r>
              <a:rPr lang="en-US" err="1"/>
              <a:t>detti</a:t>
            </a:r>
            <a:r>
              <a:rPr lang="en-US"/>
              <a:t> Insight). Un Insight </a:t>
            </a:r>
            <a:r>
              <a:rPr lang="en-US" err="1"/>
              <a:t>infatti</a:t>
            </a:r>
            <a:r>
              <a:rPr lang="en-US"/>
              <a:t> è </a:t>
            </a:r>
            <a:r>
              <a:rPr lang="en-US" err="1"/>
              <a:t>assimilabile</a:t>
            </a:r>
            <a:r>
              <a:rPr lang="en-US"/>
              <a:t> ad un </a:t>
            </a:r>
            <a:r>
              <a:rPr lang="en-US" err="1"/>
              <a:t>contenitore</a:t>
            </a:r>
            <a:r>
              <a:rPr lang="en-US"/>
              <a:t> </a:t>
            </a:r>
            <a:r>
              <a:rPr lang="en-US" err="1"/>
              <a:t>tematico</a:t>
            </a:r>
            <a:r>
              <a:rPr lang="en-US"/>
              <a:t> di </a:t>
            </a:r>
            <a:r>
              <a:rPr lang="en-US" err="1"/>
              <a:t>dati</a:t>
            </a:r>
            <a:r>
              <a:rPr lang="en-US"/>
              <a:t> </a:t>
            </a:r>
            <a:r>
              <a:rPr lang="en-US" err="1"/>
              <a:t>appartenenti</a:t>
            </a:r>
            <a:r>
              <a:rPr lang="en-US"/>
              <a:t> a determinate parole </a:t>
            </a:r>
            <a:r>
              <a:rPr lang="en-US" err="1"/>
              <a:t>chiave</a:t>
            </a:r>
            <a:r>
              <a:rPr lang="en-US"/>
              <a:t>. </a:t>
            </a:r>
            <a:r>
              <a:rPr lang="en-US" err="1"/>
              <a:t>Ogni</a:t>
            </a:r>
            <a:r>
              <a:rPr lang="en-US"/>
              <a:t> Insight è </a:t>
            </a:r>
            <a:r>
              <a:rPr lang="en-US" err="1"/>
              <a:t>strutturato</a:t>
            </a:r>
            <a:r>
              <a:rPr lang="en-US"/>
              <a:t> in dashboard, ossia </a:t>
            </a:r>
            <a:r>
              <a:rPr lang="en-US" err="1"/>
              <a:t>rappresentazione</a:t>
            </a:r>
            <a:r>
              <a:rPr lang="en-US"/>
              <a:t> </a:t>
            </a:r>
            <a:r>
              <a:rPr lang="en-US" err="1"/>
              <a:t>dinamica</a:t>
            </a:r>
            <a:r>
              <a:rPr lang="en-US"/>
              <a:t> di </a:t>
            </a:r>
            <a:r>
              <a:rPr lang="en-US" err="1"/>
              <a:t>un</a:t>
            </a:r>
            <a:r>
              <a:rPr lang="en-US"/>
              <a:t> set di KPI, </a:t>
            </a:r>
            <a:r>
              <a:rPr lang="en-US" err="1"/>
              <a:t>i</a:t>
            </a:r>
            <a:r>
              <a:rPr lang="en-US"/>
              <a:t> </a:t>
            </a:r>
            <a:r>
              <a:rPr lang="en-US" err="1"/>
              <a:t>quali</a:t>
            </a:r>
            <a:r>
              <a:rPr lang="en-US"/>
              <a:t> </a:t>
            </a:r>
            <a:r>
              <a:rPr lang="en-US" err="1"/>
              <a:t>possono</a:t>
            </a:r>
            <a:r>
              <a:rPr lang="en-US"/>
              <a:t> </a:t>
            </a:r>
            <a:r>
              <a:rPr lang="en-US" err="1"/>
              <a:t>essere</a:t>
            </a:r>
            <a:r>
              <a:rPr lang="en-US"/>
              <a:t> standard o </a:t>
            </a:r>
            <a:r>
              <a:rPr lang="en-US" err="1"/>
              <a:t>personalizzati</a:t>
            </a:r>
            <a:r>
              <a:rPr lang="en-US"/>
              <a:t> in base alle </a:t>
            </a:r>
            <a:r>
              <a:rPr lang="en-US" err="1"/>
              <a:t>esigenze</a:t>
            </a:r>
            <a:r>
              <a:rPr lang="en-US"/>
              <a:t> di </a:t>
            </a:r>
            <a:r>
              <a:rPr lang="en-US" err="1"/>
              <a:t>analisi</a:t>
            </a:r>
            <a:r>
              <a:rPr lang="en-US"/>
              <a:t> del </a:t>
            </a:r>
            <a:r>
              <a:rPr lang="en-US" err="1"/>
              <a:t>cliente</a:t>
            </a:r>
            <a:r>
              <a:rPr lang="en-US"/>
              <a:t>. Le dashboard </a:t>
            </a:r>
            <a:r>
              <a:rPr lang="en-US" err="1"/>
              <a:t>sono</a:t>
            </a:r>
            <a:r>
              <a:rPr lang="en-US"/>
              <a:t> </a:t>
            </a:r>
            <a:r>
              <a:rPr lang="en-US" err="1"/>
              <a:t>tipicamente</a:t>
            </a:r>
            <a:r>
              <a:rPr lang="en-US"/>
              <a:t> associate a un </a:t>
            </a:r>
            <a:r>
              <a:rPr lang="en-US" err="1"/>
              <a:t>canale</a:t>
            </a:r>
            <a:r>
              <a:rPr lang="en-US"/>
              <a:t> (ad </a:t>
            </a:r>
            <a:r>
              <a:rPr lang="en-US" err="1"/>
              <a:t>esempio</a:t>
            </a:r>
            <a:r>
              <a:rPr lang="en-US"/>
              <a:t> la dashboard Twitter </a:t>
            </a:r>
            <a:r>
              <a:rPr lang="en-US" err="1"/>
              <a:t>espone</a:t>
            </a:r>
            <a:r>
              <a:rPr lang="en-US"/>
              <a:t> tutti </a:t>
            </a:r>
            <a:r>
              <a:rPr lang="en-US" err="1"/>
              <a:t>gli</a:t>
            </a:r>
            <a:r>
              <a:rPr lang="en-US"/>
              <a:t> </a:t>
            </a:r>
            <a:r>
              <a:rPr lang="en-US" err="1"/>
              <a:t>indicatori</a:t>
            </a:r>
            <a:r>
              <a:rPr lang="en-US"/>
              <a:t> </a:t>
            </a:r>
            <a:r>
              <a:rPr lang="en-US" err="1"/>
              <a:t>associabili</a:t>
            </a:r>
            <a:r>
              <a:rPr lang="en-US"/>
              <a:t> alle </a:t>
            </a:r>
            <a:r>
              <a:rPr lang="en-US" err="1"/>
              <a:t>conversazioni</a:t>
            </a:r>
            <a:r>
              <a:rPr lang="en-US"/>
              <a:t> di Twitter). </a:t>
            </a:r>
            <a:endParaRPr lang="it-IT"/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err="1"/>
              <a:t>Gli</a:t>
            </a:r>
            <a:r>
              <a:rPr lang="en-US"/>
              <a:t> Insight </a:t>
            </a:r>
            <a:r>
              <a:rPr lang="en-US" err="1"/>
              <a:t>sono</a:t>
            </a:r>
            <a:r>
              <a:rPr lang="en-US"/>
              <a:t> </a:t>
            </a:r>
            <a:r>
              <a:rPr lang="en-US" err="1"/>
              <a:t>altamente</a:t>
            </a:r>
            <a:r>
              <a:rPr lang="en-US"/>
              <a:t> </a:t>
            </a:r>
            <a:r>
              <a:rPr lang="en-US" err="1"/>
              <a:t>flessibili</a:t>
            </a:r>
            <a:r>
              <a:rPr lang="en-US"/>
              <a:t> </a:t>
            </a:r>
            <a:r>
              <a:rPr lang="en-US" err="1"/>
              <a:t>grazie</a:t>
            </a:r>
            <a:r>
              <a:rPr lang="en-US"/>
              <a:t> </a:t>
            </a:r>
            <a:r>
              <a:rPr lang="en-US" err="1"/>
              <a:t>alla</a:t>
            </a:r>
            <a:r>
              <a:rPr lang="en-US"/>
              <a:t> </a:t>
            </a:r>
            <a:r>
              <a:rPr lang="en-US" err="1"/>
              <a:t>possibilità</a:t>
            </a:r>
            <a:r>
              <a:rPr lang="en-US"/>
              <a:t> di: </a:t>
            </a:r>
            <a:endParaRPr lang="it-IT"/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err="1"/>
              <a:t>Organizzare</a:t>
            </a:r>
            <a:r>
              <a:rPr lang="en-US"/>
              <a:t> la </a:t>
            </a:r>
            <a:r>
              <a:rPr lang="en-US" err="1"/>
              <a:t>raccolta</a:t>
            </a:r>
            <a:r>
              <a:rPr lang="en-US"/>
              <a:t> in un </a:t>
            </a:r>
            <a:r>
              <a:rPr lang="en-US" err="1"/>
              <a:t>numero</a:t>
            </a:r>
            <a:r>
              <a:rPr lang="en-US"/>
              <a:t> </a:t>
            </a:r>
            <a:r>
              <a:rPr lang="en-US" err="1"/>
              <a:t>qualsiasi</a:t>
            </a:r>
            <a:r>
              <a:rPr lang="en-US"/>
              <a:t> di Insight (ad </a:t>
            </a:r>
            <a:r>
              <a:rPr lang="en-US" err="1"/>
              <a:t>esempio</a:t>
            </a:r>
            <a:r>
              <a:rPr lang="en-US"/>
              <a:t> di </a:t>
            </a:r>
            <a:r>
              <a:rPr lang="en-US" err="1"/>
              <a:t>si</a:t>
            </a:r>
            <a:r>
              <a:rPr lang="en-US"/>
              <a:t> </a:t>
            </a:r>
            <a:r>
              <a:rPr lang="en-US" err="1"/>
              <a:t>possono</a:t>
            </a:r>
            <a:r>
              <a:rPr lang="en-US"/>
              <a:t> </a:t>
            </a:r>
            <a:r>
              <a:rPr lang="en-US" err="1"/>
              <a:t>organizzare</a:t>
            </a:r>
            <a:r>
              <a:rPr lang="en-US"/>
              <a:t> </a:t>
            </a:r>
            <a:r>
              <a:rPr lang="en-US" err="1"/>
              <a:t>i</a:t>
            </a:r>
            <a:r>
              <a:rPr lang="en-US"/>
              <a:t> </a:t>
            </a:r>
            <a:r>
              <a:rPr lang="en-US" err="1"/>
              <a:t>dati</a:t>
            </a:r>
            <a:r>
              <a:rPr lang="en-US"/>
              <a:t> in un </a:t>
            </a:r>
            <a:r>
              <a:rPr lang="en-US" err="1"/>
              <a:t>unico</a:t>
            </a:r>
            <a:r>
              <a:rPr lang="en-US"/>
              <a:t> </a:t>
            </a:r>
            <a:r>
              <a:rPr lang="en-US" err="1"/>
              <a:t>ambito</a:t>
            </a:r>
            <a:r>
              <a:rPr lang="en-US"/>
              <a:t> </a:t>
            </a:r>
            <a:r>
              <a:rPr lang="en-US" err="1"/>
              <a:t>tematico</a:t>
            </a:r>
            <a:r>
              <a:rPr lang="en-US"/>
              <a:t> </a:t>
            </a:r>
            <a:r>
              <a:rPr lang="en-US" err="1"/>
              <a:t>oppure</a:t>
            </a:r>
            <a:r>
              <a:rPr lang="en-US"/>
              <a:t> </a:t>
            </a:r>
            <a:r>
              <a:rPr lang="en-US" err="1"/>
              <a:t>suddividerli</a:t>
            </a:r>
            <a:r>
              <a:rPr lang="en-US"/>
              <a:t> in base a </a:t>
            </a:r>
            <a:r>
              <a:rPr lang="en-US" err="1"/>
              <a:t>filtri</a:t>
            </a:r>
            <a:r>
              <a:rPr lang="en-US"/>
              <a:t> </a:t>
            </a:r>
            <a:r>
              <a:rPr lang="en-US" err="1"/>
              <a:t>tematici</a:t>
            </a:r>
            <a:r>
              <a:rPr lang="en-US"/>
              <a:t> </a:t>
            </a:r>
            <a:r>
              <a:rPr lang="en-US" err="1"/>
              <a:t>ulteriori</a:t>
            </a:r>
            <a:r>
              <a:rPr lang="en-US"/>
              <a:t>) </a:t>
            </a:r>
            <a:endParaRPr lang="it-IT"/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err="1"/>
              <a:t>Aggiungere</a:t>
            </a:r>
            <a:r>
              <a:rPr lang="en-US"/>
              <a:t> </a:t>
            </a:r>
            <a:r>
              <a:rPr lang="en-US" err="1"/>
              <a:t>nuovi</a:t>
            </a:r>
            <a:r>
              <a:rPr lang="en-US"/>
              <a:t> </a:t>
            </a:r>
            <a:r>
              <a:rPr lang="en-US" err="1"/>
              <a:t>canali</a:t>
            </a:r>
            <a:r>
              <a:rPr lang="en-US"/>
              <a:t> </a:t>
            </a:r>
            <a:r>
              <a:rPr lang="en-US" err="1"/>
              <a:t>collegati</a:t>
            </a:r>
            <a:r>
              <a:rPr lang="en-US"/>
              <a:t> </a:t>
            </a:r>
            <a:r>
              <a:rPr lang="en-US" err="1"/>
              <a:t>agli</a:t>
            </a:r>
            <a:r>
              <a:rPr lang="en-US"/>
              <a:t> Insight </a:t>
            </a:r>
            <a:r>
              <a:rPr lang="en-US" err="1"/>
              <a:t>già</a:t>
            </a:r>
            <a:r>
              <a:rPr lang="en-US"/>
              <a:t> </a:t>
            </a:r>
            <a:r>
              <a:rPr lang="en-US" err="1"/>
              <a:t>definiti</a:t>
            </a:r>
            <a:endParaRPr lang="it-IT"/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err="1"/>
              <a:t>Aggiungere</a:t>
            </a:r>
            <a:r>
              <a:rPr lang="en-US"/>
              <a:t> </a:t>
            </a:r>
            <a:r>
              <a:rPr lang="en-US" err="1"/>
              <a:t>filtri</a:t>
            </a:r>
            <a:r>
              <a:rPr lang="en-US"/>
              <a:t> di </a:t>
            </a:r>
            <a:r>
              <a:rPr lang="en-US" err="1"/>
              <a:t>ricerca</a:t>
            </a:r>
            <a:r>
              <a:rPr lang="en-US"/>
              <a:t> sui </a:t>
            </a:r>
            <a:r>
              <a:rPr lang="en-US" err="1"/>
              <a:t>dati</a:t>
            </a:r>
            <a:endParaRPr lang="it-IT"/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err="1"/>
              <a:t>Modificare</a:t>
            </a:r>
            <a:r>
              <a:rPr lang="en-US"/>
              <a:t> </a:t>
            </a:r>
            <a:r>
              <a:rPr lang="en-US" err="1"/>
              <a:t>temi</a:t>
            </a:r>
            <a:r>
              <a:rPr lang="en-US"/>
              <a:t> e </a:t>
            </a:r>
            <a:r>
              <a:rPr lang="en-US" err="1"/>
              <a:t>argomenti</a:t>
            </a:r>
            <a:r>
              <a:rPr lang="en-US"/>
              <a:t> di </a:t>
            </a:r>
            <a:r>
              <a:rPr lang="en-US" err="1"/>
              <a:t>rilevazione</a:t>
            </a:r>
            <a:endParaRPr lang="it-IT" err="1"/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err="1"/>
              <a:t>Modificare</a:t>
            </a:r>
            <a:r>
              <a:rPr lang="en-US"/>
              <a:t> </a:t>
            </a:r>
            <a:r>
              <a:rPr lang="en-US" err="1"/>
              <a:t>quadri</a:t>
            </a:r>
            <a:r>
              <a:rPr lang="en-US"/>
              <a:t> di </a:t>
            </a:r>
            <a:r>
              <a:rPr lang="en-US" err="1"/>
              <a:t>rappresentazione</a:t>
            </a:r>
            <a:endParaRPr lang="it-IT" err="1"/>
          </a:p>
          <a:p>
            <a:endParaRPr lang="en-US">
              <a:cs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2392B3-5BAE-4816-9B42-B0705FF898DD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500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I principi architetturali precedentemente riassunti sono stati declinati nella realizzazione di una Dashboard interattiva e multilingua permette la configurazione e l’utilizzo di KPI standard e personalizzabili secondo i quali è possibile customizzare dashboard analitiche (es. analisi dei trend, andamento KPI di sintesi, analisi integrata dei contenuti).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2392B3-5BAE-4816-9B42-B0705FF898DD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294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dirty="0"/>
              <a:t>Il servizio di sentiment </a:t>
            </a:r>
            <a:r>
              <a:rPr lang="it-IT" dirty="0" err="1"/>
              <a:t>analysis</a:t>
            </a:r>
            <a:r>
              <a:rPr lang="it-IT" dirty="0"/>
              <a:t> utilizza metodologie che si fondano su architetture di Deep Learning (</a:t>
            </a:r>
            <a:r>
              <a:rPr lang="it-IT" dirty="0" err="1"/>
              <a:t>Artificial</a:t>
            </a:r>
            <a:r>
              <a:rPr lang="it-IT" dirty="0"/>
              <a:t> Intelligence).  oltre che dalla qualità intrinseca della metodologia, proprio dall’attività condotta in fase di addestramento, utilizzando tecniche di Active </a:t>
            </a:r>
            <a:r>
              <a:rPr lang="it-IT" dirty="0" err="1"/>
              <a:t>learning.A</a:t>
            </a:r>
            <a:r>
              <a:rPr lang="it-IT" dirty="0"/>
              <a:t> partire da un ambito-tema o dal soggetto di interesse per l’Istituto, l’addestramento del motore (Machine Learning) si basa sulla disponibilità di un campione di testi certificati in termini di risposta sentiment (valutazioni positive, negative, neutre)ed </a:t>
            </a:r>
            <a:r>
              <a:rPr lang="it-IT" dirty="0" err="1"/>
              <a:t>emotion</a:t>
            </a:r>
            <a:r>
              <a:rPr lang="it-IT" dirty="0"/>
              <a:t> (gioia, sorpresa, amore, tristezza, rabbia, neutro); l’accuratezza delle classificazioni viene arricchita e perfezionata tramite l’impiego di opportuni cataloghi creati ad-hoc, secondo le specifiche esigenze del contesto di interesse.</a:t>
            </a:r>
            <a:endParaRPr lang="en-US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2392B3-5BAE-4816-9B42-B0705FF898DD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88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spcBef>
                <a:spcPts val="1000"/>
              </a:spcBef>
            </a:pPr>
            <a:r>
              <a:rPr lang="it-IT" dirty="0"/>
              <a:t>La tassonomia di riferimento utilizzata dai </a:t>
            </a:r>
            <a:r>
              <a:rPr lang="it-IT" dirty="0" err="1"/>
              <a:t>taggatori</a:t>
            </a:r>
            <a:r>
              <a:rPr lang="it-IT" dirty="0"/>
              <a:t> per la classificazione delle emozioni prende spunto dalla tassonomia di Parrot (2001) che identifica più di 100 emozioni. La tassonomia identifica 6 tipi diversi di emozioni di primo livello: </a:t>
            </a:r>
          </a:p>
          <a:p>
            <a:pPr marL="285750" indent="-285750" algn="just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it-IT" dirty="0"/>
              <a:t>Amore</a:t>
            </a:r>
            <a:endParaRPr lang="en-US" dirty="0"/>
          </a:p>
          <a:p>
            <a:pPr marL="285750" indent="-285750" algn="just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it-IT" dirty="0"/>
              <a:t>Gioia</a:t>
            </a:r>
            <a:endParaRPr lang="en-US" dirty="0"/>
          </a:p>
          <a:p>
            <a:pPr marL="285750" indent="-285750" algn="just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it-IT" dirty="0"/>
              <a:t>Sorpresa</a:t>
            </a:r>
            <a:endParaRPr lang="en-US" dirty="0"/>
          </a:p>
          <a:p>
            <a:pPr marL="285750" indent="-285750" algn="just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it-IT" dirty="0"/>
              <a:t>Rabbia</a:t>
            </a:r>
            <a:endParaRPr lang="en-US" dirty="0"/>
          </a:p>
          <a:p>
            <a:pPr marL="285750" indent="-285750" algn="just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it-IT" dirty="0"/>
              <a:t>Tristezza</a:t>
            </a:r>
            <a:endParaRPr lang="en-US" dirty="0"/>
          </a:p>
          <a:p>
            <a:pPr marL="285750" indent="-285750" algn="just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it-IT" dirty="0"/>
              <a:t>Paura </a:t>
            </a:r>
            <a:endParaRPr lang="it-IT" dirty="0">
              <a:cs typeface="Calibri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it-IT" dirty="0"/>
              <a:t>La tassonomia di secondo livello specifica l’emozione espressa nel tweet/post, il terzo livello della tassonomia rappresenta una linea guida nell'attribuzione delle etichette in fase di annotazione. Di seguito la tabella utilizzata per l’analisi dell’emozione: </a:t>
            </a:r>
            <a:endParaRPr lang="it-IT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2392B3-5BAE-4816-9B42-B0705FF898DD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479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58333" y="1608665"/>
            <a:ext cx="8170334" cy="3437467"/>
          </a:xfrm>
        </p:spPr>
        <p:txBody>
          <a:bodyPr/>
          <a:lstStyle>
            <a:lvl1pPr algn="l">
              <a:defRPr sz="3600" b="1">
                <a:solidFill>
                  <a:schemeClr val="bg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58333" y="5233729"/>
            <a:ext cx="8170334" cy="830095"/>
          </a:xfrm>
        </p:spPr>
        <p:txBody>
          <a:bodyPr anchor="b"/>
          <a:lstStyle>
            <a:lvl1pPr marL="0" indent="0" algn="l">
              <a:buNone/>
              <a:defRPr sz="3200" b="1">
                <a:solidFill>
                  <a:schemeClr val="tx2">
                    <a:lumMod val="75000"/>
                  </a:schemeClr>
                </a:solidFill>
                <a:latin typeface="Bodoni MT" panose="020706030806060202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5" name="Segnaposto immagine 4"/>
          <p:cNvSpPr>
            <a:spLocks noGrp="1"/>
          </p:cNvSpPr>
          <p:nvPr>
            <p:ph type="pic" sz="quarter" idx="10"/>
          </p:nvPr>
        </p:nvSpPr>
        <p:spPr>
          <a:xfrm>
            <a:off x="9696821" y="5608425"/>
            <a:ext cx="2243668" cy="1188000"/>
          </a:xfrm>
        </p:spPr>
        <p:txBody>
          <a:bodyPr>
            <a:noAutofit/>
          </a:bodyPr>
          <a:lstStyle>
            <a:lvl1pPr>
              <a:defRPr sz="2000" baseline="0"/>
            </a:lvl1pPr>
          </a:lstStyle>
          <a:p>
            <a:pPr lvl="0"/>
            <a:r>
              <a:rPr lang="it-IT" noProof="0"/>
              <a:t>Fare clic sull'icona per inserire un'immagine</a:t>
            </a:r>
            <a:endParaRPr lang="en-US" noProof="0"/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1"/>
          </p:nvPr>
        </p:nvSpPr>
        <p:spPr>
          <a:xfrm>
            <a:off x="1058863" y="6096748"/>
            <a:ext cx="8169804" cy="5207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>
                    <a:lumMod val="75000"/>
                  </a:schemeClr>
                </a:solidFill>
                <a:latin typeface="Bodoni MT" panose="02070603080606020203" pitchFamily="18" charset="0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083329018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Gabriele Paone- ISTAT Istituto Nazionale di Statistica</a:t>
            </a:r>
            <a:endParaRPr lang="en-U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23639-FF8E-4325-88F3-2C67AD9B9899}" type="slidenum">
              <a:rPr/>
              <a:pPr>
                <a:defRPr/>
              </a:pPr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8692370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Gabriele Paone- ISTAT Istituto Nazionale di Statistica</a:t>
            </a:r>
            <a:endParaRPr lang="en-U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A5FA0-6311-433E-8DD9-287D5E0A53AE}" type="slidenum">
              <a:rPr/>
              <a:pPr>
                <a:defRPr/>
              </a:pPr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343848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2563" y="1597025"/>
            <a:ext cx="11590337" cy="474361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Gabriele Paone- ISTAT Istituto Nazionale di Statistica</a:t>
            </a:r>
            <a:endParaRPr lang="en-U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82E93-90EF-4C8A-980D-C5E817DD69B4}" type="slidenum">
              <a:rPr/>
              <a:pPr>
                <a:defRPr/>
              </a:pPr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2488159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Gabriele Paone- ISTAT Istituto Nazionale di Statistica</a:t>
            </a:r>
            <a:endParaRPr lang="en-U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FBC88-EE89-4A3F-8CBC-3AE041DABD74}" type="slidenum">
              <a:rPr/>
              <a:pPr>
                <a:defRPr/>
              </a:pPr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3483543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Gabriele Paone- ISTAT Istituto Nazionale di Statistica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F90BA-137A-4954-A398-D03A824A6AEB}" type="slidenum">
              <a:rPr/>
              <a:pPr>
                <a:defRPr/>
              </a:pPr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92757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Gabriele Paone- ISTAT Istituto Nazionale di Statistica</a:t>
            </a:r>
            <a:endParaRPr lang="en-US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CD2A4-0E4F-480E-AA39-968018E82A64}" type="slidenum">
              <a:rPr/>
              <a:pPr>
                <a:defRPr/>
              </a:pPr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062778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Gabriele Paone- ISTAT Istituto Nazionale di Statistica</a:t>
            </a:r>
            <a:endParaRPr lang="en-US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7D005-08D0-49A1-B005-51632D5A4FD3}" type="slidenum">
              <a:rPr/>
              <a:pPr>
                <a:defRPr/>
              </a:pPr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6380515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Gabriele Paone- ISTAT Istituto Nazionale di Statistica</a:t>
            </a:r>
            <a:endParaRPr lang="en-US"/>
          </a:p>
        </p:txBody>
      </p:sp>
      <p:sp>
        <p:nvSpPr>
          <p:cNvPr id="3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9968C-CA6F-4470-AE7D-B85C491ADE76}" type="slidenum">
              <a:rPr/>
              <a:pPr>
                <a:defRPr/>
              </a:pPr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7039637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Gabriele Paone- ISTAT Istituto Nazionale di Statistica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73225-9AE7-4BCA-9851-AA27BB3E3DD6}" type="slidenum">
              <a:rPr/>
              <a:pPr>
                <a:defRPr/>
              </a:pPr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4018433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Fare clic sull'icona per inserire un'immagine</a:t>
            </a:r>
            <a:endParaRPr lang="en-US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Gabriele Paone- ISTAT Istituto Nazionale di Statistica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7D129-25AE-4FFE-B1E3-CA4852B82F3F}" type="slidenum">
              <a:rPr/>
              <a:pPr>
                <a:defRPr/>
              </a:pPr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126509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182563" y="0"/>
            <a:ext cx="9996487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Fare clic per modificare lo stile del titolo</a:t>
            </a:r>
            <a:endParaRPr lang="en-US" altLang="en-US"/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182563" y="1597025"/>
            <a:ext cx="11590337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Modifica gli stili del testo dello schema</a:t>
            </a:r>
          </a:p>
          <a:p>
            <a:pPr lvl="1"/>
            <a:r>
              <a:rPr lang="it-IT" altLang="en-US"/>
              <a:t>Secondo livello</a:t>
            </a:r>
          </a:p>
          <a:p>
            <a:pPr lvl="2"/>
            <a:r>
              <a:rPr lang="it-IT" altLang="en-US"/>
              <a:t>Terzo livello</a:t>
            </a:r>
          </a:p>
          <a:p>
            <a:pPr lvl="3"/>
            <a:r>
              <a:rPr lang="it-IT" altLang="en-US"/>
              <a:t>Quarto livello</a:t>
            </a:r>
          </a:p>
          <a:p>
            <a:pPr lvl="4"/>
            <a:r>
              <a:rPr lang="it-IT" altLang="en-US"/>
              <a:t>Quinto livello</a:t>
            </a:r>
            <a:endParaRPr lang="en-US" alt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82563" y="6454775"/>
            <a:ext cx="879157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Bahnschrift SemiLight" panose="020B0502040204020203" pitchFamily="34" charset="0"/>
                <a:cs typeface="Rubik" panose="02000604000000020004" pitchFamily="2" charset="-79"/>
              </a:defRPr>
            </a:lvl1pPr>
          </a:lstStyle>
          <a:p>
            <a:pPr>
              <a:defRPr/>
            </a:pPr>
            <a:r>
              <a:rPr lang="it-IT"/>
              <a:t>Gabriele Paone- ISTAT Istituto Nazionale di Statistica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547350" y="6626225"/>
            <a:ext cx="4191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lang="en-US"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Bahnschrift SemiLight" panose="020B0502040204020203" pitchFamily="34" charset="0"/>
                <a:ea typeface="+mn-ea"/>
                <a:cs typeface="Rubik Medium" panose="00000600000000000000" pitchFamily="2" charset="-79"/>
              </a:defRPr>
            </a:lvl1pPr>
          </a:lstStyle>
          <a:p>
            <a:pPr>
              <a:defRPr/>
            </a:pPr>
            <a:fld id="{9AF1FFD6-E640-4052-8792-EB3EFF30D8CB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2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800" kern="1200">
          <a:solidFill>
            <a:schemeClr val="tx1"/>
          </a:solidFill>
          <a:latin typeface="Bahnschrift SemiBold" panose="020B0502040204020203" pitchFamily="34" charset="0"/>
          <a:ea typeface="+mj-ea"/>
          <a:cs typeface="Rubik Medium" panose="00000600000000000000" pitchFamily="2" charset="-79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Bahnschrift SemiBold" panose="020B0502040204020203" pitchFamily="34" charset="0"/>
          <a:cs typeface="Rubik Medium" panose="00000600000000000000" pitchFamily="2" charset="-79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Bahnschrift SemiBold" panose="020B0502040204020203" pitchFamily="34" charset="0"/>
          <a:cs typeface="Rubik Medium" panose="00000600000000000000" pitchFamily="2" charset="-79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Bahnschrift SemiBold" panose="020B0502040204020203" pitchFamily="34" charset="0"/>
          <a:cs typeface="Rubik Medium" panose="00000600000000000000" pitchFamily="2" charset="-79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Bahnschrift SemiBold" panose="020B0502040204020203" pitchFamily="34" charset="0"/>
          <a:cs typeface="Rubik Medium" panose="00000600000000000000" pitchFamily="2" charset="-79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Segoe UI Semibold" panose="020B0702040204020203" pitchFamily="34" charset="0"/>
          <a:cs typeface="Segoe UI Semibold" panose="020B0702040204020203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Segoe UI Semibold" panose="020B0702040204020203" pitchFamily="34" charset="0"/>
          <a:cs typeface="Segoe UI Semibold" panose="020B0702040204020203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Segoe UI Semibold" panose="020B0702040204020203" pitchFamily="34" charset="0"/>
          <a:cs typeface="Segoe UI Semibold" panose="020B0702040204020203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Segoe UI Semibold" panose="020B0702040204020203" pitchFamily="34" charset="0"/>
          <a:cs typeface="Segoe UI Semibold" panose="020B0702040204020203" pitchFamily="34" charset="0"/>
        </a:defRPr>
      </a:lvl9pPr>
    </p:titleStyle>
    <p:bodyStyle>
      <a:lvl1pPr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defRPr sz="3000" kern="1200">
          <a:solidFill>
            <a:schemeClr val="tx1"/>
          </a:solidFill>
          <a:latin typeface="Bahnschrift SemiLight" panose="020B0502040204020203" pitchFamily="34" charset="0"/>
          <a:ea typeface="+mn-ea"/>
          <a:cs typeface="Rubik" panose="02000604000000020004" pitchFamily="2" charset="-79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hnschrift SemiLight" panose="020B0502040204020203" pitchFamily="34" charset="0"/>
          <a:ea typeface="+mn-ea"/>
          <a:cs typeface="Rubik" panose="02000604000000020004" pitchFamily="2" charset="-79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hnschrift SemiLight" panose="020B0502040204020203" pitchFamily="34" charset="0"/>
          <a:ea typeface="+mn-ea"/>
          <a:cs typeface="Rubik" panose="02000604000000020004" pitchFamily="2" charset="-79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hnschrift SemiLight" panose="020B0502040204020203" pitchFamily="34" charset="0"/>
          <a:ea typeface="+mn-ea"/>
          <a:cs typeface="Rubik" panose="02000604000000020004" pitchFamily="2" charset="-79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hnschrift SemiLight" panose="020B0502040204020203" pitchFamily="34" charset="0"/>
          <a:ea typeface="+mn-ea"/>
          <a:cs typeface="Rubik" panose="02000604000000020004" pitchFamily="2" charset="-79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olo 1"/>
          <p:cNvSpPr>
            <a:spLocks noGrp="1"/>
          </p:cNvSpPr>
          <p:nvPr>
            <p:ph type="ctrTitle"/>
          </p:nvPr>
        </p:nvSpPr>
        <p:spPr>
          <a:xfrm>
            <a:off x="1058863" y="1608138"/>
            <a:ext cx="8169275" cy="3438525"/>
          </a:xfrm>
        </p:spPr>
        <p:txBody>
          <a:bodyPr/>
          <a:lstStyle/>
          <a:p>
            <a:r>
              <a:rPr lang="it-IT" altLang="it-IT">
                <a:cs typeface="Rubik Medium" panose="020B0604020202020204" charset="-79"/>
              </a:rPr>
              <a:t>L’intelligenza artificiale contro la violenza di genere​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58863" y="5233988"/>
            <a:ext cx="8426781" cy="830262"/>
          </a:xfrm>
        </p:spPr>
        <p:txBody>
          <a:bodyPr/>
          <a:lstStyle/>
          <a:p>
            <a:pPr>
              <a:defRPr/>
            </a:pPr>
            <a:r>
              <a:rPr lang="it-IT" sz="2800"/>
              <a:t>Claudia </a:t>
            </a:r>
            <a:r>
              <a:rPr lang="it-IT" sz="2800" err="1"/>
              <a:t>Villante</a:t>
            </a:r>
            <a:r>
              <a:rPr lang="it-IT" sz="2800"/>
              <a:t>​  Giusi Muratore  Gabriele Paone</a:t>
            </a:r>
          </a:p>
        </p:txBody>
      </p:sp>
      <p:pic>
        <p:nvPicPr>
          <p:cNvPr id="2" name="Segnaposto immagine 1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" r="-34"/>
          <a:stretch/>
        </p:blipFill>
        <p:spPr>
          <a:xfrm>
            <a:off x="9049681" y="5608639"/>
            <a:ext cx="2854800" cy="1187449"/>
          </a:xfrm>
        </p:spPr>
      </p:pic>
      <p:sp>
        <p:nvSpPr>
          <p:cNvPr id="5" name="Segnaposto testo 4"/>
          <p:cNvSpPr>
            <a:spLocks noGrp="1"/>
          </p:cNvSpPr>
          <p:nvPr>
            <p:ph type="body" sz="quarter" idx="11"/>
          </p:nvPr>
        </p:nvSpPr>
        <p:spPr>
          <a:xfrm>
            <a:off x="1058863" y="6096000"/>
            <a:ext cx="8169275" cy="520700"/>
          </a:xfrm>
        </p:spPr>
        <p:txBody>
          <a:bodyPr/>
          <a:lstStyle/>
          <a:p>
            <a:pPr>
              <a:defRPr/>
            </a:pPr>
            <a:r>
              <a:rPr lang="it-IT"/>
              <a:t>Istat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>
                <a:latin typeface="Bahnschrift SemiBold"/>
                <a:cs typeface="Rubik Medium"/>
              </a:rPr>
              <a:t>obiettivi</a:t>
            </a:r>
            <a:endParaRPr lang="it-IT" altLang="it-IT">
              <a:cs typeface="Rubik Medium" panose="020B0604020202020204" charset="-79"/>
            </a:endParaRPr>
          </a:p>
        </p:txBody>
      </p:sp>
      <p:sp>
        <p:nvSpPr>
          <p:cNvPr id="14339" name="Segnaposto contenuto 2"/>
          <p:cNvSpPr>
            <a:spLocks noGrp="1"/>
          </p:cNvSpPr>
          <p:nvPr>
            <p:ph idx="1"/>
          </p:nvPr>
        </p:nvSpPr>
        <p:spPr>
          <a:xfrm>
            <a:off x="182563" y="1194459"/>
            <a:ext cx="11590337" cy="5146016"/>
          </a:xfrm>
        </p:spPr>
        <p:txBody>
          <a:bodyPr/>
          <a:lstStyle/>
          <a:p>
            <a:r>
              <a:rPr lang="it-IT" dirty="0">
                <a:latin typeface="Bahnschrift SemiLight"/>
                <a:cs typeface="Rubik"/>
              </a:rPr>
              <a:t>&gt; leggere attraverso indici di positività o negatività come vengono veicolati i messaggi social sul fenomeno oggetto di analisi, </a:t>
            </a:r>
            <a:endParaRPr lang="it-IT" dirty="0"/>
          </a:p>
          <a:p>
            <a:r>
              <a:rPr lang="it-IT" dirty="0">
                <a:latin typeface="Bahnschrift SemiLight"/>
                <a:cs typeface="Rubik"/>
              </a:rPr>
              <a:t>&gt; osservare come il fenomeno della violenza di genere, al pari di molti altri fenomeni sociali (come ad esempio il cyberbullismo) si espande nelle sue diverse forme digitali. ​</a:t>
            </a:r>
            <a:endParaRPr lang="it-IT" dirty="0"/>
          </a:p>
          <a:p>
            <a:r>
              <a:rPr lang="it-IT" dirty="0">
                <a:latin typeface="Bahnschrift SemiLight"/>
                <a:cs typeface="Rubik"/>
              </a:rPr>
              <a:t>&gt; </a:t>
            </a:r>
            <a:r>
              <a:rPr lang="it-IT" dirty="0" smtClean="0">
                <a:latin typeface="Bahnschrift SemiLight"/>
                <a:cs typeface="Rubik"/>
              </a:rPr>
              <a:t>tenere </a:t>
            </a:r>
            <a:r>
              <a:rPr lang="it-IT" dirty="0">
                <a:latin typeface="Bahnschrift SemiLight"/>
                <a:cs typeface="Rubik"/>
              </a:rPr>
              <a:t>alta l’attenzione dell’opinione pubblica sugli stereotipi di genere e l’immagine sociale della violenza, in linea con le raccomandazioni internazionali e con il raggiungimento degli obiettivi dell’Agenda 2030 – Goal 5 "raggiungere l'uguaglianza di genere ed emancipare le donne e le ragazze"</a:t>
            </a:r>
          </a:p>
          <a:p>
            <a:r>
              <a:rPr lang="it-IT" dirty="0">
                <a:latin typeface="Bahnschrift SemiLight"/>
                <a:cs typeface="Rubik"/>
              </a:rPr>
              <a:t>​</a:t>
            </a:r>
          </a:p>
          <a:p>
            <a:endParaRPr lang="it-IT" altLang="it-IT" dirty="0">
              <a:cs typeface="Rubik" panose="020B0604020202020204" pitchFamily="2" charset="-79"/>
            </a:endParaRPr>
          </a:p>
        </p:txBody>
      </p:sp>
      <p:sp>
        <p:nvSpPr>
          <p:cNvPr id="14340" name="Segnaposto piè di pagina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defRPr sz="3000">
                <a:solidFill>
                  <a:schemeClr val="tx1"/>
                </a:solidFill>
                <a:latin typeface="Bahnschrift SemiLight" panose="020B0502040204020203" pitchFamily="34" charset="0"/>
                <a:cs typeface="Rubik" panose="020B0604020202020204" pitchFamily="2" charset="-79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Bahnschrift SemiLight" panose="020B0502040204020203" pitchFamily="34" charset="0"/>
                <a:cs typeface="Rubik" panose="020B0604020202020204" pitchFamily="2" charset="-79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Bahnschrift SemiLight" panose="020B0502040204020203" pitchFamily="34" charset="0"/>
                <a:cs typeface="Rubik" panose="020B0604020202020204" pitchFamily="2" charset="-79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hnschrift SemiLight" panose="020B0502040204020203" pitchFamily="34" charset="0"/>
                <a:cs typeface="Rubik" panose="020B0604020202020204" pitchFamily="2" charset="-79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hnschrift SemiLight" panose="020B0502040204020203" pitchFamily="34" charset="0"/>
                <a:cs typeface="Rubik" panose="020B0604020202020204" pitchFamily="2" charset="-79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hnschrift SemiLight" panose="020B0502040204020203" pitchFamily="34" charset="0"/>
                <a:cs typeface="Rubik" panose="020B0604020202020204" pitchFamily="2" charset="-79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hnschrift SemiLight" panose="020B0502040204020203" pitchFamily="34" charset="0"/>
                <a:cs typeface="Rubik" panose="020B0604020202020204" pitchFamily="2" charset="-79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hnschrift SemiLight" panose="020B0502040204020203" pitchFamily="34" charset="0"/>
                <a:cs typeface="Rubik" panose="020B0604020202020204" pitchFamily="2" charset="-79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hnschrift SemiLight" panose="020B0502040204020203" pitchFamily="34" charset="0"/>
                <a:cs typeface="Rubik" panose="020B0604020202020204" pitchFamily="2" charset="-79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200"/>
              <a:t>Gabriele Paone- ISTAT Istituto Nazionale di Statistica</a:t>
            </a:r>
            <a:endParaRPr lang="en-US" altLang="it-IT" sz="120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01000D5-876B-4DFE-951D-B36CEB997A92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E0A987E-FC14-4099-9531-E3E126E3B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>
                <a:latin typeface="Bahnschrift SemiBold"/>
                <a:cs typeface="Rubik Medium"/>
              </a:rPr>
              <a:t>Approccio architetturale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4851CFBE-9C7A-4DED-BE1F-E5F7956C88A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Gabriele Paone- ISTAT Istituto Nazionale di Statistica</a:t>
            </a:r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A76836F0-132E-4D92-847B-C13125428B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382E93-90EF-4C8A-980D-C5E817DD69B4}" type="slidenum">
              <a:rPr lang="it-IT"/>
              <a:pPr>
                <a:defRPr/>
              </a:pPr>
              <a:t>3</a:t>
            </a:fld>
            <a:endParaRPr lang="it-IT"/>
          </a:p>
        </p:txBody>
      </p:sp>
      <p:pic>
        <p:nvPicPr>
          <p:cNvPr id="6" name="Immagine 6">
            <a:extLst>
              <a:ext uri="{FF2B5EF4-FFF2-40B4-BE49-F238E27FC236}">
                <a16:creationId xmlns:a16="http://schemas.microsoft.com/office/drawing/2014/main" xmlns="" id="{01486A6C-8148-4067-B786-5550387500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154" y="1599796"/>
            <a:ext cx="10938294" cy="473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237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77B2C00-36DB-4E90-827B-DFCF1AE91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>
                <a:latin typeface="Bahnschrift SemiBold"/>
                <a:cs typeface="Rubik Medium"/>
              </a:rPr>
              <a:t>Gli Insights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76D491C4-E6AC-4336-A099-F263DD38A9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>
                <a:latin typeface="Bahnschrift SemiLight"/>
                <a:cs typeface="Rubik"/>
              </a:rPr>
              <a:t>I contenuti acquisiti vengono analizzati, classificati ed organizzati in macro-ambiti. 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749F5A50-812F-4DDC-8FB9-4171FCF5E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Gabriele Paone- ISTAT Istituto Nazionale di Statistica</a:t>
            </a:r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95321218-590B-4BAB-8136-89CBBEA5E2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382E93-90EF-4C8A-980D-C5E817DD69B4}" type="slidenum">
              <a:rPr lang="it-IT"/>
              <a:pPr>
                <a:defRPr/>
              </a:pPr>
              <a:t>4</a:t>
            </a:fld>
            <a:endParaRPr lang="it-IT"/>
          </a:p>
        </p:txBody>
      </p:sp>
      <p:pic>
        <p:nvPicPr>
          <p:cNvPr id="6" name="Immagine 6">
            <a:extLst>
              <a:ext uri="{FF2B5EF4-FFF2-40B4-BE49-F238E27FC236}">
                <a16:creationId xmlns:a16="http://schemas.microsoft.com/office/drawing/2014/main" xmlns="" id="{A4928A83-B2C9-44E9-BF27-28BB28F4D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6061" y="2394295"/>
            <a:ext cx="5934973" cy="396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71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49EE32C7-51DA-476A-A80C-F2D4352C9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>
                <a:latin typeface="Bahnschrift SemiBold"/>
                <a:cs typeface="Rubik Medium"/>
              </a:rPr>
              <a:t>La Dashboard interattiva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9F973DCE-3A82-4E67-839B-DA73877C71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Gabriele Paone- ISTAT Istituto Nazionale di Statistica</a:t>
            </a:r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8F9FC538-649C-411E-BAD2-6693467D8D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382E93-90EF-4C8A-980D-C5E817DD69B4}" type="slidenum">
              <a:rPr lang="it-IT"/>
              <a:pPr>
                <a:defRPr/>
              </a:pPr>
              <a:t>5</a:t>
            </a:fld>
            <a:endParaRPr lang="it-IT"/>
          </a:p>
        </p:txBody>
      </p:sp>
      <p:pic>
        <p:nvPicPr>
          <p:cNvPr id="8" name="Immagine 8">
            <a:extLst>
              <a:ext uri="{FF2B5EF4-FFF2-40B4-BE49-F238E27FC236}">
                <a16:creationId xmlns:a16="http://schemas.microsoft.com/office/drawing/2014/main" xmlns="" id="{DB0F1E57-C7A6-419F-9D4C-19102391F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4136" y="820524"/>
            <a:ext cx="5259236" cy="5691406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3795823" y="1313121"/>
            <a:ext cx="563526" cy="159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1969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5E305642-2083-4381-BF54-054CD7799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563" y="0"/>
            <a:ext cx="11592373" cy="1181100"/>
          </a:xfrm>
        </p:spPr>
        <p:txBody>
          <a:bodyPr/>
          <a:lstStyle/>
          <a:p>
            <a:r>
              <a:rPr lang="it-IT" sz="3600">
                <a:latin typeface="Bahnschrift SemiBold"/>
                <a:cs typeface="Rubik Medium"/>
              </a:rPr>
              <a:t>Metodologia misurazione del Sentiment e dell’</a:t>
            </a:r>
            <a:r>
              <a:rPr lang="it-IT" sz="3600" err="1">
                <a:latin typeface="Bahnschrift SemiBold"/>
                <a:cs typeface="Rubik Medium"/>
              </a:rPr>
              <a:t>Emotion</a:t>
            </a:r>
            <a:endParaRPr lang="it-IT" sz="3600" err="1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74E043A8-E137-474E-9967-FF17D136AA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Gabriele Paone- ISTAT Istituto Nazionale di Statistica</a:t>
            </a:r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801D1ECB-1262-4D55-8D6F-4B845F7646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382E93-90EF-4C8A-980D-C5E817DD69B4}" type="slidenum">
              <a:rPr lang="it-IT"/>
              <a:pPr>
                <a:defRPr/>
              </a:pPr>
              <a:t>6</a:t>
            </a:fld>
            <a:endParaRPr lang="it-IT"/>
          </a:p>
        </p:txBody>
      </p:sp>
      <p:pic>
        <p:nvPicPr>
          <p:cNvPr id="7" name="Immagine 7">
            <a:extLst>
              <a:ext uri="{FF2B5EF4-FFF2-40B4-BE49-F238E27FC236}">
                <a16:creationId xmlns:a16="http://schemas.microsoft.com/office/drawing/2014/main" xmlns="" id="{5F560216-FC41-488E-88D7-2A80E4328F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324" y="1830834"/>
            <a:ext cx="6251275" cy="3455123"/>
          </a:xfrm>
          <a:prstGeom prst="rect">
            <a:avLst/>
          </a:prstGeom>
        </p:spPr>
      </p:pic>
      <p:pic>
        <p:nvPicPr>
          <p:cNvPr id="8" name="Immagine 8">
            <a:extLst>
              <a:ext uri="{FF2B5EF4-FFF2-40B4-BE49-F238E27FC236}">
                <a16:creationId xmlns:a16="http://schemas.microsoft.com/office/drawing/2014/main" xmlns="" id="{7D4D83E3-B8AE-41E6-A599-53395358C7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4816" y="994879"/>
            <a:ext cx="4008406" cy="5472092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E120548A-C94B-4819-9AE0-132F872AEC3E}"/>
              </a:ext>
            </a:extLst>
          </p:cNvPr>
          <p:cNvSpPr txBox="1"/>
          <p:nvPr/>
        </p:nvSpPr>
        <p:spPr>
          <a:xfrm>
            <a:off x="7254815" y="1173192"/>
            <a:ext cx="130546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it-IT" dirty="0">
                <a:latin typeface="Calibri"/>
                <a:cs typeface="Calibri"/>
              </a:rPr>
              <a:t>BERT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6109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F9C6634-BECA-4204-ADCF-B015C9A62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latin typeface="Bahnschrift SemiBold"/>
                <a:cs typeface="Rubik Medium"/>
              </a:rPr>
              <a:t>Tassonomia di Parrot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C4ABC749-F329-439C-8451-65679586A5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dirty="0">
                <a:latin typeface="Bahnschrift SemiLight"/>
                <a:cs typeface="Rubik"/>
              </a:rPr>
              <a:t>La tassonomia di Parrot (2001) identifica più di 100 emozioni. La tassonomia identifica 6 tipi diversi di emozioni di primo livello: </a:t>
            </a:r>
            <a:endParaRPr lang="en-US" dirty="0">
              <a:latin typeface="Bahnschrift SemiLight"/>
              <a:cs typeface="Rubik"/>
            </a:endParaRPr>
          </a:p>
          <a:p>
            <a:pPr marL="285750" indent="-285750" algn="just">
              <a:buFont typeface="Arial,Sans-Serif"/>
              <a:buChar char="•"/>
            </a:pPr>
            <a:r>
              <a:rPr lang="it-IT" dirty="0">
                <a:latin typeface="Bahnschrift SemiLight"/>
                <a:cs typeface="Rubik"/>
              </a:rPr>
              <a:t>Amore</a:t>
            </a:r>
            <a:endParaRPr lang="en-US" dirty="0">
              <a:latin typeface="Bahnschrift SemiLight"/>
              <a:cs typeface="Rubik"/>
            </a:endParaRPr>
          </a:p>
          <a:p>
            <a:pPr marL="285750" indent="-285750" algn="just">
              <a:buFont typeface="Arial,Sans-Serif"/>
              <a:buChar char="•"/>
            </a:pPr>
            <a:r>
              <a:rPr lang="it-IT" dirty="0">
                <a:latin typeface="Bahnschrift SemiLight"/>
                <a:cs typeface="Rubik"/>
              </a:rPr>
              <a:t>Gioia</a:t>
            </a:r>
            <a:endParaRPr lang="en-US" dirty="0">
              <a:latin typeface="Bahnschrift SemiLight"/>
              <a:cs typeface="Rubik"/>
            </a:endParaRPr>
          </a:p>
          <a:p>
            <a:pPr marL="285750" indent="-285750" algn="just">
              <a:buFont typeface="Arial,Sans-Serif"/>
              <a:buChar char="•"/>
            </a:pPr>
            <a:r>
              <a:rPr lang="it-IT" dirty="0">
                <a:latin typeface="Bahnschrift SemiLight"/>
                <a:cs typeface="Rubik"/>
              </a:rPr>
              <a:t>Sorpresa</a:t>
            </a:r>
            <a:endParaRPr lang="en-US" dirty="0">
              <a:latin typeface="Bahnschrift SemiLight"/>
              <a:cs typeface="Rubik"/>
            </a:endParaRPr>
          </a:p>
          <a:p>
            <a:pPr marL="285750" indent="-285750" algn="just">
              <a:buFont typeface="Arial,Sans-Serif"/>
              <a:buChar char="•"/>
            </a:pPr>
            <a:r>
              <a:rPr lang="it-IT" dirty="0">
                <a:latin typeface="Bahnschrift SemiLight"/>
                <a:cs typeface="Rubik"/>
              </a:rPr>
              <a:t>Rabbia</a:t>
            </a:r>
            <a:endParaRPr lang="en-US" dirty="0">
              <a:latin typeface="Bahnschrift SemiLight"/>
              <a:cs typeface="Rubik"/>
            </a:endParaRPr>
          </a:p>
          <a:p>
            <a:pPr marL="285750" indent="-285750" algn="just">
              <a:buFont typeface="Arial,Sans-Serif"/>
              <a:buChar char="•"/>
            </a:pPr>
            <a:r>
              <a:rPr lang="it-IT" dirty="0">
                <a:latin typeface="Bahnschrift SemiLight"/>
                <a:cs typeface="Rubik"/>
              </a:rPr>
              <a:t>Tristezza</a:t>
            </a:r>
            <a:endParaRPr lang="en-US" dirty="0">
              <a:latin typeface="Bahnschrift SemiLight"/>
              <a:cs typeface="Rubik"/>
            </a:endParaRPr>
          </a:p>
          <a:p>
            <a:pPr marL="285750" indent="-285750" algn="just">
              <a:buFont typeface="Arial,Sans-Serif"/>
              <a:buChar char="•"/>
            </a:pPr>
            <a:r>
              <a:rPr lang="it-IT" dirty="0">
                <a:latin typeface="Bahnschrift SemiLight"/>
                <a:cs typeface="Rubik"/>
              </a:rPr>
              <a:t>Paura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94900079-9742-4A1F-AB0E-7DF32D09D5B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Gabriele Paone- ISTAT Istituto Nazionale di Statistica</a:t>
            </a:r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A77B7796-9F44-426E-9CD6-B5465CA3BC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382E93-90EF-4C8A-980D-C5E817DD69B4}" type="slidenum">
              <a:rPr lang="it-IT"/>
              <a:pPr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194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1825AC39-5F85-4CAA-8A81-A1287086B2B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95DA4D23-37FC-4B90-8188-F0377C5FF4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xmlns="" id="{A7A4B465-FBCC-4CD4-89A1-82992A7B47F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909E572F-9CDC-4214-9D42-FF001764959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7B5CC09-E74D-4B58-B778-152390B55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723406"/>
            <a:ext cx="3234018" cy="382672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Grazie per l'attenzione ;)</a:t>
            </a:r>
          </a:p>
        </p:txBody>
      </p:sp>
      <p:pic>
        <p:nvPicPr>
          <p:cNvPr id="6" name="Immagine 6">
            <a:extLst>
              <a:ext uri="{FF2B5EF4-FFF2-40B4-BE49-F238E27FC236}">
                <a16:creationId xmlns:a16="http://schemas.microsoft.com/office/drawing/2014/main" xmlns="" id="{E9C2748A-5F6E-470F-B49A-E01A3D9FF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6251" y="942247"/>
            <a:ext cx="6631341" cy="4973505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2A756E32-3D0D-4F0A-8747-4187E431B2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58454" y="6371549"/>
            <a:ext cx="3220916" cy="34579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en-US" sz="11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rPr>
              <a:t>Gabriele Paone- ISTAT Istituto Nazionale di Statistica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ABE48C46-725D-4434-BA77-14233F4B23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  <a:defRPr/>
            </a:pPr>
            <a:fld id="{A9382E93-90EF-4C8A-980D-C5E817DD69B4}" type="slidenum">
              <a:rPr lang="en-US">
                <a:solidFill>
                  <a:srgbClr val="000000">
                    <a:alpha val="60000"/>
                  </a:srgbClr>
                </a:solidFill>
                <a:latin typeface="+mn-lt"/>
                <a:cs typeface="+mn-cs"/>
              </a:rPr>
              <a:pPr algn="r">
                <a:spcAft>
                  <a:spcPts val="600"/>
                </a:spcAft>
                <a:defRPr/>
              </a:pPr>
              <a:t>8</a:t>
            </a:fld>
            <a:endParaRPr lang="en-US">
              <a:solidFill>
                <a:srgbClr val="000000">
                  <a:alpha val="60000"/>
                </a:srgb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15208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2" id="{A6CD7716-328B-494A-82A8-889E60316C0B}" vid="{64B54660-035A-48FB-B20B-35A73F38F2DE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Powerpoint_Conf21_SpeakerGARR_template</Template>
  <TotalTime>0</TotalTime>
  <Words>354</Words>
  <Application>Microsoft Office PowerPoint</Application>
  <PresentationFormat>Widescreen</PresentationFormat>
  <Paragraphs>62</Paragraphs>
  <Slides>8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9" baseType="lpstr">
      <vt:lpstr>Bahnschrift SemiLight</vt:lpstr>
      <vt:lpstr>Arial,Sans-Serif</vt:lpstr>
      <vt:lpstr>Calibri Light</vt:lpstr>
      <vt:lpstr>Rubik Medium</vt:lpstr>
      <vt:lpstr>Arial</vt:lpstr>
      <vt:lpstr>Rubik</vt:lpstr>
      <vt:lpstr>Bahnschrift SemiBold</vt:lpstr>
      <vt:lpstr>Segoe UI Semibold</vt:lpstr>
      <vt:lpstr>Bodoni MT</vt:lpstr>
      <vt:lpstr>Calibri</vt:lpstr>
      <vt:lpstr>Tema di Office</vt:lpstr>
      <vt:lpstr>L’intelligenza artificiale contro la violenza di genere​</vt:lpstr>
      <vt:lpstr>obiettivi</vt:lpstr>
      <vt:lpstr>Approccio architetturale</vt:lpstr>
      <vt:lpstr>Gli Insights</vt:lpstr>
      <vt:lpstr>La Dashboard interattiva</vt:lpstr>
      <vt:lpstr>Metodologia misurazione del Sentiment e dell’Emotion</vt:lpstr>
      <vt:lpstr>Tassonomia di Parrot</vt:lpstr>
      <vt:lpstr>Grazie per l'attenzione ;)</vt:lpstr>
    </vt:vector>
  </TitlesOfParts>
  <Company>ISTAT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L’intelligenza artificiale contro la violenza di genere​</dc:title>
  <dc:creator>Gabriele Paone</dc:creator>
  <cp:lastModifiedBy>Giuseppe Collatino</cp:lastModifiedBy>
  <cp:revision>48</cp:revision>
  <dcterms:created xsi:type="dcterms:W3CDTF">2021-05-27T13:50:33Z</dcterms:created>
  <dcterms:modified xsi:type="dcterms:W3CDTF">2021-06-03T15:04:45Z</dcterms:modified>
</cp:coreProperties>
</file>