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1" r:id="rId4"/>
    <p:sldId id="262" r:id="rId5"/>
    <p:sldId id="260" r:id="rId6"/>
    <p:sldId id="259" r:id="rId7"/>
  </p:sldIdLst>
  <p:sldSz cx="12192000" cy="6858000"/>
  <p:notesSz cx="6858000" cy="9144000"/>
  <p:embeddedFontLst>
    <p:embeddedFont>
      <p:font typeface="Bahnschrift Light SemiCondensed" panose="020B0502040204020203" pitchFamily="34" charset="0"/>
      <p:regular r:id="rId9"/>
    </p:embeddedFont>
    <p:embeddedFont>
      <p:font typeface="Bahnschrift SemiBold" panose="020B0502040204020203" pitchFamily="34" charset="0"/>
      <p:bold r:id="rId10"/>
    </p:embeddedFont>
    <p:embeddedFont>
      <p:font typeface="Bahnschrift SemiLight" panose="020B0502040204020203" pitchFamily="34" charset="0"/>
      <p:regular r:id="rId11"/>
    </p:embeddedFont>
    <p:embeddedFont>
      <p:font typeface="Bahnschrift SemiLight Condensed" panose="020B0502040204020203" pitchFamily="34" charset="0"/>
      <p:regular r:id="rId12"/>
    </p:embeddedFont>
    <p:embeddedFont>
      <p:font typeface="Bahnschrift SemiLight SemiConde" panose="020B0502040204020203" pitchFamily="34" charset="0"/>
      <p:regular r:id="rId13"/>
    </p:embeddedFont>
    <p:embeddedFont>
      <p:font typeface="Bodoni MT" panose="02070603080606020203" pitchFamily="18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Segoe UI Semibold" panose="020B0702040204020203" pitchFamily="34" charset="0"/>
      <p:bold r:id="rId22"/>
      <p:boldItalic r:id="rId23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C674"/>
    <a:srgbClr val="78B64E"/>
    <a:srgbClr val="FF6161"/>
    <a:srgbClr val="FF2D2D"/>
    <a:srgbClr val="7EA5C8"/>
    <a:srgbClr val="E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8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B9629E8-F51C-414B-B88D-0F10B260D3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743913-D902-45D8-A9BE-470E5A6EDA1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6F9D1E-3739-4871-A5A4-7C7B30F27516}" type="datetimeFigureOut">
              <a:rPr lang="en-US"/>
              <a:pPr>
                <a:defRPr/>
              </a:pPr>
              <a:t>5/30/2021</a:t>
            </a:fld>
            <a:endParaRPr lang="en-US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EC060947-80E5-4749-B9D6-9AF43644BD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0DD43DB7-6796-45E1-B596-F688C8E2E9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Modifica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US" noProof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0D0B498-EF91-4A34-A5AD-F8E86D6294E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9CD732-A2C3-463C-A506-A442FADE6D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A3F6BC-CA87-470F-8A7E-88E22506E35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aeedd26353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aeedd26353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aef2ace92f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aef2ace92f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aeedd26353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aeedd26353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aeedd26353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aeedd26353_0_3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58333" y="1608665"/>
            <a:ext cx="8170334" cy="3437467"/>
          </a:xfrm>
        </p:spPr>
        <p:txBody>
          <a:bodyPr/>
          <a:lstStyle>
            <a:lvl1pPr algn="l">
              <a:defRPr sz="3600" b="1">
                <a:solidFill>
                  <a:schemeClr val="bg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58333" y="5233729"/>
            <a:ext cx="8170334" cy="830095"/>
          </a:xfrm>
        </p:spPr>
        <p:txBody>
          <a:bodyPr anchor="b"/>
          <a:lstStyle>
            <a:lvl1pPr marL="0" indent="0" algn="l">
              <a:buNone/>
              <a:defRPr sz="3200" b="1">
                <a:solidFill>
                  <a:schemeClr val="tx2">
                    <a:lumMod val="75000"/>
                  </a:schemeClr>
                </a:solidFill>
                <a:latin typeface="Bodoni MT" panose="020706030806060202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 dirty="0"/>
          </a:p>
        </p:txBody>
      </p:sp>
      <p:sp>
        <p:nvSpPr>
          <p:cNvPr id="5" name="Segnaposto immagine 4"/>
          <p:cNvSpPr>
            <a:spLocks noGrp="1"/>
          </p:cNvSpPr>
          <p:nvPr>
            <p:ph type="pic" sz="quarter" idx="10"/>
          </p:nvPr>
        </p:nvSpPr>
        <p:spPr>
          <a:xfrm>
            <a:off x="9696821" y="5608425"/>
            <a:ext cx="2243668" cy="1188000"/>
          </a:xfrm>
        </p:spPr>
        <p:txBody>
          <a:bodyPr>
            <a:noAutofit/>
          </a:bodyPr>
          <a:lstStyle>
            <a:lvl1pPr>
              <a:defRPr sz="2000"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/>
          </p:nvPr>
        </p:nvSpPr>
        <p:spPr>
          <a:xfrm>
            <a:off x="1058863" y="6096748"/>
            <a:ext cx="8169804" cy="5207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75000"/>
                  </a:schemeClr>
                </a:solidFill>
                <a:latin typeface="Bodoni MT" panose="02070603080606020203" pitchFamily="18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8935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A91CF593-855E-4F83-A82E-6A35B0FFBE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3003387B-9773-4432-A7A8-05EB2C804A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076374-2338-4849-972C-B61342255FF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2907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CB1D03F0-FCA5-4810-9DEB-FC66065510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A939CCFD-CC01-4E21-A731-F1347DC4C6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502EE8-B39F-4303-B147-8A56D8FAC9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4596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2563" y="1597025"/>
            <a:ext cx="11590337" cy="47436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D951AB6C-04F4-453C-85BF-B80E1207DE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</a:t>
            </a:r>
            <a:r>
              <a:rPr lang="it-IT" err="1"/>
              <a:t>pié</a:t>
            </a:r>
            <a:r>
              <a:rPr lang="it-IT"/>
              <a:t> di pagina)</a:t>
            </a:r>
            <a:endParaRPr lang="en-US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FDA527FA-2709-4CD9-89EB-92D1D03BC3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F9CB70-50A1-4378-AF93-2D07FD17CFD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971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66190E4A-C3F3-4FCA-8AAD-7A7096378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954407CC-E946-4E8E-8F14-5B20EFE539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55F092-818B-496F-AE1E-B26AB2914EF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491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B89568-F2C8-4336-ACF8-ECE4B80D41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81E49F-1345-471F-8327-B17530C85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DF963E-7747-4F2D-A759-7133A20A40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905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4536012-7221-4E2F-B8A0-82D768F21D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A1BBCCA3-C652-4D3E-B140-76E26CF9D3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316564-C821-4828-A5BF-DB03800AF14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859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D620E295-D63F-473F-A59D-38E1715029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5FDD9C68-5825-45AD-8148-1D01D2181B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DBDF67-7273-4F0F-90D0-FC42ADD0BED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819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4">
            <a:extLst>
              <a:ext uri="{FF2B5EF4-FFF2-40B4-BE49-F238E27FC236}">
                <a16:creationId xmlns:a16="http://schemas.microsoft.com/office/drawing/2014/main" id="{103E2CBE-CFB2-4757-8AD8-C19C88B0E1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5F3695E4-BC48-45E8-8EE6-340C754D82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8C8825-6A5D-4089-A601-2824A5A8442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052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7F12F5-73B6-453D-A7C1-6935BBEDD7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542CC5-FC71-4C67-86AB-BCBEA3A0C0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CA7FAF-84CD-4C74-BB13-B5484AA879B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536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4B3479-BE6D-4AB3-B26E-9C0D218F49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pié di pagina)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E99EC4-F5D9-409B-91DF-18A9A4AB88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34761B-90BA-4FA8-9950-E725FD4C6A9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381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73609076-AD5C-46AE-802A-362AF6D81E9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82563" y="0"/>
            <a:ext cx="999648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lo stile del titolo</a:t>
            </a:r>
            <a:endParaRPr lang="en-US" altLang="en-US"/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42041299-7C80-48A6-99FA-2D8D137504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82563" y="1597025"/>
            <a:ext cx="11590337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Modifica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US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1FC9A0-2D85-420F-A6C5-56154A9B2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2563" y="6454775"/>
            <a:ext cx="879157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Bahnschrift SemiLight" panose="020B0502040204020203" pitchFamily="34" charset="0"/>
                <a:cs typeface="Rubik" panose="02000604000000020004" pitchFamily="2" charset="-79"/>
              </a:defRPr>
            </a:lvl1pPr>
          </a:lstStyle>
          <a:p>
            <a:pPr>
              <a:defRPr/>
            </a:pPr>
            <a:r>
              <a:rPr lang="it-IT"/>
              <a:t>Nome Cognome - Organizzazione (da inserire in </a:t>
            </a:r>
            <a:r>
              <a:rPr lang="it-IT" err="1"/>
              <a:t>pié</a:t>
            </a:r>
            <a:r>
              <a:rPr lang="it-IT"/>
              <a:t> di pagina)</a:t>
            </a: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97A0E4-49AC-49C6-8229-2B3A5A0E8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47350" y="6626225"/>
            <a:ext cx="419100" cy="288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595959"/>
                </a:solidFill>
                <a:latin typeface="Bahnschrift SemiLight" panose="020B0502040204020203" pitchFamily="34" charset="0"/>
                <a:cs typeface="Rubik Medium" charset="0"/>
              </a:defRPr>
            </a:lvl1pPr>
          </a:lstStyle>
          <a:p>
            <a:fld id="{29BF2EAC-EEA5-4819-91E8-85154DB1902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2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Bahnschrift SemiBold" panose="020B0502040204020203" pitchFamily="34" charset="0"/>
          <a:ea typeface="+mj-ea"/>
          <a:cs typeface="Rubik Medium" panose="00000600000000000000" pitchFamily="2" charset="-79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30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hnschrift SemiLight" panose="020B0502040204020203" pitchFamily="34" charset="0"/>
          <a:ea typeface="+mn-ea"/>
          <a:cs typeface="Rubik" panose="02000604000000020004" pitchFamily="2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>
            <a:extLst>
              <a:ext uri="{FF2B5EF4-FFF2-40B4-BE49-F238E27FC236}">
                <a16:creationId xmlns:a16="http://schemas.microsoft.com/office/drawing/2014/main" id="{8815C11C-DD29-4A99-83D0-5D4F5E5CA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8863" y="1608138"/>
            <a:ext cx="8169275" cy="3438525"/>
          </a:xfrm>
        </p:spPr>
        <p:txBody>
          <a:bodyPr/>
          <a:lstStyle/>
          <a:p>
            <a:r>
              <a:rPr lang="it-IT" altLang="it-IT" dirty="0">
                <a:cs typeface="Rubik Medium" charset="0"/>
              </a:rPr>
              <a:t>Il percorso di adozione del paradigma Open Science all’INGV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C7B82D6-1AF2-4311-B6CC-4A683D7A3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8863" y="5233988"/>
            <a:ext cx="8169275" cy="830262"/>
          </a:xfrm>
        </p:spPr>
        <p:txBody>
          <a:bodyPr/>
          <a:lstStyle/>
          <a:p>
            <a:pPr>
              <a:defRPr/>
            </a:pPr>
            <a:r>
              <a:rPr lang="it-IT" dirty="0"/>
              <a:t>Mario Locati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C8552F1-7B56-4558-B237-33BCA51C20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58863" y="6096000"/>
            <a:ext cx="8169275" cy="520700"/>
          </a:xfrm>
        </p:spPr>
        <p:txBody>
          <a:bodyPr/>
          <a:lstStyle/>
          <a:p>
            <a:pPr>
              <a:defRPr/>
            </a:pPr>
            <a:r>
              <a:rPr lang="it-IT" dirty="0"/>
              <a:t>Istituto Nazionale di Geofisica e Vulcanologia</a:t>
            </a: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54BEEC4-DA8C-472B-A537-8496122ED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137" y="5449879"/>
            <a:ext cx="714041" cy="1140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12485A-9994-4FB6-A210-80054D76D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F9CB70-50A1-4378-AF93-2D07FD17CFD4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grpSp>
        <p:nvGrpSpPr>
          <p:cNvPr id="84" name="Google Shape;66;p14">
            <a:extLst>
              <a:ext uri="{FF2B5EF4-FFF2-40B4-BE49-F238E27FC236}">
                <a16:creationId xmlns:a16="http://schemas.microsoft.com/office/drawing/2014/main" id="{8B82E2EC-2BC8-4D36-A858-76352B787E11}"/>
              </a:ext>
            </a:extLst>
          </p:cNvPr>
          <p:cNvGrpSpPr/>
          <p:nvPr/>
        </p:nvGrpSpPr>
        <p:grpSpPr>
          <a:xfrm>
            <a:off x="319338" y="676949"/>
            <a:ext cx="11403487" cy="5924401"/>
            <a:chOff x="257550" y="269087"/>
            <a:chExt cx="8552615" cy="4443300"/>
          </a:xfrm>
        </p:grpSpPr>
        <p:grpSp>
          <p:nvGrpSpPr>
            <p:cNvPr id="85" name="Google Shape;67;p14">
              <a:extLst>
                <a:ext uri="{FF2B5EF4-FFF2-40B4-BE49-F238E27FC236}">
                  <a16:creationId xmlns:a16="http://schemas.microsoft.com/office/drawing/2014/main" id="{F6B8D3B7-5F72-41DA-8A86-D8BE77DF789F}"/>
                </a:ext>
              </a:extLst>
            </p:cNvPr>
            <p:cNvGrpSpPr/>
            <p:nvPr/>
          </p:nvGrpSpPr>
          <p:grpSpPr>
            <a:xfrm>
              <a:off x="257550" y="269087"/>
              <a:ext cx="8552615" cy="4443300"/>
              <a:chOff x="257550" y="269087"/>
              <a:chExt cx="8552615" cy="4443300"/>
            </a:xfrm>
          </p:grpSpPr>
          <p:cxnSp>
            <p:nvCxnSpPr>
              <p:cNvPr id="102" name="Google Shape;68;p14">
                <a:extLst>
                  <a:ext uri="{FF2B5EF4-FFF2-40B4-BE49-F238E27FC236}">
                    <a16:creationId xmlns:a16="http://schemas.microsoft.com/office/drawing/2014/main" id="{3902A290-5C1D-4AFA-A723-8406B36569FB}"/>
                  </a:ext>
                </a:extLst>
              </p:cNvPr>
              <p:cNvCxnSpPr/>
              <p:nvPr/>
            </p:nvCxnSpPr>
            <p:spPr>
              <a:xfrm rot="10800000">
                <a:off x="708915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3" name="Google Shape;69;p14">
                <a:extLst>
                  <a:ext uri="{FF2B5EF4-FFF2-40B4-BE49-F238E27FC236}">
                    <a16:creationId xmlns:a16="http://schemas.microsoft.com/office/drawing/2014/main" id="{AAE84117-5349-4411-9FBF-D79E72F593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550" y="269088"/>
                <a:ext cx="0" cy="4443299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4" name="Google Shape;70;p14">
                <a:extLst>
                  <a:ext uri="{FF2B5EF4-FFF2-40B4-BE49-F238E27FC236}">
                    <a16:creationId xmlns:a16="http://schemas.microsoft.com/office/drawing/2014/main" id="{A061CBD6-123D-4041-8140-22471FBE42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1500" y="269088"/>
                <a:ext cx="0" cy="4381984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5" name="Google Shape;71;p14">
                <a:extLst>
                  <a:ext uri="{FF2B5EF4-FFF2-40B4-BE49-F238E27FC236}">
                    <a16:creationId xmlns:a16="http://schemas.microsoft.com/office/drawing/2014/main" id="{2AA503A2-1044-4158-978B-FBC119F127FA}"/>
                  </a:ext>
                </a:extLst>
              </p:cNvPr>
              <p:cNvCxnSpPr/>
              <p:nvPr/>
            </p:nvCxnSpPr>
            <p:spPr>
              <a:xfrm rot="10800000">
                <a:off x="196545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" name="Google Shape;72;p14">
                <a:extLst>
                  <a:ext uri="{FF2B5EF4-FFF2-40B4-BE49-F238E27FC236}">
                    <a16:creationId xmlns:a16="http://schemas.microsoft.com/office/drawing/2014/main" id="{20AFBC5C-4ECE-4005-9891-CA7922F30A0E}"/>
                  </a:ext>
                </a:extLst>
              </p:cNvPr>
              <p:cNvCxnSpPr/>
              <p:nvPr/>
            </p:nvCxnSpPr>
            <p:spPr>
              <a:xfrm rot="10800000">
                <a:off x="367335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7" name="Google Shape;73;p14">
                <a:extLst>
                  <a:ext uri="{FF2B5EF4-FFF2-40B4-BE49-F238E27FC236}">
                    <a16:creationId xmlns:a16="http://schemas.microsoft.com/office/drawing/2014/main" id="{F5DBC888-A7FD-4BED-AF1F-5C453556D3B7}"/>
                  </a:ext>
                </a:extLst>
              </p:cNvPr>
              <p:cNvCxnSpPr/>
              <p:nvPr/>
            </p:nvCxnSpPr>
            <p:spPr>
              <a:xfrm rot="10800000">
                <a:off x="452730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8" name="Google Shape;74;p14">
                <a:extLst>
                  <a:ext uri="{FF2B5EF4-FFF2-40B4-BE49-F238E27FC236}">
                    <a16:creationId xmlns:a16="http://schemas.microsoft.com/office/drawing/2014/main" id="{84ACD8A7-6CE5-4113-9055-252C8222468A}"/>
                  </a:ext>
                </a:extLst>
              </p:cNvPr>
              <p:cNvCxnSpPr/>
              <p:nvPr/>
            </p:nvCxnSpPr>
            <p:spPr>
              <a:xfrm rot="10800000">
                <a:off x="538125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9" name="Google Shape;75;p14">
                <a:extLst>
                  <a:ext uri="{FF2B5EF4-FFF2-40B4-BE49-F238E27FC236}">
                    <a16:creationId xmlns:a16="http://schemas.microsoft.com/office/drawing/2014/main" id="{889EB0A7-701A-4F5C-B85C-18FF4A5FBF13}"/>
                  </a:ext>
                </a:extLst>
              </p:cNvPr>
              <p:cNvCxnSpPr/>
              <p:nvPr/>
            </p:nvCxnSpPr>
            <p:spPr>
              <a:xfrm rot="10800000">
                <a:off x="623520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0" name="Google Shape;76;p14">
                <a:extLst>
                  <a:ext uri="{FF2B5EF4-FFF2-40B4-BE49-F238E27FC236}">
                    <a16:creationId xmlns:a16="http://schemas.microsoft.com/office/drawing/2014/main" id="{72469959-B8F7-4AEA-A975-953B6C417A95}"/>
                  </a:ext>
                </a:extLst>
              </p:cNvPr>
              <p:cNvCxnSpPr/>
              <p:nvPr/>
            </p:nvCxnSpPr>
            <p:spPr>
              <a:xfrm rot="10800000">
                <a:off x="2819400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1" name="Google Shape;77;p14">
                <a:extLst>
                  <a:ext uri="{FF2B5EF4-FFF2-40B4-BE49-F238E27FC236}">
                    <a16:creationId xmlns:a16="http://schemas.microsoft.com/office/drawing/2014/main" id="{C63ADAAC-C47A-49A6-A10F-DA41B83B0B0D}"/>
                  </a:ext>
                </a:extLst>
              </p:cNvPr>
              <p:cNvCxnSpPr/>
              <p:nvPr/>
            </p:nvCxnSpPr>
            <p:spPr>
              <a:xfrm rot="10800000">
                <a:off x="7946471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2" name="Google Shape;78;p14">
                <a:extLst>
                  <a:ext uri="{FF2B5EF4-FFF2-40B4-BE49-F238E27FC236}">
                    <a16:creationId xmlns:a16="http://schemas.microsoft.com/office/drawing/2014/main" id="{F86B4436-1306-4E4A-9951-5DD6BBCBF96D}"/>
                  </a:ext>
                </a:extLst>
              </p:cNvPr>
              <p:cNvCxnSpPr/>
              <p:nvPr/>
            </p:nvCxnSpPr>
            <p:spPr>
              <a:xfrm rot="10800000">
                <a:off x="8810165" y="269087"/>
                <a:ext cx="0" cy="4443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95959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86" name="Google Shape;79;p14">
              <a:extLst>
                <a:ext uri="{FF2B5EF4-FFF2-40B4-BE49-F238E27FC236}">
                  <a16:creationId xmlns:a16="http://schemas.microsoft.com/office/drawing/2014/main" id="{855EBDBE-EC1D-4AAF-B4CC-40C038FFB356}"/>
                </a:ext>
              </a:extLst>
            </p:cNvPr>
            <p:cNvGrpSpPr/>
            <p:nvPr/>
          </p:nvGrpSpPr>
          <p:grpSpPr>
            <a:xfrm>
              <a:off x="333252" y="3992580"/>
              <a:ext cx="1630202" cy="498717"/>
              <a:chOff x="333252" y="3992580"/>
              <a:chExt cx="1630202" cy="498717"/>
            </a:xfrm>
          </p:grpSpPr>
          <p:sp>
            <p:nvSpPr>
              <p:cNvPr id="98" name="Google Shape;80;p14">
                <a:extLst>
                  <a:ext uri="{FF2B5EF4-FFF2-40B4-BE49-F238E27FC236}">
                    <a16:creationId xmlns:a16="http://schemas.microsoft.com/office/drawing/2014/main" id="{0B3A59E3-D602-4275-A52B-E201BB79D1D0}"/>
                  </a:ext>
                </a:extLst>
              </p:cNvPr>
              <p:cNvSpPr txBox="1"/>
              <p:nvPr/>
            </p:nvSpPr>
            <p:spPr>
              <a:xfrm>
                <a:off x="333254" y="3992580"/>
                <a:ext cx="1630200" cy="263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it-IT" sz="1600" dirty="0"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      azioni a termine</a:t>
                </a:r>
                <a:endParaRPr lang="it-IT" sz="1600" dirty="0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81;p14">
                <a:extLst>
                  <a:ext uri="{FF2B5EF4-FFF2-40B4-BE49-F238E27FC236}">
                    <a16:creationId xmlns:a16="http://schemas.microsoft.com/office/drawing/2014/main" id="{11BB651E-4EBC-44A4-8F80-D259A5CD7022}"/>
                  </a:ext>
                </a:extLst>
              </p:cNvPr>
              <p:cNvSpPr txBox="1"/>
              <p:nvPr/>
            </p:nvSpPr>
            <p:spPr>
              <a:xfrm>
                <a:off x="333252" y="4228197"/>
                <a:ext cx="1630200" cy="263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it-IT" sz="1600"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      azioni in atto</a:t>
                </a:r>
                <a:endParaRPr lang="it-IT" sz="1600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82;p14">
                <a:extLst>
                  <a:ext uri="{FF2B5EF4-FFF2-40B4-BE49-F238E27FC236}">
                    <a16:creationId xmlns:a16="http://schemas.microsoft.com/office/drawing/2014/main" id="{DE2E1BD7-B21C-4604-A20D-55975A4853C2}"/>
                  </a:ext>
                </a:extLst>
              </p:cNvPr>
              <p:cNvSpPr/>
              <p:nvPr/>
            </p:nvSpPr>
            <p:spPr>
              <a:xfrm>
                <a:off x="342158" y="4254836"/>
                <a:ext cx="166500" cy="166500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/>
              </a:p>
            </p:txBody>
          </p:sp>
          <p:sp>
            <p:nvSpPr>
              <p:cNvPr id="101" name="Google Shape;83;p14">
                <a:extLst>
                  <a:ext uri="{FF2B5EF4-FFF2-40B4-BE49-F238E27FC236}">
                    <a16:creationId xmlns:a16="http://schemas.microsoft.com/office/drawing/2014/main" id="{0C1865AB-4DC1-47BD-955F-BB3DCB0E80A8}"/>
                  </a:ext>
                </a:extLst>
              </p:cNvPr>
              <p:cNvSpPr/>
              <p:nvPr/>
            </p:nvSpPr>
            <p:spPr>
              <a:xfrm>
                <a:off x="342160" y="4010800"/>
                <a:ext cx="166500" cy="1665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/>
              </a:p>
            </p:txBody>
          </p:sp>
        </p:grpSp>
        <p:grpSp>
          <p:nvGrpSpPr>
            <p:cNvPr id="87" name="Google Shape;84;p14">
              <a:extLst>
                <a:ext uri="{FF2B5EF4-FFF2-40B4-BE49-F238E27FC236}">
                  <a16:creationId xmlns:a16="http://schemas.microsoft.com/office/drawing/2014/main" id="{4EB76D6B-D201-4370-93B3-670EB03E1E00}"/>
                </a:ext>
              </a:extLst>
            </p:cNvPr>
            <p:cNvGrpSpPr/>
            <p:nvPr/>
          </p:nvGrpSpPr>
          <p:grpSpPr>
            <a:xfrm>
              <a:off x="334209" y="297861"/>
              <a:ext cx="8402683" cy="326401"/>
              <a:chOff x="334209" y="297861"/>
              <a:chExt cx="8402683" cy="326401"/>
            </a:xfrm>
          </p:grpSpPr>
          <p:sp>
            <p:nvSpPr>
              <p:cNvPr id="88" name="Google Shape;85;p14">
                <a:extLst>
                  <a:ext uri="{FF2B5EF4-FFF2-40B4-BE49-F238E27FC236}">
                    <a16:creationId xmlns:a16="http://schemas.microsoft.com/office/drawing/2014/main" id="{3922EF32-1B48-4C13-A3C7-4D49C8CDBB8A}"/>
                  </a:ext>
                </a:extLst>
              </p:cNvPr>
              <p:cNvSpPr txBox="1"/>
              <p:nvPr/>
            </p:nvSpPr>
            <p:spPr>
              <a:xfrm>
                <a:off x="7176861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2020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6;p14">
                <a:extLst>
                  <a:ext uri="{FF2B5EF4-FFF2-40B4-BE49-F238E27FC236}">
                    <a16:creationId xmlns:a16="http://schemas.microsoft.com/office/drawing/2014/main" id="{BAC93539-9DBD-43BC-AA30-2086713F312D}"/>
                  </a:ext>
                </a:extLst>
              </p:cNvPr>
              <p:cNvSpPr txBox="1"/>
              <p:nvPr/>
            </p:nvSpPr>
            <p:spPr>
              <a:xfrm>
                <a:off x="334209" y="297862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 dirty="0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2012</a:t>
                </a:r>
                <a:endParaRPr sz="2133" dirty="0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87;p14">
                <a:extLst>
                  <a:ext uri="{FF2B5EF4-FFF2-40B4-BE49-F238E27FC236}">
                    <a16:creationId xmlns:a16="http://schemas.microsoft.com/office/drawing/2014/main" id="{EB376274-3271-401B-BC77-3868AAED1E7D}"/>
                  </a:ext>
                </a:extLst>
              </p:cNvPr>
              <p:cNvSpPr txBox="1"/>
              <p:nvPr/>
            </p:nvSpPr>
            <p:spPr>
              <a:xfrm>
                <a:off x="1189541" y="297862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2013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88;p14">
                <a:extLst>
                  <a:ext uri="{FF2B5EF4-FFF2-40B4-BE49-F238E27FC236}">
                    <a16:creationId xmlns:a16="http://schemas.microsoft.com/office/drawing/2014/main" id="{F9BFF2A0-BF35-4435-B264-DCB8050967B0}"/>
                  </a:ext>
                </a:extLst>
              </p:cNvPr>
              <p:cNvSpPr txBox="1"/>
              <p:nvPr/>
            </p:nvSpPr>
            <p:spPr>
              <a:xfrm>
                <a:off x="2044872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2014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89;p14">
                <a:extLst>
                  <a:ext uri="{FF2B5EF4-FFF2-40B4-BE49-F238E27FC236}">
                    <a16:creationId xmlns:a16="http://schemas.microsoft.com/office/drawing/2014/main" id="{10AE3A8E-17A9-4A8D-B13E-1CCF9F87D313}"/>
                  </a:ext>
                </a:extLst>
              </p:cNvPr>
              <p:cNvSpPr txBox="1"/>
              <p:nvPr/>
            </p:nvSpPr>
            <p:spPr>
              <a:xfrm>
                <a:off x="2900203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2015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90;p14">
                <a:extLst>
                  <a:ext uri="{FF2B5EF4-FFF2-40B4-BE49-F238E27FC236}">
                    <a16:creationId xmlns:a16="http://schemas.microsoft.com/office/drawing/2014/main" id="{535F8CE2-79CE-4C76-AF55-9284BD1D5F98}"/>
                  </a:ext>
                </a:extLst>
              </p:cNvPr>
              <p:cNvSpPr txBox="1"/>
              <p:nvPr/>
            </p:nvSpPr>
            <p:spPr>
              <a:xfrm>
                <a:off x="3755535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2016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1;p14">
                <a:extLst>
                  <a:ext uri="{FF2B5EF4-FFF2-40B4-BE49-F238E27FC236}">
                    <a16:creationId xmlns:a16="http://schemas.microsoft.com/office/drawing/2014/main" id="{B5BF90ED-24F2-450F-A7C9-DD7C2EDC7B4C}"/>
                  </a:ext>
                </a:extLst>
              </p:cNvPr>
              <p:cNvSpPr txBox="1"/>
              <p:nvPr/>
            </p:nvSpPr>
            <p:spPr>
              <a:xfrm>
                <a:off x="4610866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2017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2;p14">
                <a:extLst>
                  <a:ext uri="{FF2B5EF4-FFF2-40B4-BE49-F238E27FC236}">
                    <a16:creationId xmlns:a16="http://schemas.microsoft.com/office/drawing/2014/main" id="{AB2F396B-6750-4D6A-844A-A1A25C87E542}"/>
                  </a:ext>
                </a:extLst>
              </p:cNvPr>
              <p:cNvSpPr txBox="1"/>
              <p:nvPr/>
            </p:nvSpPr>
            <p:spPr>
              <a:xfrm>
                <a:off x="5466198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2018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3;p14">
                <a:extLst>
                  <a:ext uri="{FF2B5EF4-FFF2-40B4-BE49-F238E27FC236}">
                    <a16:creationId xmlns:a16="http://schemas.microsoft.com/office/drawing/2014/main" id="{2FE53719-8FC5-4E9D-834B-1B35E583EA12}"/>
                  </a:ext>
                </a:extLst>
              </p:cNvPr>
              <p:cNvSpPr txBox="1"/>
              <p:nvPr/>
            </p:nvSpPr>
            <p:spPr>
              <a:xfrm>
                <a:off x="6321529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2019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4;p14">
                <a:extLst>
                  <a:ext uri="{FF2B5EF4-FFF2-40B4-BE49-F238E27FC236}">
                    <a16:creationId xmlns:a16="http://schemas.microsoft.com/office/drawing/2014/main" id="{76A9CF0A-6EE0-4315-86AA-8BAB3CF0419C}"/>
                  </a:ext>
                </a:extLst>
              </p:cNvPr>
              <p:cNvSpPr txBox="1"/>
              <p:nvPr/>
            </p:nvSpPr>
            <p:spPr>
              <a:xfrm>
                <a:off x="8032192" y="297861"/>
                <a:ext cx="704700" cy="32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</a:pPr>
                <a:r>
                  <a:rPr lang="en-GB" sz="2133">
                    <a:solidFill>
                      <a:srgbClr val="000000"/>
                    </a:solidFill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202</a:t>
                </a:r>
                <a:r>
                  <a:rPr lang="en-GB" sz="2133">
                    <a:latin typeface="Bahnschrift SemiLight" panose="020B0502040204020203" pitchFamily="34" charset="0"/>
                    <a:ea typeface="Calibri"/>
                    <a:cs typeface="Calibri"/>
                    <a:sym typeface="Calibri"/>
                  </a:rPr>
                  <a:t>1</a:t>
                </a:r>
                <a:endParaRPr sz="2133">
                  <a:solidFill>
                    <a:srgbClr val="000000"/>
                  </a:solidFill>
                  <a:latin typeface="Bahnschrift SemiLight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87FD8948-4ADC-48E5-A437-9759E0BBA9CE}"/>
              </a:ext>
            </a:extLst>
          </p:cNvPr>
          <p:cNvGrpSpPr/>
          <p:nvPr/>
        </p:nvGrpSpPr>
        <p:grpSpPr>
          <a:xfrm>
            <a:off x="5244301" y="3376583"/>
            <a:ext cx="6591811" cy="1947266"/>
            <a:chOff x="5244301" y="3376583"/>
            <a:chExt cx="6591811" cy="1947266"/>
          </a:xfrm>
        </p:grpSpPr>
        <p:sp>
          <p:nvSpPr>
            <p:cNvPr id="114" name="Google Shape;96;p14">
              <a:extLst>
                <a:ext uri="{FF2B5EF4-FFF2-40B4-BE49-F238E27FC236}">
                  <a16:creationId xmlns:a16="http://schemas.microsoft.com/office/drawing/2014/main" id="{68D35AA3-AB50-41C7-9027-05DF58A6C156}"/>
                </a:ext>
              </a:extLst>
            </p:cNvPr>
            <p:cNvSpPr txBox="1"/>
            <p:nvPr/>
          </p:nvSpPr>
          <p:spPr>
            <a:xfrm>
              <a:off x="6722794" y="4061162"/>
              <a:ext cx="45164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Decreto con regole Open Access per pubblicazioni</a:t>
              </a:r>
              <a:endParaRPr sz="1733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97;p14">
              <a:extLst>
                <a:ext uri="{FF2B5EF4-FFF2-40B4-BE49-F238E27FC236}">
                  <a16:creationId xmlns:a16="http://schemas.microsoft.com/office/drawing/2014/main" id="{9BC4986D-9D7A-4106-8032-399D272DE8D4}"/>
                </a:ext>
              </a:extLst>
            </p:cNvPr>
            <p:cNvSpPr/>
            <p:nvPr/>
          </p:nvSpPr>
          <p:spPr>
            <a:xfrm>
              <a:off x="6484205" y="4235879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16" name="Google Shape;98;p14">
              <a:extLst>
                <a:ext uri="{FF2B5EF4-FFF2-40B4-BE49-F238E27FC236}">
                  <a16:creationId xmlns:a16="http://schemas.microsoft.com/office/drawing/2014/main" id="{C5A283F1-9C1D-45C4-B153-311EAD2671D5}"/>
                </a:ext>
              </a:extLst>
            </p:cNvPr>
            <p:cNvCxnSpPr/>
            <p:nvPr/>
          </p:nvCxnSpPr>
          <p:spPr>
            <a:xfrm>
              <a:off x="6681848" y="4359885"/>
              <a:ext cx="50460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6" name="Google Shape;108;p14">
              <a:extLst>
                <a:ext uri="{FF2B5EF4-FFF2-40B4-BE49-F238E27FC236}">
                  <a16:creationId xmlns:a16="http://schemas.microsoft.com/office/drawing/2014/main" id="{CBD14BEA-6A02-47E2-B842-488022BE436E}"/>
                </a:ext>
              </a:extLst>
            </p:cNvPr>
            <p:cNvSpPr txBox="1"/>
            <p:nvPr/>
          </p:nvSpPr>
          <p:spPr>
            <a:xfrm>
              <a:off x="5458990" y="3376583"/>
              <a:ext cx="51308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Decreto con definizione dei Principi della Politica dei Dati</a:t>
              </a:r>
              <a:endParaRPr sz="1733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09;p14">
              <a:extLst>
                <a:ext uri="{FF2B5EF4-FFF2-40B4-BE49-F238E27FC236}">
                  <a16:creationId xmlns:a16="http://schemas.microsoft.com/office/drawing/2014/main" id="{2E32EA64-880E-4A63-92A0-D4F60D7884C5}"/>
                </a:ext>
              </a:extLst>
            </p:cNvPr>
            <p:cNvSpPr/>
            <p:nvPr/>
          </p:nvSpPr>
          <p:spPr>
            <a:xfrm>
              <a:off x="5244301" y="3564830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28" name="Google Shape;110;p14">
              <a:extLst>
                <a:ext uri="{FF2B5EF4-FFF2-40B4-BE49-F238E27FC236}">
                  <a16:creationId xmlns:a16="http://schemas.microsoft.com/office/drawing/2014/main" id="{B17A8995-6FC2-4275-A6DC-51D15602B43F}"/>
                </a:ext>
              </a:extLst>
            </p:cNvPr>
            <p:cNvCxnSpPr/>
            <p:nvPr/>
          </p:nvCxnSpPr>
          <p:spPr>
            <a:xfrm>
              <a:off x="5467857" y="3681498"/>
              <a:ext cx="62600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9" name="Google Shape;111;p14">
              <a:extLst>
                <a:ext uri="{FF2B5EF4-FFF2-40B4-BE49-F238E27FC236}">
                  <a16:creationId xmlns:a16="http://schemas.microsoft.com/office/drawing/2014/main" id="{DE58F109-9706-4499-8C16-54CC6E9FA898}"/>
                </a:ext>
              </a:extLst>
            </p:cNvPr>
            <p:cNvSpPr txBox="1"/>
            <p:nvPr/>
          </p:nvSpPr>
          <p:spPr>
            <a:xfrm>
              <a:off x="5720037" y="3725234"/>
              <a:ext cx="2737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Censimento interno dati</a:t>
              </a:r>
              <a:endParaRPr sz="1733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12;p14">
              <a:extLst>
                <a:ext uri="{FF2B5EF4-FFF2-40B4-BE49-F238E27FC236}">
                  <a16:creationId xmlns:a16="http://schemas.microsoft.com/office/drawing/2014/main" id="{E83D134E-AC44-413A-AD37-E300E2516E4B}"/>
                </a:ext>
              </a:extLst>
            </p:cNvPr>
            <p:cNvSpPr/>
            <p:nvPr/>
          </p:nvSpPr>
          <p:spPr>
            <a:xfrm>
              <a:off x="5589070" y="3960516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13;p14">
              <a:extLst>
                <a:ext uri="{FF2B5EF4-FFF2-40B4-BE49-F238E27FC236}">
                  <a16:creationId xmlns:a16="http://schemas.microsoft.com/office/drawing/2014/main" id="{732BAC70-C917-4008-8EB2-0CD132F64E58}"/>
                </a:ext>
              </a:extLst>
            </p:cNvPr>
            <p:cNvSpPr/>
            <p:nvPr/>
          </p:nvSpPr>
          <p:spPr>
            <a:xfrm>
              <a:off x="6188670" y="3953516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18;p14">
              <a:extLst>
                <a:ext uri="{FF2B5EF4-FFF2-40B4-BE49-F238E27FC236}">
                  <a16:creationId xmlns:a16="http://schemas.microsoft.com/office/drawing/2014/main" id="{C0195C55-529A-4DBF-A1E6-C7D4FB8D93C4}"/>
                </a:ext>
              </a:extLst>
            </p:cNvPr>
            <p:cNvSpPr txBox="1"/>
            <p:nvPr/>
          </p:nvSpPr>
          <p:spPr>
            <a:xfrm>
              <a:off x="7822841" y="4458958"/>
              <a:ext cx="19824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Sottoscrizione DORA</a:t>
              </a:r>
              <a:endParaRPr sz="1733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19;p14">
              <a:extLst>
                <a:ext uri="{FF2B5EF4-FFF2-40B4-BE49-F238E27FC236}">
                  <a16:creationId xmlns:a16="http://schemas.microsoft.com/office/drawing/2014/main" id="{7B3BA4DA-887E-47C0-A087-B308D4381BD1}"/>
                </a:ext>
              </a:extLst>
            </p:cNvPr>
            <p:cNvSpPr/>
            <p:nvPr/>
          </p:nvSpPr>
          <p:spPr>
            <a:xfrm>
              <a:off x="7587714" y="4647190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38" name="Google Shape;120;p14">
              <a:extLst>
                <a:ext uri="{FF2B5EF4-FFF2-40B4-BE49-F238E27FC236}">
                  <a16:creationId xmlns:a16="http://schemas.microsoft.com/office/drawing/2014/main" id="{A7EEFA0D-C10B-4118-BC37-2F81F23B3147}"/>
                </a:ext>
              </a:extLst>
            </p:cNvPr>
            <p:cNvCxnSpPr/>
            <p:nvPr/>
          </p:nvCxnSpPr>
          <p:spPr>
            <a:xfrm>
              <a:off x="7703057" y="4763858"/>
              <a:ext cx="40212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9" name="Google Shape;121;p14">
              <a:extLst>
                <a:ext uri="{FF2B5EF4-FFF2-40B4-BE49-F238E27FC236}">
                  <a16:creationId xmlns:a16="http://schemas.microsoft.com/office/drawing/2014/main" id="{6011AB02-93FC-493B-8674-3058F2CBD338}"/>
                </a:ext>
              </a:extLst>
            </p:cNvPr>
            <p:cNvSpPr txBox="1"/>
            <p:nvPr/>
          </p:nvSpPr>
          <p:spPr>
            <a:xfrm>
              <a:off x="7929312" y="4897301"/>
              <a:ext cx="39068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Decreto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 di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attuazione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della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politica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dei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dati</a:t>
              </a:r>
              <a:endParaRPr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22;p14">
              <a:extLst>
                <a:ext uri="{FF2B5EF4-FFF2-40B4-BE49-F238E27FC236}">
                  <a16:creationId xmlns:a16="http://schemas.microsoft.com/office/drawing/2014/main" id="{F1ECDD70-955F-4B28-96DB-518F591A3AF0}"/>
                </a:ext>
              </a:extLst>
            </p:cNvPr>
            <p:cNvSpPr/>
            <p:nvPr/>
          </p:nvSpPr>
          <p:spPr>
            <a:xfrm>
              <a:off x="7683786" y="5079449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1" name="Google Shape;123;p14">
              <a:extLst>
                <a:ext uri="{FF2B5EF4-FFF2-40B4-BE49-F238E27FC236}">
                  <a16:creationId xmlns:a16="http://schemas.microsoft.com/office/drawing/2014/main" id="{20716096-F883-4355-B9F3-97658B8A0BEA}"/>
                </a:ext>
              </a:extLst>
            </p:cNvPr>
            <p:cNvCxnSpPr/>
            <p:nvPr/>
          </p:nvCxnSpPr>
          <p:spPr>
            <a:xfrm>
              <a:off x="7817684" y="5188959"/>
              <a:ext cx="39068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4" name="Google Shape;138;p14">
              <a:extLst>
                <a:ext uri="{FF2B5EF4-FFF2-40B4-BE49-F238E27FC236}">
                  <a16:creationId xmlns:a16="http://schemas.microsoft.com/office/drawing/2014/main" id="{A496F1E6-BC89-4C29-9F89-B5C53DE6E8D6}"/>
                </a:ext>
              </a:extLst>
            </p:cNvPr>
            <p:cNvCxnSpPr/>
            <p:nvPr/>
          </p:nvCxnSpPr>
          <p:spPr>
            <a:xfrm>
              <a:off x="5720037" y="4082716"/>
              <a:ext cx="6944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1D86F5BB-84FB-4A17-805F-F65ED11B6354}"/>
              </a:ext>
            </a:extLst>
          </p:cNvPr>
          <p:cNvGrpSpPr/>
          <p:nvPr/>
        </p:nvGrpSpPr>
        <p:grpSpPr>
          <a:xfrm>
            <a:off x="8045137" y="5318867"/>
            <a:ext cx="3683500" cy="1223182"/>
            <a:chOff x="8045137" y="5318867"/>
            <a:chExt cx="3683500" cy="1223182"/>
          </a:xfrm>
        </p:grpSpPr>
        <p:sp>
          <p:nvSpPr>
            <p:cNvPr id="113" name="Google Shape;95;p14">
              <a:extLst>
                <a:ext uri="{FF2B5EF4-FFF2-40B4-BE49-F238E27FC236}">
                  <a16:creationId xmlns:a16="http://schemas.microsoft.com/office/drawing/2014/main" id="{DE39419C-D517-46A6-971B-E9D0B0E53211}"/>
                </a:ext>
              </a:extLst>
            </p:cNvPr>
            <p:cNvSpPr txBox="1">
              <a:spLocks/>
            </p:cNvSpPr>
            <p:nvPr/>
          </p:nvSpPr>
          <p:spPr>
            <a:xfrm>
              <a:off x="8524587" y="5357854"/>
              <a:ext cx="5487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lang="en-GB"/>
              </a:defPPr>
              <a:lvl1pPr marR="0" lvl="0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457200" marR="0" lvl="1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914400" marR="0" lvl="2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371600" marR="0" lvl="3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1828800" marR="0" lvl="4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286000" marR="0" lvl="5" algn="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2743200" marR="0" lvl="6" algn="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200400" marR="0" lvl="7" algn="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3657600" marR="0" lvl="8" algn="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 sz="1200" b="1" i="0" u="none" strike="noStrike" kern="1200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fld id="{00000000-1234-1234-1234-123412341234}" type="slidenum">
                <a:rPr lang="en-GB" smtClean="0"/>
                <a:pPr/>
                <a:t>2</a:t>
              </a:fld>
              <a:endParaRPr lang="en-GB"/>
            </a:p>
          </p:txBody>
        </p:sp>
        <p:sp>
          <p:nvSpPr>
            <p:cNvPr id="142" name="Google Shape;124;p14">
              <a:extLst>
                <a:ext uri="{FF2B5EF4-FFF2-40B4-BE49-F238E27FC236}">
                  <a16:creationId xmlns:a16="http://schemas.microsoft.com/office/drawing/2014/main" id="{E6338BE5-E91F-4594-81DE-EFF4F911D68D}"/>
                </a:ext>
              </a:extLst>
            </p:cNvPr>
            <p:cNvSpPr txBox="1"/>
            <p:nvPr/>
          </p:nvSpPr>
          <p:spPr>
            <a:xfrm>
              <a:off x="8319837" y="5318867"/>
              <a:ext cx="2919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Istituzione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Ufficio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Gestione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Dati</a:t>
              </a:r>
              <a:endParaRPr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25;p14">
              <a:extLst>
                <a:ext uri="{FF2B5EF4-FFF2-40B4-BE49-F238E27FC236}">
                  <a16:creationId xmlns:a16="http://schemas.microsoft.com/office/drawing/2014/main" id="{64D87448-9DB8-4539-855D-6E7F5BF33F49}"/>
                </a:ext>
              </a:extLst>
            </p:cNvPr>
            <p:cNvSpPr/>
            <p:nvPr/>
          </p:nvSpPr>
          <p:spPr>
            <a:xfrm>
              <a:off x="8045137" y="5483825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31;p14">
              <a:extLst>
                <a:ext uri="{FF2B5EF4-FFF2-40B4-BE49-F238E27FC236}">
                  <a16:creationId xmlns:a16="http://schemas.microsoft.com/office/drawing/2014/main" id="{D14635BD-C8D2-49FE-8B3F-F77D98BA5828}"/>
                </a:ext>
              </a:extLst>
            </p:cNvPr>
            <p:cNvSpPr txBox="1"/>
            <p:nvPr/>
          </p:nvSpPr>
          <p:spPr>
            <a:xfrm>
              <a:off x="9877428" y="6103244"/>
              <a:ext cx="1813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Conformità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INSPIRE</a:t>
              </a:r>
              <a:endParaRPr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32;p14">
              <a:extLst>
                <a:ext uri="{FF2B5EF4-FFF2-40B4-BE49-F238E27FC236}">
                  <a16:creationId xmlns:a16="http://schemas.microsoft.com/office/drawing/2014/main" id="{289CED3F-EBA1-4389-94F4-E21FC3F6CB5F}"/>
                </a:ext>
              </a:extLst>
            </p:cNvPr>
            <p:cNvSpPr/>
            <p:nvPr/>
          </p:nvSpPr>
          <p:spPr>
            <a:xfrm>
              <a:off x="10889937" y="6297649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53" name="Google Shape;137;p14">
              <a:extLst>
                <a:ext uri="{FF2B5EF4-FFF2-40B4-BE49-F238E27FC236}">
                  <a16:creationId xmlns:a16="http://schemas.microsoft.com/office/drawing/2014/main" id="{61E37230-06A5-4A65-9D96-79EB5279CAE0}"/>
                </a:ext>
              </a:extLst>
            </p:cNvPr>
            <p:cNvCxnSpPr/>
            <p:nvPr/>
          </p:nvCxnSpPr>
          <p:spPr>
            <a:xfrm>
              <a:off x="8289537" y="5606025"/>
              <a:ext cx="34384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55" name="Google Shape;139;p14">
              <a:extLst>
                <a:ext uri="{FF2B5EF4-FFF2-40B4-BE49-F238E27FC236}">
                  <a16:creationId xmlns:a16="http://schemas.microsoft.com/office/drawing/2014/main" id="{276D43A9-8B76-4037-99BE-0FF357427623}"/>
                </a:ext>
              </a:extLst>
            </p:cNvPr>
            <p:cNvSpPr txBox="1"/>
            <p:nvPr/>
          </p:nvSpPr>
          <p:spPr>
            <a:xfrm>
              <a:off x="8967913" y="5698230"/>
              <a:ext cx="2737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Pubblicazione Registro Dati</a:t>
              </a:r>
              <a:endParaRPr sz="1733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40;p14">
              <a:extLst>
                <a:ext uri="{FF2B5EF4-FFF2-40B4-BE49-F238E27FC236}">
                  <a16:creationId xmlns:a16="http://schemas.microsoft.com/office/drawing/2014/main" id="{F7CF8A5C-2F93-440C-BF3B-8E4F94AED281}"/>
                </a:ext>
              </a:extLst>
            </p:cNvPr>
            <p:cNvSpPr/>
            <p:nvPr/>
          </p:nvSpPr>
          <p:spPr>
            <a:xfrm>
              <a:off x="10209374" y="5899242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57" name="Google Shape;141;p14">
              <a:extLst>
                <a:ext uri="{FF2B5EF4-FFF2-40B4-BE49-F238E27FC236}">
                  <a16:creationId xmlns:a16="http://schemas.microsoft.com/office/drawing/2014/main" id="{2946CAD7-E2A9-42B7-AD7D-8529C674E2C6}"/>
                </a:ext>
              </a:extLst>
            </p:cNvPr>
            <p:cNvCxnSpPr/>
            <p:nvPr/>
          </p:nvCxnSpPr>
          <p:spPr>
            <a:xfrm>
              <a:off x="10417704" y="6021442"/>
              <a:ext cx="13104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8" name="Google Shape;142;p14">
              <a:extLst>
                <a:ext uri="{FF2B5EF4-FFF2-40B4-BE49-F238E27FC236}">
                  <a16:creationId xmlns:a16="http://schemas.microsoft.com/office/drawing/2014/main" id="{7574B4EE-7D77-410E-8767-25099F4F6786}"/>
                </a:ext>
              </a:extLst>
            </p:cNvPr>
            <p:cNvCxnSpPr/>
            <p:nvPr/>
          </p:nvCxnSpPr>
          <p:spPr>
            <a:xfrm>
              <a:off x="10913037" y="6419834"/>
              <a:ext cx="8156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BAAA8997-3BFC-4BC9-BC20-7F83EAE52815}"/>
              </a:ext>
            </a:extLst>
          </p:cNvPr>
          <p:cNvGrpSpPr/>
          <p:nvPr/>
        </p:nvGrpSpPr>
        <p:grpSpPr>
          <a:xfrm>
            <a:off x="197137" y="1119273"/>
            <a:ext cx="11534199" cy="2280115"/>
            <a:chOff x="197137" y="1119273"/>
            <a:chExt cx="11534199" cy="2280115"/>
          </a:xfrm>
        </p:grpSpPr>
        <p:sp>
          <p:nvSpPr>
            <p:cNvPr id="117" name="Google Shape;99;p14">
              <a:extLst>
                <a:ext uri="{FF2B5EF4-FFF2-40B4-BE49-F238E27FC236}">
                  <a16:creationId xmlns:a16="http://schemas.microsoft.com/office/drawing/2014/main" id="{6E3181F8-4489-4287-916B-29A81D73DF76}"/>
                </a:ext>
              </a:extLst>
            </p:cNvPr>
            <p:cNvSpPr/>
            <p:nvPr/>
          </p:nvSpPr>
          <p:spPr>
            <a:xfrm>
              <a:off x="1335737" y="2046558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00;p14">
              <a:extLst>
                <a:ext uri="{FF2B5EF4-FFF2-40B4-BE49-F238E27FC236}">
                  <a16:creationId xmlns:a16="http://schemas.microsoft.com/office/drawing/2014/main" id="{7CDD33F6-0C00-466F-A388-933EC1E9DBFA}"/>
                </a:ext>
              </a:extLst>
            </p:cNvPr>
            <p:cNvSpPr txBox="1"/>
            <p:nvPr/>
          </p:nvSpPr>
          <p:spPr>
            <a:xfrm>
              <a:off x="1569337" y="1871887"/>
              <a:ext cx="4205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Accordo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con </a:t>
              </a:r>
              <a:r>
                <a:rPr lang="en-GB" sz="1733" dirty="0" err="1">
                  <a:solidFill>
                    <a:srgbClr val="000000"/>
                  </a:solidFill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CRUI</a:t>
              </a:r>
              <a:r>
                <a:rPr lang="en-GB" sz="1733" dirty="0">
                  <a:solidFill>
                    <a:srgbClr val="000000"/>
                  </a:solidFill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per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assegnare</a:t>
              </a:r>
              <a:r>
                <a:rPr lang="en-GB" sz="1733" dirty="0">
                  <a:solidFill>
                    <a:srgbClr val="000000"/>
                  </a:solidFill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DOI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DataCite</a:t>
              </a:r>
              <a:endParaRPr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19" name="Google Shape;101;p14">
              <a:extLst>
                <a:ext uri="{FF2B5EF4-FFF2-40B4-BE49-F238E27FC236}">
                  <a16:creationId xmlns:a16="http://schemas.microsoft.com/office/drawing/2014/main" id="{E6CBB13B-F817-4491-841C-2BCE4014DDC9}"/>
                </a:ext>
              </a:extLst>
            </p:cNvPr>
            <p:cNvCxnSpPr/>
            <p:nvPr/>
          </p:nvCxnSpPr>
          <p:spPr>
            <a:xfrm>
              <a:off x="1472137" y="2168758"/>
              <a:ext cx="102556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0" name="Google Shape;102;p14">
              <a:extLst>
                <a:ext uri="{FF2B5EF4-FFF2-40B4-BE49-F238E27FC236}">
                  <a16:creationId xmlns:a16="http://schemas.microsoft.com/office/drawing/2014/main" id="{62CE5491-162F-4F9B-893F-19BBAD9F1639}"/>
                </a:ext>
              </a:extLst>
            </p:cNvPr>
            <p:cNvSpPr txBox="1"/>
            <p:nvPr/>
          </p:nvSpPr>
          <p:spPr>
            <a:xfrm>
              <a:off x="1261337" y="1496924"/>
              <a:ext cx="4927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it-IT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Sottoscrizione dichiarazione di Berlino su Open Access</a:t>
              </a:r>
              <a:endParaRPr lang="it-IT"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03;p14">
              <a:extLst>
                <a:ext uri="{FF2B5EF4-FFF2-40B4-BE49-F238E27FC236}">
                  <a16:creationId xmlns:a16="http://schemas.microsoft.com/office/drawing/2014/main" id="{9A710758-8E03-4BF3-B267-CA91314F1889}"/>
                </a:ext>
              </a:extLst>
            </p:cNvPr>
            <p:cNvSpPr/>
            <p:nvPr/>
          </p:nvSpPr>
          <p:spPr>
            <a:xfrm>
              <a:off x="1029628" y="1675664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22" name="Google Shape;104;p14">
              <a:extLst>
                <a:ext uri="{FF2B5EF4-FFF2-40B4-BE49-F238E27FC236}">
                  <a16:creationId xmlns:a16="http://schemas.microsoft.com/office/drawing/2014/main" id="{021427AB-26A8-4402-8FCF-400D50086D67}"/>
                </a:ext>
              </a:extLst>
            </p:cNvPr>
            <p:cNvCxnSpPr/>
            <p:nvPr/>
          </p:nvCxnSpPr>
          <p:spPr>
            <a:xfrm>
              <a:off x="1242341" y="1780011"/>
              <a:ext cx="104864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3" name="Google Shape;105;p14">
              <a:extLst>
                <a:ext uri="{FF2B5EF4-FFF2-40B4-BE49-F238E27FC236}">
                  <a16:creationId xmlns:a16="http://schemas.microsoft.com/office/drawing/2014/main" id="{4154113D-BA43-4615-8689-0426003DE908}"/>
                </a:ext>
              </a:extLst>
            </p:cNvPr>
            <p:cNvSpPr txBox="1"/>
            <p:nvPr/>
          </p:nvSpPr>
          <p:spPr>
            <a:xfrm>
              <a:off x="2191404" y="2262459"/>
              <a:ext cx="45372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Sottoscrizione </a:t>
              </a:r>
              <a:r>
                <a:rPr lang="en-GB" sz="1733">
                  <a:solidFill>
                    <a:srgbClr val="000000"/>
                  </a:solidFill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Position Statement </a:t>
              </a:r>
              <a:r>
                <a:rPr lang="en-GB" sz="1733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su Open Access</a:t>
              </a:r>
              <a:endParaRPr sz="1733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06;p14">
              <a:extLst>
                <a:ext uri="{FF2B5EF4-FFF2-40B4-BE49-F238E27FC236}">
                  <a16:creationId xmlns:a16="http://schemas.microsoft.com/office/drawing/2014/main" id="{D3BCFD7C-F7EE-4EE3-B596-2AAD0C7AE471}"/>
                </a:ext>
              </a:extLst>
            </p:cNvPr>
            <p:cNvSpPr/>
            <p:nvPr/>
          </p:nvSpPr>
          <p:spPr>
            <a:xfrm>
              <a:off x="1971302" y="2445442"/>
              <a:ext cx="244400" cy="2444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25" name="Google Shape;107;p14">
              <a:extLst>
                <a:ext uri="{FF2B5EF4-FFF2-40B4-BE49-F238E27FC236}">
                  <a16:creationId xmlns:a16="http://schemas.microsoft.com/office/drawing/2014/main" id="{275C0307-E4DE-4BC6-B1AA-EFE708D2454B}"/>
                </a:ext>
              </a:extLst>
            </p:cNvPr>
            <p:cNvCxnSpPr/>
            <p:nvPr/>
          </p:nvCxnSpPr>
          <p:spPr>
            <a:xfrm>
              <a:off x="2154136" y="2559456"/>
              <a:ext cx="9577200" cy="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3" name="Google Shape;115;p14">
              <a:extLst>
                <a:ext uri="{FF2B5EF4-FFF2-40B4-BE49-F238E27FC236}">
                  <a16:creationId xmlns:a16="http://schemas.microsoft.com/office/drawing/2014/main" id="{8416B748-213D-4B0B-8AC6-89231B71C12A}"/>
                </a:ext>
              </a:extLst>
            </p:cNvPr>
            <p:cNvSpPr txBox="1"/>
            <p:nvPr/>
          </p:nvSpPr>
          <p:spPr>
            <a:xfrm>
              <a:off x="3315657" y="2622494"/>
              <a:ext cx="23216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Censimento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Dati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interno</a:t>
              </a:r>
              <a:endParaRPr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16;p14">
              <a:extLst>
                <a:ext uri="{FF2B5EF4-FFF2-40B4-BE49-F238E27FC236}">
                  <a16:creationId xmlns:a16="http://schemas.microsoft.com/office/drawing/2014/main" id="{36BB837B-8D1A-476A-8945-096601F2629D}"/>
                </a:ext>
              </a:extLst>
            </p:cNvPr>
            <p:cNvSpPr/>
            <p:nvPr/>
          </p:nvSpPr>
          <p:spPr>
            <a:xfrm>
              <a:off x="3263870" y="2858946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17;p14">
              <a:extLst>
                <a:ext uri="{FF2B5EF4-FFF2-40B4-BE49-F238E27FC236}">
                  <a16:creationId xmlns:a16="http://schemas.microsoft.com/office/drawing/2014/main" id="{DB7A1EE5-7E6C-4A94-8861-2673F1C4F05B}"/>
                </a:ext>
              </a:extLst>
            </p:cNvPr>
            <p:cNvSpPr/>
            <p:nvPr/>
          </p:nvSpPr>
          <p:spPr>
            <a:xfrm>
              <a:off x="3863470" y="2851946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36;p14">
              <a:extLst>
                <a:ext uri="{FF2B5EF4-FFF2-40B4-BE49-F238E27FC236}">
                  <a16:creationId xmlns:a16="http://schemas.microsoft.com/office/drawing/2014/main" id="{E720992D-153C-480C-97F1-08F4C5DBDA63}"/>
                </a:ext>
              </a:extLst>
            </p:cNvPr>
            <p:cNvSpPr txBox="1"/>
            <p:nvPr/>
          </p:nvSpPr>
          <p:spPr>
            <a:xfrm>
              <a:off x="4438770" y="2958896"/>
              <a:ext cx="5084000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Gruppo di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Lavoro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formale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per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redazione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Politica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dei</a:t>
              </a:r>
              <a:r>
                <a:rPr lang="en-GB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1733" dirty="0" err="1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Dati</a:t>
              </a:r>
              <a:endParaRPr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34;p14">
              <a:extLst>
                <a:ext uri="{FF2B5EF4-FFF2-40B4-BE49-F238E27FC236}">
                  <a16:creationId xmlns:a16="http://schemas.microsoft.com/office/drawing/2014/main" id="{6E17403C-60A7-4104-9D00-21D9A580DEB9}"/>
                </a:ext>
              </a:extLst>
            </p:cNvPr>
            <p:cNvSpPr/>
            <p:nvPr/>
          </p:nvSpPr>
          <p:spPr>
            <a:xfrm>
              <a:off x="4182237" y="3154988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35;p14">
              <a:extLst>
                <a:ext uri="{FF2B5EF4-FFF2-40B4-BE49-F238E27FC236}">
                  <a16:creationId xmlns:a16="http://schemas.microsoft.com/office/drawing/2014/main" id="{F54A7025-A0CD-44FE-83F7-BC5124443C49}"/>
                </a:ext>
              </a:extLst>
            </p:cNvPr>
            <p:cNvSpPr/>
            <p:nvPr/>
          </p:nvSpPr>
          <p:spPr>
            <a:xfrm>
              <a:off x="7598037" y="3154988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02;p14">
              <a:extLst>
                <a:ext uri="{FF2B5EF4-FFF2-40B4-BE49-F238E27FC236}">
                  <a16:creationId xmlns:a16="http://schemas.microsoft.com/office/drawing/2014/main" id="{AEEA137B-62EF-4A7A-952F-A7E1204C25B4}"/>
                </a:ext>
              </a:extLst>
            </p:cNvPr>
            <p:cNvSpPr txBox="1"/>
            <p:nvPr/>
          </p:nvSpPr>
          <p:spPr>
            <a:xfrm>
              <a:off x="407959" y="1119273"/>
              <a:ext cx="2454954" cy="3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</a:pPr>
              <a:r>
                <a:rPr lang="it-IT" sz="1733" dirty="0">
                  <a:latin typeface="Bahnschrift SemiLight Condensed" panose="020B0502040204020203" pitchFamily="34" charset="0"/>
                  <a:ea typeface="Calibri"/>
                  <a:cs typeface="Calibri"/>
                  <a:sym typeface="Calibri"/>
                </a:rPr>
                <a:t>Gruppo di lavoro informale</a:t>
              </a:r>
              <a:endParaRPr lang="it-IT" sz="1733" dirty="0">
                <a:solidFill>
                  <a:srgbClr val="000000"/>
                </a:solidFill>
                <a:latin typeface="Bahnschrift SemiLight 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0" name="Google Shape;127;p14">
              <a:extLst>
                <a:ext uri="{FF2B5EF4-FFF2-40B4-BE49-F238E27FC236}">
                  <a16:creationId xmlns:a16="http://schemas.microsoft.com/office/drawing/2014/main" id="{A48CDE15-8DFA-4E63-A8AB-7601A64C672F}"/>
                </a:ext>
              </a:extLst>
            </p:cNvPr>
            <p:cNvCxnSpPr/>
            <p:nvPr/>
          </p:nvCxnSpPr>
          <p:spPr>
            <a:xfrm>
              <a:off x="328104" y="1433142"/>
              <a:ext cx="25516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1" name="Google Shape;129;p14">
              <a:extLst>
                <a:ext uri="{FF2B5EF4-FFF2-40B4-BE49-F238E27FC236}">
                  <a16:creationId xmlns:a16="http://schemas.microsoft.com/office/drawing/2014/main" id="{1D518795-6B15-4E35-A9DF-B92474560B03}"/>
                </a:ext>
              </a:extLst>
            </p:cNvPr>
            <p:cNvSpPr/>
            <p:nvPr/>
          </p:nvSpPr>
          <p:spPr>
            <a:xfrm>
              <a:off x="197137" y="1310942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30;p14">
              <a:extLst>
                <a:ext uri="{FF2B5EF4-FFF2-40B4-BE49-F238E27FC236}">
                  <a16:creationId xmlns:a16="http://schemas.microsoft.com/office/drawing/2014/main" id="{0C7E09CE-DF26-4FD6-8D5C-F11DFBBFB974}"/>
                </a:ext>
              </a:extLst>
            </p:cNvPr>
            <p:cNvSpPr/>
            <p:nvPr/>
          </p:nvSpPr>
          <p:spPr>
            <a:xfrm>
              <a:off x="2727137" y="1303942"/>
              <a:ext cx="244400" cy="244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6" name="Google Shape;133;p14">
              <a:extLst>
                <a:ext uri="{FF2B5EF4-FFF2-40B4-BE49-F238E27FC236}">
                  <a16:creationId xmlns:a16="http://schemas.microsoft.com/office/drawing/2014/main" id="{75B06B51-42EB-4A9F-9336-E442A587B566}"/>
                </a:ext>
              </a:extLst>
            </p:cNvPr>
            <p:cNvCxnSpPr>
              <a:cxnSpLocks/>
            </p:cNvCxnSpPr>
            <p:nvPr/>
          </p:nvCxnSpPr>
          <p:spPr>
            <a:xfrm>
              <a:off x="4426637" y="3277188"/>
              <a:ext cx="31716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2" name="Google Shape;114;p14">
              <a:extLst>
                <a:ext uri="{FF2B5EF4-FFF2-40B4-BE49-F238E27FC236}">
                  <a16:creationId xmlns:a16="http://schemas.microsoft.com/office/drawing/2014/main" id="{6BAECA89-47B8-4E2F-9C7A-E3F19C9DE1FF}"/>
                </a:ext>
              </a:extLst>
            </p:cNvPr>
            <p:cNvCxnSpPr/>
            <p:nvPr/>
          </p:nvCxnSpPr>
          <p:spPr>
            <a:xfrm>
              <a:off x="3394837" y="2981146"/>
              <a:ext cx="6944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68" name="Rectangle 167">
            <a:extLst>
              <a:ext uri="{FF2B5EF4-FFF2-40B4-BE49-F238E27FC236}">
                <a16:creationId xmlns:a16="http://schemas.microsoft.com/office/drawing/2014/main" id="{7A3686A1-4802-4E96-835B-2C294A354D45}"/>
              </a:ext>
            </a:extLst>
          </p:cNvPr>
          <p:cNvSpPr/>
          <p:nvPr/>
        </p:nvSpPr>
        <p:spPr>
          <a:xfrm>
            <a:off x="216188" y="6500546"/>
            <a:ext cx="3488650" cy="236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Title 1">
            <a:extLst>
              <a:ext uri="{FF2B5EF4-FFF2-40B4-BE49-F238E27FC236}">
                <a16:creationId xmlns:a16="http://schemas.microsoft.com/office/drawing/2014/main" id="{C1ABA9BF-43D3-4B73-A0DB-24FA985BD347}"/>
              </a:ext>
            </a:extLst>
          </p:cNvPr>
          <p:cNvSpPr txBox="1">
            <a:spLocks/>
          </p:cNvSpPr>
          <p:nvPr/>
        </p:nvSpPr>
        <p:spPr>
          <a:xfrm>
            <a:off x="61917" y="6935"/>
            <a:ext cx="9996487" cy="615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Bahnschrift SemiBold" panose="020B0502040204020203" pitchFamily="34" charset="0"/>
                <a:ea typeface="+mj-ea"/>
                <a:cs typeface="Rubik Medium" panose="00000600000000000000" pitchFamily="2" charset="-79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9pPr>
          </a:lstStyle>
          <a:p>
            <a:r>
              <a:rPr lang="it-IT" dirty="0"/>
              <a:t>Percorso di adozione dell’Open Science</a:t>
            </a:r>
            <a:endParaRPr lang="en-GB" dirty="0"/>
          </a:p>
        </p:txBody>
      </p:sp>
      <p:sp>
        <p:nvSpPr>
          <p:cNvPr id="176" name="Footer Placeholder 3">
            <a:extLst>
              <a:ext uri="{FF2B5EF4-FFF2-40B4-BE49-F238E27FC236}">
                <a16:creationId xmlns:a16="http://schemas.microsoft.com/office/drawing/2014/main" id="{AA303E72-77A0-4E62-B124-A6FB386EB7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82564" y="6454775"/>
            <a:ext cx="3660312" cy="342900"/>
          </a:xfrm>
        </p:spPr>
        <p:txBody>
          <a:bodyPr/>
          <a:lstStyle/>
          <a:p>
            <a:pPr>
              <a:defRPr/>
            </a:pPr>
            <a:r>
              <a:rPr lang="it-IT" dirty="0"/>
              <a:t>Mario Locati – INGV – </a:t>
            </a:r>
            <a:r>
              <a:rPr lang="it-IT" dirty="0" err="1"/>
              <a:t>ufficiogestionedati@ingv.it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57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>
            <a:extLst>
              <a:ext uri="{FF2B5EF4-FFF2-40B4-BE49-F238E27FC236}">
                <a16:creationId xmlns:a16="http://schemas.microsoft.com/office/drawing/2014/main" id="{CEE3E418-86B2-482C-8813-D9A27A11EB35}"/>
              </a:ext>
            </a:extLst>
          </p:cNvPr>
          <p:cNvSpPr txBox="1">
            <a:spLocks/>
          </p:cNvSpPr>
          <p:nvPr/>
        </p:nvSpPr>
        <p:spPr>
          <a:xfrm>
            <a:off x="61917" y="6935"/>
            <a:ext cx="9996487" cy="615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Bahnschrift SemiBold" panose="020B0502040204020203" pitchFamily="34" charset="0"/>
                <a:ea typeface="+mj-ea"/>
                <a:cs typeface="Rubik Medium" panose="00000600000000000000" pitchFamily="2" charset="-79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9pPr>
          </a:lstStyle>
          <a:p>
            <a:r>
              <a:rPr lang="it-IT" dirty="0"/>
              <a:t>Percorsi paralleli per pubblicazioni e dati</a:t>
            </a:r>
            <a:endParaRPr lang="en-GB" dirty="0"/>
          </a:p>
        </p:txBody>
      </p:sp>
      <p:sp>
        <p:nvSpPr>
          <p:cNvPr id="40" name="Slide Number Placeholder 4">
            <a:extLst>
              <a:ext uri="{FF2B5EF4-FFF2-40B4-BE49-F238E27FC236}">
                <a16:creationId xmlns:a16="http://schemas.microsoft.com/office/drawing/2014/main" id="{DECA8FA7-8943-4915-A9E8-F47A7F6EDF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547350" y="6626225"/>
            <a:ext cx="419100" cy="288925"/>
          </a:xfrm>
        </p:spPr>
        <p:txBody>
          <a:bodyPr/>
          <a:lstStyle/>
          <a:p>
            <a:fld id="{7FF9CB70-50A1-4378-AF93-2D07FD17CFD4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49" name="Google Shape;256;p18">
            <a:extLst>
              <a:ext uri="{FF2B5EF4-FFF2-40B4-BE49-F238E27FC236}">
                <a16:creationId xmlns:a16="http://schemas.microsoft.com/office/drawing/2014/main" id="{9FD09A45-1D1F-4685-BB16-CF376778D89D}"/>
              </a:ext>
            </a:extLst>
          </p:cNvPr>
          <p:cNvSpPr txBox="1"/>
          <p:nvPr/>
        </p:nvSpPr>
        <p:spPr>
          <a:xfrm>
            <a:off x="102736" y="2177578"/>
            <a:ext cx="1655600" cy="7820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4472C4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0" tIns="60933" rIns="0" bIns="60933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2133">
                <a:latin typeface="Calibri"/>
                <a:ea typeface="Calibri"/>
                <a:cs typeface="Calibri"/>
                <a:sym typeface="Calibri"/>
              </a:rPr>
              <a:t>Research Activity</a:t>
            </a:r>
            <a:endParaRPr sz="2133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" name="Google Shape;257;p18">
            <a:extLst>
              <a:ext uri="{FF2B5EF4-FFF2-40B4-BE49-F238E27FC236}">
                <a16:creationId xmlns:a16="http://schemas.microsoft.com/office/drawing/2014/main" id="{71907FA6-5A11-458C-BCB8-BE77E44CE7DA}"/>
              </a:ext>
            </a:extLst>
          </p:cNvPr>
          <p:cNvGrpSpPr/>
          <p:nvPr/>
        </p:nvGrpSpPr>
        <p:grpSpPr>
          <a:xfrm>
            <a:off x="1758336" y="2348197"/>
            <a:ext cx="1611028" cy="434400"/>
            <a:chOff x="949859" y="1573322"/>
            <a:chExt cx="1208271" cy="325800"/>
          </a:xfrm>
        </p:grpSpPr>
        <p:sp>
          <p:nvSpPr>
            <p:cNvPr id="51" name="Google Shape;248;p18">
              <a:extLst>
                <a:ext uri="{FF2B5EF4-FFF2-40B4-BE49-F238E27FC236}">
                  <a16:creationId xmlns:a16="http://schemas.microsoft.com/office/drawing/2014/main" id="{E4F54D68-5D81-4744-8B9D-D77722ABD45A}"/>
                </a:ext>
              </a:extLst>
            </p:cNvPr>
            <p:cNvSpPr txBox="1"/>
            <p:nvPr/>
          </p:nvSpPr>
          <p:spPr>
            <a:xfrm>
              <a:off x="1245151" y="1573322"/>
              <a:ext cx="912979" cy="3258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4472C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Findings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2" name="Google Shape;258;p18">
              <a:extLst>
                <a:ext uri="{FF2B5EF4-FFF2-40B4-BE49-F238E27FC236}">
                  <a16:creationId xmlns:a16="http://schemas.microsoft.com/office/drawing/2014/main" id="{24405624-2931-4E0B-8E09-CFCC15ACCC25}"/>
                </a:ext>
              </a:extLst>
            </p:cNvPr>
            <p:cNvCxnSpPr>
              <a:cxnSpLocks/>
              <a:stCxn id="49" idx="3"/>
              <a:endCxn id="51" idx="1"/>
            </p:cNvCxnSpPr>
            <p:nvPr/>
          </p:nvCxnSpPr>
          <p:spPr>
            <a:xfrm flipV="1">
              <a:off x="949859" y="1736222"/>
              <a:ext cx="295292" cy="2386"/>
            </a:xfrm>
            <a:prstGeom prst="straightConnector1">
              <a:avLst/>
            </a:prstGeom>
            <a:noFill/>
            <a:ln w="28575" cap="flat" cmpd="sng">
              <a:solidFill>
                <a:srgbClr val="4472C4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E9B06E-C594-4B28-98DA-1E365CB5181F}"/>
              </a:ext>
            </a:extLst>
          </p:cNvPr>
          <p:cNvGrpSpPr/>
          <p:nvPr/>
        </p:nvGrpSpPr>
        <p:grpSpPr>
          <a:xfrm>
            <a:off x="5347493" y="918401"/>
            <a:ext cx="3772208" cy="3579234"/>
            <a:chOff x="5347493" y="918401"/>
            <a:chExt cx="3772208" cy="3579234"/>
          </a:xfrm>
        </p:grpSpPr>
        <p:sp>
          <p:nvSpPr>
            <p:cNvPr id="47" name="Google Shape;253;p18">
              <a:extLst>
                <a:ext uri="{FF2B5EF4-FFF2-40B4-BE49-F238E27FC236}">
                  <a16:creationId xmlns:a16="http://schemas.microsoft.com/office/drawing/2014/main" id="{2BC825F7-DDEC-4016-B1AD-2FC7B441A605}"/>
                </a:ext>
              </a:extLst>
            </p:cNvPr>
            <p:cNvSpPr txBox="1"/>
            <p:nvPr/>
          </p:nvSpPr>
          <p:spPr>
            <a:xfrm>
              <a:off x="5950831" y="3020435"/>
              <a:ext cx="1815254" cy="14772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4472C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Data</a:t>
              </a:r>
              <a:endParaRPr sz="2133"/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Published</a:t>
              </a:r>
              <a:endParaRPr sz="2133"/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(DOI Data)</a:t>
              </a:r>
              <a:endParaRPr sz="2133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8" name="Google Shape;255;p18">
              <a:extLst>
                <a:ext uri="{FF2B5EF4-FFF2-40B4-BE49-F238E27FC236}">
                  <a16:creationId xmlns:a16="http://schemas.microsoft.com/office/drawing/2014/main" id="{A77B464D-4365-4187-B426-EFD42C78C3BB}"/>
                </a:ext>
              </a:extLst>
            </p:cNvPr>
            <p:cNvCxnSpPr>
              <a:cxnSpLocks/>
              <a:stCxn id="43" idx="3"/>
              <a:endCxn id="47" idx="1"/>
            </p:cNvCxnSpPr>
            <p:nvPr/>
          </p:nvCxnSpPr>
          <p:spPr>
            <a:xfrm flipV="1">
              <a:off x="5385551" y="3759035"/>
              <a:ext cx="565280" cy="1185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4472C4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sp>
          <p:nvSpPr>
            <p:cNvPr id="58" name="Google Shape;264;p18">
              <a:extLst>
                <a:ext uri="{FF2B5EF4-FFF2-40B4-BE49-F238E27FC236}">
                  <a16:creationId xmlns:a16="http://schemas.microsoft.com/office/drawing/2014/main" id="{79F2BCAC-54EE-49F2-A16D-9A46E82D901A}"/>
                </a:ext>
              </a:extLst>
            </p:cNvPr>
            <p:cNvSpPr/>
            <p:nvPr/>
          </p:nvSpPr>
          <p:spPr>
            <a:xfrm>
              <a:off x="6309254" y="918401"/>
              <a:ext cx="2810447" cy="1421600"/>
            </a:xfrm>
            <a:prstGeom prst="rightArrow">
              <a:avLst>
                <a:gd name="adj1" fmla="val 51848"/>
                <a:gd name="adj2" fmla="val 62435"/>
              </a:avLst>
            </a:prstGeom>
            <a:solidFill>
              <a:srgbClr val="4472C4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179388"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Peer-review and</a:t>
              </a:r>
              <a:endParaRPr sz="2000" dirty="0"/>
            </a:p>
            <a:p>
              <a:pPr marL="179388"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publication process</a:t>
              </a:r>
              <a:endParaRPr sz="20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265;p18">
              <a:extLst>
                <a:ext uri="{FF2B5EF4-FFF2-40B4-BE49-F238E27FC236}">
                  <a16:creationId xmlns:a16="http://schemas.microsoft.com/office/drawing/2014/main" id="{63C96334-A84C-4A99-97EF-7FFA2B2E142A}"/>
                </a:ext>
              </a:extLst>
            </p:cNvPr>
            <p:cNvSpPr/>
            <p:nvPr/>
          </p:nvSpPr>
          <p:spPr>
            <a:xfrm>
              <a:off x="6090621" y="1249834"/>
              <a:ext cx="156000" cy="75960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266;p18">
              <a:extLst>
                <a:ext uri="{FF2B5EF4-FFF2-40B4-BE49-F238E27FC236}">
                  <a16:creationId xmlns:a16="http://schemas.microsoft.com/office/drawing/2014/main" id="{0009F84E-BD3F-4623-A32A-D4FB39E7E5CF}"/>
                </a:ext>
              </a:extLst>
            </p:cNvPr>
            <p:cNvSpPr/>
            <p:nvPr/>
          </p:nvSpPr>
          <p:spPr>
            <a:xfrm>
              <a:off x="5852938" y="1249834"/>
              <a:ext cx="156000" cy="75960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267;p18">
              <a:extLst>
                <a:ext uri="{FF2B5EF4-FFF2-40B4-BE49-F238E27FC236}">
                  <a16:creationId xmlns:a16="http://schemas.microsoft.com/office/drawing/2014/main" id="{48383C15-AB80-49F3-9D0B-7FCD7533F2DD}"/>
                </a:ext>
              </a:extLst>
            </p:cNvPr>
            <p:cNvSpPr/>
            <p:nvPr/>
          </p:nvSpPr>
          <p:spPr>
            <a:xfrm>
              <a:off x="5548950" y="1249834"/>
              <a:ext cx="156000" cy="75960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268;p18">
              <a:extLst>
                <a:ext uri="{FF2B5EF4-FFF2-40B4-BE49-F238E27FC236}">
                  <a16:creationId xmlns:a16="http://schemas.microsoft.com/office/drawing/2014/main" id="{E18998AD-6AF7-4C6D-9AAF-1E2A772A63F6}"/>
                </a:ext>
              </a:extLst>
            </p:cNvPr>
            <p:cNvSpPr txBox="1"/>
            <p:nvPr/>
          </p:nvSpPr>
          <p:spPr>
            <a:xfrm>
              <a:off x="5347493" y="2038801"/>
              <a:ext cx="2935600" cy="7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 i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variable period of time</a:t>
              </a:r>
              <a:br>
                <a:rPr lang="en-GB" sz="2133" i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133" i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(from months up to years)</a:t>
              </a:r>
              <a:endParaRPr sz="2133" i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" name="Google Shape;269;p18">
            <a:extLst>
              <a:ext uri="{FF2B5EF4-FFF2-40B4-BE49-F238E27FC236}">
                <a16:creationId xmlns:a16="http://schemas.microsoft.com/office/drawing/2014/main" id="{C4E8A727-738C-494E-B257-F1671EC023B1}"/>
              </a:ext>
            </a:extLst>
          </p:cNvPr>
          <p:cNvGrpSpPr/>
          <p:nvPr/>
        </p:nvGrpSpPr>
        <p:grpSpPr>
          <a:xfrm>
            <a:off x="9642651" y="1629368"/>
            <a:ext cx="2226535" cy="4784473"/>
            <a:chOff x="7331135" y="1041660"/>
            <a:chExt cx="1669900" cy="3588355"/>
          </a:xfrm>
        </p:grpSpPr>
        <p:sp>
          <p:nvSpPr>
            <p:cNvPr id="65" name="Google Shape;273;p18">
              <a:extLst>
                <a:ext uri="{FF2B5EF4-FFF2-40B4-BE49-F238E27FC236}">
                  <a16:creationId xmlns:a16="http://schemas.microsoft.com/office/drawing/2014/main" id="{9C52EFF3-56E3-497D-9CA3-34F71148EE24}"/>
                </a:ext>
              </a:extLst>
            </p:cNvPr>
            <p:cNvSpPr txBox="1"/>
            <p:nvPr/>
          </p:nvSpPr>
          <p:spPr>
            <a:xfrm>
              <a:off x="7981935" y="3171655"/>
              <a:ext cx="1019100" cy="3258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54813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Paper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274;p18">
              <a:extLst>
                <a:ext uri="{FF2B5EF4-FFF2-40B4-BE49-F238E27FC236}">
                  <a16:creationId xmlns:a16="http://schemas.microsoft.com/office/drawing/2014/main" id="{CBE6ED8C-B668-4CDF-8059-B90383E4BF4F}"/>
                </a:ext>
              </a:extLst>
            </p:cNvPr>
            <p:cNvSpPr txBox="1"/>
            <p:nvPr/>
          </p:nvSpPr>
          <p:spPr>
            <a:xfrm>
              <a:off x="7981934" y="4043515"/>
              <a:ext cx="1019100" cy="5865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54813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Output Data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67" name="Google Shape;275;p18">
              <a:extLst>
                <a:ext uri="{FF2B5EF4-FFF2-40B4-BE49-F238E27FC236}">
                  <a16:creationId xmlns:a16="http://schemas.microsoft.com/office/drawing/2014/main" id="{6D6C6AE6-6159-48F1-89E4-E65A8311833A}"/>
                </a:ext>
              </a:extLst>
            </p:cNvPr>
            <p:cNvCxnSpPr>
              <a:cxnSpLocks/>
              <a:endCxn id="66" idx="1"/>
            </p:cNvCxnSpPr>
            <p:nvPr/>
          </p:nvCxnSpPr>
          <p:spPr>
            <a:xfrm>
              <a:off x="7331135" y="3828298"/>
              <a:ext cx="650700" cy="508500"/>
            </a:xfrm>
            <a:prstGeom prst="bentConnector3">
              <a:avLst>
                <a:gd name="adj1" fmla="val 50008"/>
              </a:avLst>
            </a:prstGeom>
            <a:noFill/>
            <a:ln w="2857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cxnSp>
          <p:nvCxnSpPr>
            <p:cNvPr id="68" name="Google Shape;276;p18">
              <a:extLst>
                <a:ext uri="{FF2B5EF4-FFF2-40B4-BE49-F238E27FC236}">
                  <a16:creationId xmlns:a16="http://schemas.microsoft.com/office/drawing/2014/main" id="{2AE07CF4-78C0-4A58-9EC3-75446CEEA65B}"/>
                </a:ext>
              </a:extLst>
            </p:cNvPr>
            <p:cNvCxnSpPr>
              <a:cxnSpLocks/>
              <a:endCxn id="65" idx="1"/>
            </p:cNvCxnSpPr>
            <p:nvPr/>
          </p:nvCxnSpPr>
          <p:spPr>
            <a:xfrm rot="10800000" flipH="1">
              <a:off x="7331135" y="3334498"/>
              <a:ext cx="650700" cy="493800"/>
            </a:xfrm>
            <a:prstGeom prst="bentConnector3">
              <a:avLst>
                <a:gd name="adj1" fmla="val 50008"/>
              </a:avLst>
            </a:prstGeom>
            <a:noFill/>
            <a:ln w="2857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cxnSp>
          <p:nvCxnSpPr>
            <p:cNvPr id="69" name="Google Shape;277;p18">
              <a:extLst>
                <a:ext uri="{FF2B5EF4-FFF2-40B4-BE49-F238E27FC236}">
                  <a16:creationId xmlns:a16="http://schemas.microsoft.com/office/drawing/2014/main" id="{FCE1856F-FFBC-4F5E-84EC-5AA0F1298D16}"/>
                </a:ext>
              </a:extLst>
            </p:cNvPr>
            <p:cNvCxnSpPr>
              <a:cxnSpLocks/>
              <a:stCxn id="73" idx="3"/>
              <a:endCxn id="65" idx="0"/>
            </p:cNvCxnSpPr>
            <p:nvPr/>
          </p:nvCxnSpPr>
          <p:spPr>
            <a:xfrm>
              <a:off x="8185876" y="1041660"/>
              <a:ext cx="305609" cy="2129995"/>
            </a:xfrm>
            <a:prstGeom prst="bentConnector2">
              <a:avLst/>
            </a:prstGeom>
            <a:noFill/>
            <a:ln w="28575" cap="flat" cmpd="sng">
              <a:solidFill>
                <a:srgbClr val="4472C4"/>
              </a:solidFill>
              <a:prstDash val="solid"/>
              <a:miter lim="800000"/>
              <a:headEnd type="none" w="lg" len="lg"/>
              <a:tailEnd type="triangle" w="lg" len="lg"/>
            </a:ln>
          </p:spPr>
        </p:cxnSp>
      </p:grpSp>
      <p:grpSp>
        <p:nvGrpSpPr>
          <p:cNvPr id="72" name="Google Shape;250;p18">
            <a:extLst>
              <a:ext uri="{FF2B5EF4-FFF2-40B4-BE49-F238E27FC236}">
                <a16:creationId xmlns:a16="http://schemas.microsoft.com/office/drawing/2014/main" id="{7FCC30DF-D186-4EDE-9D1D-5909898D8DC3}"/>
              </a:ext>
            </a:extLst>
          </p:cNvPr>
          <p:cNvGrpSpPr/>
          <p:nvPr/>
        </p:nvGrpSpPr>
        <p:grpSpPr>
          <a:xfrm>
            <a:off x="7766085" y="890768"/>
            <a:ext cx="3016222" cy="2868267"/>
            <a:chOff x="5779193" y="480250"/>
            <a:chExt cx="2262167" cy="2151200"/>
          </a:xfrm>
        </p:grpSpPr>
        <p:sp>
          <p:nvSpPr>
            <p:cNvPr id="73" name="Google Shape;251;p18">
              <a:extLst>
                <a:ext uri="{FF2B5EF4-FFF2-40B4-BE49-F238E27FC236}">
                  <a16:creationId xmlns:a16="http://schemas.microsoft.com/office/drawing/2014/main" id="{02C4C9F6-9D10-4EF0-AF4E-6FEE26147952}"/>
                </a:ext>
              </a:extLst>
            </p:cNvPr>
            <p:cNvSpPr txBox="1"/>
            <p:nvPr/>
          </p:nvSpPr>
          <p:spPr>
            <a:xfrm>
              <a:off x="6769508" y="480250"/>
              <a:ext cx="1271852" cy="11079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4472C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Paper</a:t>
              </a:r>
              <a:endParaRPr sz="2133" dirty="0"/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Published</a:t>
              </a:r>
              <a:endParaRPr sz="2133" dirty="0"/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 b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(DOI paper</a:t>
              </a:r>
              <a:br>
                <a:rPr lang="en-GB" sz="2133" b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133" b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+ DOI data)</a:t>
              </a:r>
              <a:endParaRPr sz="2133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4" name="Google Shape;252;p18">
              <a:extLst>
                <a:ext uri="{FF2B5EF4-FFF2-40B4-BE49-F238E27FC236}">
                  <a16:creationId xmlns:a16="http://schemas.microsoft.com/office/drawing/2014/main" id="{1B5E9570-5F9A-4050-8908-22C10631EE85}"/>
                </a:ext>
              </a:extLst>
            </p:cNvPr>
            <p:cNvCxnSpPr>
              <a:cxnSpLocks/>
              <a:stCxn id="47" idx="3"/>
              <a:endCxn id="73" idx="2"/>
            </p:cNvCxnSpPr>
            <p:nvPr/>
          </p:nvCxnSpPr>
          <p:spPr>
            <a:xfrm flipV="1">
              <a:off x="5779193" y="1588150"/>
              <a:ext cx="1626241" cy="10433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triangle" w="lg" len="lg"/>
              <a:tailEnd type="triangle" w="lg" len="lg"/>
            </a:ln>
          </p:spPr>
        </p:cxnSp>
      </p:grpSp>
      <p:grpSp>
        <p:nvGrpSpPr>
          <p:cNvPr id="41" name="Google Shape;244;p18">
            <a:extLst>
              <a:ext uri="{FF2B5EF4-FFF2-40B4-BE49-F238E27FC236}">
                <a16:creationId xmlns:a16="http://schemas.microsoft.com/office/drawing/2014/main" id="{D92752E8-CBF9-4B40-9F36-AD24AE18DDAC}"/>
              </a:ext>
            </a:extLst>
          </p:cNvPr>
          <p:cNvGrpSpPr/>
          <p:nvPr/>
        </p:nvGrpSpPr>
        <p:grpSpPr>
          <a:xfrm>
            <a:off x="3369363" y="1412242"/>
            <a:ext cx="2022053" cy="2738978"/>
            <a:chOff x="2362418" y="871355"/>
            <a:chExt cx="1516540" cy="2054234"/>
          </a:xfrm>
        </p:grpSpPr>
        <p:sp>
          <p:nvSpPr>
            <p:cNvPr id="42" name="Google Shape;245;p18">
              <a:extLst>
                <a:ext uri="{FF2B5EF4-FFF2-40B4-BE49-F238E27FC236}">
                  <a16:creationId xmlns:a16="http://schemas.microsoft.com/office/drawing/2014/main" id="{74131752-5E95-4681-83E0-547FF2EDCCDC}"/>
                </a:ext>
              </a:extLst>
            </p:cNvPr>
            <p:cNvSpPr txBox="1"/>
            <p:nvPr/>
          </p:nvSpPr>
          <p:spPr>
            <a:xfrm>
              <a:off x="2984958" y="871355"/>
              <a:ext cx="894000" cy="3258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4472C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Paper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246;p18">
              <a:extLst>
                <a:ext uri="{FF2B5EF4-FFF2-40B4-BE49-F238E27FC236}">
                  <a16:creationId xmlns:a16="http://schemas.microsoft.com/office/drawing/2014/main" id="{82A77DB7-8C6B-4076-9BAC-6552E2CE7726}"/>
                </a:ext>
              </a:extLst>
            </p:cNvPr>
            <p:cNvSpPr txBox="1"/>
            <p:nvPr/>
          </p:nvSpPr>
          <p:spPr>
            <a:xfrm>
              <a:off x="2980559" y="2339089"/>
              <a:ext cx="894000" cy="5865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4472C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Output Data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4" name="Google Shape;247;p18">
              <a:extLst>
                <a:ext uri="{FF2B5EF4-FFF2-40B4-BE49-F238E27FC236}">
                  <a16:creationId xmlns:a16="http://schemas.microsoft.com/office/drawing/2014/main" id="{888302BB-479D-45BA-8143-CC47DE4819D0}"/>
                </a:ext>
              </a:extLst>
            </p:cNvPr>
            <p:cNvCxnSpPr>
              <a:cxnSpLocks/>
              <a:stCxn id="51" idx="3"/>
              <a:endCxn id="42" idx="1"/>
            </p:cNvCxnSpPr>
            <p:nvPr/>
          </p:nvCxnSpPr>
          <p:spPr>
            <a:xfrm flipV="1">
              <a:off x="2362419" y="1034255"/>
              <a:ext cx="622539" cy="701966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4472C4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cxnSp>
          <p:nvCxnSpPr>
            <p:cNvPr id="45" name="Google Shape;249;p18">
              <a:extLst>
                <a:ext uri="{FF2B5EF4-FFF2-40B4-BE49-F238E27FC236}">
                  <a16:creationId xmlns:a16="http://schemas.microsoft.com/office/drawing/2014/main" id="{03E1DCA8-746B-4890-AE58-407BCD8E913E}"/>
                </a:ext>
              </a:extLst>
            </p:cNvPr>
            <p:cNvCxnSpPr>
              <a:cxnSpLocks/>
              <a:stCxn id="51" idx="3"/>
              <a:endCxn id="43" idx="1"/>
            </p:cNvCxnSpPr>
            <p:nvPr/>
          </p:nvCxnSpPr>
          <p:spPr>
            <a:xfrm>
              <a:off x="2362418" y="1736221"/>
              <a:ext cx="618141" cy="896117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4472C4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EE3D1A3-C316-49BE-9973-DCAD0E0DDCDD}"/>
              </a:ext>
            </a:extLst>
          </p:cNvPr>
          <p:cNvGrpSpPr/>
          <p:nvPr/>
        </p:nvGrpSpPr>
        <p:grpSpPr>
          <a:xfrm>
            <a:off x="4293928" y="4497630"/>
            <a:ext cx="5348723" cy="1307686"/>
            <a:chOff x="4293928" y="4497630"/>
            <a:chExt cx="5348723" cy="1307686"/>
          </a:xfrm>
        </p:grpSpPr>
        <p:sp>
          <p:nvSpPr>
            <p:cNvPr id="54" name="Google Shape;260;p18">
              <a:extLst>
                <a:ext uri="{FF2B5EF4-FFF2-40B4-BE49-F238E27FC236}">
                  <a16:creationId xmlns:a16="http://schemas.microsoft.com/office/drawing/2014/main" id="{54CD793E-DA19-4582-BAFE-1CEBA71C94E8}"/>
                </a:ext>
              </a:extLst>
            </p:cNvPr>
            <p:cNvSpPr txBox="1"/>
            <p:nvPr/>
          </p:nvSpPr>
          <p:spPr>
            <a:xfrm>
              <a:off x="6018249" y="4956940"/>
              <a:ext cx="1694004" cy="781992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54813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Research</a:t>
              </a:r>
              <a:b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261;p18">
              <a:extLst>
                <a:ext uri="{FF2B5EF4-FFF2-40B4-BE49-F238E27FC236}">
                  <a16:creationId xmlns:a16="http://schemas.microsoft.com/office/drawing/2014/main" id="{6F3E9308-92E9-4B9F-B0A9-ED38CD2926C6}"/>
                </a:ext>
              </a:extLst>
            </p:cNvPr>
            <p:cNvSpPr txBox="1"/>
            <p:nvPr/>
          </p:nvSpPr>
          <p:spPr>
            <a:xfrm>
              <a:off x="4293928" y="5023324"/>
              <a:ext cx="1751205" cy="7819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 i="1" dirty="0">
                  <a:latin typeface="Calibri"/>
                  <a:ea typeface="Calibri"/>
                  <a:cs typeface="Calibri"/>
                  <a:sym typeface="Calibri"/>
                </a:rPr>
                <a:t>O</a:t>
              </a:r>
              <a:r>
                <a:rPr lang="en-GB" sz="2133" i="1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ther Researcher(s)</a:t>
              </a:r>
              <a:endParaRPr sz="2133" i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6" name="Google Shape;262;p18">
              <a:extLst>
                <a:ext uri="{FF2B5EF4-FFF2-40B4-BE49-F238E27FC236}">
                  <a16:creationId xmlns:a16="http://schemas.microsoft.com/office/drawing/2014/main" id="{287F19B7-6419-48D1-A033-BED3843DFA7F}"/>
                </a:ext>
              </a:extLst>
            </p:cNvPr>
            <p:cNvCxnSpPr>
              <a:cxnSpLocks/>
              <a:stCxn id="47" idx="2"/>
              <a:endCxn id="54" idx="0"/>
            </p:cNvCxnSpPr>
            <p:nvPr/>
          </p:nvCxnSpPr>
          <p:spPr>
            <a:xfrm>
              <a:off x="6858489" y="4497630"/>
              <a:ext cx="6763" cy="459310"/>
            </a:xfrm>
            <a:prstGeom prst="straightConnector1">
              <a:avLst/>
            </a:prstGeom>
            <a:noFill/>
            <a:ln w="2857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sp>
          <p:nvSpPr>
            <p:cNvPr id="95" name="Google Shape;271;p18">
              <a:extLst>
                <a:ext uri="{FF2B5EF4-FFF2-40B4-BE49-F238E27FC236}">
                  <a16:creationId xmlns:a16="http://schemas.microsoft.com/office/drawing/2014/main" id="{54C19486-0775-4175-9A43-34AC91A027C8}"/>
                </a:ext>
              </a:extLst>
            </p:cNvPr>
            <p:cNvSpPr txBox="1"/>
            <p:nvPr/>
          </p:nvSpPr>
          <p:spPr>
            <a:xfrm>
              <a:off x="8372650" y="5127685"/>
              <a:ext cx="1270001" cy="434400"/>
            </a:xfrm>
            <a:prstGeom prst="rect">
              <a:avLst/>
            </a:prstGeom>
            <a:solidFill>
              <a:srgbClr val="FFFFFF"/>
            </a:solidFill>
            <a:ln w="28575" cap="flat" cmpd="sng">
              <a:solidFill>
                <a:srgbClr val="54813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13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Findings</a:t>
              </a:r>
              <a:endParaRPr sz="213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96" name="Google Shape;272;p18">
              <a:extLst>
                <a:ext uri="{FF2B5EF4-FFF2-40B4-BE49-F238E27FC236}">
                  <a16:creationId xmlns:a16="http://schemas.microsoft.com/office/drawing/2014/main" id="{197027CA-447C-45AB-AADE-BE13E3E9084F}"/>
                </a:ext>
              </a:extLst>
            </p:cNvPr>
            <p:cNvCxnSpPr>
              <a:cxnSpLocks/>
              <a:endCxn id="95" idx="1"/>
            </p:cNvCxnSpPr>
            <p:nvPr/>
          </p:nvCxnSpPr>
          <p:spPr>
            <a:xfrm flipV="1">
              <a:off x="7712219" y="5344885"/>
              <a:ext cx="660431" cy="3056"/>
            </a:xfrm>
            <a:prstGeom prst="straightConnector1">
              <a:avLst/>
            </a:prstGeom>
            <a:noFill/>
            <a:ln w="2857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</p:grpSp>
      <p:sp>
        <p:nvSpPr>
          <p:cNvPr id="98" name="Footer Placeholder 3">
            <a:extLst>
              <a:ext uri="{FF2B5EF4-FFF2-40B4-BE49-F238E27FC236}">
                <a16:creationId xmlns:a16="http://schemas.microsoft.com/office/drawing/2014/main" id="{2B9FCF97-17BB-4F3B-AB69-43FF868DDF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82564" y="6454775"/>
            <a:ext cx="3660312" cy="342900"/>
          </a:xfrm>
        </p:spPr>
        <p:txBody>
          <a:bodyPr/>
          <a:lstStyle/>
          <a:p>
            <a:pPr>
              <a:defRPr/>
            </a:pPr>
            <a:r>
              <a:rPr lang="it-IT" dirty="0"/>
              <a:t>Mario Locati – INGV – </a:t>
            </a:r>
            <a:r>
              <a:rPr lang="it-IT" dirty="0" err="1"/>
              <a:t>ufficiogestionedati@ingv.it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"/>
          <p:cNvSpPr txBox="1">
            <a:spLocks noGrp="1"/>
          </p:cNvSpPr>
          <p:nvPr>
            <p:ph type="sldNum" idx="12"/>
          </p:nvPr>
        </p:nvSpPr>
        <p:spPr>
          <a:xfrm>
            <a:off x="8548650" y="5067095"/>
            <a:ext cx="548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/>
          </a:p>
        </p:txBody>
      </p:sp>
      <p:sp>
        <p:nvSpPr>
          <p:cNvPr id="227" name="Google Shape;227;p17"/>
          <p:cNvSpPr txBox="1"/>
          <p:nvPr/>
        </p:nvSpPr>
        <p:spPr>
          <a:xfrm>
            <a:off x="168833" y="844583"/>
            <a:ext cx="11925600" cy="103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0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2400" dirty="0" err="1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Licenze</a:t>
            </a:r>
            <a:r>
              <a:rPr lang="en-GB" sz="2400" dirty="0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 </a:t>
            </a:r>
            <a:r>
              <a:rPr lang="en-GB" sz="2400" b="1" dirty="0">
                <a:solidFill>
                  <a:schemeClr val="dk1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Creative Commons </a:t>
            </a:r>
            <a:r>
              <a:rPr lang="en-GB" sz="2400" dirty="0" err="1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nel</a:t>
            </a:r>
            <a:r>
              <a:rPr lang="en-GB" sz="2400" dirty="0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 rispetto di “</a:t>
            </a:r>
            <a:r>
              <a:rPr lang="it-IT" sz="2400" dirty="0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il più aperto possibile, chiuso il tanto necessario</a:t>
            </a:r>
            <a:r>
              <a:rPr lang="en-GB" sz="2400" dirty="0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”.</a:t>
            </a:r>
            <a:endParaRPr sz="2400" dirty="0">
              <a:solidFill>
                <a:schemeClr val="dk1"/>
              </a:solidFill>
              <a:latin typeface="Bahnschrift Light SemiCondensed" panose="020B0502040204020203" pitchFamily="34" charset="0"/>
              <a:ea typeface="Calibri"/>
              <a:cs typeface="Calibri"/>
              <a:sym typeface="Calibri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400" dirty="0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La tipologia è legata al </a:t>
            </a:r>
            <a:r>
              <a:rPr lang="it-IT" sz="2400" b="1" dirty="0">
                <a:solidFill>
                  <a:schemeClr val="dk1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livello di contributo intellettuale</a:t>
            </a:r>
            <a:r>
              <a:rPr lang="it-IT" sz="2400" dirty="0">
                <a:solidFill>
                  <a:schemeClr val="dk1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 </a:t>
            </a:r>
            <a:r>
              <a:rPr lang="it-IT" sz="2400" dirty="0">
                <a:solidFill>
                  <a:schemeClr val="dk1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del personale coinvolto.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CCF27C-45F7-4114-A1BE-62995BFC2CFA}"/>
              </a:ext>
            </a:extLst>
          </p:cNvPr>
          <p:cNvGrpSpPr/>
          <p:nvPr/>
        </p:nvGrpSpPr>
        <p:grpSpPr>
          <a:xfrm>
            <a:off x="317133" y="2157942"/>
            <a:ext cx="10531508" cy="1767600"/>
            <a:chOff x="317133" y="2157942"/>
            <a:chExt cx="10531508" cy="1767600"/>
          </a:xfrm>
        </p:grpSpPr>
        <p:sp>
          <p:nvSpPr>
            <p:cNvPr id="233" name="Google Shape;233;p17"/>
            <p:cNvSpPr/>
            <p:nvPr/>
          </p:nvSpPr>
          <p:spPr>
            <a:xfrm>
              <a:off x="8448147" y="2423080"/>
              <a:ext cx="483200" cy="120760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4" name="Google Shape;234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89050" y="2700342"/>
              <a:ext cx="1759591" cy="6156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5" name="Google Shape;235;p17"/>
            <p:cNvSpPr txBox="1"/>
            <p:nvPr/>
          </p:nvSpPr>
          <p:spPr>
            <a:xfrm>
              <a:off x="317133" y="2157942"/>
              <a:ext cx="8230400" cy="95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0000" tIns="121900" rIns="121900" bIns="121900" anchor="t" anchorCtr="0">
              <a:noAutofit/>
            </a:bodyPr>
            <a:lstStyle/>
            <a:p>
              <a:pPr marL="359990" indent="-36829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400" dirty="0"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0	Raw data</a:t>
              </a:r>
              <a:br>
                <a:rPr lang="en-GB" sz="2400" dirty="0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misure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ambientali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ottenute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da procedure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automatiche</a:t>
              </a:r>
              <a:endParaRPr sz="2400" i="1" dirty="0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17"/>
            <p:cNvSpPr txBox="1"/>
            <p:nvPr/>
          </p:nvSpPr>
          <p:spPr>
            <a:xfrm>
              <a:off x="317133" y="2970742"/>
              <a:ext cx="8230400" cy="95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0000" tIns="121900" rIns="121900" bIns="121900" anchor="t" anchorCtr="0">
              <a:noAutofit/>
            </a:bodyPr>
            <a:lstStyle/>
            <a:p>
              <a:pPr marL="359990" indent="-36829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400" dirty="0"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1	Data Products</a:t>
              </a:r>
              <a:br>
                <a:rPr lang="en-GB" sz="2400" dirty="0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misure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ambientali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da procedure semi-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automatiche</a:t>
              </a:r>
              <a:endParaRPr sz="2400" i="1" dirty="0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1A6232E-DF1F-41E9-8E5F-40B4296F3969}"/>
              </a:ext>
            </a:extLst>
          </p:cNvPr>
          <p:cNvGrpSpPr/>
          <p:nvPr/>
        </p:nvGrpSpPr>
        <p:grpSpPr>
          <a:xfrm>
            <a:off x="317133" y="4077675"/>
            <a:ext cx="11620034" cy="2492867"/>
            <a:chOff x="317133" y="4077675"/>
            <a:chExt cx="11620034" cy="2492867"/>
          </a:xfrm>
        </p:grpSpPr>
        <p:sp>
          <p:nvSpPr>
            <p:cNvPr id="228" name="Google Shape;228;p17"/>
            <p:cNvSpPr txBox="1"/>
            <p:nvPr/>
          </p:nvSpPr>
          <p:spPr>
            <a:xfrm>
              <a:off x="9129500" y="4077675"/>
              <a:ext cx="2167200" cy="2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</a:pP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Licenza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predefinita</a:t>
              </a:r>
              <a:endParaRPr dirty="0">
                <a:solidFill>
                  <a:srgbClr val="00000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7"/>
            <p:cNvSpPr txBox="1"/>
            <p:nvPr/>
          </p:nvSpPr>
          <p:spPr>
            <a:xfrm>
              <a:off x="317133" y="4340587"/>
              <a:ext cx="8131200" cy="80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0000" tIns="121900" rIns="121900" bIns="121900" anchor="t" anchorCtr="0">
              <a:noAutofit/>
            </a:bodyPr>
            <a:lstStyle/>
            <a:p>
              <a:pPr marL="359990" indent="-36829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400" dirty="0"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2	Data products</a:t>
              </a:r>
              <a:br>
                <a:rPr lang="en-GB" sz="2400" dirty="0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dati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scientifici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derivanti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da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attività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di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Ricerca</a:t>
              </a:r>
              <a:endParaRPr sz="2400" dirty="0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8448147" y="4278136"/>
              <a:ext cx="483200" cy="190360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31" name="Google Shape;231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98006" y="4385064"/>
              <a:ext cx="1759591" cy="6156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2" name="Google Shape;232;p17"/>
            <p:cNvSpPr txBox="1"/>
            <p:nvPr/>
          </p:nvSpPr>
          <p:spPr>
            <a:xfrm>
              <a:off x="9099967" y="5058142"/>
              <a:ext cx="2837200" cy="1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</a:pP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Gli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autori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possono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suggerire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una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licenza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più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restrittiva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fornendo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valide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motivazioni</a:t>
              </a:r>
              <a:r>
                <a:rPr lang="en-GB" dirty="0">
                  <a:solidFill>
                    <a:srgbClr val="00000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.</a:t>
              </a:r>
              <a:endParaRPr dirty="0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</a:pP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Un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comitato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di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validazione</a:t>
              </a:r>
              <a:b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ne decide </a:t>
              </a:r>
              <a:r>
                <a:rPr lang="en-GB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l’ammissibilità</a:t>
              </a:r>
              <a:r>
                <a:rPr lang="en-GB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.</a:t>
              </a:r>
              <a:endParaRPr dirty="0">
                <a:solidFill>
                  <a:srgbClr val="00000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17"/>
            <p:cNvSpPr txBox="1"/>
            <p:nvPr/>
          </p:nvSpPr>
          <p:spPr>
            <a:xfrm>
              <a:off x="317133" y="5254986"/>
              <a:ext cx="8131200" cy="87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0000" tIns="121900" rIns="121900" bIns="121900" anchor="t" anchorCtr="0">
              <a:noAutofit/>
            </a:bodyPr>
            <a:lstStyle/>
            <a:p>
              <a:pPr marL="359990" indent="-36829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400" dirty="0"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3	Integrated data products</a:t>
              </a:r>
              <a:br>
                <a:rPr lang="en-GB" sz="2400" b="1" dirty="0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dati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scientifici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derivanti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da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analisi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estremamente</a:t>
              </a:r>
              <a:r>
                <a:rPr lang="en-GB" sz="24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complesse</a:t>
              </a:r>
              <a:endParaRPr sz="2400" dirty="0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52932452-A558-4F63-80C4-578AFFFD06CE}"/>
              </a:ext>
            </a:extLst>
          </p:cNvPr>
          <p:cNvSpPr txBox="1">
            <a:spLocks/>
          </p:cNvSpPr>
          <p:nvPr/>
        </p:nvSpPr>
        <p:spPr>
          <a:xfrm>
            <a:off x="61917" y="6935"/>
            <a:ext cx="9996487" cy="615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Bahnschrift SemiBold" panose="020B0502040204020203" pitchFamily="34" charset="0"/>
                <a:ea typeface="+mj-ea"/>
                <a:cs typeface="Rubik Medium" panose="00000600000000000000" pitchFamily="2" charset="-79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9pPr>
          </a:lstStyle>
          <a:p>
            <a:r>
              <a:rPr lang="it-IT" dirty="0"/>
              <a:t>Ufficio Gestione Dati</a:t>
            </a:r>
            <a:r>
              <a:rPr lang="it-IT" dirty="0">
                <a:latin typeface="Bahnschrift Light SemiCondensed" panose="020B0502040204020203" pitchFamily="34" charset="0"/>
              </a:rPr>
              <a:t>, il braccio operativo</a:t>
            </a:r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9EC31687-898E-436E-BDBC-74EE43A176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547350" y="6626225"/>
            <a:ext cx="419100" cy="288925"/>
          </a:xfrm>
        </p:spPr>
        <p:txBody>
          <a:bodyPr/>
          <a:lstStyle/>
          <a:p>
            <a:fld id="{7FF9CB70-50A1-4378-AF93-2D07FD17CFD4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FF918308-1749-429E-B337-B2E3970839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82564" y="6454775"/>
            <a:ext cx="3660312" cy="342900"/>
          </a:xfrm>
        </p:spPr>
        <p:txBody>
          <a:bodyPr/>
          <a:lstStyle/>
          <a:p>
            <a:pPr>
              <a:defRPr/>
            </a:pPr>
            <a:r>
              <a:rPr lang="it-IT" dirty="0"/>
              <a:t>Mario Locati – INGV – </a:t>
            </a:r>
            <a:r>
              <a:rPr lang="it-IT" dirty="0" err="1"/>
              <a:t>ufficiogestionedati@ingv.it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>
            <a:spLocks noGrp="1"/>
          </p:cNvSpPr>
          <p:nvPr>
            <p:ph type="sldNum" idx="12"/>
          </p:nvPr>
        </p:nvSpPr>
        <p:spPr>
          <a:xfrm>
            <a:off x="8624850" y="5194095"/>
            <a:ext cx="548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/>
          </a:p>
        </p:txBody>
      </p:sp>
      <p:grpSp>
        <p:nvGrpSpPr>
          <p:cNvPr id="148" name="Google Shape;148;p15"/>
          <p:cNvGrpSpPr/>
          <p:nvPr/>
        </p:nvGrpSpPr>
        <p:grpSpPr>
          <a:xfrm>
            <a:off x="1376762" y="5435158"/>
            <a:ext cx="6437956" cy="1260052"/>
            <a:chOff x="586209" y="5179946"/>
            <a:chExt cx="6437956" cy="1260052"/>
          </a:xfrm>
        </p:grpSpPr>
        <p:sp>
          <p:nvSpPr>
            <p:cNvPr id="149" name="Google Shape;149;p15"/>
            <p:cNvSpPr/>
            <p:nvPr/>
          </p:nvSpPr>
          <p:spPr>
            <a:xfrm>
              <a:off x="586209" y="5179946"/>
              <a:ext cx="5164500" cy="1024800"/>
            </a:xfrm>
            <a:prstGeom prst="rect">
              <a:avLst/>
            </a:prstGeom>
            <a:solidFill>
              <a:srgbClr val="FFCCCC"/>
            </a:solidFill>
            <a:ln w="19050" cap="flat" cmpd="sng">
              <a:solidFill>
                <a:srgbClr val="FF616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sz="1867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0" name="Google Shape;150;p15"/>
            <p:cNvGrpSpPr/>
            <p:nvPr/>
          </p:nvGrpSpPr>
          <p:grpSpPr>
            <a:xfrm>
              <a:off x="4786017" y="5253884"/>
              <a:ext cx="2238148" cy="1186114"/>
              <a:chOff x="1960733" y="4418109"/>
              <a:chExt cx="2238148" cy="1186114"/>
            </a:xfrm>
          </p:grpSpPr>
          <p:pic>
            <p:nvPicPr>
              <p:cNvPr id="151" name="Google Shape;151;p1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494934" y="4479223"/>
                <a:ext cx="1703947" cy="11250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pic>
            <p:nvPicPr>
              <p:cNvPr id="152" name="Google Shape;152;p1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960733" y="4418109"/>
                <a:ext cx="831074" cy="91596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3" name="Google Shape;153;p15"/>
              <p:cNvSpPr txBox="1"/>
              <p:nvPr/>
            </p:nvSpPr>
            <p:spPr>
              <a:xfrm rot="690239">
                <a:off x="3070263" y="4985464"/>
                <a:ext cx="1077037" cy="3487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33" tIns="45700" rIns="91433" bIns="45700" anchor="t" anchorCtr="0">
                <a:noAutofit/>
              </a:bodyPr>
              <a:lstStyle/>
              <a:p>
                <a:pPr algn="ctr">
                  <a:lnSpc>
                    <a:spcPct val="57142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3467" b="1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Data</a:t>
                </a:r>
                <a:endParaRPr sz="3467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4" name="Google Shape;154;p15"/>
            <p:cNvSpPr txBox="1"/>
            <p:nvPr/>
          </p:nvSpPr>
          <p:spPr>
            <a:xfrm>
              <a:off x="586209" y="5285860"/>
              <a:ext cx="25863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marL="186262" indent="-186262"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1800"/>
                <a:buFont typeface="Arial"/>
                <a:buChar char="•"/>
              </a:pPr>
              <a:r>
                <a:rPr lang="en-GB" sz="2400" dirty="0">
                  <a:solidFill>
                    <a:srgbClr val="C0000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download page</a:t>
              </a:r>
              <a:endParaRPr sz="1467" dirty="0">
                <a:latin typeface="Bahnschrift Light SemiCondensed" panose="020B0502040204020203" pitchFamily="34" charset="0"/>
              </a:endParaRPr>
            </a:p>
            <a:p>
              <a:pPr marL="186262" indent="-186262"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1800"/>
                <a:buFont typeface="Arial"/>
                <a:buChar char="•"/>
              </a:pPr>
              <a:r>
                <a:rPr lang="en-GB" sz="2400" dirty="0">
                  <a:solidFill>
                    <a:srgbClr val="C0000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web services</a:t>
              </a:r>
              <a:endParaRPr sz="2400" dirty="0">
                <a:solidFill>
                  <a:srgbClr val="C0000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15"/>
            <p:cNvSpPr txBox="1"/>
            <p:nvPr/>
          </p:nvSpPr>
          <p:spPr>
            <a:xfrm>
              <a:off x="2833905" y="5285858"/>
              <a:ext cx="25863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marL="186262" indent="-186262"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1800"/>
                <a:buFont typeface="Arial"/>
                <a:buChar char="•"/>
              </a:pPr>
              <a:r>
                <a:rPr lang="en-GB" sz="2400">
                  <a:solidFill>
                    <a:srgbClr val="C0000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web GUI</a:t>
              </a:r>
              <a:endParaRPr sz="1467">
                <a:latin typeface="Bahnschrift Light SemiCondensed" panose="020B0502040204020203" pitchFamily="34" charset="0"/>
              </a:endParaRPr>
            </a:p>
            <a:p>
              <a:pPr marL="186262" indent="-186262"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ts val="1800"/>
                <a:buFont typeface="Arial"/>
                <a:buChar char="•"/>
              </a:pPr>
              <a:r>
                <a:rPr lang="en-GB" sz="2400">
                  <a:solidFill>
                    <a:srgbClr val="C0000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publications</a:t>
              </a:r>
              <a:endParaRPr sz="2400">
                <a:solidFill>
                  <a:srgbClr val="C0000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p15"/>
          <p:cNvGrpSpPr/>
          <p:nvPr/>
        </p:nvGrpSpPr>
        <p:grpSpPr>
          <a:xfrm>
            <a:off x="294000" y="2210161"/>
            <a:ext cx="7630800" cy="4193832"/>
            <a:chOff x="2046600" y="1902185"/>
            <a:chExt cx="7630800" cy="4193832"/>
          </a:xfrm>
        </p:grpSpPr>
        <p:sp>
          <p:nvSpPr>
            <p:cNvPr id="157" name="Google Shape;157;p15"/>
            <p:cNvSpPr/>
            <p:nvPr/>
          </p:nvSpPr>
          <p:spPr>
            <a:xfrm>
              <a:off x="2625450" y="1921987"/>
              <a:ext cx="6143100" cy="28989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sz="1867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15"/>
            <p:cNvSpPr/>
            <p:nvPr/>
          </p:nvSpPr>
          <p:spPr>
            <a:xfrm>
              <a:off x="2948545" y="3617444"/>
              <a:ext cx="1668600" cy="1040100"/>
            </a:xfrm>
            <a:prstGeom prst="rect">
              <a:avLst/>
            </a:prstGeom>
            <a:solidFill>
              <a:srgbClr val="D8E2F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133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relations</a:t>
              </a:r>
              <a:r>
                <a:rPr lang="en-GB" sz="2133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 with</a:t>
              </a:r>
              <a:endParaRPr sz="2133" dirty="0">
                <a:solidFill>
                  <a:srgbClr val="2A297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  <a:p>
              <a:pPr algn="ctr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133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other data</a:t>
              </a:r>
              <a:br>
                <a:rPr lang="en-GB" sz="2133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en-GB" sz="2133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and papers</a:t>
              </a:r>
              <a:endParaRPr sz="2133" dirty="0">
                <a:solidFill>
                  <a:srgbClr val="2A297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6296157" y="3762938"/>
              <a:ext cx="2288411" cy="713400"/>
            </a:xfrm>
            <a:prstGeom prst="rect">
              <a:avLst/>
            </a:prstGeom>
            <a:solidFill>
              <a:srgbClr val="D8E2F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metadata about</a:t>
              </a:r>
              <a:endParaRPr sz="1467" dirty="0">
                <a:latin typeface="Bahnschrift Light SemiCondensed" panose="020B0502040204020203" pitchFamily="34" charset="0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267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funding projects</a:t>
              </a:r>
              <a:endParaRPr sz="1467" dirty="0">
                <a:latin typeface="Bahnschrift SemiBold" panose="020B0502040204020203" pitchFamily="34" charset="0"/>
              </a:endParaRPr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6296157" y="2647896"/>
              <a:ext cx="2288411" cy="713400"/>
            </a:xfrm>
            <a:prstGeom prst="rect">
              <a:avLst/>
            </a:prstGeom>
            <a:solidFill>
              <a:srgbClr val="D8E2F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metadata about</a:t>
              </a:r>
              <a:endParaRPr sz="1467" dirty="0">
                <a:latin typeface="Bahnschrift Light SemiCondensed" panose="020B0502040204020203" pitchFamily="34" charset="0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400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data creators</a:t>
              </a:r>
              <a:endParaRPr sz="2400" b="1" dirty="0">
                <a:solidFill>
                  <a:srgbClr val="2A297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5"/>
            <p:cNvSpPr/>
            <p:nvPr/>
          </p:nvSpPr>
          <p:spPr>
            <a:xfrm>
              <a:off x="4879762" y="2472741"/>
              <a:ext cx="1202400" cy="2184900"/>
            </a:xfrm>
            <a:prstGeom prst="rect">
              <a:avLst/>
            </a:prstGeom>
            <a:solidFill>
              <a:srgbClr val="D8E2F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metadata</a:t>
              </a:r>
              <a:endParaRPr sz="1467" dirty="0">
                <a:latin typeface="Bahnschrift Light SemiCondensed" panose="020B0502040204020203" pitchFamily="34" charset="0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about</a:t>
              </a:r>
              <a:endParaRPr sz="1467" dirty="0">
                <a:latin typeface="Bahnschrift Light SemiCondensed" panose="020B0502040204020203" pitchFamily="34" charset="0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400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data</a:t>
              </a:r>
              <a:endParaRPr sz="1467" dirty="0">
                <a:latin typeface="Bahnschrift SemiBold" panose="020B0502040204020203" pitchFamily="34" charset="0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400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access</a:t>
              </a:r>
              <a:endParaRPr sz="2400" b="1" dirty="0">
                <a:solidFill>
                  <a:srgbClr val="2A297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400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points</a:t>
              </a:r>
              <a:endParaRPr sz="1467" dirty="0">
                <a:latin typeface="Bahnschrift SemiBold" panose="020B0502040204020203" pitchFamily="34" charset="0"/>
              </a:endParaRPr>
            </a:p>
          </p:txBody>
        </p:sp>
        <p:sp>
          <p:nvSpPr>
            <p:cNvPr id="162" name="Google Shape;162;p15"/>
            <p:cNvSpPr/>
            <p:nvPr/>
          </p:nvSpPr>
          <p:spPr>
            <a:xfrm>
              <a:off x="2935713" y="2472740"/>
              <a:ext cx="1681500" cy="986700"/>
            </a:xfrm>
            <a:prstGeom prst="rect">
              <a:avLst/>
            </a:prstGeom>
            <a:solidFill>
              <a:srgbClr val="D8E2F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2000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metadata</a:t>
              </a:r>
              <a:endParaRPr sz="1467" dirty="0">
                <a:solidFill>
                  <a:srgbClr val="000000"/>
                </a:solidFill>
                <a:latin typeface="Bahnschrift Light SemiCondensed" panose="020B0502040204020203" pitchFamily="34" charset="0"/>
              </a:endParaRPr>
            </a:p>
            <a:p>
              <a:pPr algn="ctr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2000" dirty="0">
                  <a:solidFill>
                    <a:srgbClr val="2A297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about</a:t>
              </a:r>
              <a:endParaRPr sz="1467" dirty="0">
                <a:solidFill>
                  <a:srgbClr val="000000"/>
                </a:solidFill>
                <a:latin typeface="Bahnschrift Light SemiCondensed" panose="020B0502040204020203" pitchFamily="34" charset="0"/>
              </a:endParaRPr>
            </a:p>
            <a:p>
              <a:pPr algn="ctr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</a:pPr>
              <a:r>
                <a:rPr lang="en-GB" sz="2400" b="1" dirty="0">
                  <a:solidFill>
                    <a:srgbClr val="2A2970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data</a:t>
              </a:r>
              <a:endParaRPr sz="2000" dirty="0">
                <a:solidFill>
                  <a:srgbClr val="2A297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5"/>
            <p:cNvSpPr txBox="1"/>
            <p:nvPr/>
          </p:nvSpPr>
          <p:spPr>
            <a:xfrm>
              <a:off x="2625450" y="1902185"/>
              <a:ext cx="6143100" cy="5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algn="ctr">
                <a:lnSpc>
                  <a:spcPct val="116666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3067" b="1" dirty="0">
                  <a:solidFill>
                    <a:srgbClr val="FFFFFF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INGV (meta)Data Registry</a:t>
              </a:r>
              <a:endParaRPr sz="3067" b="1" dirty="0">
                <a:solidFill>
                  <a:srgbClr val="FFFFFF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4" name="Google Shape;164;p15"/>
            <p:cNvCxnSpPr/>
            <p:nvPr/>
          </p:nvCxnSpPr>
          <p:spPr>
            <a:xfrm rot="10800000">
              <a:off x="8769600" y="3568191"/>
              <a:ext cx="907800" cy="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triangle" w="lg" len="lg"/>
            </a:ln>
          </p:spPr>
        </p:cxnSp>
        <p:cxnSp>
          <p:nvCxnSpPr>
            <p:cNvPr id="165" name="Google Shape;165;p15"/>
            <p:cNvCxnSpPr>
              <a:cxnSpLocks/>
              <a:stCxn id="157" idx="1"/>
              <a:endCxn id="154" idx="1"/>
            </p:cNvCxnSpPr>
            <p:nvPr/>
          </p:nvCxnSpPr>
          <p:spPr>
            <a:xfrm rot="10800000" flipH="1" flipV="1">
              <a:off x="2625450" y="3371436"/>
              <a:ext cx="491212" cy="2277159"/>
            </a:xfrm>
            <a:prstGeom prst="bentConnector3">
              <a:avLst>
                <a:gd name="adj1" fmla="val -46538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none" w="lg" len="lg"/>
              <a:tailEnd type="triangle" w="lg" len="lg"/>
            </a:ln>
          </p:spPr>
        </p:cxnSp>
        <p:cxnSp>
          <p:nvCxnSpPr>
            <p:cNvPr id="166" name="Google Shape;166;p15"/>
            <p:cNvCxnSpPr>
              <a:cxnSpLocks/>
            </p:cNvCxnSpPr>
            <p:nvPr/>
          </p:nvCxnSpPr>
          <p:spPr>
            <a:xfrm>
              <a:off x="5801921" y="4797183"/>
              <a:ext cx="0" cy="380355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none" w="lg" len="lg"/>
              <a:tailEnd type="triangle" w="lg" len="lg"/>
            </a:ln>
          </p:spPr>
        </p:cxnSp>
        <p:sp>
          <p:nvSpPr>
            <p:cNvPr id="167" name="Google Shape;167;p15"/>
            <p:cNvSpPr txBox="1"/>
            <p:nvPr/>
          </p:nvSpPr>
          <p:spPr>
            <a:xfrm rot="16200000">
              <a:off x="723900" y="4250117"/>
              <a:ext cx="31686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descriptions from </a:t>
              </a:r>
              <a:r>
                <a:rPr lang="en-GB" sz="2000" dirty="0">
                  <a:solidFill>
                    <a:srgbClr val="000000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metadata</a:t>
              </a:r>
              <a:endParaRPr sz="2000" b="1" dirty="0">
                <a:solidFill>
                  <a:srgbClr val="000000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8" name="Google Shape;168;p15"/>
          <p:cNvGrpSpPr/>
          <p:nvPr/>
        </p:nvGrpSpPr>
        <p:grpSpPr>
          <a:xfrm>
            <a:off x="165467" y="822475"/>
            <a:ext cx="11646536" cy="1407489"/>
            <a:chOff x="89267" y="514500"/>
            <a:chExt cx="11646536" cy="1407489"/>
          </a:xfrm>
        </p:grpSpPr>
        <p:sp>
          <p:nvSpPr>
            <p:cNvPr id="169" name="Google Shape;169;p15"/>
            <p:cNvSpPr/>
            <p:nvPr/>
          </p:nvSpPr>
          <p:spPr>
            <a:xfrm>
              <a:off x="3074955" y="514500"/>
              <a:ext cx="2686200" cy="844500"/>
            </a:xfrm>
            <a:prstGeom prst="rect">
              <a:avLst/>
            </a:prstGeom>
            <a:solidFill>
              <a:srgbClr val="C4E0B2"/>
            </a:solidFill>
            <a:ln w="19050" cap="flat" cmpd="sng">
              <a:solidFill>
                <a:srgbClr val="78B64E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33" tIns="72000" rIns="91433" bIns="0" anchor="ctr" anchorCtr="0">
              <a:noAutofit/>
            </a:bodyPr>
            <a:lstStyle/>
            <a:p>
              <a:pPr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800" dirty="0">
                  <a:solidFill>
                    <a:srgbClr val="385623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INGV</a:t>
              </a:r>
              <a:r>
                <a:rPr lang="en-GB" sz="2800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  <a:t> web</a:t>
              </a:r>
              <a:br>
                <a:rPr lang="en-GB" sz="2800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en-GB" sz="2800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  <a:t>open data Portal</a:t>
              </a:r>
              <a:endParaRPr sz="2800" dirty="0">
                <a:solidFill>
                  <a:srgbClr val="385623"/>
                </a:solidFill>
                <a:latin typeface="Bahnschrift SemiLight SemiConde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15"/>
            <p:cNvSpPr/>
            <p:nvPr/>
          </p:nvSpPr>
          <p:spPr>
            <a:xfrm>
              <a:off x="6060643" y="514500"/>
              <a:ext cx="2686200" cy="844500"/>
            </a:xfrm>
            <a:prstGeom prst="rect">
              <a:avLst/>
            </a:prstGeom>
            <a:solidFill>
              <a:srgbClr val="C4E0B2"/>
            </a:solidFill>
            <a:ln w="19050" cap="flat" cmpd="sng">
              <a:solidFill>
                <a:srgbClr val="78B64E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33" tIns="72000" rIns="91433" bIns="0" anchor="ctr" anchorCtr="0">
              <a:noAutofit/>
            </a:bodyPr>
            <a:lstStyle/>
            <a:p>
              <a:pPr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800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  <a:t>National </a:t>
              </a:r>
              <a:r>
                <a:rPr lang="en-GB" sz="2800" dirty="0">
                  <a:solidFill>
                    <a:srgbClr val="385623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INSPIRE</a:t>
              </a:r>
              <a:r>
                <a:rPr lang="en-GB" sz="2800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  <a:t> portal</a:t>
              </a:r>
              <a:endParaRPr sz="2800" dirty="0">
                <a:solidFill>
                  <a:srgbClr val="385623"/>
                </a:solidFill>
                <a:latin typeface="Bahnschrift SemiLight SemiConde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1" name="Google Shape;171;p15"/>
            <p:cNvCxnSpPr>
              <a:cxnSpLocks/>
              <a:stCxn id="169" idx="2"/>
              <a:endCxn id="157" idx="0"/>
            </p:cNvCxnSpPr>
            <p:nvPr/>
          </p:nvCxnSpPr>
          <p:spPr>
            <a:xfrm rot="5400000">
              <a:off x="3855284" y="1359217"/>
              <a:ext cx="562988" cy="562555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triangle" w="lg" len="lg"/>
              <a:tailEnd type="none" w="sm" len="sm"/>
            </a:ln>
          </p:spPr>
        </p:cxnSp>
        <p:cxnSp>
          <p:nvCxnSpPr>
            <p:cNvPr id="172" name="Google Shape;172;p15"/>
            <p:cNvCxnSpPr>
              <a:cxnSpLocks/>
              <a:stCxn id="170" idx="2"/>
              <a:endCxn id="157" idx="0"/>
            </p:cNvCxnSpPr>
            <p:nvPr/>
          </p:nvCxnSpPr>
          <p:spPr>
            <a:xfrm rot="5400000">
              <a:off x="5348128" y="-133627"/>
              <a:ext cx="562988" cy="3548243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triangle" w="lg" len="lg"/>
              <a:tailEnd type="none" w="sm" len="sm"/>
            </a:ln>
          </p:spPr>
        </p:cxnSp>
        <p:sp>
          <p:nvSpPr>
            <p:cNvPr id="173" name="Google Shape;173;p15"/>
            <p:cNvSpPr/>
            <p:nvPr/>
          </p:nvSpPr>
          <p:spPr>
            <a:xfrm>
              <a:off x="89267" y="514500"/>
              <a:ext cx="2686200" cy="844500"/>
            </a:xfrm>
            <a:prstGeom prst="rect">
              <a:avLst/>
            </a:prstGeom>
            <a:solidFill>
              <a:srgbClr val="C4E0B2"/>
            </a:solidFill>
            <a:ln w="19050" cap="flat" cmpd="sng">
              <a:solidFill>
                <a:srgbClr val="78B64E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0" tIns="72000" rIns="0" bIns="0" anchor="ctr" anchorCtr="0">
              <a:noAutofit/>
            </a:bodyPr>
            <a:lstStyle/>
            <a:p>
              <a:pPr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800" dirty="0">
                  <a:solidFill>
                    <a:srgbClr val="385623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DOI</a:t>
              </a:r>
              <a:br>
                <a:rPr lang="en-GB" sz="2800" b="1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en-GB" sz="2800" dirty="0" err="1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  <a:t>DataCite</a:t>
              </a:r>
              <a:r>
                <a:rPr lang="en-GB" sz="1200" dirty="0">
                  <a:latin typeface="Bahnschrift SemiLight SemiConde" panose="020B0502040204020203" pitchFamily="34" charset="0"/>
                </a:rPr>
                <a:t> </a:t>
              </a:r>
              <a:r>
                <a:rPr lang="en-GB" sz="2800" dirty="0">
                  <a:solidFill>
                    <a:srgbClr val="385623"/>
                  </a:solidFill>
                  <a:latin typeface="Bahnschrift SemiLight SemiConde" panose="020B0502040204020203" pitchFamily="34" charset="0"/>
                  <a:ea typeface="Calibri"/>
                  <a:cs typeface="Calibri"/>
                  <a:sym typeface="Calibri"/>
                </a:rPr>
                <a:t>registry</a:t>
              </a:r>
              <a:endParaRPr sz="2800" dirty="0">
                <a:solidFill>
                  <a:srgbClr val="385623"/>
                </a:solidFill>
                <a:latin typeface="Bahnschrift SemiLight SemiConde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4" name="Google Shape;174;p15"/>
            <p:cNvCxnSpPr>
              <a:cxnSpLocks/>
              <a:stCxn id="173" idx="2"/>
              <a:endCxn id="163" idx="0"/>
            </p:cNvCxnSpPr>
            <p:nvPr/>
          </p:nvCxnSpPr>
          <p:spPr>
            <a:xfrm rot="16200000" flipH="1">
              <a:off x="2372340" y="419026"/>
              <a:ext cx="543186" cy="2423133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triangle" w="lg" len="lg"/>
              <a:tailEnd type="none" w="med" len="med"/>
            </a:ln>
          </p:spPr>
        </p:cxnSp>
        <p:sp>
          <p:nvSpPr>
            <p:cNvPr id="175" name="Google Shape;175;p15"/>
            <p:cNvSpPr/>
            <p:nvPr/>
          </p:nvSpPr>
          <p:spPr>
            <a:xfrm>
              <a:off x="9049603" y="514500"/>
              <a:ext cx="2686200" cy="844500"/>
            </a:xfrm>
            <a:prstGeom prst="rect">
              <a:avLst/>
            </a:prstGeom>
            <a:solidFill>
              <a:srgbClr val="E1EFD8"/>
            </a:solidFill>
            <a:ln w="19050" cap="flat" cmpd="sng">
              <a:solidFill>
                <a:srgbClr val="95C674"/>
              </a:solidFill>
              <a:prstDash val="sys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72000" rIns="0" bIns="0" anchor="ctr" anchorCtr="0">
              <a:noAutofit/>
            </a:bodyPr>
            <a:lstStyle/>
            <a:p>
              <a:pPr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400" dirty="0">
                  <a:solidFill>
                    <a:srgbClr val="385623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web services</a:t>
              </a:r>
            </a:p>
            <a:p>
              <a:pPr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2400" dirty="0">
                  <a:solidFill>
                    <a:srgbClr val="385623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multi-standard metadata</a:t>
              </a:r>
              <a:endParaRPr sz="2400" dirty="0">
                <a:solidFill>
                  <a:srgbClr val="385623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6" name="Google Shape;176;p15"/>
            <p:cNvCxnSpPr>
              <a:cxnSpLocks/>
              <a:stCxn id="175" idx="2"/>
              <a:endCxn id="163" idx="0"/>
            </p:cNvCxnSpPr>
            <p:nvPr/>
          </p:nvCxnSpPr>
          <p:spPr>
            <a:xfrm rot="5400000">
              <a:off x="6852509" y="-1638008"/>
              <a:ext cx="543186" cy="6537203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miter lim="800000"/>
              <a:headEnd type="triangle" w="lg" len="lg"/>
              <a:tailEnd type="none" w="sm" len="sm"/>
            </a:ln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4C970E9-5782-4280-A881-04DF799883E0}"/>
              </a:ext>
            </a:extLst>
          </p:cNvPr>
          <p:cNvGrpSpPr/>
          <p:nvPr/>
        </p:nvGrpSpPr>
        <p:grpSpPr>
          <a:xfrm>
            <a:off x="7449717" y="2271509"/>
            <a:ext cx="5117050" cy="3826745"/>
            <a:chOff x="7449717" y="2271509"/>
            <a:chExt cx="5117050" cy="3826745"/>
          </a:xfrm>
        </p:grpSpPr>
        <p:sp>
          <p:nvSpPr>
            <p:cNvPr id="180" name="Google Shape;180;p15"/>
            <p:cNvSpPr/>
            <p:nvPr/>
          </p:nvSpPr>
          <p:spPr>
            <a:xfrm>
              <a:off x="7449717" y="2271509"/>
              <a:ext cx="1948200" cy="3711599"/>
            </a:xfrm>
            <a:prstGeom prst="ellipse">
              <a:avLst/>
            </a:prstGeom>
            <a:solidFill>
              <a:srgbClr val="D8E2F3"/>
            </a:solidFill>
            <a:ln w="28575" cap="flat" cmpd="sng">
              <a:solidFill>
                <a:srgbClr val="7EA5C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sz="1867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1" name="Google Shape;181;p15"/>
            <p:cNvGrpSpPr/>
            <p:nvPr/>
          </p:nvGrpSpPr>
          <p:grpSpPr>
            <a:xfrm>
              <a:off x="7987195" y="2523792"/>
              <a:ext cx="2457269" cy="1406095"/>
              <a:chOff x="6920917" y="2186011"/>
              <a:chExt cx="2457269" cy="1406095"/>
            </a:xfrm>
          </p:grpSpPr>
          <p:pic>
            <p:nvPicPr>
              <p:cNvPr id="182" name="Google Shape;182;p1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7468181" y="2467106"/>
                <a:ext cx="1703947" cy="11250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83" name="Google Shape;183;p15"/>
              <p:cNvSpPr txBox="1"/>
              <p:nvPr/>
            </p:nvSpPr>
            <p:spPr>
              <a:xfrm rot="690240">
                <a:off x="7683260" y="2751510"/>
                <a:ext cx="1650150" cy="6156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33" tIns="45700" rIns="91433" bIns="45700" anchor="t" anchorCtr="0">
                <a:noAutofit/>
              </a:bodyPr>
              <a:lstStyle/>
              <a:p>
                <a:pPr algn="ctr">
                  <a:lnSpc>
                    <a:spcPct val="90909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267" dirty="0">
                    <a:solidFill>
                      <a:srgbClr val="FFFFFF"/>
                    </a:solidFill>
                    <a:latin typeface="Bahnschrift SemiLight SemiConde" panose="020B0502040204020203" pitchFamily="34" charset="0"/>
                    <a:ea typeface="Calibri"/>
                    <a:cs typeface="Calibri"/>
                    <a:sym typeface="Calibri"/>
                  </a:rPr>
                  <a:t>DB</a:t>
                </a:r>
                <a:endParaRPr sz="1467" dirty="0">
                  <a:latin typeface="Bahnschrift SemiLight SemiConde" panose="020B0502040204020203" pitchFamily="34" charset="0"/>
                </a:endParaRPr>
              </a:p>
              <a:p>
                <a:pPr algn="ctr">
                  <a:lnSpc>
                    <a:spcPct val="90909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267" dirty="0">
                    <a:solidFill>
                      <a:srgbClr val="FFFFFF"/>
                    </a:solidFill>
                    <a:latin typeface="Bahnschrift SemiBold" panose="020B0502040204020203" pitchFamily="34" charset="0"/>
                    <a:ea typeface="Calibri"/>
                    <a:cs typeface="Calibri"/>
                    <a:sym typeface="Calibri"/>
                  </a:rPr>
                  <a:t>People</a:t>
                </a:r>
                <a:endParaRPr sz="2267" dirty="0">
                  <a:solidFill>
                    <a:srgbClr val="FFFFFF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84" name="Google Shape;184;p1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6920917" y="2186011"/>
                <a:ext cx="831074" cy="91596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85" name="Google Shape;185;p15"/>
            <p:cNvGrpSpPr/>
            <p:nvPr/>
          </p:nvGrpSpPr>
          <p:grpSpPr>
            <a:xfrm>
              <a:off x="7987195" y="4702590"/>
              <a:ext cx="2451686" cy="1395664"/>
              <a:chOff x="6955187" y="2290749"/>
              <a:chExt cx="2451686" cy="1395664"/>
            </a:xfrm>
          </p:grpSpPr>
          <p:pic>
            <p:nvPicPr>
              <p:cNvPr id="186" name="Google Shape;186;p1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7502452" y="2561413"/>
                <a:ext cx="1703947" cy="11250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pic>
            <p:nvPicPr>
              <p:cNvPr id="187" name="Google Shape;187;p1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6955187" y="2290749"/>
                <a:ext cx="831074" cy="91596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8" name="Google Shape;188;p15"/>
              <p:cNvSpPr txBox="1"/>
              <p:nvPr/>
            </p:nvSpPr>
            <p:spPr>
              <a:xfrm rot="690240">
                <a:off x="7711948" y="2851684"/>
                <a:ext cx="1650150" cy="6156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33" tIns="45700" rIns="91433" bIns="45700" anchor="t" anchorCtr="0">
                <a:noAutofit/>
              </a:bodyPr>
              <a:lstStyle/>
              <a:p>
                <a:pPr algn="ctr">
                  <a:lnSpc>
                    <a:spcPct val="90909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267" dirty="0">
                    <a:solidFill>
                      <a:srgbClr val="FFFFFF"/>
                    </a:solidFill>
                    <a:latin typeface="Bahnschrift SemiLight SemiConde" panose="020B0502040204020203" pitchFamily="34" charset="0"/>
                    <a:ea typeface="Calibri"/>
                    <a:cs typeface="Calibri"/>
                    <a:sym typeface="Calibri"/>
                  </a:rPr>
                  <a:t>DB</a:t>
                </a:r>
                <a:endParaRPr sz="1467" dirty="0">
                  <a:latin typeface="Bahnschrift SemiLight SemiConde" panose="020B0502040204020203" pitchFamily="34" charset="0"/>
                </a:endParaRPr>
              </a:p>
              <a:p>
                <a:pPr algn="ctr">
                  <a:lnSpc>
                    <a:spcPct val="90909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267" dirty="0">
                    <a:solidFill>
                      <a:srgbClr val="FFFFFF"/>
                    </a:solidFill>
                    <a:latin typeface="Bahnschrift SemiBold" panose="020B0502040204020203" pitchFamily="34" charset="0"/>
                    <a:ea typeface="Calibri"/>
                    <a:cs typeface="Calibri"/>
                    <a:sym typeface="Calibri"/>
                  </a:rPr>
                  <a:t>Projects</a:t>
                </a:r>
                <a:endParaRPr sz="2267" dirty="0">
                  <a:solidFill>
                    <a:srgbClr val="FFFFFF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9" name="Google Shape;189;p15"/>
            <p:cNvGrpSpPr/>
            <p:nvPr/>
          </p:nvGrpSpPr>
          <p:grpSpPr>
            <a:xfrm>
              <a:off x="7987195" y="3600144"/>
              <a:ext cx="2444208" cy="1400879"/>
              <a:chOff x="10018537" y="3151198"/>
              <a:chExt cx="2444208" cy="1400879"/>
            </a:xfrm>
          </p:grpSpPr>
          <p:pic>
            <p:nvPicPr>
              <p:cNvPr id="190" name="Google Shape;190;p1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10565802" y="3427077"/>
                <a:ext cx="1703947" cy="11250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91" name="Google Shape;191;p15"/>
              <p:cNvSpPr txBox="1"/>
              <p:nvPr/>
            </p:nvSpPr>
            <p:spPr>
              <a:xfrm rot="690240">
                <a:off x="10767820" y="3700715"/>
                <a:ext cx="1650150" cy="6156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33" tIns="45700" rIns="91433" bIns="45700" anchor="t" anchorCtr="0">
                <a:noAutofit/>
              </a:bodyPr>
              <a:lstStyle/>
              <a:p>
                <a:pPr algn="ctr">
                  <a:lnSpc>
                    <a:spcPct val="90909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267" dirty="0">
                    <a:solidFill>
                      <a:srgbClr val="FFFFFF"/>
                    </a:solidFill>
                    <a:latin typeface="Bahnschrift SemiLight SemiConde" panose="020B0502040204020203" pitchFamily="34" charset="0"/>
                    <a:ea typeface="Calibri"/>
                    <a:cs typeface="Calibri"/>
                    <a:sym typeface="Calibri"/>
                  </a:rPr>
                  <a:t>DB</a:t>
                </a:r>
                <a:endParaRPr sz="1467" dirty="0">
                  <a:latin typeface="Bahnschrift SemiLight SemiConde" panose="020B0502040204020203" pitchFamily="34" charset="0"/>
                </a:endParaRPr>
              </a:p>
              <a:p>
                <a:pPr algn="ctr">
                  <a:lnSpc>
                    <a:spcPct val="90909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267" dirty="0">
                    <a:solidFill>
                      <a:srgbClr val="FFFFFF"/>
                    </a:solidFill>
                    <a:latin typeface="Bahnschrift SemiBold" panose="020B0502040204020203" pitchFamily="34" charset="0"/>
                    <a:ea typeface="Calibri"/>
                    <a:cs typeface="Calibri"/>
                    <a:sym typeface="Calibri"/>
                  </a:rPr>
                  <a:t>Orgs</a:t>
                </a:r>
                <a:endParaRPr sz="2267" dirty="0">
                  <a:solidFill>
                    <a:srgbClr val="FFFFFF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92" name="Google Shape;192;p1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0018537" y="3151198"/>
                <a:ext cx="831074" cy="91596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93" name="Google Shape;193;p1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299701" y="4368513"/>
              <a:ext cx="1026767" cy="2888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Google Shape;194;p15"/>
            <p:cNvSpPr txBox="1"/>
            <p:nvPr/>
          </p:nvSpPr>
          <p:spPr>
            <a:xfrm>
              <a:off x="10293351" y="4692668"/>
              <a:ext cx="1943200" cy="31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67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Research Organization Registry</a:t>
              </a:r>
              <a:endParaRPr sz="1467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5"/>
            <p:cNvSpPr txBox="1"/>
            <p:nvPr/>
          </p:nvSpPr>
          <p:spPr>
            <a:xfrm>
              <a:off x="10318767" y="3644917"/>
              <a:ext cx="2248000" cy="31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67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Open Research and</a:t>
              </a:r>
              <a:br>
                <a:rPr lang="en-GB" sz="1467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en-GB" sz="1467" dirty="0"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Contributor ID</a:t>
              </a:r>
              <a:endParaRPr sz="1467" dirty="0"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6" name="Google Shape;196;p1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0293383" y="3284428"/>
              <a:ext cx="1026751" cy="31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p15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0299698" y="5318606"/>
              <a:ext cx="732809" cy="365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p15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0293355" y="5718859"/>
              <a:ext cx="1286315" cy="365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" name="Title 1">
            <a:extLst>
              <a:ext uri="{FF2B5EF4-FFF2-40B4-BE49-F238E27FC236}">
                <a16:creationId xmlns:a16="http://schemas.microsoft.com/office/drawing/2014/main" id="{15184510-ED16-4393-BA09-013393462127}"/>
              </a:ext>
            </a:extLst>
          </p:cNvPr>
          <p:cNvSpPr txBox="1">
            <a:spLocks/>
          </p:cNvSpPr>
          <p:nvPr/>
        </p:nvSpPr>
        <p:spPr>
          <a:xfrm>
            <a:off x="61917" y="6935"/>
            <a:ext cx="9996487" cy="11811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Bahnschrift SemiBold" panose="020B0502040204020203" pitchFamily="34" charset="0"/>
                <a:ea typeface="+mj-ea"/>
                <a:cs typeface="Rubik Medium" panose="00000600000000000000" pitchFamily="2" charset="-79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9pPr>
          </a:lstStyle>
          <a:p>
            <a:r>
              <a:rPr lang="it-IT" dirty="0"/>
              <a:t>Il Registro Dati dell’INGV - </a:t>
            </a:r>
            <a:r>
              <a:rPr lang="it-IT" dirty="0" err="1"/>
              <a:t>https</a:t>
            </a:r>
            <a:r>
              <a:rPr lang="it-IT" dirty="0"/>
              <a:t>://</a:t>
            </a:r>
            <a:r>
              <a:rPr lang="it-IT" dirty="0" err="1"/>
              <a:t>data.ingv.it</a:t>
            </a:r>
            <a:endParaRPr lang="en-GB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F4C1A89-A89A-4BD2-A036-DF46B11AC872}"/>
              </a:ext>
            </a:extLst>
          </p:cNvPr>
          <p:cNvSpPr/>
          <p:nvPr/>
        </p:nvSpPr>
        <p:spPr>
          <a:xfrm>
            <a:off x="216187" y="6519596"/>
            <a:ext cx="1423629" cy="210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Slide Number Placeholder 4">
            <a:extLst>
              <a:ext uri="{FF2B5EF4-FFF2-40B4-BE49-F238E27FC236}">
                <a16:creationId xmlns:a16="http://schemas.microsoft.com/office/drawing/2014/main" id="{85D39ABF-24E2-4A1A-8C24-4850B70FEF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547350" y="6626225"/>
            <a:ext cx="419100" cy="288925"/>
          </a:xfrm>
        </p:spPr>
        <p:txBody>
          <a:bodyPr/>
          <a:lstStyle/>
          <a:p>
            <a:fld id="{7FF9CB70-50A1-4378-AF93-2D07FD17CFD4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sp>
        <p:nvSpPr>
          <p:cNvPr id="61" name="Footer Placeholder 3">
            <a:extLst>
              <a:ext uri="{FF2B5EF4-FFF2-40B4-BE49-F238E27FC236}">
                <a16:creationId xmlns:a16="http://schemas.microsoft.com/office/drawing/2014/main" id="{7301A8EC-A287-474E-A7B6-C5CB73211E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82564" y="6454775"/>
            <a:ext cx="3660312" cy="342900"/>
          </a:xfrm>
        </p:spPr>
        <p:txBody>
          <a:bodyPr/>
          <a:lstStyle/>
          <a:p>
            <a:pPr>
              <a:defRPr/>
            </a:pPr>
            <a:r>
              <a:rPr lang="it-IT" dirty="0"/>
              <a:t>Mario Locati – INGV – </a:t>
            </a:r>
            <a:r>
              <a:rPr lang="it-IT" dirty="0" err="1"/>
              <a:t>ufficiogestionedati@ingv.it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6"/>
          <p:cNvSpPr txBox="1">
            <a:spLocks noGrp="1"/>
          </p:cNvSpPr>
          <p:nvPr>
            <p:ph type="sldNum" idx="12"/>
          </p:nvPr>
        </p:nvSpPr>
        <p:spPr>
          <a:xfrm>
            <a:off x="8548650" y="4822620"/>
            <a:ext cx="548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/>
          </a:p>
        </p:txBody>
      </p:sp>
      <p:sp>
        <p:nvSpPr>
          <p:cNvPr id="204" name="Google Shape;204;p16"/>
          <p:cNvSpPr txBox="1"/>
          <p:nvPr/>
        </p:nvSpPr>
        <p:spPr>
          <a:xfrm>
            <a:off x="893121" y="2084900"/>
            <a:ext cx="1950000" cy="7652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1373BA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48000" rIns="121900" bIns="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it-IT" sz="2200" dirty="0">
                <a:solidFill>
                  <a:srgbClr val="1373BA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Coordinatore</a:t>
            </a:r>
          </a:p>
        </p:txBody>
      </p:sp>
      <p:pic>
        <p:nvPicPr>
          <p:cNvPr id="205" name="Google Shape;20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2922" y="1029714"/>
            <a:ext cx="1054092" cy="1163792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6"/>
          <p:cNvSpPr/>
          <p:nvPr/>
        </p:nvSpPr>
        <p:spPr>
          <a:xfrm>
            <a:off x="536667" y="2941592"/>
            <a:ext cx="3307200" cy="3383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7061" indent="-16086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73BA"/>
              </a:buClr>
              <a:buSzPts val="1500"/>
              <a:buFont typeface="Arial"/>
              <a:buChar char="•"/>
            </a:pPr>
            <a:r>
              <a:rPr lang="it-IT" sz="2000" dirty="0">
                <a:solidFill>
                  <a:srgbClr val="1373BA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Pianifica le attività</a:t>
            </a:r>
          </a:p>
          <a:p>
            <a:pPr marL="237061" indent="-16086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73BA"/>
              </a:buClr>
              <a:buSzPts val="1500"/>
              <a:buFont typeface="Arial"/>
              <a:buChar char="•"/>
            </a:pPr>
            <a:r>
              <a:rPr lang="it-IT" sz="2000" dirty="0">
                <a:solidFill>
                  <a:srgbClr val="1373BA"/>
                </a:solidFill>
                <a:latin typeface="Bahnschrift Light SemiCondensed" panose="020B0502040204020203" pitchFamily="34" charset="0"/>
                <a:cs typeface="Calibri"/>
                <a:sym typeface="Calibri"/>
              </a:rPr>
              <a:t>Interagisce con:</a:t>
            </a:r>
          </a:p>
          <a:p>
            <a:pPr marL="447675" lvl="1" indent="-15081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73BA"/>
              </a:buClr>
              <a:buSzPts val="1500"/>
              <a:buFont typeface="Arial"/>
              <a:buChar char="•"/>
            </a:pPr>
            <a:r>
              <a:rPr lang="it-IT" sz="2000" dirty="0">
                <a:solidFill>
                  <a:srgbClr val="1373BA"/>
                </a:solidFill>
                <a:latin typeface="Bahnschrift Light SemiCondensed" panose="020B0502040204020203" pitchFamily="34" charset="0"/>
                <a:cs typeface="Calibri"/>
                <a:sym typeface="Calibri"/>
              </a:rPr>
              <a:t>gestori scientifici, tecnologici e amministrativi</a:t>
            </a:r>
          </a:p>
          <a:p>
            <a:pPr marL="447675" lvl="1" indent="-15081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73BA"/>
              </a:buClr>
              <a:buSzPts val="1500"/>
              <a:buFont typeface="Arial"/>
              <a:buChar char="•"/>
            </a:pPr>
            <a:r>
              <a:rPr lang="it-IT" sz="2000" dirty="0">
                <a:solidFill>
                  <a:srgbClr val="1373BA"/>
                </a:solidFill>
                <a:latin typeface="Bahnschrift Light SemiCondensed" panose="020B0502040204020203" pitchFamily="34" charset="0"/>
                <a:cs typeface="Calibri"/>
                <a:sym typeface="Calibri"/>
              </a:rPr>
              <a:t>ufficio legale</a:t>
            </a:r>
          </a:p>
          <a:p>
            <a:pPr marL="447675" lvl="1" indent="-15081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73BA"/>
              </a:buClr>
              <a:buSzPts val="1500"/>
              <a:buFont typeface="Arial"/>
              <a:buChar char="•"/>
            </a:pPr>
            <a:r>
              <a:rPr lang="it-IT" sz="2000" dirty="0">
                <a:solidFill>
                  <a:srgbClr val="1373BA"/>
                </a:solidFill>
                <a:latin typeface="Bahnschrift Light SemiCondensed" panose="020B0502040204020203" pitchFamily="34" charset="0"/>
                <a:cs typeface="Calibri"/>
                <a:sym typeface="Calibri"/>
              </a:rPr>
              <a:t>responsabile della trasparenza</a:t>
            </a:r>
          </a:p>
          <a:p>
            <a:pPr marL="447675" lvl="1" indent="-15081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73BA"/>
              </a:buClr>
              <a:buSzPts val="1500"/>
              <a:buFont typeface="Arial"/>
              <a:buChar char="•"/>
            </a:pPr>
            <a:r>
              <a:rPr lang="it-IT" sz="2000" dirty="0">
                <a:solidFill>
                  <a:srgbClr val="1373BA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rPr>
              <a:t>struttura tecnica Performance</a:t>
            </a:r>
          </a:p>
        </p:txBody>
      </p:sp>
      <p:grpSp>
        <p:nvGrpSpPr>
          <p:cNvPr id="207" name="Google Shape;207;p16"/>
          <p:cNvGrpSpPr/>
          <p:nvPr/>
        </p:nvGrpSpPr>
        <p:grpSpPr>
          <a:xfrm>
            <a:off x="3986217" y="1103876"/>
            <a:ext cx="4025200" cy="4217636"/>
            <a:chOff x="2989663" y="1104132"/>
            <a:chExt cx="3018900" cy="3163227"/>
          </a:xfrm>
        </p:grpSpPr>
        <p:sp>
          <p:nvSpPr>
            <p:cNvPr id="208" name="Google Shape;208;p16"/>
            <p:cNvSpPr txBox="1"/>
            <p:nvPr/>
          </p:nvSpPr>
          <p:spPr>
            <a:xfrm>
              <a:off x="2989663" y="1839900"/>
              <a:ext cx="3018900" cy="5739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1373B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121900" tIns="72000" rIns="121900" bIns="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it-IT" sz="2200" dirty="0">
                  <a:solidFill>
                    <a:srgbClr val="1373BA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Referenti esperti per</a:t>
              </a:r>
              <a:br>
                <a:rPr lang="it-IT" sz="2200" dirty="0">
                  <a:solidFill>
                    <a:srgbClr val="1373BA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it-IT" sz="2200" dirty="0">
                  <a:solidFill>
                    <a:srgbClr val="1373BA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ciascun ambito scientifico</a:t>
              </a:r>
            </a:p>
          </p:txBody>
        </p:sp>
        <p:pic>
          <p:nvPicPr>
            <p:cNvPr id="209" name="Google Shape;209;p1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69527" y="1104132"/>
              <a:ext cx="729574" cy="879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Google Shape;210;p1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395070" y="1104132"/>
              <a:ext cx="729574" cy="879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p1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751133" y="1104132"/>
              <a:ext cx="729574" cy="8791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2" name="Google Shape;212;p16"/>
            <p:cNvSpPr/>
            <p:nvPr/>
          </p:nvSpPr>
          <p:spPr>
            <a:xfrm>
              <a:off x="3150394" y="2516859"/>
              <a:ext cx="2679715" cy="175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237061" indent="-160863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73BA"/>
                </a:buClr>
                <a:buSzPts val="1500"/>
                <a:buFont typeface="Arial"/>
                <a:buChar char="•"/>
              </a:pP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Gestiscono questioni legate al proprio ambito scientifico</a:t>
              </a:r>
            </a:p>
            <a:p>
              <a:pPr marL="237061" indent="-160863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73BA"/>
                </a:buClr>
                <a:buSzPts val="1500"/>
                <a:buFont typeface="Arial"/>
                <a:buChar char="•"/>
              </a:pP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Supervisionano la metadatazione</a:t>
              </a:r>
            </a:p>
            <a:p>
              <a:pPr marL="237061" indent="-160863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73BA"/>
                </a:buClr>
                <a:buSzPts val="1500"/>
                <a:buFont typeface="Arial"/>
                <a:buChar char="•"/>
              </a:pP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Suggeriscono gli standard disciplinari per l’armonizzazione e ottimizzazione dei dati</a:t>
              </a:r>
              <a:endParaRPr sz="2000" dirty="0">
                <a:solidFill>
                  <a:srgbClr val="1373BA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" name="Google Shape;213;p16"/>
          <p:cNvGrpSpPr/>
          <p:nvPr/>
        </p:nvGrpSpPr>
        <p:grpSpPr>
          <a:xfrm>
            <a:off x="8395892" y="1200505"/>
            <a:ext cx="3124400" cy="4097241"/>
            <a:chOff x="6296919" y="1176603"/>
            <a:chExt cx="2343300" cy="3072931"/>
          </a:xfrm>
        </p:grpSpPr>
        <p:sp>
          <p:nvSpPr>
            <p:cNvPr id="214" name="Google Shape;214;p16"/>
            <p:cNvSpPr txBox="1"/>
            <p:nvPr/>
          </p:nvSpPr>
          <p:spPr>
            <a:xfrm>
              <a:off x="6729200" y="1855350"/>
              <a:ext cx="1462500" cy="5430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373B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0" tIns="144000" rIns="0" bIns="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it-IT" sz="2200" dirty="0">
                  <a:solidFill>
                    <a:srgbClr val="1373BA"/>
                  </a:solidFill>
                  <a:latin typeface="Bahnschrift SemiBold" panose="020B0502040204020203" pitchFamily="34" charset="0"/>
                  <a:ea typeface="Calibri"/>
                  <a:cs typeface="Calibri"/>
                  <a:sym typeface="Calibri"/>
                </a:rPr>
                <a:t>Referenti ICT</a:t>
              </a:r>
            </a:p>
          </p:txBody>
        </p:sp>
        <p:sp>
          <p:nvSpPr>
            <p:cNvPr id="215" name="Google Shape;215;p16"/>
            <p:cNvSpPr/>
            <p:nvPr/>
          </p:nvSpPr>
          <p:spPr>
            <a:xfrm>
              <a:off x="6296919" y="2499034"/>
              <a:ext cx="2343300" cy="175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237061" indent="-160863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73BA"/>
                </a:buClr>
                <a:buSzPts val="1500"/>
                <a:buFont typeface="Arial"/>
                <a:buChar char="•"/>
              </a:pP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Supportano il coordinatore nelle questioni tecnologiche</a:t>
              </a:r>
            </a:p>
            <a:p>
              <a:pPr marL="237061" indent="-160863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73BA"/>
                </a:buClr>
                <a:buSzPts val="1500"/>
                <a:buFont typeface="Arial"/>
                <a:buChar char="•"/>
              </a:pP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Suggeriscono soluzioni per questioni tecniche sollevate dai gestori dei dati</a:t>
              </a:r>
            </a:p>
            <a:p>
              <a:pPr marL="237061" indent="-160863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373BA"/>
                </a:buClr>
                <a:buSzPts val="1500"/>
                <a:buFont typeface="Arial"/>
                <a:buChar char="•"/>
              </a:pP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Interagiscono con il</a:t>
              </a:r>
              <a:b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</a:br>
              <a:r>
                <a:rPr lang="it-IT" sz="2000" dirty="0">
                  <a:solidFill>
                    <a:srgbClr val="1373BA"/>
                  </a:solidFill>
                  <a:latin typeface="Bahnschrift Light SemiCondensed" panose="020B0502040204020203" pitchFamily="34" charset="0"/>
                  <a:ea typeface="Calibri"/>
                  <a:cs typeface="Calibri"/>
                  <a:sym typeface="Calibri"/>
                </a:rPr>
                <a:t>Centro Servizi Informativi</a:t>
              </a:r>
              <a:endParaRPr sz="2000" dirty="0">
                <a:solidFill>
                  <a:srgbClr val="1373BA"/>
                </a:solidFill>
                <a:latin typeface="Bahnschrift Light SemiCondensed" panose="020B0502040204020203" pitchFamily="34" charset="0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16" name="Google Shape;216;p1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729849" y="1176603"/>
              <a:ext cx="770133" cy="8502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" name="Google Shape;217;p1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490474" y="1176603"/>
              <a:ext cx="770133" cy="8502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p1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110162" y="1176603"/>
              <a:ext cx="770133" cy="850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1" name="Google Shape;221;p16"/>
          <p:cNvSpPr txBox="1"/>
          <p:nvPr/>
        </p:nvSpPr>
        <p:spPr>
          <a:xfrm>
            <a:off x="3456724" y="5624488"/>
            <a:ext cx="5112100" cy="7652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0" tIns="60933" rIns="0" bIns="60933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2133" dirty="0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N.B. </a:t>
            </a:r>
            <a:r>
              <a:rPr lang="en-GB" sz="2133" dirty="0" err="1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Nessun</a:t>
            </a:r>
            <a:r>
              <a:rPr lang="en-GB" sz="2133" dirty="0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 </a:t>
            </a:r>
            <a:r>
              <a:rPr lang="en-GB" sz="2133" dirty="0" err="1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componente</a:t>
            </a:r>
            <a:r>
              <a:rPr lang="en-GB" sz="2133" dirty="0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 </a:t>
            </a:r>
            <a:r>
              <a:rPr lang="en-GB" sz="2133" dirty="0" err="1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dell’ufficio</a:t>
            </a:r>
            <a:endParaRPr sz="2133" dirty="0">
              <a:solidFill>
                <a:srgbClr val="FF0000"/>
              </a:solidFill>
              <a:latin typeface="Bahnschrift SemiBold" panose="020B0502040204020203" pitchFamily="34" charset="0"/>
              <a:ea typeface="Calibri"/>
              <a:cs typeface="Calibri"/>
              <a:sym typeface="Calibri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2133" dirty="0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è </a:t>
            </a:r>
            <a:r>
              <a:rPr lang="en-GB" sz="2133" dirty="0" err="1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dedicato</a:t>
            </a:r>
            <a:r>
              <a:rPr lang="en-GB" sz="2133" dirty="0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 a tempo </a:t>
            </a:r>
            <a:r>
              <a:rPr lang="en-GB" sz="2133" dirty="0" err="1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pieno</a:t>
            </a:r>
            <a:r>
              <a:rPr lang="en-GB" sz="2133" dirty="0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 alle </a:t>
            </a:r>
            <a:r>
              <a:rPr lang="en-GB" sz="2133" dirty="0" err="1">
                <a:solidFill>
                  <a:srgbClr val="FF0000"/>
                </a:solidFill>
                <a:latin typeface="Bahnschrift SemiBold" panose="020B0502040204020203" pitchFamily="34" charset="0"/>
                <a:ea typeface="Calibri"/>
                <a:cs typeface="Calibri"/>
                <a:sym typeface="Calibri"/>
              </a:rPr>
              <a:t>attività</a:t>
            </a:r>
            <a:endParaRPr sz="2133" dirty="0">
              <a:solidFill>
                <a:srgbClr val="FF0000"/>
              </a:solidFill>
              <a:latin typeface="Bahnschrift SemiBold" panose="020B0502040204020203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8BAD609-8626-4F6C-B1D4-702E17F24237}"/>
              </a:ext>
            </a:extLst>
          </p:cNvPr>
          <p:cNvSpPr txBox="1">
            <a:spLocks/>
          </p:cNvSpPr>
          <p:nvPr/>
        </p:nvSpPr>
        <p:spPr>
          <a:xfrm>
            <a:off x="61917" y="6935"/>
            <a:ext cx="9996487" cy="615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Bahnschrift SemiBold" panose="020B0502040204020203" pitchFamily="34" charset="0"/>
                <a:ea typeface="+mj-ea"/>
                <a:cs typeface="Rubik Medium" panose="00000600000000000000" pitchFamily="2" charset="-79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Bahnschrift SemiBold" panose="020B0502040204020203" pitchFamily="34" charset="0"/>
                <a:cs typeface="Rubik Medium" panose="00000600000000000000" pitchFamily="2" charset="-79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9pPr>
          </a:lstStyle>
          <a:p>
            <a:r>
              <a:rPr lang="it-IT" dirty="0"/>
              <a:t>Ufficio Gestione Dati</a:t>
            </a:r>
            <a:r>
              <a:rPr lang="it-IT" dirty="0">
                <a:latin typeface="Bahnschrift Light SemiCondensed" panose="020B0502040204020203" pitchFamily="34" charset="0"/>
              </a:rPr>
              <a:t>, il braccio operativo</a:t>
            </a:r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9FE6A672-46D9-43D5-B6CD-903BE6AC8A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547350" y="6626225"/>
            <a:ext cx="419100" cy="288925"/>
          </a:xfrm>
        </p:spPr>
        <p:txBody>
          <a:bodyPr/>
          <a:lstStyle/>
          <a:p>
            <a:fld id="{7FF9CB70-50A1-4378-AF93-2D07FD17CFD4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90EE2ADD-1875-4A36-9A92-7467FB7D8F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82564" y="6454775"/>
            <a:ext cx="3660312" cy="342900"/>
          </a:xfrm>
        </p:spPr>
        <p:txBody>
          <a:bodyPr/>
          <a:lstStyle/>
          <a:p>
            <a:pPr>
              <a:defRPr/>
            </a:pPr>
            <a:r>
              <a:rPr lang="it-IT" dirty="0"/>
              <a:t>Mario Locati – INGV – </a:t>
            </a:r>
            <a:r>
              <a:rPr lang="it-IT" dirty="0" err="1"/>
              <a:t>ufficiogestionedati@ingv.it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A6CD7716-328B-494A-82A8-889E60316C0B}" vid="{64B54660-035A-48FB-B20B-35A73F38F2D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Powerpoint_Conf21_SpeakerGARR_template</Template>
  <TotalTime>217</TotalTime>
  <Words>512</Words>
  <Application>Microsoft Office PowerPoint</Application>
  <PresentationFormat>Widescreen</PresentationFormat>
  <Paragraphs>126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Calibri</vt:lpstr>
      <vt:lpstr>Bahnschrift SemiLight SemiConde</vt:lpstr>
      <vt:lpstr>Bahnschrift SemiLight Condensed</vt:lpstr>
      <vt:lpstr>Bahnschrift SemiLight</vt:lpstr>
      <vt:lpstr>Segoe UI Semibold</vt:lpstr>
      <vt:lpstr>Arial</vt:lpstr>
      <vt:lpstr>Bahnschrift SemiBold</vt:lpstr>
      <vt:lpstr>Bodoni MT</vt:lpstr>
      <vt:lpstr>Bahnschrift Light SemiCondensed</vt:lpstr>
      <vt:lpstr>Tema di Office</vt:lpstr>
      <vt:lpstr>Il percorso di adozione del paradigma Open Science all’INGV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creator>Mario Locati</dc:creator>
  <cp:lastModifiedBy>Mario Locati</cp:lastModifiedBy>
  <cp:revision>25</cp:revision>
  <dcterms:created xsi:type="dcterms:W3CDTF">2021-05-28T09:04:46Z</dcterms:created>
  <dcterms:modified xsi:type="dcterms:W3CDTF">2021-05-30T15:29:24Z</dcterms:modified>
</cp:coreProperties>
</file>