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785" r:id="rId3"/>
    <p:sldId id="258" r:id="rId4"/>
    <p:sldId id="283" r:id="rId5"/>
    <p:sldId id="284" r:id="rId6"/>
    <p:sldId id="787" r:id="rId7"/>
    <p:sldId id="374" r:id="rId8"/>
    <p:sldId id="376" r:id="rId9"/>
    <p:sldId id="260" r:id="rId10"/>
    <p:sldId id="528" r:id="rId11"/>
    <p:sldId id="788" r:id="rId12"/>
    <p:sldId id="259" r:id="rId13"/>
    <p:sldId id="262" r:id="rId14"/>
    <p:sldId id="261" r:id="rId15"/>
    <p:sldId id="266" r:id="rId16"/>
    <p:sldId id="263" r:id="rId17"/>
    <p:sldId id="264" r:id="rId18"/>
    <p:sldId id="786" r:id="rId19"/>
    <p:sldId id="370" r:id="rId20"/>
    <p:sldId id="265" r:id="rId21"/>
    <p:sldId id="783" r:id="rId22"/>
    <p:sldId id="386" r:id="rId23"/>
    <p:sldId id="257" r:id="rId24"/>
    <p:sldId id="789" r:id="rId25"/>
    <p:sldId id="790" r:id="rId26"/>
    <p:sldId id="784" r:id="rId27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68"/>
    <p:restoredTop sz="96281"/>
  </p:normalViewPr>
  <p:slideViewPr>
    <p:cSldViewPr snapToGrid="0" snapToObjects="1">
      <p:cViewPr varScale="1">
        <p:scale>
          <a:sx n="125" d="100"/>
          <a:sy n="125" d="100"/>
        </p:scale>
        <p:origin x="13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Funding Sustainability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Sheet2!$D$12</c:f>
              <c:strCache>
                <c:ptCount val="1"/>
                <c:pt idx="0">
                  <c:v>Ocean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Sheet2!$C$13:$C$17</c:f>
              <c:strCache>
                <c:ptCount val="5"/>
                <c:pt idx="0">
                  <c:v>Solved today, no problems foreseen in the future</c:v>
                </c:pt>
                <c:pt idx="1">
                  <c:v>Solved today, but problems foreseen in 2-3 years</c:v>
                </c:pt>
                <c:pt idx="2">
                  <c:v>No funding today, but plans for funding in the near future</c:v>
                </c:pt>
                <c:pt idx="3">
                  <c:v>No funding today and no plans for funding in the near future</c:v>
                </c:pt>
                <c:pt idx="4">
                  <c:v>Other</c:v>
                </c:pt>
              </c:strCache>
            </c:strRef>
          </c:cat>
          <c:val>
            <c:numRef>
              <c:f>Sheet2!$D$13:$D$17</c:f>
              <c:numCache>
                <c:formatCode>0%</c:formatCode>
                <c:ptCount val="5"/>
                <c:pt idx="0">
                  <c:v>0.28000000000000003</c:v>
                </c:pt>
                <c:pt idx="1">
                  <c:v>0.52</c:v>
                </c:pt>
                <c:pt idx="2">
                  <c:v>7.0000000000000007E-2</c:v>
                </c:pt>
                <c:pt idx="3">
                  <c:v>0.09</c:v>
                </c:pt>
                <c:pt idx="4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46-2D45-B813-588DC29818FB}"/>
            </c:ext>
          </c:extLst>
        </c:ser>
        <c:ser>
          <c:idx val="1"/>
          <c:order val="1"/>
          <c:tx>
            <c:strRef>
              <c:f>Sheet2!$E$12</c:f>
              <c:strCache>
                <c:ptCount val="1"/>
                <c:pt idx="0">
                  <c:v>Meteo.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Sheet2!$C$13:$C$17</c:f>
              <c:strCache>
                <c:ptCount val="5"/>
                <c:pt idx="0">
                  <c:v>Solved today, no problems foreseen in the future</c:v>
                </c:pt>
                <c:pt idx="1">
                  <c:v>Solved today, but problems foreseen in 2-3 years</c:v>
                </c:pt>
                <c:pt idx="2">
                  <c:v>No funding today, but plans for funding in the near future</c:v>
                </c:pt>
                <c:pt idx="3">
                  <c:v>No funding today and no plans for funding in the near future</c:v>
                </c:pt>
                <c:pt idx="4">
                  <c:v>Other</c:v>
                </c:pt>
              </c:strCache>
            </c:strRef>
          </c:cat>
          <c:val>
            <c:numRef>
              <c:f>Sheet2!$E$13:$E$17</c:f>
              <c:numCache>
                <c:formatCode>0%</c:formatCode>
                <c:ptCount val="5"/>
                <c:pt idx="0">
                  <c:v>0.68</c:v>
                </c:pt>
                <c:pt idx="1">
                  <c:v>0.27</c:v>
                </c:pt>
                <c:pt idx="2">
                  <c:v>0.03</c:v>
                </c:pt>
                <c:pt idx="3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46-2D45-B813-588DC29818FB}"/>
            </c:ext>
          </c:extLst>
        </c:ser>
        <c:ser>
          <c:idx val="2"/>
          <c:order val="2"/>
          <c:tx>
            <c:strRef>
              <c:f>Sheet2!$F$12</c:f>
              <c:strCache>
                <c:ptCount val="1"/>
                <c:pt idx="0">
                  <c:v>Atm. Composition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Sheet2!$C$13:$C$17</c:f>
              <c:strCache>
                <c:ptCount val="5"/>
                <c:pt idx="0">
                  <c:v>Solved today, no problems foreseen in the future</c:v>
                </c:pt>
                <c:pt idx="1">
                  <c:v>Solved today, but problems foreseen in 2-3 years</c:v>
                </c:pt>
                <c:pt idx="2">
                  <c:v>No funding today, but plans for funding in the near future</c:v>
                </c:pt>
                <c:pt idx="3">
                  <c:v>No funding today and no plans for funding in the near future</c:v>
                </c:pt>
                <c:pt idx="4">
                  <c:v>Other</c:v>
                </c:pt>
              </c:strCache>
            </c:strRef>
          </c:cat>
          <c:val>
            <c:numRef>
              <c:f>Sheet2!$F$13:$F$17</c:f>
              <c:numCache>
                <c:formatCode>0.00%</c:formatCode>
                <c:ptCount val="5"/>
                <c:pt idx="0">
                  <c:v>0.3</c:v>
                </c:pt>
                <c:pt idx="1">
                  <c:v>0.4</c:v>
                </c:pt>
                <c:pt idx="3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46-2D45-B813-588DC2981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428211775"/>
        <c:axId val="1425575151"/>
      </c:barChart>
      <c:catAx>
        <c:axId val="14282117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25575151"/>
        <c:crosses val="autoZero"/>
        <c:auto val="1"/>
        <c:lblAlgn val="ctr"/>
        <c:lblOffset val="100"/>
        <c:noMultiLvlLbl val="0"/>
      </c:catAx>
      <c:valAx>
        <c:axId val="1425575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28211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Source of Funding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Sheet2!$D$21</c:f>
              <c:strCache>
                <c:ptCount val="1"/>
                <c:pt idx="0">
                  <c:v>Ocean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Sheet2!$C$22:$C$24</c:f>
              <c:strCache>
                <c:ptCount val="3"/>
                <c:pt idx="0">
                  <c:v>Mixed - Research / Institutional / Private</c:v>
                </c:pt>
                <c:pt idx="1">
                  <c:v>Insitutional Funds (annual budget)</c:v>
                </c:pt>
                <c:pt idx="2">
                  <c:v>Only Research Funds (EU &amp; National)</c:v>
                </c:pt>
              </c:strCache>
            </c:strRef>
          </c:cat>
          <c:val>
            <c:numRef>
              <c:f>Sheet2!$D$22:$D$24</c:f>
              <c:numCache>
                <c:formatCode>0%</c:formatCode>
                <c:ptCount val="3"/>
                <c:pt idx="0">
                  <c:v>0.46</c:v>
                </c:pt>
                <c:pt idx="1">
                  <c:v>0.28000000000000003</c:v>
                </c:pt>
                <c:pt idx="2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81-754E-B214-A23A392DDC06}"/>
            </c:ext>
          </c:extLst>
        </c:ser>
        <c:ser>
          <c:idx val="1"/>
          <c:order val="1"/>
          <c:tx>
            <c:strRef>
              <c:f>Sheet2!$E$21</c:f>
              <c:strCache>
                <c:ptCount val="1"/>
                <c:pt idx="0">
                  <c:v>Meteo.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Sheet2!$C$22:$C$24</c:f>
              <c:strCache>
                <c:ptCount val="3"/>
                <c:pt idx="0">
                  <c:v>Mixed - Research / Institutional / Private</c:v>
                </c:pt>
                <c:pt idx="1">
                  <c:v>Insitutional Funds (annual budget)</c:v>
                </c:pt>
                <c:pt idx="2">
                  <c:v>Only Research Funds (EU &amp; National)</c:v>
                </c:pt>
              </c:strCache>
            </c:strRef>
          </c:cat>
          <c:val>
            <c:numRef>
              <c:f>Sheet2!$E$22:$E$24</c:f>
              <c:numCache>
                <c:formatCode>0%</c:formatCode>
                <c:ptCount val="3"/>
                <c:pt idx="0">
                  <c:v>0.21</c:v>
                </c:pt>
                <c:pt idx="1">
                  <c:v>0.73</c:v>
                </c:pt>
                <c:pt idx="2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81-754E-B214-A23A392DDC0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24973247"/>
        <c:axId val="1426815519"/>
      </c:barChart>
      <c:catAx>
        <c:axId val="142497324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26815519"/>
        <c:crosses val="autoZero"/>
        <c:auto val="1"/>
        <c:lblAlgn val="ctr"/>
        <c:lblOffset val="100"/>
        <c:noMultiLvlLbl val="0"/>
      </c:catAx>
      <c:valAx>
        <c:axId val="1426815519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424973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BEE64-F5B8-4A48-AA7A-F75596C28D7C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E2230-C9A7-D743-9F7B-E33D69EED722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3551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6B008-B670-46E9-B1A2-240705E271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463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Geneva" charset="0"/>
              </a:defRPr>
            </a:lvl1pPr>
            <a:lvl2pPr marL="742883" indent="-285725" eaLnBrk="0" hangingPunct="0"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2pPr>
            <a:lvl3pPr marL="1142898" indent="-228580" eaLnBrk="0" hangingPunct="0"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3pPr>
            <a:lvl4pPr marL="1600057" indent="-228580" eaLnBrk="0" hangingPunct="0"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4pPr>
            <a:lvl5pPr marL="2057217" indent="-228580" eaLnBrk="0" hangingPunct="0"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5pPr>
            <a:lvl6pPr marL="2514376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6pPr>
            <a:lvl7pPr marL="2971536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7pPr>
            <a:lvl8pPr marL="3428694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8pPr>
            <a:lvl9pPr marL="3885854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fld id="{02A977DE-413D-AD41-8763-438C884F113B}" type="slidenum">
              <a:rPr lang="en-GB" sz="1200">
                <a:latin typeface="Arial" charset="0"/>
              </a:rPr>
              <a:pPr eaLnBrk="1" hangingPunct="1"/>
              <a:t>7</a:t>
            </a:fld>
            <a:endParaRPr lang="en-GB" sz="1200">
              <a:latin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421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6B008-B670-46E9-B1A2-240705E2716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007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18D3-4148-4196-B27B-54E8A2862A8E}" type="slidenum">
              <a:rPr lang="en-IE" smtClean="0"/>
              <a:t>19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73669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619C5-AB92-4CC6-9607-64E0C5D957E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48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18D3-4148-4196-B27B-54E8A2862A8E}" type="slidenum">
              <a:rPr lang="en-IE" smtClean="0"/>
              <a:t>22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44835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F87A7-6F92-9F43-9050-12712BC6A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770FA-52F8-0645-9B27-4730AB9870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37F8E-EE60-4345-B8A8-510B75CD7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B2213-63A9-CB41-8DEB-E0D7D643D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1014C-6682-7548-B487-9A360ACD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1223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388F6-869A-A445-8D7D-4D7B7AE4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C2A0AC-FA75-9F40-B4C5-B2F096F921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8591B-1C93-3942-AFD3-56349D5F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C0A7E-A3F4-1E4D-A2AC-E422DC279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374E9-6EA2-CB4B-A9F0-70E2BC0FA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4296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E361D5-C7C2-C946-83FB-E5A31A2D97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13493C-E904-4B46-B1E8-FA3A111F1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2DD4B-B546-1D48-A7FF-3E6A69D49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279D4-E94D-D640-AA2E-F10736962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3BF12-8497-AE46-8262-FB641D0D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256765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755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0BFD2-9A94-1849-849C-776A2A4C3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8B8A2-7556-5641-A050-03830ABE0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A1B32-2A5D-9F48-8F12-E323FC3BE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34275-A21E-3646-A30B-FF5B26BBC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F2389-6A2A-EB48-A91F-22B253A46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18807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BD7FD-8346-8847-9B6F-FF99E18D0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2685A9-51B4-4F45-827B-2172F4EA9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DB0D0-61A3-2543-8EF7-53E6C22B0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B8214-AF93-EB40-B0BC-B3B12379A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4FEA5-DC8F-3F48-AB92-41A5C8F70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239279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05F8E-7385-F249-8EAA-E615CA42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A62D7-22DF-8547-84D6-21481AF00E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8B79F-7910-5A40-B220-5EA084C59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915B45-1CAC-634E-998E-1EF59AB5D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B4C57B-241C-6649-8A04-76071756C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6247C7-B925-4348-806A-548307B4D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023454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9A0B9-CD46-E846-8310-5FC48B4DB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9025D1-34A0-AE40-B483-5CDF8D1D6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05424B-C68D-9745-AD93-3324EB5701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33F624-931E-6E44-B439-B14C080784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5F3CC2-A304-AA45-A319-968D1B57C9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43B75D-FEE1-F64E-9221-1F31FA66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9C2706-A9C1-C142-8590-12A237F77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FE0196-7A52-4A47-92EF-68D351FB8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6456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F5DC3-EA2C-A645-8E59-0D084C29F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AE82A1-D34E-8B4F-AD58-F8F476201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47E33-D6EB-8549-AE1D-12F67DDFE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25523D-D247-9747-A064-522F0F265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78613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A856B2-4D28-214C-9EF1-EFCBE04A5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69B9E2-F1CC-3740-A8A0-7BF8F9274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356BB-CDB1-D944-B30B-F0D1955A1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565798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F18C7-955E-B645-BBD1-7C70BB9F8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853BE-E9D0-3F42-BA08-E82B9EB55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490967-C83C-E64A-97ED-FA749424F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9DE60E-2A65-EF46-98F2-00E46BE40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C53369-EEFE-2B4C-A732-338DFEA7A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97EC1F-9D1A-5443-A3E3-95E47F50D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189611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42C40-10D0-E649-993F-639213420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821F6A-6573-314C-8776-EEA51710FD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B9162-8649-534D-BDAD-366853F8C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DE6DF-DE52-114C-809C-9765E3FC6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4B93D7-6161-A24D-BE93-E61AC4F7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A8F2DC-7C79-DA4F-845E-BAF254736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33753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DD452F-BA53-6E45-A09F-D3E474549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E03D5-48D9-5449-9E42-6F3FC5700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98027-AD42-7441-97BF-D10EC7F847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E2F8F-D39A-6840-8F95-2F17350FC6AB}" type="datetimeFigureOut">
              <a:rPr lang="en-GR" smtClean="0"/>
              <a:t>06/15/2021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51ECD-0235-8E4F-9D09-0DFDE2F50E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8605D-35C7-D44A-A17B-554265EF0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04C6D-2013-A943-8B3D-ED1DC24506B8}" type="slidenum">
              <a:rPr lang="en-GR" smtClean="0"/>
              <a:t>‹N›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2960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emf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9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1.tiff"/><Relationship Id="rId21" Type="http://schemas.openxmlformats.org/officeDocument/2006/relationships/image" Target="../media/image46.tiff"/><Relationship Id="rId42" Type="http://schemas.openxmlformats.org/officeDocument/2006/relationships/image" Target="../media/image67.tiff"/><Relationship Id="rId47" Type="http://schemas.openxmlformats.org/officeDocument/2006/relationships/image" Target="../media/image72.tiff"/><Relationship Id="rId63" Type="http://schemas.openxmlformats.org/officeDocument/2006/relationships/image" Target="../media/image88.tiff"/><Relationship Id="rId68" Type="http://schemas.openxmlformats.org/officeDocument/2006/relationships/image" Target="../media/image93.tiff"/><Relationship Id="rId84" Type="http://schemas.openxmlformats.org/officeDocument/2006/relationships/image" Target="../media/image109.tiff"/><Relationship Id="rId89" Type="http://schemas.openxmlformats.org/officeDocument/2006/relationships/image" Target="../media/image114.png"/><Relationship Id="rId16" Type="http://schemas.openxmlformats.org/officeDocument/2006/relationships/image" Target="../media/image41.tiff"/><Relationship Id="rId11" Type="http://schemas.openxmlformats.org/officeDocument/2006/relationships/image" Target="../media/image36.tiff"/><Relationship Id="rId32" Type="http://schemas.openxmlformats.org/officeDocument/2006/relationships/image" Target="../media/image57.tiff"/><Relationship Id="rId37" Type="http://schemas.openxmlformats.org/officeDocument/2006/relationships/image" Target="../media/image62.tiff"/><Relationship Id="rId53" Type="http://schemas.openxmlformats.org/officeDocument/2006/relationships/image" Target="../media/image78.tiff"/><Relationship Id="rId58" Type="http://schemas.openxmlformats.org/officeDocument/2006/relationships/image" Target="../media/image83.tiff"/><Relationship Id="rId74" Type="http://schemas.openxmlformats.org/officeDocument/2006/relationships/image" Target="../media/image99.tiff"/><Relationship Id="rId79" Type="http://schemas.openxmlformats.org/officeDocument/2006/relationships/image" Target="../media/image104.tiff"/><Relationship Id="rId5" Type="http://schemas.openxmlformats.org/officeDocument/2006/relationships/image" Target="../media/image30.tiff"/><Relationship Id="rId90" Type="http://schemas.openxmlformats.org/officeDocument/2006/relationships/image" Target="../media/image115.png"/><Relationship Id="rId95" Type="http://schemas.openxmlformats.org/officeDocument/2006/relationships/image" Target="../media/image120.tiff"/><Relationship Id="rId22" Type="http://schemas.openxmlformats.org/officeDocument/2006/relationships/image" Target="../media/image47.tiff"/><Relationship Id="rId27" Type="http://schemas.openxmlformats.org/officeDocument/2006/relationships/image" Target="../media/image52.tiff"/><Relationship Id="rId43" Type="http://schemas.openxmlformats.org/officeDocument/2006/relationships/image" Target="../media/image68.tiff"/><Relationship Id="rId48" Type="http://schemas.openxmlformats.org/officeDocument/2006/relationships/image" Target="../media/image73.tiff"/><Relationship Id="rId64" Type="http://schemas.openxmlformats.org/officeDocument/2006/relationships/image" Target="../media/image89.tiff"/><Relationship Id="rId69" Type="http://schemas.openxmlformats.org/officeDocument/2006/relationships/image" Target="../media/image94.tiff"/><Relationship Id="rId80" Type="http://schemas.openxmlformats.org/officeDocument/2006/relationships/image" Target="../media/image105.tiff"/><Relationship Id="rId85" Type="http://schemas.openxmlformats.org/officeDocument/2006/relationships/image" Target="../media/image110.tiff"/><Relationship Id="rId3" Type="http://schemas.openxmlformats.org/officeDocument/2006/relationships/image" Target="../media/image28.tiff"/><Relationship Id="rId12" Type="http://schemas.openxmlformats.org/officeDocument/2006/relationships/image" Target="../media/image37.tiff"/><Relationship Id="rId17" Type="http://schemas.openxmlformats.org/officeDocument/2006/relationships/image" Target="../media/image42.tiff"/><Relationship Id="rId25" Type="http://schemas.openxmlformats.org/officeDocument/2006/relationships/image" Target="../media/image50.tiff"/><Relationship Id="rId33" Type="http://schemas.openxmlformats.org/officeDocument/2006/relationships/image" Target="../media/image58.tiff"/><Relationship Id="rId38" Type="http://schemas.openxmlformats.org/officeDocument/2006/relationships/image" Target="../media/image63.tiff"/><Relationship Id="rId46" Type="http://schemas.openxmlformats.org/officeDocument/2006/relationships/image" Target="../media/image71.tiff"/><Relationship Id="rId59" Type="http://schemas.openxmlformats.org/officeDocument/2006/relationships/image" Target="../media/image84.tiff"/><Relationship Id="rId67" Type="http://schemas.openxmlformats.org/officeDocument/2006/relationships/image" Target="../media/image92.tiff"/><Relationship Id="rId20" Type="http://schemas.openxmlformats.org/officeDocument/2006/relationships/image" Target="../media/image45.tiff"/><Relationship Id="rId41" Type="http://schemas.openxmlformats.org/officeDocument/2006/relationships/image" Target="../media/image66.tiff"/><Relationship Id="rId54" Type="http://schemas.openxmlformats.org/officeDocument/2006/relationships/image" Target="../media/image79.tiff"/><Relationship Id="rId62" Type="http://schemas.openxmlformats.org/officeDocument/2006/relationships/image" Target="../media/image87.tiff"/><Relationship Id="rId70" Type="http://schemas.openxmlformats.org/officeDocument/2006/relationships/image" Target="../media/image95.tiff"/><Relationship Id="rId75" Type="http://schemas.openxmlformats.org/officeDocument/2006/relationships/image" Target="../media/image100.tiff"/><Relationship Id="rId83" Type="http://schemas.openxmlformats.org/officeDocument/2006/relationships/image" Target="../media/image108.tiff"/><Relationship Id="rId88" Type="http://schemas.openxmlformats.org/officeDocument/2006/relationships/image" Target="../media/image113.jpeg"/><Relationship Id="rId91" Type="http://schemas.openxmlformats.org/officeDocument/2006/relationships/image" Target="../media/image116.tiff"/><Relationship Id="rId96" Type="http://schemas.openxmlformats.org/officeDocument/2006/relationships/image" Target="../media/image12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tiff"/><Relationship Id="rId15" Type="http://schemas.openxmlformats.org/officeDocument/2006/relationships/image" Target="../media/image40.tiff"/><Relationship Id="rId23" Type="http://schemas.openxmlformats.org/officeDocument/2006/relationships/image" Target="../media/image48.tiff"/><Relationship Id="rId28" Type="http://schemas.openxmlformats.org/officeDocument/2006/relationships/image" Target="../media/image53.tiff"/><Relationship Id="rId36" Type="http://schemas.openxmlformats.org/officeDocument/2006/relationships/image" Target="../media/image61.png"/><Relationship Id="rId49" Type="http://schemas.openxmlformats.org/officeDocument/2006/relationships/image" Target="../media/image74.tiff"/><Relationship Id="rId57" Type="http://schemas.openxmlformats.org/officeDocument/2006/relationships/image" Target="../media/image82.tiff"/><Relationship Id="rId10" Type="http://schemas.openxmlformats.org/officeDocument/2006/relationships/image" Target="../media/image35.tiff"/><Relationship Id="rId31" Type="http://schemas.openxmlformats.org/officeDocument/2006/relationships/image" Target="../media/image56.tiff"/><Relationship Id="rId44" Type="http://schemas.openxmlformats.org/officeDocument/2006/relationships/image" Target="../media/image69.tiff"/><Relationship Id="rId52" Type="http://schemas.openxmlformats.org/officeDocument/2006/relationships/image" Target="../media/image77.tiff"/><Relationship Id="rId60" Type="http://schemas.openxmlformats.org/officeDocument/2006/relationships/image" Target="../media/image85.tiff"/><Relationship Id="rId65" Type="http://schemas.openxmlformats.org/officeDocument/2006/relationships/image" Target="../media/image90.tiff"/><Relationship Id="rId73" Type="http://schemas.openxmlformats.org/officeDocument/2006/relationships/image" Target="../media/image98.tiff"/><Relationship Id="rId78" Type="http://schemas.openxmlformats.org/officeDocument/2006/relationships/image" Target="../media/image103.tiff"/><Relationship Id="rId81" Type="http://schemas.openxmlformats.org/officeDocument/2006/relationships/image" Target="../media/image106.tiff"/><Relationship Id="rId86" Type="http://schemas.openxmlformats.org/officeDocument/2006/relationships/image" Target="../media/image111.jpg"/><Relationship Id="rId94" Type="http://schemas.openxmlformats.org/officeDocument/2006/relationships/image" Target="../media/image119.png"/><Relationship Id="rId99" Type="http://schemas.openxmlformats.org/officeDocument/2006/relationships/image" Target="../media/image124.tiff"/><Relationship Id="rId4" Type="http://schemas.openxmlformats.org/officeDocument/2006/relationships/image" Target="../media/image29.tiff"/><Relationship Id="rId9" Type="http://schemas.openxmlformats.org/officeDocument/2006/relationships/image" Target="../media/image34.tiff"/><Relationship Id="rId13" Type="http://schemas.openxmlformats.org/officeDocument/2006/relationships/image" Target="../media/image38.tiff"/><Relationship Id="rId18" Type="http://schemas.openxmlformats.org/officeDocument/2006/relationships/image" Target="../media/image43.tiff"/><Relationship Id="rId39" Type="http://schemas.openxmlformats.org/officeDocument/2006/relationships/image" Target="../media/image64.tiff"/><Relationship Id="rId34" Type="http://schemas.openxmlformats.org/officeDocument/2006/relationships/image" Target="../media/image59.tiff"/><Relationship Id="rId50" Type="http://schemas.openxmlformats.org/officeDocument/2006/relationships/image" Target="../media/image75.tiff"/><Relationship Id="rId55" Type="http://schemas.openxmlformats.org/officeDocument/2006/relationships/image" Target="../media/image80.tiff"/><Relationship Id="rId76" Type="http://schemas.openxmlformats.org/officeDocument/2006/relationships/image" Target="../media/image101.tiff"/><Relationship Id="rId97" Type="http://schemas.openxmlformats.org/officeDocument/2006/relationships/image" Target="../media/image122.png"/><Relationship Id="rId7" Type="http://schemas.openxmlformats.org/officeDocument/2006/relationships/image" Target="../media/image32.tiff"/><Relationship Id="rId71" Type="http://schemas.openxmlformats.org/officeDocument/2006/relationships/image" Target="../media/image96.tiff"/><Relationship Id="rId92" Type="http://schemas.openxmlformats.org/officeDocument/2006/relationships/image" Target="../media/image117.png"/><Relationship Id="rId2" Type="http://schemas.openxmlformats.org/officeDocument/2006/relationships/image" Target="../media/image27.tiff"/><Relationship Id="rId29" Type="http://schemas.openxmlformats.org/officeDocument/2006/relationships/image" Target="../media/image54.tiff"/><Relationship Id="rId24" Type="http://schemas.openxmlformats.org/officeDocument/2006/relationships/image" Target="../media/image49.tiff"/><Relationship Id="rId40" Type="http://schemas.openxmlformats.org/officeDocument/2006/relationships/image" Target="../media/image65.tiff"/><Relationship Id="rId45" Type="http://schemas.openxmlformats.org/officeDocument/2006/relationships/image" Target="../media/image70.tiff"/><Relationship Id="rId66" Type="http://schemas.openxmlformats.org/officeDocument/2006/relationships/image" Target="../media/image91.tiff"/><Relationship Id="rId87" Type="http://schemas.openxmlformats.org/officeDocument/2006/relationships/image" Target="../media/image112.tiff"/><Relationship Id="rId61" Type="http://schemas.openxmlformats.org/officeDocument/2006/relationships/image" Target="../media/image86.tiff"/><Relationship Id="rId82" Type="http://schemas.openxmlformats.org/officeDocument/2006/relationships/image" Target="../media/image107.tiff"/><Relationship Id="rId19" Type="http://schemas.openxmlformats.org/officeDocument/2006/relationships/image" Target="../media/image44.tiff"/><Relationship Id="rId14" Type="http://schemas.openxmlformats.org/officeDocument/2006/relationships/image" Target="../media/image39.tiff"/><Relationship Id="rId30" Type="http://schemas.openxmlformats.org/officeDocument/2006/relationships/image" Target="../media/image55.tiff"/><Relationship Id="rId35" Type="http://schemas.openxmlformats.org/officeDocument/2006/relationships/image" Target="../media/image60.tiff"/><Relationship Id="rId56" Type="http://schemas.openxmlformats.org/officeDocument/2006/relationships/image" Target="../media/image81.tiff"/><Relationship Id="rId77" Type="http://schemas.openxmlformats.org/officeDocument/2006/relationships/image" Target="../media/image102.tiff"/><Relationship Id="rId100" Type="http://schemas.openxmlformats.org/officeDocument/2006/relationships/image" Target="../media/image2.jpg"/><Relationship Id="rId8" Type="http://schemas.openxmlformats.org/officeDocument/2006/relationships/image" Target="../media/image33.tiff"/><Relationship Id="rId51" Type="http://schemas.openxmlformats.org/officeDocument/2006/relationships/image" Target="../media/image76.tiff"/><Relationship Id="rId72" Type="http://schemas.openxmlformats.org/officeDocument/2006/relationships/image" Target="../media/image97.tiff"/><Relationship Id="rId93" Type="http://schemas.openxmlformats.org/officeDocument/2006/relationships/image" Target="../media/image118.png"/><Relationship Id="rId98" Type="http://schemas.openxmlformats.org/officeDocument/2006/relationships/image" Target="../media/image123.tiff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6.tiff"/><Relationship Id="rId18" Type="http://schemas.openxmlformats.org/officeDocument/2006/relationships/image" Target="../media/image81.tiff"/><Relationship Id="rId26" Type="http://schemas.openxmlformats.org/officeDocument/2006/relationships/image" Target="../media/image89.tiff"/><Relationship Id="rId39" Type="http://schemas.openxmlformats.org/officeDocument/2006/relationships/image" Target="../media/image103.tiff"/><Relationship Id="rId21" Type="http://schemas.openxmlformats.org/officeDocument/2006/relationships/image" Target="../media/image84.tiff"/><Relationship Id="rId34" Type="http://schemas.openxmlformats.org/officeDocument/2006/relationships/image" Target="../media/image98.tiff"/><Relationship Id="rId42" Type="http://schemas.openxmlformats.org/officeDocument/2006/relationships/image" Target="../media/image126.tiff"/><Relationship Id="rId47" Type="http://schemas.openxmlformats.org/officeDocument/2006/relationships/image" Target="../media/image131.tiff"/><Relationship Id="rId50" Type="http://schemas.openxmlformats.org/officeDocument/2006/relationships/image" Target="../media/image2.jpg"/><Relationship Id="rId7" Type="http://schemas.openxmlformats.org/officeDocument/2006/relationships/image" Target="../media/image70.tiff"/><Relationship Id="rId2" Type="http://schemas.openxmlformats.org/officeDocument/2006/relationships/image" Target="../media/image125.png"/><Relationship Id="rId16" Type="http://schemas.openxmlformats.org/officeDocument/2006/relationships/image" Target="../media/image79.tiff"/><Relationship Id="rId29" Type="http://schemas.openxmlformats.org/officeDocument/2006/relationships/image" Target="../media/image92.tiff"/><Relationship Id="rId11" Type="http://schemas.openxmlformats.org/officeDocument/2006/relationships/image" Target="../media/image74.tiff"/><Relationship Id="rId24" Type="http://schemas.openxmlformats.org/officeDocument/2006/relationships/image" Target="../media/image87.tiff"/><Relationship Id="rId32" Type="http://schemas.openxmlformats.org/officeDocument/2006/relationships/image" Target="../media/image95.tiff"/><Relationship Id="rId37" Type="http://schemas.openxmlformats.org/officeDocument/2006/relationships/image" Target="../media/image101.tiff"/><Relationship Id="rId40" Type="http://schemas.openxmlformats.org/officeDocument/2006/relationships/image" Target="../media/image104.tiff"/><Relationship Id="rId45" Type="http://schemas.openxmlformats.org/officeDocument/2006/relationships/image" Target="../media/image129.tiff"/><Relationship Id="rId5" Type="http://schemas.openxmlformats.org/officeDocument/2006/relationships/image" Target="../media/image68.tiff"/><Relationship Id="rId15" Type="http://schemas.openxmlformats.org/officeDocument/2006/relationships/image" Target="../media/image78.tiff"/><Relationship Id="rId23" Type="http://schemas.openxmlformats.org/officeDocument/2006/relationships/image" Target="../media/image86.tiff"/><Relationship Id="rId28" Type="http://schemas.openxmlformats.org/officeDocument/2006/relationships/image" Target="../media/image91.tiff"/><Relationship Id="rId36" Type="http://schemas.openxmlformats.org/officeDocument/2006/relationships/image" Target="../media/image100.tiff"/><Relationship Id="rId49" Type="http://schemas.openxmlformats.org/officeDocument/2006/relationships/image" Target="../media/image133.tiff"/><Relationship Id="rId10" Type="http://schemas.openxmlformats.org/officeDocument/2006/relationships/image" Target="../media/image73.tiff"/><Relationship Id="rId19" Type="http://schemas.openxmlformats.org/officeDocument/2006/relationships/image" Target="../media/image82.tiff"/><Relationship Id="rId31" Type="http://schemas.openxmlformats.org/officeDocument/2006/relationships/image" Target="../media/image94.tiff"/><Relationship Id="rId44" Type="http://schemas.openxmlformats.org/officeDocument/2006/relationships/image" Target="../media/image128.tiff"/><Relationship Id="rId4" Type="http://schemas.openxmlformats.org/officeDocument/2006/relationships/image" Target="../media/image67.tiff"/><Relationship Id="rId9" Type="http://schemas.openxmlformats.org/officeDocument/2006/relationships/image" Target="../media/image72.tiff"/><Relationship Id="rId14" Type="http://schemas.openxmlformats.org/officeDocument/2006/relationships/image" Target="../media/image77.tiff"/><Relationship Id="rId22" Type="http://schemas.openxmlformats.org/officeDocument/2006/relationships/image" Target="../media/image85.tiff"/><Relationship Id="rId27" Type="http://schemas.openxmlformats.org/officeDocument/2006/relationships/image" Target="../media/image90.tiff"/><Relationship Id="rId30" Type="http://schemas.openxmlformats.org/officeDocument/2006/relationships/image" Target="../media/image93.tiff"/><Relationship Id="rId35" Type="http://schemas.openxmlformats.org/officeDocument/2006/relationships/image" Target="../media/image99.tiff"/><Relationship Id="rId43" Type="http://schemas.openxmlformats.org/officeDocument/2006/relationships/image" Target="../media/image127.tiff"/><Relationship Id="rId48" Type="http://schemas.openxmlformats.org/officeDocument/2006/relationships/image" Target="../media/image132.tiff"/><Relationship Id="rId8" Type="http://schemas.openxmlformats.org/officeDocument/2006/relationships/image" Target="../media/image71.tiff"/><Relationship Id="rId3" Type="http://schemas.openxmlformats.org/officeDocument/2006/relationships/image" Target="../media/image66.tiff"/><Relationship Id="rId12" Type="http://schemas.openxmlformats.org/officeDocument/2006/relationships/image" Target="../media/image75.tiff"/><Relationship Id="rId17" Type="http://schemas.openxmlformats.org/officeDocument/2006/relationships/image" Target="../media/image80.tiff"/><Relationship Id="rId25" Type="http://schemas.openxmlformats.org/officeDocument/2006/relationships/image" Target="../media/image88.tiff"/><Relationship Id="rId33" Type="http://schemas.openxmlformats.org/officeDocument/2006/relationships/image" Target="../media/image97.tiff"/><Relationship Id="rId38" Type="http://schemas.openxmlformats.org/officeDocument/2006/relationships/image" Target="../media/image102.tiff"/><Relationship Id="rId46" Type="http://schemas.openxmlformats.org/officeDocument/2006/relationships/image" Target="../media/image130.tiff"/><Relationship Id="rId20" Type="http://schemas.openxmlformats.org/officeDocument/2006/relationships/image" Target="../media/image83.tiff"/><Relationship Id="rId41" Type="http://schemas.openxmlformats.org/officeDocument/2006/relationships/image" Target="../media/image10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tiff"/><Relationship Id="rId13" Type="http://schemas.openxmlformats.org/officeDocument/2006/relationships/image" Target="../media/image135.tiff"/><Relationship Id="rId18" Type="http://schemas.openxmlformats.org/officeDocument/2006/relationships/image" Target="../media/image138.tiff"/><Relationship Id="rId3" Type="http://schemas.openxmlformats.org/officeDocument/2006/relationships/image" Target="../media/image40.tiff"/><Relationship Id="rId7" Type="http://schemas.openxmlformats.org/officeDocument/2006/relationships/image" Target="../media/image44.tiff"/><Relationship Id="rId12" Type="http://schemas.openxmlformats.org/officeDocument/2006/relationships/image" Target="../media/image36.tiff"/><Relationship Id="rId17" Type="http://schemas.openxmlformats.org/officeDocument/2006/relationships/image" Target="../media/image125.png"/><Relationship Id="rId2" Type="http://schemas.openxmlformats.org/officeDocument/2006/relationships/image" Target="../media/image39.tiff"/><Relationship Id="rId16" Type="http://schemas.openxmlformats.org/officeDocument/2006/relationships/image" Target="../media/image5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tiff"/><Relationship Id="rId11" Type="http://schemas.openxmlformats.org/officeDocument/2006/relationships/image" Target="../media/image57.tiff"/><Relationship Id="rId5" Type="http://schemas.openxmlformats.org/officeDocument/2006/relationships/image" Target="../media/image42.tiff"/><Relationship Id="rId15" Type="http://schemas.openxmlformats.org/officeDocument/2006/relationships/image" Target="../media/image137.tiff"/><Relationship Id="rId10" Type="http://schemas.openxmlformats.org/officeDocument/2006/relationships/image" Target="../media/image56.tiff"/><Relationship Id="rId19" Type="http://schemas.openxmlformats.org/officeDocument/2006/relationships/image" Target="../media/image2.jpg"/><Relationship Id="rId4" Type="http://schemas.openxmlformats.org/officeDocument/2006/relationships/image" Target="../media/image41.tiff"/><Relationship Id="rId9" Type="http://schemas.openxmlformats.org/officeDocument/2006/relationships/image" Target="../media/image45.tiff"/><Relationship Id="rId14" Type="http://schemas.openxmlformats.org/officeDocument/2006/relationships/image" Target="../media/image136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39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jpeg"/><Relationship Id="rId13" Type="http://schemas.openxmlformats.org/officeDocument/2006/relationships/image" Target="../media/image39.tiff"/><Relationship Id="rId18" Type="http://schemas.openxmlformats.org/officeDocument/2006/relationships/image" Target="../media/image151.tiff"/><Relationship Id="rId3" Type="http://schemas.openxmlformats.org/officeDocument/2006/relationships/image" Target="../media/image141.png"/><Relationship Id="rId7" Type="http://schemas.openxmlformats.org/officeDocument/2006/relationships/image" Target="../media/image145.jpeg"/><Relationship Id="rId12" Type="http://schemas.openxmlformats.org/officeDocument/2006/relationships/image" Target="../media/image40.tiff"/><Relationship Id="rId17" Type="http://schemas.openxmlformats.org/officeDocument/2006/relationships/image" Target="../media/image150.tiff"/><Relationship Id="rId2" Type="http://schemas.openxmlformats.org/officeDocument/2006/relationships/image" Target="../media/image140.png"/><Relationship Id="rId16" Type="http://schemas.openxmlformats.org/officeDocument/2006/relationships/image" Target="../media/image5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jpeg"/><Relationship Id="rId11" Type="http://schemas.openxmlformats.org/officeDocument/2006/relationships/image" Target="../media/image149.png"/><Relationship Id="rId5" Type="http://schemas.openxmlformats.org/officeDocument/2006/relationships/image" Target="../media/image143.png"/><Relationship Id="rId15" Type="http://schemas.openxmlformats.org/officeDocument/2006/relationships/image" Target="../media/image57.tiff"/><Relationship Id="rId10" Type="http://schemas.openxmlformats.org/officeDocument/2006/relationships/image" Target="../media/image148.tiff"/><Relationship Id="rId19" Type="http://schemas.openxmlformats.org/officeDocument/2006/relationships/image" Target="../media/image2.jpg"/><Relationship Id="rId4" Type="http://schemas.openxmlformats.org/officeDocument/2006/relationships/image" Target="../media/image142.jpeg"/><Relationship Id="rId9" Type="http://schemas.openxmlformats.org/officeDocument/2006/relationships/image" Target="../media/image147.tiff"/><Relationship Id="rId14" Type="http://schemas.openxmlformats.org/officeDocument/2006/relationships/image" Target="../media/image45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os-ocean.eu/" TargetMode="External"/><Relationship Id="rId7" Type="http://schemas.openxmlformats.org/officeDocument/2006/relationships/image" Target="../media/image16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emf"/><Relationship Id="rId7" Type="http://schemas.openxmlformats.org/officeDocument/2006/relationships/image" Target="../media/image158.png"/><Relationship Id="rId2" Type="http://schemas.openxmlformats.org/officeDocument/2006/relationships/hyperlink" Target="http://www.eoos-ocean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7.jpeg"/><Relationship Id="rId5" Type="http://schemas.openxmlformats.org/officeDocument/2006/relationships/image" Target="../media/image160.png"/><Relationship Id="rId4" Type="http://schemas.openxmlformats.org/officeDocument/2006/relationships/image" Target="../media/image16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8.png"/><Relationship Id="rId5" Type="http://schemas.openxmlformats.org/officeDocument/2006/relationships/image" Target="../media/image157.jpeg"/><Relationship Id="rId4" Type="http://schemas.openxmlformats.org/officeDocument/2006/relationships/image" Target="../media/image1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os-ocean.e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8.png"/><Relationship Id="rId5" Type="http://schemas.openxmlformats.org/officeDocument/2006/relationships/image" Target="../media/image157.jpeg"/><Relationship Id="rId4" Type="http://schemas.openxmlformats.org/officeDocument/2006/relationships/image" Target="../media/image16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jpeg"/><Relationship Id="rId13" Type="http://schemas.openxmlformats.org/officeDocument/2006/relationships/image" Target="../media/image175.jpeg"/><Relationship Id="rId18" Type="http://schemas.openxmlformats.org/officeDocument/2006/relationships/image" Target="../media/image180.tiff"/><Relationship Id="rId3" Type="http://schemas.openxmlformats.org/officeDocument/2006/relationships/image" Target="../media/image165.jpeg"/><Relationship Id="rId21" Type="http://schemas.openxmlformats.org/officeDocument/2006/relationships/image" Target="../media/image144.jpeg"/><Relationship Id="rId7" Type="http://schemas.openxmlformats.org/officeDocument/2006/relationships/image" Target="../media/image169.png"/><Relationship Id="rId12" Type="http://schemas.openxmlformats.org/officeDocument/2006/relationships/image" Target="../media/image174.png"/><Relationship Id="rId17" Type="http://schemas.openxmlformats.org/officeDocument/2006/relationships/image" Target="../media/image179.png"/><Relationship Id="rId2" Type="http://schemas.openxmlformats.org/officeDocument/2006/relationships/image" Target="../media/image164.jpeg"/><Relationship Id="rId16" Type="http://schemas.openxmlformats.org/officeDocument/2006/relationships/image" Target="../media/image178.jpeg"/><Relationship Id="rId20" Type="http://schemas.openxmlformats.org/officeDocument/2006/relationships/image" Target="../media/image1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8.jpeg"/><Relationship Id="rId11" Type="http://schemas.openxmlformats.org/officeDocument/2006/relationships/image" Target="../media/image173.tiff"/><Relationship Id="rId5" Type="http://schemas.openxmlformats.org/officeDocument/2006/relationships/image" Target="../media/image167.png"/><Relationship Id="rId15" Type="http://schemas.openxmlformats.org/officeDocument/2006/relationships/image" Target="../media/image177.png"/><Relationship Id="rId23" Type="http://schemas.openxmlformats.org/officeDocument/2006/relationships/image" Target="../media/image2.jpg"/><Relationship Id="rId10" Type="http://schemas.openxmlformats.org/officeDocument/2006/relationships/image" Target="../media/image172.png"/><Relationship Id="rId19" Type="http://schemas.openxmlformats.org/officeDocument/2006/relationships/image" Target="../media/image149.png"/><Relationship Id="rId4" Type="http://schemas.openxmlformats.org/officeDocument/2006/relationships/image" Target="../media/image166.png"/><Relationship Id="rId9" Type="http://schemas.openxmlformats.org/officeDocument/2006/relationships/image" Target="../media/image171.png"/><Relationship Id="rId14" Type="http://schemas.openxmlformats.org/officeDocument/2006/relationships/image" Target="../media/image176.jpeg"/><Relationship Id="rId22" Type="http://schemas.openxmlformats.org/officeDocument/2006/relationships/image" Target="../media/image181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6.jpeg"/><Relationship Id="rId4" Type="http://schemas.openxmlformats.org/officeDocument/2006/relationships/image" Target="../media/image18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petihakis@hcmr.gr" TargetMode="External"/><Relationship Id="rId4" Type="http://schemas.openxmlformats.org/officeDocument/2006/relationships/hyperlink" Target="http://www.hcmr.g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jp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9C8EA-66C7-E549-9F97-4D1FE48DCD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The European landscape on Ocean Observations</a:t>
            </a:r>
            <a:endParaRPr lang="en-G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64FBDB-0DE6-5948-902D-B48FFA6197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R" dirty="0">
                <a:solidFill>
                  <a:schemeClr val="accent1">
                    <a:lumMod val="75000"/>
                  </a:schemeClr>
                </a:solidFill>
              </a:rPr>
              <a:t>George Petihakis</a:t>
            </a:r>
          </a:p>
          <a:p>
            <a:r>
              <a:rPr lang="en-GR" dirty="0">
                <a:solidFill>
                  <a:schemeClr val="accent1">
                    <a:lumMod val="75000"/>
                  </a:schemeClr>
                </a:solidFill>
              </a:rPr>
              <a:t>Hellenic Centre for marine research</a:t>
            </a:r>
          </a:p>
        </p:txBody>
      </p:sp>
      <p:pic>
        <p:nvPicPr>
          <p:cNvPr id="3074" name="Picture 2" descr="Consortium GARR - La Rete Italiana dell'Università e della Ricerca">
            <a:extLst>
              <a:ext uri="{FF2B5EF4-FFF2-40B4-BE49-F238E27FC236}">
                <a16:creationId xmlns:a16="http://schemas.microsoft.com/office/drawing/2014/main" id="{E7B2F38D-362C-DD4D-8A66-02177FA9E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12" y="123826"/>
            <a:ext cx="18415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4CBB54-C48A-DC44-BBAD-985A3CE7D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18C8A0-E0CD-B844-A865-D971AEFD45E4}"/>
              </a:ext>
            </a:extLst>
          </p:cNvPr>
          <p:cNvSpPr txBox="1"/>
          <p:nvPr/>
        </p:nvSpPr>
        <p:spPr>
          <a:xfrm>
            <a:off x="5236028" y="4888468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accent1">
                    <a:lumMod val="75000"/>
                  </a:schemeClr>
                </a:solidFill>
              </a:rPr>
              <a:t>15 June 2021</a:t>
            </a:r>
          </a:p>
        </p:txBody>
      </p:sp>
    </p:spTree>
    <p:extLst>
      <p:ext uri="{BB962C8B-B14F-4D97-AF65-F5344CB8AC3E}">
        <p14:creationId xmlns:p14="http://schemas.microsoft.com/office/powerpoint/2010/main" val="3192434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>
            <a:extLst>
              <a:ext uri="{FF2B5EF4-FFF2-40B4-BE49-F238E27FC236}">
                <a16:creationId xmlns:a16="http://schemas.microsoft.com/office/drawing/2014/main" id="{D1C38741-B284-4844-83D7-CB9733DA0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4838" y="317500"/>
            <a:ext cx="8793162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extBox 4">
            <a:extLst>
              <a:ext uri="{FF2B5EF4-FFF2-40B4-BE49-F238E27FC236}">
                <a16:creationId xmlns:a16="http://schemas.microsoft.com/office/drawing/2014/main" id="{24ED6105-6576-5D4D-8ABB-942D21360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4025" y="6380164"/>
            <a:ext cx="15065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i="1"/>
              <a:t>Karl et al 2010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9138A-59B0-5841-8404-BD47EAE02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28" y="367060"/>
            <a:ext cx="11182503" cy="62901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EF79A2-428B-1642-A8F8-5FA25159E5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8875" y="4319890"/>
            <a:ext cx="644058" cy="48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FC3FC0BB-A1F0-594F-81EC-51B9A3CEB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9095" y="3429000"/>
            <a:ext cx="466699" cy="82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egeo01">
            <a:extLst>
              <a:ext uri="{FF2B5EF4-FFF2-40B4-BE49-F238E27FC236}">
                <a16:creationId xmlns:a16="http://schemas.microsoft.com/office/drawing/2014/main" id="{B9E5C010-7341-094D-833B-9501FD17F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0024" y="4974880"/>
            <a:ext cx="1014841" cy="36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atellite.jpeg">
            <a:extLst>
              <a:ext uri="{FF2B5EF4-FFF2-40B4-BE49-F238E27FC236}">
                <a16:creationId xmlns:a16="http://schemas.microsoft.com/office/drawing/2014/main" id="{A2A3E2CC-B0F4-3D4D-85CA-F2E47721893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0174" y="3382261"/>
            <a:ext cx="531159" cy="5311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B3E9C1-AE41-144A-9D2D-2CC1A69F0638}"/>
              </a:ext>
            </a:extLst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" t="-50" r="-34" b="-50"/>
          <a:stretch>
            <a:fillRect/>
          </a:stretch>
        </p:blipFill>
        <p:spPr bwMode="auto">
          <a:xfrm>
            <a:off x="9231315" y="5008027"/>
            <a:ext cx="698495" cy="516931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5CCBB2-0315-D842-B6B7-4BAA872045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61932DA-67A7-F84E-84FB-FC16B48DC03D}"/>
              </a:ext>
            </a:extLst>
          </p:cNvPr>
          <p:cNvSpPr txBox="1">
            <a:spLocks/>
          </p:cNvSpPr>
          <p:nvPr/>
        </p:nvSpPr>
        <p:spPr>
          <a:xfrm>
            <a:off x="84211" y="132575"/>
            <a:ext cx="10822898" cy="63267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Observing – appropriate scales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2048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232D6-63A8-4269-A1EB-972C230C2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290" y="244474"/>
            <a:ext cx="8734839" cy="762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272D65"/>
                </a:solidFill>
                <a:latin typeface="+mn-lt"/>
              </a:rPr>
              <a:t>Predicting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9559A4C4-DD3C-4839-94D6-D2AF98DF3C01}"/>
              </a:ext>
            </a:extLst>
          </p:cNvPr>
          <p:cNvSpPr txBox="1">
            <a:spLocks/>
          </p:cNvSpPr>
          <p:nvPr/>
        </p:nvSpPr>
        <p:spPr>
          <a:xfrm>
            <a:off x="279372" y="1094864"/>
            <a:ext cx="2877485" cy="2124114"/>
          </a:xfrm>
          <a:prstGeom prst="rect">
            <a:avLst/>
          </a:prstGeom>
        </p:spPr>
        <p:txBody>
          <a:bodyPr vert="horz" lIns="60960" tIns="30480" rIns="60960" bIns="3048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33" b="1" dirty="0">
                <a:solidFill>
                  <a:srgbClr val="272D65"/>
                </a:solidFill>
                <a:latin typeface="+mn-lt"/>
              </a:rPr>
              <a:t>Information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Protection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Early warning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Risk assessment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……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0CFF0BA-6AD2-9A43-9BA7-F43D2F529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B3F3B7D0-47EA-4C4F-B34A-CA020B925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300" y="819482"/>
            <a:ext cx="6868401" cy="386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neamtic.ioc-unesco.org/images/Neamtic/articles/med_colour_18%20zones.jpg">
            <a:extLst>
              <a:ext uri="{FF2B5EF4-FFF2-40B4-BE49-F238E27FC236}">
                <a16:creationId xmlns:a16="http://schemas.microsoft.com/office/drawing/2014/main" id="{D9E7ABEF-99B6-5044-82B1-A03601B9C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827" y="3020950"/>
            <a:ext cx="6547188" cy="2758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>
            <a:extLst>
              <a:ext uri="{FF2B5EF4-FFF2-40B4-BE49-F238E27FC236}">
                <a16:creationId xmlns:a16="http://schemas.microsoft.com/office/drawing/2014/main" id="{86CC4A64-9161-634C-84BC-012ABB4CD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549" y="1945254"/>
            <a:ext cx="8314547" cy="466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47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DE7E3A3-3E22-CB44-9105-A912B6696794}"/>
              </a:ext>
            </a:extLst>
          </p:cNvPr>
          <p:cNvGrpSpPr/>
          <p:nvPr/>
        </p:nvGrpSpPr>
        <p:grpSpPr>
          <a:xfrm>
            <a:off x="6190924" y="612668"/>
            <a:ext cx="2063310" cy="5632663"/>
            <a:chOff x="4217611" y="541749"/>
            <a:chExt cx="2063310" cy="563266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932A824-5F3D-5B4C-89AA-2AB522B9413D}"/>
                </a:ext>
              </a:extLst>
            </p:cNvPr>
            <p:cNvGrpSpPr/>
            <p:nvPr/>
          </p:nvGrpSpPr>
          <p:grpSpPr>
            <a:xfrm>
              <a:off x="4217611" y="1168659"/>
              <a:ext cx="2021421" cy="1539296"/>
              <a:chOff x="4920888" y="2536722"/>
              <a:chExt cx="2021421" cy="1539296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B3391B5-42A1-4E44-A835-3F410362D3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993760" y="2871476"/>
                <a:ext cx="701802" cy="683991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075489B2-BEB8-C149-B000-95708B80DC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98211" y="3512230"/>
                <a:ext cx="985197" cy="417046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B3D261AC-F8C4-AC44-BC22-69B2DC2791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48494" y="2889119"/>
                <a:ext cx="934778" cy="405710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705307C3-2A47-5E49-9724-9574C532D5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0254" y="3366176"/>
                <a:ext cx="600953" cy="552748"/>
              </a:xfrm>
              <a:prstGeom prst="rect">
                <a:avLst/>
              </a:prstGeom>
            </p:spPr>
          </p:pic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9CCF241A-0547-0E4E-8A92-E5DFCD7A4A70}"/>
                  </a:ext>
                </a:extLst>
              </p:cNvPr>
              <p:cNvSpPr/>
              <p:nvPr/>
            </p:nvSpPr>
            <p:spPr>
              <a:xfrm>
                <a:off x="4920888" y="2553656"/>
                <a:ext cx="2021421" cy="1522362"/>
              </a:xfrm>
              <a:prstGeom prst="roundRect">
                <a:avLst/>
              </a:prstGeom>
              <a:noFill/>
              <a:effectLst>
                <a:glow rad="127000">
                  <a:schemeClr val="bg2">
                    <a:lumMod val="75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4F10A25-7E11-944B-94A2-CA0F2D0D9BB4}"/>
                  </a:ext>
                </a:extLst>
              </p:cNvPr>
              <p:cNvSpPr txBox="1"/>
              <p:nvPr/>
            </p:nvSpPr>
            <p:spPr>
              <a:xfrm>
                <a:off x="5212491" y="2536722"/>
                <a:ext cx="14382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>
                    <a:solidFill>
                      <a:schemeClr val="accent1">
                        <a:lumMod val="75000"/>
                      </a:schemeClr>
                    </a:solidFill>
                  </a:rPr>
                  <a:t>Commissions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417E35E-45B1-F94B-A74C-3141EEC0D0D7}"/>
                </a:ext>
              </a:extLst>
            </p:cNvPr>
            <p:cNvSpPr txBox="1"/>
            <p:nvPr/>
          </p:nvSpPr>
          <p:spPr>
            <a:xfrm>
              <a:off x="4238337" y="541749"/>
              <a:ext cx="20144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Regional Level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F83B3D7-A85D-3846-9763-3BC6C55641CA}"/>
                </a:ext>
              </a:extLst>
            </p:cNvPr>
            <p:cNvGrpSpPr/>
            <p:nvPr/>
          </p:nvGrpSpPr>
          <p:grpSpPr>
            <a:xfrm>
              <a:off x="4237321" y="2889791"/>
              <a:ext cx="2021421" cy="2100968"/>
              <a:chOff x="4306230" y="3148939"/>
              <a:chExt cx="2021421" cy="2100968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C51EAC21-0B15-4540-B1B7-97A425474B83}"/>
                  </a:ext>
                </a:extLst>
              </p:cNvPr>
              <p:cNvSpPr/>
              <p:nvPr/>
            </p:nvSpPr>
            <p:spPr>
              <a:xfrm>
                <a:off x="4306230" y="3148939"/>
                <a:ext cx="2021421" cy="2100968"/>
              </a:xfrm>
              <a:prstGeom prst="roundRect">
                <a:avLst/>
              </a:prstGeom>
              <a:noFill/>
              <a:effectLst>
                <a:glow rad="127000">
                  <a:schemeClr val="accent1">
                    <a:lumMod val="40000"/>
                    <a:lumOff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93D6EE1-1A7C-EA45-848D-E11E7B995756}"/>
                  </a:ext>
                </a:extLst>
              </p:cNvPr>
              <p:cNvSpPr txBox="1"/>
              <p:nvPr/>
            </p:nvSpPr>
            <p:spPr>
              <a:xfrm>
                <a:off x="4936899" y="3166815"/>
                <a:ext cx="8236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>
                    <a:solidFill>
                      <a:schemeClr val="accent1">
                        <a:lumMod val="75000"/>
                      </a:schemeClr>
                    </a:solidFill>
                  </a:rPr>
                  <a:t>ROOSs</a:t>
                </a:r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FD7B6D6-9117-5A42-B837-2F9AEED025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95038" y="3883448"/>
                <a:ext cx="1329132" cy="354435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71DAA1EA-13A9-D84B-9187-A21965AB0C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48899" y="4268387"/>
                <a:ext cx="1358811" cy="403397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93E6652-2075-F34C-B738-E3BACB3858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616052" y="4310320"/>
                <a:ext cx="590890" cy="663921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DF4137B0-AB07-AB45-8FDB-900706BF5F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92094" y="4610231"/>
                <a:ext cx="954370" cy="503392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4DA1FD7-4AD9-5A45-981F-BDE44D7948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379970" y="3430243"/>
                <a:ext cx="1410289" cy="492916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F1C11BA-BB1B-4941-BE22-202D4346BD78}"/>
                </a:ext>
              </a:extLst>
            </p:cNvPr>
            <p:cNvGrpSpPr/>
            <p:nvPr/>
          </p:nvGrpSpPr>
          <p:grpSpPr>
            <a:xfrm>
              <a:off x="4240393" y="5142102"/>
              <a:ext cx="2040528" cy="1032310"/>
              <a:chOff x="5204551" y="5664187"/>
              <a:chExt cx="2040528" cy="103231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6DA59B1-4C5A-5941-B503-B9FB6AE196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431031" y="6115721"/>
                <a:ext cx="717759" cy="148627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33E1ADB-1819-4A45-9465-08F6FE047B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333788" y="6151395"/>
                <a:ext cx="620661" cy="38343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DDB1DF9-9DDB-BB4A-850E-971518FC1B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635757" y="6343110"/>
                <a:ext cx="353387" cy="353387"/>
              </a:xfrm>
              <a:prstGeom prst="rect">
                <a:avLst/>
              </a:prstGeom>
            </p:spPr>
          </p:pic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F491D357-A1B3-FB4A-AD34-91A0889028C0}"/>
                  </a:ext>
                </a:extLst>
              </p:cNvPr>
              <p:cNvSpPr/>
              <p:nvPr/>
            </p:nvSpPr>
            <p:spPr>
              <a:xfrm>
                <a:off x="5204551" y="5664187"/>
                <a:ext cx="2023156" cy="1032310"/>
              </a:xfrm>
              <a:prstGeom prst="roundRect">
                <a:avLst/>
              </a:prstGeom>
              <a:noFill/>
              <a:effectLst>
                <a:glow rad="127000">
                  <a:schemeClr val="accent6">
                    <a:lumMod val="40000"/>
                    <a:lumOff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C2561BA-0139-164C-BB05-F3E2A9207E81}"/>
                  </a:ext>
                </a:extLst>
              </p:cNvPr>
              <p:cNvSpPr txBox="1"/>
              <p:nvPr/>
            </p:nvSpPr>
            <p:spPr>
              <a:xfrm>
                <a:off x="5300381" y="5669418"/>
                <a:ext cx="1944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u="sng" dirty="0">
                    <a:solidFill>
                      <a:schemeClr val="accent1">
                        <a:lumMod val="75000"/>
                      </a:schemeClr>
                    </a:solidFill>
                  </a:rPr>
                  <a:t>Projects/Programs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F5D547-3429-E44B-B39F-9FEDB0C5B444}"/>
              </a:ext>
            </a:extLst>
          </p:cNvPr>
          <p:cNvGrpSpPr/>
          <p:nvPr/>
        </p:nvGrpSpPr>
        <p:grpSpPr>
          <a:xfrm>
            <a:off x="8483837" y="624194"/>
            <a:ext cx="3494412" cy="5954357"/>
            <a:chOff x="286449" y="561565"/>
            <a:chExt cx="3494412" cy="5954357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CBBBE54-E37A-0D4C-BC4F-73EFE2A7D907}"/>
                </a:ext>
              </a:extLst>
            </p:cNvPr>
            <p:cNvGrpSpPr/>
            <p:nvPr/>
          </p:nvGrpSpPr>
          <p:grpSpPr>
            <a:xfrm>
              <a:off x="302724" y="3545232"/>
              <a:ext cx="3478137" cy="1035091"/>
              <a:chOff x="237999" y="4367130"/>
              <a:chExt cx="3478137" cy="1035091"/>
            </a:xfrm>
          </p:grpSpPr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BF93DA2C-D95C-2844-AF22-AF7C8AEBF8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08785" y="4852124"/>
                <a:ext cx="482054" cy="482054"/>
              </a:xfrm>
              <a:prstGeom prst="rect">
                <a:avLst/>
              </a:prstGeom>
            </p:spPr>
          </p:pic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FBD2CDC6-4836-264C-883E-CA0B5D65B6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93940" y="4419410"/>
                <a:ext cx="695950" cy="467353"/>
              </a:xfrm>
              <a:prstGeom prst="rect">
                <a:avLst/>
              </a:prstGeom>
            </p:spPr>
          </p:pic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A39659C1-4699-1E42-8019-8726EF5DA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524738" y="4978905"/>
                <a:ext cx="1015187" cy="329807"/>
              </a:xfrm>
              <a:prstGeom prst="rect">
                <a:avLst/>
              </a:prstGeom>
            </p:spPr>
          </p:pic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B519D161-FF5B-B74C-9692-100F2EEC8F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614469" y="4899999"/>
                <a:ext cx="822074" cy="385974"/>
              </a:xfrm>
              <a:prstGeom prst="rect">
                <a:avLst/>
              </a:prstGeom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C6D23960-3A08-DE43-A571-D8614C4BCB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93940" y="4945454"/>
                <a:ext cx="695036" cy="396710"/>
              </a:xfrm>
              <a:prstGeom prst="rect">
                <a:avLst/>
              </a:prstGeom>
            </p:spPr>
          </p:pic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7CBFB63C-9C78-6F49-BFB3-8F1D99F440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589926" y="4522681"/>
                <a:ext cx="754307" cy="322719"/>
              </a:xfrm>
              <a:prstGeom prst="rect">
                <a:avLst/>
              </a:prstGeom>
            </p:spPr>
          </p:pic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AF7FEDDE-A0F1-964C-86FE-4CBD970A0F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196907" y="4837214"/>
                <a:ext cx="439650" cy="449552"/>
              </a:xfrm>
              <a:prstGeom prst="rect">
                <a:avLst/>
              </a:prstGeom>
            </p:spPr>
          </p:pic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E3F913A3-5800-AB4C-8582-266172B1D3A8}"/>
                  </a:ext>
                </a:extLst>
              </p:cNvPr>
              <p:cNvSpPr/>
              <p:nvPr/>
            </p:nvSpPr>
            <p:spPr>
              <a:xfrm>
                <a:off x="237999" y="4367130"/>
                <a:ext cx="3478137" cy="1035091"/>
              </a:xfrm>
              <a:prstGeom prst="roundRect">
                <a:avLst/>
              </a:prstGeom>
              <a:noFill/>
              <a:effectLst>
                <a:glow rad="127000">
                  <a:schemeClr val="accent1">
                    <a:lumMod val="40000"/>
                    <a:lumOff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A61D59C-48E3-4D42-A23B-1E7672A10E65}"/>
                  </a:ext>
                </a:extLst>
              </p:cNvPr>
              <p:cNvSpPr txBox="1"/>
              <p:nvPr/>
            </p:nvSpPr>
            <p:spPr>
              <a:xfrm>
                <a:off x="1563350" y="4423696"/>
                <a:ext cx="7008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>
                    <a:solidFill>
                      <a:schemeClr val="accent1">
                        <a:lumMod val="75000"/>
                      </a:schemeClr>
                    </a:solidFill>
                  </a:rPr>
                  <a:t>ERICs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13F7B77-A244-614E-BED2-267F8AF40D84}"/>
                </a:ext>
              </a:extLst>
            </p:cNvPr>
            <p:cNvGrpSpPr/>
            <p:nvPr/>
          </p:nvGrpSpPr>
          <p:grpSpPr>
            <a:xfrm>
              <a:off x="300380" y="1144152"/>
              <a:ext cx="3464206" cy="1374280"/>
              <a:chOff x="237999" y="871883"/>
              <a:chExt cx="3464206" cy="1374280"/>
            </a:xfrm>
          </p:grpSpPr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F451C8FA-4460-1C4D-80FC-1FB90B8931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47323" y="1223864"/>
                <a:ext cx="579833" cy="549642"/>
              </a:xfrm>
              <a:prstGeom prst="rect">
                <a:avLst/>
              </a:prstGeom>
            </p:spPr>
          </p:pic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6FEAFC7C-AB1C-B440-B7DF-C64F52BB75B7}"/>
                  </a:ext>
                </a:extLst>
              </p:cNvPr>
              <p:cNvGrpSpPr/>
              <p:nvPr/>
            </p:nvGrpSpPr>
            <p:grpSpPr>
              <a:xfrm>
                <a:off x="527795" y="1846586"/>
                <a:ext cx="641524" cy="399577"/>
                <a:chOff x="5894220" y="2168504"/>
                <a:chExt cx="634201" cy="592886"/>
              </a:xfrm>
            </p:grpSpPr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1AE2E84E-F88B-D547-8D3B-96D7E44A3C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894220" y="2168504"/>
                  <a:ext cx="634201" cy="592886"/>
                </a:xfrm>
                <a:prstGeom prst="rect">
                  <a:avLst/>
                </a:prstGeom>
              </p:spPr>
            </p:pic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633C1C70-4317-A348-8AB6-4C90BBB55C93}"/>
                    </a:ext>
                  </a:extLst>
                </p:cNvPr>
                <p:cNvSpPr txBox="1"/>
                <p:nvPr/>
              </p:nvSpPr>
              <p:spPr>
                <a:xfrm>
                  <a:off x="6007030" y="2402041"/>
                  <a:ext cx="407315" cy="2968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/>
                    <a:t>WFD</a:t>
                  </a:r>
                </a:p>
              </p:txBody>
            </p:sp>
          </p:grp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A51477F1-FFF6-AC4D-A154-319659CF0C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318611" y="1763424"/>
                <a:ext cx="498009" cy="459320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35763EC6-27DD-A648-ABA9-B43D4D5083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053925" y="1283159"/>
                <a:ext cx="824249" cy="437545"/>
              </a:xfrm>
              <a:prstGeom prst="rect">
                <a:avLst/>
              </a:prstGeom>
            </p:spPr>
          </p:pic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7614020C-9CAF-F045-AFD9-F98867616E42}"/>
                  </a:ext>
                </a:extLst>
              </p:cNvPr>
              <p:cNvSpPr/>
              <p:nvPr/>
            </p:nvSpPr>
            <p:spPr>
              <a:xfrm>
                <a:off x="237999" y="896390"/>
                <a:ext cx="3464206" cy="1349773"/>
              </a:xfrm>
              <a:prstGeom prst="roundRect">
                <a:avLst/>
              </a:prstGeom>
              <a:noFill/>
              <a:effectLst>
                <a:glow rad="127000">
                  <a:schemeClr val="accent2">
                    <a:lumMod val="40000"/>
                    <a:lumOff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AD82411F-605F-514F-ACB7-C4CA898A3D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196426" y="1310179"/>
                <a:ext cx="491756" cy="658827"/>
              </a:xfrm>
              <a:prstGeom prst="rect">
                <a:avLst/>
              </a:prstGeom>
            </p:spPr>
          </p:pic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4F4949E-6A31-5841-8653-07C451F6A123}"/>
                  </a:ext>
                </a:extLst>
              </p:cNvPr>
              <p:cNvSpPr txBox="1"/>
              <p:nvPr/>
            </p:nvSpPr>
            <p:spPr>
              <a:xfrm>
                <a:off x="437354" y="871883"/>
                <a:ext cx="29639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u="sng" dirty="0">
                    <a:solidFill>
                      <a:schemeClr val="accent1">
                        <a:lumMod val="75000"/>
                      </a:schemeClr>
                    </a:solidFill>
                  </a:rPr>
                  <a:t>EU Directives/Policy/Strategy</a:t>
                </a:r>
              </a:p>
            </p:txBody>
          </p:sp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760616FD-41BD-5343-987F-758EDC09F2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596057" y="1247040"/>
                <a:ext cx="550527" cy="821644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7E6498E8-15C7-3D4D-B778-66F6B4EC61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919315" y="1237358"/>
                <a:ext cx="650780" cy="873935"/>
              </a:xfrm>
              <a:prstGeom prst="rect">
                <a:avLst/>
              </a:prstGeom>
            </p:spPr>
          </p:pic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5BF812-E42A-A745-93FE-02A364A3D625}"/>
                </a:ext>
              </a:extLst>
            </p:cNvPr>
            <p:cNvSpPr txBox="1"/>
            <p:nvPr/>
          </p:nvSpPr>
          <p:spPr>
            <a:xfrm>
              <a:off x="939023" y="561565"/>
              <a:ext cx="21353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European Level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60B6CFB-D606-E448-8AF2-AA4265701081}"/>
                </a:ext>
              </a:extLst>
            </p:cNvPr>
            <p:cNvGrpSpPr/>
            <p:nvPr/>
          </p:nvGrpSpPr>
          <p:grpSpPr>
            <a:xfrm>
              <a:off x="300380" y="2631427"/>
              <a:ext cx="3478137" cy="741352"/>
              <a:chOff x="224068" y="2429431"/>
              <a:chExt cx="3478137" cy="741352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870AC88F-F68E-744B-8D25-D035F69CE3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41908" y="2822311"/>
                <a:ext cx="624874" cy="281633"/>
              </a:xfrm>
              <a:prstGeom prst="rect">
                <a:avLst/>
              </a:prstGeom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F4703BE-4E75-9042-BF52-ED977CB7E423}"/>
                  </a:ext>
                </a:extLst>
              </p:cNvPr>
              <p:cNvSpPr txBox="1"/>
              <p:nvPr/>
            </p:nvSpPr>
            <p:spPr>
              <a:xfrm>
                <a:off x="1215559" y="2429431"/>
                <a:ext cx="14951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err="1">
                    <a:solidFill>
                      <a:schemeClr val="accent1">
                        <a:lumMod val="75000"/>
                      </a:schemeClr>
                    </a:solidFill>
                  </a:rPr>
                  <a:t>Organisations</a:t>
                </a:r>
                <a:endParaRPr lang="en-US" b="1" u="sng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B1AC0C06-25F2-0D48-B14A-FCF5A98A9D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274675" y="2802598"/>
                <a:ext cx="1001422" cy="335528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14BD4450-EE04-8B48-B082-BF2BFA7EED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428821" y="2797019"/>
                <a:ext cx="786071" cy="340631"/>
              </a:xfrm>
              <a:prstGeom prst="rect">
                <a:avLst/>
              </a:prstGeom>
            </p:spPr>
          </p:pic>
          <p:sp>
            <p:nvSpPr>
              <p:cNvPr id="53" name="Rounded Rectangle 52">
                <a:extLst>
                  <a:ext uri="{FF2B5EF4-FFF2-40B4-BE49-F238E27FC236}">
                    <a16:creationId xmlns:a16="http://schemas.microsoft.com/office/drawing/2014/main" id="{6DA3B42C-B6CC-354D-A6DC-8C43D1FB9704}"/>
                  </a:ext>
                </a:extLst>
              </p:cNvPr>
              <p:cNvSpPr/>
              <p:nvPr/>
            </p:nvSpPr>
            <p:spPr>
              <a:xfrm>
                <a:off x="224068" y="2461779"/>
                <a:ext cx="3478137" cy="709004"/>
              </a:xfrm>
              <a:prstGeom prst="roundRect">
                <a:avLst/>
              </a:prstGeom>
              <a:noFill/>
              <a:effectLst>
                <a:glow rad="127000">
                  <a:schemeClr val="accent4">
                    <a:lumMod val="40000"/>
                    <a:lumOff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16CAD6C-9F19-744D-AFC1-AD949B625390}"/>
                </a:ext>
              </a:extLst>
            </p:cNvPr>
            <p:cNvGrpSpPr/>
            <p:nvPr/>
          </p:nvGrpSpPr>
          <p:grpSpPr>
            <a:xfrm>
              <a:off x="286449" y="4750296"/>
              <a:ext cx="3478137" cy="813848"/>
              <a:chOff x="237998" y="5610470"/>
              <a:chExt cx="3478137" cy="813848"/>
            </a:xfrm>
          </p:grpSpPr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2FF279B4-57D8-1247-80ED-8A4E6F4B6D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931059" y="6026879"/>
                <a:ext cx="902625" cy="371366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6B1C4EC5-3434-2942-95C0-3D62CAA424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116970" y="5982409"/>
                <a:ext cx="784705" cy="288432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30A2F145-B7BA-5C4F-9605-6801842182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62263" y="5920140"/>
                <a:ext cx="502460" cy="279703"/>
              </a:xfrm>
              <a:prstGeom prst="rect">
                <a:avLst/>
              </a:prstGeom>
            </p:spPr>
          </p:pic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id="{9E3CDA08-33E0-3B42-965A-BDBD2E12E0A1}"/>
                  </a:ext>
                </a:extLst>
              </p:cNvPr>
              <p:cNvSpPr/>
              <p:nvPr/>
            </p:nvSpPr>
            <p:spPr>
              <a:xfrm>
                <a:off x="237998" y="5610470"/>
                <a:ext cx="3478137" cy="813848"/>
              </a:xfrm>
              <a:prstGeom prst="roundRect">
                <a:avLst/>
              </a:prstGeom>
              <a:noFill/>
              <a:effectLst>
                <a:glow rad="127000">
                  <a:schemeClr val="accent6">
                    <a:lumMod val="40000"/>
                    <a:lumOff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7D4AAD5-CC3E-8044-A5D5-4CB9063617F8}"/>
                  </a:ext>
                </a:extLst>
              </p:cNvPr>
              <p:cNvSpPr txBox="1"/>
              <p:nvPr/>
            </p:nvSpPr>
            <p:spPr>
              <a:xfrm>
                <a:off x="866940" y="5631474"/>
                <a:ext cx="1944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u="sng" dirty="0">
                    <a:solidFill>
                      <a:schemeClr val="accent1">
                        <a:lumMod val="75000"/>
                      </a:schemeClr>
                    </a:solidFill>
                  </a:rPr>
                  <a:t>Projects/Programs</a:t>
                </a:r>
              </a:p>
            </p:txBody>
          </p:sp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8F4388DD-080B-9943-8F59-8FE7C2A6A8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773701" y="5786363"/>
                <a:ext cx="747774" cy="320475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82319EE6-D751-8945-B9B0-501818A2E5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870616" y="6140140"/>
                <a:ext cx="655320" cy="223560"/>
              </a:xfrm>
              <a:prstGeom prst="rect">
                <a:avLst/>
              </a:prstGeom>
            </p:spPr>
          </p:pic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9B37098-94D2-7E47-BDED-445AFF4F0DC2}"/>
                </a:ext>
              </a:extLst>
            </p:cNvPr>
            <p:cNvGrpSpPr/>
            <p:nvPr/>
          </p:nvGrpSpPr>
          <p:grpSpPr>
            <a:xfrm>
              <a:off x="292176" y="5697031"/>
              <a:ext cx="3478137" cy="818891"/>
              <a:chOff x="224068" y="2429431"/>
              <a:chExt cx="3478137" cy="741352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518FB9-6B85-CF42-B538-D257220B21AC}"/>
                  </a:ext>
                </a:extLst>
              </p:cNvPr>
              <p:cNvSpPr txBox="1"/>
              <p:nvPr/>
            </p:nvSpPr>
            <p:spPr>
              <a:xfrm>
                <a:off x="1215559" y="2429431"/>
                <a:ext cx="1829219" cy="334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>
                    <a:solidFill>
                      <a:schemeClr val="accent1">
                        <a:lumMod val="75000"/>
                      </a:schemeClr>
                    </a:solidFill>
                  </a:rPr>
                  <a:t>Data Aggregators</a:t>
                </a:r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id="{B744AD1E-C171-A94B-BC41-56F57B532E3C}"/>
                  </a:ext>
                </a:extLst>
              </p:cNvPr>
              <p:cNvSpPr/>
              <p:nvPr/>
            </p:nvSpPr>
            <p:spPr>
              <a:xfrm>
                <a:off x="224068" y="2461779"/>
                <a:ext cx="3478137" cy="709004"/>
              </a:xfrm>
              <a:prstGeom prst="roundRect">
                <a:avLst/>
              </a:prstGeom>
              <a:noFill/>
              <a:effectLst>
                <a:glow rad="127000">
                  <a:schemeClr val="tx2">
                    <a:lumMod val="40000"/>
                    <a:lumOff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4" name="Picture 2">
              <a:extLst>
                <a:ext uri="{FF2B5EF4-FFF2-40B4-BE49-F238E27FC236}">
                  <a16:creationId xmlns:a16="http://schemas.microsoft.com/office/drawing/2014/main" id="{4DE59DA1-5B1F-3541-957D-926A115122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94" y="5865911"/>
              <a:ext cx="430818" cy="4308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C420E1D-D092-1447-AF92-68D5F4F9A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939023" y="6040378"/>
              <a:ext cx="459025" cy="354701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BBD065C-2F39-4343-B9DA-41C60DD3E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1477389" y="6099629"/>
              <a:ext cx="632740" cy="289688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8558FABE-1E8C-8543-81C4-69E52BDE9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2224236" y="6105391"/>
              <a:ext cx="629959" cy="283926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69DBCA02-B37B-5247-80AA-125572D11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/>
            <a:stretch>
              <a:fillRect/>
            </a:stretch>
          </p:blipFill>
          <p:spPr>
            <a:xfrm>
              <a:off x="2978239" y="6134547"/>
              <a:ext cx="450190" cy="255309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37B27F5-C7D8-2F49-8CBD-1B5B516C7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/>
            <a:stretch>
              <a:fillRect/>
            </a:stretch>
          </p:blipFill>
          <p:spPr>
            <a:xfrm>
              <a:off x="3334838" y="5847626"/>
              <a:ext cx="286225" cy="286225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1F2818B-705B-5B4F-96CA-EEBF785BF42F}"/>
              </a:ext>
            </a:extLst>
          </p:cNvPr>
          <p:cNvGrpSpPr/>
          <p:nvPr/>
        </p:nvGrpSpPr>
        <p:grpSpPr>
          <a:xfrm>
            <a:off x="3452795" y="612668"/>
            <a:ext cx="2425924" cy="6162267"/>
            <a:chOff x="6715048" y="560845"/>
            <a:chExt cx="2425924" cy="6162267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D19300D-7131-054F-9879-0A9533B1C1B4}"/>
                </a:ext>
              </a:extLst>
            </p:cNvPr>
            <p:cNvSpPr txBox="1"/>
            <p:nvPr/>
          </p:nvSpPr>
          <p:spPr>
            <a:xfrm>
              <a:off x="6933592" y="560845"/>
              <a:ext cx="20032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National Level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D42EA4BD-55F0-7B49-9DBB-194E9D4BB923}"/>
                </a:ext>
              </a:extLst>
            </p:cNvPr>
            <p:cNvGrpSpPr/>
            <p:nvPr/>
          </p:nvGrpSpPr>
          <p:grpSpPr>
            <a:xfrm>
              <a:off x="6715048" y="1190217"/>
              <a:ext cx="2425924" cy="5532895"/>
              <a:chOff x="8711488" y="1101832"/>
              <a:chExt cx="2425924" cy="553289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9D13823B-D611-AA40-8B06-8598EE16D8EA}"/>
                  </a:ext>
                </a:extLst>
              </p:cNvPr>
              <p:cNvGrpSpPr/>
              <p:nvPr/>
            </p:nvGrpSpPr>
            <p:grpSpPr>
              <a:xfrm>
                <a:off x="8764105" y="1131797"/>
                <a:ext cx="2306335" cy="5354747"/>
                <a:chOff x="8764105" y="1131797"/>
                <a:chExt cx="2306335" cy="5354747"/>
              </a:xfrm>
            </p:grpSpPr>
            <p:pic>
              <p:nvPicPr>
                <p:cNvPr id="82" name="Picture 81">
                  <a:extLst>
                    <a:ext uri="{FF2B5EF4-FFF2-40B4-BE49-F238E27FC236}">
                      <a16:creationId xmlns:a16="http://schemas.microsoft.com/office/drawing/2014/main" id="{4648929B-DAF4-394C-9C10-44E6652E61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8876112" y="5272544"/>
                  <a:ext cx="990307" cy="293997"/>
                </a:xfrm>
                <a:prstGeom prst="rect">
                  <a:avLst/>
                </a:prstGeom>
              </p:spPr>
            </p:pic>
            <p:pic>
              <p:nvPicPr>
                <p:cNvPr id="83" name="Picture 82">
                  <a:extLst>
                    <a:ext uri="{FF2B5EF4-FFF2-40B4-BE49-F238E27FC236}">
                      <a16:creationId xmlns:a16="http://schemas.microsoft.com/office/drawing/2014/main" id="{29F47A01-9503-B14A-BB54-391C37081E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10396391" y="3871644"/>
                  <a:ext cx="637329" cy="261468"/>
                </a:xfrm>
                <a:prstGeom prst="rect">
                  <a:avLst/>
                </a:prstGeom>
              </p:spPr>
            </p:pic>
            <p:pic>
              <p:nvPicPr>
                <p:cNvPr id="84" name="Picture 83">
                  <a:extLst>
                    <a:ext uri="{FF2B5EF4-FFF2-40B4-BE49-F238E27FC236}">
                      <a16:creationId xmlns:a16="http://schemas.microsoft.com/office/drawing/2014/main" id="{363F3D39-CE2E-194D-8AEB-AAC828B8E1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04272" y="5866784"/>
                  <a:ext cx="671149" cy="357365"/>
                </a:xfrm>
                <a:prstGeom prst="rect">
                  <a:avLst/>
                </a:prstGeom>
              </p:spPr>
            </p:pic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F003F174-D07C-3A4C-92E4-F220DD528B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9924450" y="4230256"/>
                  <a:ext cx="515930" cy="253764"/>
                </a:xfrm>
                <a:prstGeom prst="rect">
                  <a:avLst/>
                </a:prstGeom>
              </p:spPr>
            </p:pic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B95DB0AD-E266-CD4E-902C-72DA135FD0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0618939" y="4138703"/>
                  <a:ext cx="425282" cy="425282"/>
                </a:xfrm>
                <a:prstGeom prst="rect">
                  <a:avLst/>
                </a:prstGeom>
              </p:spPr>
            </p:pic>
            <p:pic>
              <p:nvPicPr>
                <p:cNvPr id="87" name="Picture 86">
                  <a:extLst>
                    <a:ext uri="{FF2B5EF4-FFF2-40B4-BE49-F238E27FC236}">
                      <a16:creationId xmlns:a16="http://schemas.microsoft.com/office/drawing/2014/main" id="{31810C5F-8381-2A40-AF17-3C90D78CF3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9542696" y="1402022"/>
                  <a:ext cx="481014" cy="481014"/>
                </a:xfrm>
                <a:prstGeom prst="rect">
                  <a:avLst/>
                </a:prstGeom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B1C77885-A792-724D-8B5B-E7A69ED800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0213064" y="1457416"/>
                  <a:ext cx="685859" cy="322019"/>
                </a:xfrm>
                <a:prstGeom prst="rect">
                  <a:avLst/>
                </a:prstGeom>
              </p:spPr>
            </p:pic>
            <p:pic>
              <p:nvPicPr>
                <p:cNvPr id="89" name="Picture 88">
                  <a:extLst>
                    <a:ext uri="{FF2B5EF4-FFF2-40B4-BE49-F238E27FC236}">
                      <a16:creationId xmlns:a16="http://schemas.microsoft.com/office/drawing/2014/main" id="{7EF59893-BD07-F44C-B2FB-8370B05689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9210891" y="1159184"/>
                  <a:ext cx="507140" cy="304284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1AB0670B-3300-324C-B5C0-A8B645BBF8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8862356" y="1386769"/>
                  <a:ext cx="508910" cy="508910"/>
                </a:xfrm>
                <a:prstGeom prst="rect">
                  <a:avLst/>
                </a:prstGeom>
              </p:spPr>
            </p:pic>
            <p:pic>
              <p:nvPicPr>
                <p:cNvPr id="91" name="Picture 90">
                  <a:extLst>
                    <a:ext uri="{FF2B5EF4-FFF2-40B4-BE49-F238E27FC236}">
                      <a16:creationId xmlns:a16="http://schemas.microsoft.com/office/drawing/2014/main" id="{41ED61F0-1825-374B-BB3B-5BF6DA7042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0498235" y="4884932"/>
                  <a:ext cx="413473" cy="413473"/>
                </a:xfrm>
                <a:prstGeom prst="rect">
                  <a:avLst/>
                </a:prstGeom>
              </p:spPr>
            </p:pic>
            <p:pic>
              <p:nvPicPr>
                <p:cNvPr id="92" name="Picture 91">
                  <a:extLst>
                    <a:ext uri="{FF2B5EF4-FFF2-40B4-BE49-F238E27FC236}">
                      <a16:creationId xmlns:a16="http://schemas.microsoft.com/office/drawing/2014/main" id="{D33B35E2-1AE2-ED4D-9969-186A043C00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0138802" y="5340763"/>
                  <a:ext cx="688801" cy="331922"/>
                </a:xfrm>
                <a:prstGeom prst="rect">
                  <a:avLst/>
                </a:prstGeom>
              </p:spPr>
            </p:pic>
            <p:pic>
              <p:nvPicPr>
                <p:cNvPr id="93" name="Picture 92">
                  <a:extLst>
                    <a:ext uri="{FF2B5EF4-FFF2-40B4-BE49-F238E27FC236}">
                      <a16:creationId xmlns:a16="http://schemas.microsoft.com/office/drawing/2014/main" id="{0FEAFA1D-64F5-0749-84E2-B4DB10E1E7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0416862" y="4631547"/>
                  <a:ext cx="653578" cy="181038"/>
                </a:xfrm>
                <a:prstGeom prst="rect">
                  <a:avLst/>
                </a:prstGeom>
              </p:spPr>
            </p:pic>
            <p:pic>
              <p:nvPicPr>
                <p:cNvPr id="94" name="Picture 93">
                  <a:extLst>
                    <a:ext uri="{FF2B5EF4-FFF2-40B4-BE49-F238E27FC236}">
                      <a16:creationId xmlns:a16="http://schemas.microsoft.com/office/drawing/2014/main" id="{1C500E22-3542-CF48-A3AE-7932CE1147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9767074" y="4847434"/>
                  <a:ext cx="546028" cy="450971"/>
                </a:xfrm>
                <a:prstGeom prst="rect">
                  <a:avLst/>
                </a:prstGeom>
              </p:spPr>
            </p:pic>
            <p:pic>
              <p:nvPicPr>
                <p:cNvPr id="95" name="Picture 94">
                  <a:extLst>
                    <a:ext uri="{FF2B5EF4-FFF2-40B4-BE49-F238E27FC236}">
                      <a16:creationId xmlns:a16="http://schemas.microsoft.com/office/drawing/2014/main" id="{B73BDAAF-AACC-4B4C-AC6A-04121BBA76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0012064" y="3606731"/>
                  <a:ext cx="1058376" cy="222930"/>
                </a:xfrm>
                <a:prstGeom prst="rect">
                  <a:avLst/>
                </a:prstGeom>
              </p:spPr>
            </p:pic>
            <p:pic>
              <p:nvPicPr>
                <p:cNvPr id="96" name="Picture 95">
                  <a:extLst>
                    <a:ext uri="{FF2B5EF4-FFF2-40B4-BE49-F238E27FC236}">
                      <a16:creationId xmlns:a16="http://schemas.microsoft.com/office/drawing/2014/main" id="{6FD3B675-C048-5343-BB11-3D8A9924C0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861107" y="2322675"/>
                  <a:ext cx="895430" cy="309415"/>
                </a:xfrm>
                <a:prstGeom prst="rect">
                  <a:avLst/>
                </a:prstGeom>
              </p:spPr>
            </p:pic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369F44BD-77FE-7840-850D-231B5BCFA8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10023710" y="1131797"/>
                  <a:ext cx="574206" cy="23049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ADFC4FD0-5442-7D41-8447-CB6133E0D4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8796107" y="3052886"/>
                  <a:ext cx="621191" cy="30634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347F78C7-5D3B-4B4B-A479-0D07B47554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8882315" y="4308059"/>
                  <a:ext cx="452133" cy="246888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EAEC004F-59BE-1A48-A1B6-73602422EB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8828587" y="3827610"/>
                  <a:ext cx="413363" cy="413363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extLst>
                    <a:ext uri="{FF2B5EF4-FFF2-40B4-BE49-F238E27FC236}">
                      <a16:creationId xmlns:a16="http://schemas.microsoft.com/office/drawing/2014/main" id="{9C3DA27F-CA00-9046-BCBD-79E0EC848B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9473303" y="3101427"/>
                  <a:ext cx="374621" cy="374621"/>
                </a:xfrm>
                <a:prstGeom prst="rect">
                  <a:avLst/>
                </a:prstGeom>
              </p:spPr>
            </p:pic>
            <p:pic>
              <p:nvPicPr>
                <p:cNvPr id="102" name="Picture 101">
                  <a:extLst>
                    <a:ext uri="{FF2B5EF4-FFF2-40B4-BE49-F238E27FC236}">
                      <a16:creationId xmlns:a16="http://schemas.microsoft.com/office/drawing/2014/main" id="{3491F873-5C59-EF4D-8058-C1EBBA5C95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9328543" y="3765091"/>
                  <a:ext cx="298738" cy="294772"/>
                </a:xfrm>
                <a:prstGeom prst="rect">
                  <a:avLst/>
                </a:prstGeom>
              </p:spPr>
            </p:pic>
            <p:pic>
              <p:nvPicPr>
                <p:cNvPr id="103" name="Picture 102">
                  <a:extLst>
                    <a:ext uri="{FF2B5EF4-FFF2-40B4-BE49-F238E27FC236}">
                      <a16:creationId xmlns:a16="http://schemas.microsoft.com/office/drawing/2014/main" id="{A14CC901-1FF5-DD45-BFB4-25F11B61FB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8764105" y="3379011"/>
                  <a:ext cx="641352" cy="255742"/>
                </a:xfrm>
                <a:prstGeom prst="rect">
                  <a:avLst/>
                </a:prstGeom>
              </p:spPr>
            </p:pic>
            <p:pic>
              <p:nvPicPr>
                <p:cNvPr id="104" name="Picture 103">
                  <a:extLst>
                    <a:ext uri="{FF2B5EF4-FFF2-40B4-BE49-F238E27FC236}">
                      <a16:creationId xmlns:a16="http://schemas.microsoft.com/office/drawing/2014/main" id="{601571BF-A834-BC48-850D-EA203E1D75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8851836" y="2002261"/>
                  <a:ext cx="715227" cy="224735"/>
                </a:xfrm>
                <a:prstGeom prst="rect">
                  <a:avLst/>
                </a:prstGeom>
              </p:spPr>
            </p:pic>
            <p:pic>
              <p:nvPicPr>
                <p:cNvPr id="105" name="Picture 104">
                  <a:extLst>
                    <a:ext uri="{FF2B5EF4-FFF2-40B4-BE49-F238E27FC236}">
                      <a16:creationId xmlns:a16="http://schemas.microsoft.com/office/drawing/2014/main" id="{8D3E5EEF-A400-7648-B8FE-673A2B64D2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686452" y="2136754"/>
                  <a:ext cx="691675" cy="169483"/>
                </a:xfrm>
                <a:prstGeom prst="rect">
                  <a:avLst/>
                </a:prstGeom>
              </p:spPr>
            </p:pic>
            <p:pic>
              <p:nvPicPr>
                <p:cNvPr id="106" name="Picture 105">
                  <a:extLst>
                    <a:ext uri="{FF2B5EF4-FFF2-40B4-BE49-F238E27FC236}">
                      <a16:creationId xmlns:a16="http://schemas.microsoft.com/office/drawing/2014/main" id="{5F1EF857-1BFD-4346-8ABE-EAC45DA751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0370555" y="2186580"/>
                  <a:ext cx="675357" cy="306508"/>
                </a:xfrm>
                <a:prstGeom prst="rect">
                  <a:avLst/>
                </a:prstGeom>
              </p:spPr>
            </p:pic>
            <p:pic>
              <p:nvPicPr>
                <p:cNvPr id="107" name="Picture 106">
                  <a:extLst>
                    <a:ext uri="{FF2B5EF4-FFF2-40B4-BE49-F238E27FC236}">
                      <a16:creationId xmlns:a16="http://schemas.microsoft.com/office/drawing/2014/main" id="{EC3844A4-9332-3F46-B3D9-4CD90A6968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0233521" y="2468240"/>
                  <a:ext cx="266053" cy="453219"/>
                </a:xfrm>
                <a:prstGeom prst="rect">
                  <a:avLst/>
                </a:prstGeom>
              </p:spPr>
            </p:pic>
            <p:pic>
              <p:nvPicPr>
                <p:cNvPr id="108" name="Picture 107">
                  <a:extLst>
                    <a:ext uri="{FF2B5EF4-FFF2-40B4-BE49-F238E27FC236}">
                      <a16:creationId xmlns:a16="http://schemas.microsoft.com/office/drawing/2014/main" id="{864458F6-51AA-194D-B7CE-1016AEBB10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0738107" y="2582287"/>
                  <a:ext cx="195166" cy="572090"/>
                </a:xfrm>
                <a:prstGeom prst="rect">
                  <a:avLst/>
                </a:prstGeom>
              </p:spPr>
            </p:pic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E6B5CA69-5707-F846-8B18-F09B163830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8815042" y="4868487"/>
                  <a:ext cx="968161" cy="339750"/>
                </a:xfrm>
                <a:prstGeom prst="rect">
                  <a:avLst/>
                </a:prstGeom>
              </p:spPr>
            </p:pic>
            <p:pic>
              <p:nvPicPr>
                <p:cNvPr id="110" name="Picture 109">
                  <a:extLst>
                    <a:ext uri="{FF2B5EF4-FFF2-40B4-BE49-F238E27FC236}">
                      <a16:creationId xmlns:a16="http://schemas.microsoft.com/office/drawing/2014/main" id="{A9647765-8498-E247-9A3F-74D7CE5DF7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9339954" y="4522718"/>
                  <a:ext cx="704371" cy="315390"/>
                </a:xfrm>
                <a:prstGeom prst="rect">
                  <a:avLst/>
                </a:prstGeom>
              </p:spPr>
            </p:pic>
            <p:pic>
              <p:nvPicPr>
                <p:cNvPr id="111" name="Picture 110">
                  <a:extLst>
                    <a:ext uri="{FF2B5EF4-FFF2-40B4-BE49-F238E27FC236}">
                      <a16:creationId xmlns:a16="http://schemas.microsoft.com/office/drawing/2014/main" id="{16B1C0E4-5C85-164A-83BE-D7DC6EB683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9433878" y="4047496"/>
                  <a:ext cx="386317" cy="371134"/>
                </a:xfrm>
                <a:prstGeom prst="rect">
                  <a:avLst/>
                </a:prstGeom>
              </p:spPr>
            </p:pic>
            <p:pic>
              <p:nvPicPr>
                <p:cNvPr id="112" name="Picture 111">
                  <a:extLst>
                    <a:ext uri="{FF2B5EF4-FFF2-40B4-BE49-F238E27FC236}">
                      <a16:creationId xmlns:a16="http://schemas.microsoft.com/office/drawing/2014/main" id="{CEC2335C-AFDA-1046-BB11-99B33D81B0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8927498" y="5669439"/>
                  <a:ext cx="354972" cy="344531"/>
                </a:xfrm>
                <a:prstGeom prst="rect">
                  <a:avLst/>
                </a:prstGeom>
              </p:spPr>
            </p:pic>
            <p:pic>
              <p:nvPicPr>
                <p:cNvPr id="113" name="Picture 112">
                  <a:extLst>
                    <a:ext uri="{FF2B5EF4-FFF2-40B4-BE49-F238E27FC236}">
                      <a16:creationId xmlns:a16="http://schemas.microsoft.com/office/drawing/2014/main" id="{5A6D7651-AEC0-B946-A0D3-E387BECB39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10700119" y="5715043"/>
                  <a:ext cx="370321" cy="366618"/>
                </a:xfrm>
                <a:prstGeom prst="rect">
                  <a:avLst/>
                </a:prstGeom>
              </p:spPr>
            </p:pic>
            <p:pic>
              <p:nvPicPr>
                <p:cNvPr id="114" name="Picture 113">
                  <a:extLst>
                    <a:ext uri="{FF2B5EF4-FFF2-40B4-BE49-F238E27FC236}">
                      <a16:creationId xmlns:a16="http://schemas.microsoft.com/office/drawing/2014/main" id="{C275473E-0D66-374F-B9BC-9D3A676560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9430433" y="5569299"/>
                  <a:ext cx="659612" cy="264590"/>
                </a:xfrm>
                <a:prstGeom prst="rect">
                  <a:avLst/>
                </a:prstGeom>
              </p:spPr>
            </p:pic>
            <p:pic>
              <p:nvPicPr>
                <p:cNvPr id="115" name="Picture 114">
                  <a:extLst>
                    <a:ext uri="{FF2B5EF4-FFF2-40B4-BE49-F238E27FC236}">
                      <a16:creationId xmlns:a16="http://schemas.microsoft.com/office/drawing/2014/main" id="{D9BA07F5-6634-9049-90BF-2B85A48AF3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9480647" y="6319210"/>
                  <a:ext cx="696222" cy="133237"/>
                </a:xfrm>
                <a:prstGeom prst="rect">
                  <a:avLst/>
                </a:prstGeom>
              </p:spPr>
            </p:pic>
            <p:pic>
              <p:nvPicPr>
                <p:cNvPr id="116" name="Picture 115">
                  <a:extLst>
                    <a:ext uri="{FF2B5EF4-FFF2-40B4-BE49-F238E27FC236}">
                      <a16:creationId xmlns:a16="http://schemas.microsoft.com/office/drawing/2014/main" id="{C8C32047-7623-1C44-8145-D2E7357680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9847513" y="3816096"/>
                  <a:ext cx="511820" cy="418950"/>
                </a:xfrm>
                <a:prstGeom prst="rect">
                  <a:avLst/>
                </a:prstGeom>
              </p:spPr>
            </p:pic>
            <p:pic>
              <p:nvPicPr>
                <p:cNvPr id="117" name="Picture 116">
                  <a:extLst>
                    <a:ext uri="{FF2B5EF4-FFF2-40B4-BE49-F238E27FC236}">
                      <a16:creationId xmlns:a16="http://schemas.microsoft.com/office/drawing/2014/main" id="{81BED0BA-A67B-3341-9C91-A34FE6CC70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8877275" y="2655439"/>
                  <a:ext cx="364675" cy="367990"/>
                </a:xfrm>
                <a:prstGeom prst="rect">
                  <a:avLst/>
                </a:prstGeom>
              </p:spPr>
            </p:pic>
            <p:pic>
              <p:nvPicPr>
                <p:cNvPr id="118" name="Picture 117">
                  <a:extLst>
                    <a:ext uri="{FF2B5EF4-FFF2-40B4-BE49-F238E27FC236}">
                      <a16:creationId xmlns:a16="http://schemas.microsoft.com/office/drawing/2014/main" id="{14FF33D5-A85E-744B-9B5B-CCDE249C7F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9843540" y="2431416"/>
                  <a:ext cx="310065" cy="310065"/>
                </a:xfrm>
                <a:prstGeom prst="rect">
                  <a:avLst/>
                </a:prstGeom>
              </p:spPr>
            </p:pic>
            <p:pic>
              <p:nvPicPr>
                <p:cNvPr id="119" name="Picture 118">
                  <a:extLst>
                    <a:ext uri="{FF2B5EF4-FFF2-40B4-BE49-F238E27FC236}">
                      <a16:creationId xmlns:a16="http://schemas.microsoft.com/office/drawing/2014/main" id="{F1D818AD-79E1-2248-9ACF-C9014AA0B9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10033767" y="1819434"/>
                  <a:ext cx="861419" cy="249446"/>
                </a:xfrm>
                <a:prstGeom prst="rect">
                  <a:avLst/>
                </a:prstGeom>
              </p:spPr>
            </p:pic>
            <p:pic>
              <p:nvPicPr>
                <p:cNvPr id="120" name="Picture 119">
                  <a:extLst>
                    <a:ext uri="{FF2B5EF4-FFF2-40B4-BE49-F238E27FC236}">
                      <a16:creationId xmlns:a16="http://schemas.microsoft.com/office/drawing/2014/main" id="{3977FF58-5FC0-0940-8315-8C280D510D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9969540" y="3170274"/>
                  <a:ext cx="274363" cy="387593"/>
                </a:xfrm>
                <a:prstGeom prst="rect">
                  <a:avLst/>
                </a:prstGeom>
              </p:spPr>
            </p:pic>
            <p:pic>
              <p:nvPicPr>
                <p:cNvPr id="121" name="Picture 120">
                  <a:extLst>
                    <a:ext uri="{FF2B5EF4-FFF2-40B4-BE49-F238E27FC236}">
                      <a16:creationId xmlns:a16="http://schemas.microsoft.com/office/drawing/2014/main" id="{314251B7-8393-0346-BFA9-8DFCF347B0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10376663" y="3217804"/>
                  <a:ext cx="422137" cy="422137"/>
                </a:xfrm>
                <a:prstGeom prst="rect">
                  <a:avLst/>
                </a:prstGeom>
              </p:spPr>
            </p:pic>
            <p:pic>
              <p:nvPicPr>
                <p:cNvPr id="122" name="Picture 121">
                  <a:extLst>
                    <a:ext uri="{FF2B5EF4-FFF2-40B4-BE49-F238E27FC236}">
                      <a16:creationId xmlns:a16="http://schemas.microsoft.com/office/drawing/2014/main" id="{611BC330-E5F5-4D4D-9CA3-2338AD3790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9618636" y="5941137"/>
                  <a:ext cx="374825" cy="327972"/>
                </a:xfrm>
                <a:prstGeom prst="rect">
                  <a:avLst/>
                </a:prstGeom>
              </p:spPr>
            </p:pic>
            <p:pic>
              <p:nvPicPr>
                <p:cNvPr id="123" name="Picture 122">
                  <a:extLst>
                    <a:ext uri="{FF2B5EF4-FFF2-40B4-BE49-F238E27FC236}">
                      <a16:creationId xmlns:a16="http://schemas.microsoft.com/office/drawing/2014/main" id="{53F6913C-2BD1-0E47-9106-E07A5D999C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8850770" y="6085381"/>
                  <a:ext cx="682160" cy="342156"/>
                </a:xfrm>
                <a:prstGeom prst="rect">
                  <a:avLst/>
                </a:prstGeom>
              </p:spPr>
            </p:pic>
            <p:pic>
              <p:nvPicPr>
                <p:cNvPr id="124" name="Picture 123">
                  <a:extLst>
                    <a:ext uri="{FF2B5EF4-FFF2-40B4-BE49-F238E27FC236}">
                      <a16:creationId xmlns:a16="http://schemas.microsoft.com/office/drawing/2014/main" id="{B24D0C6D-6DED-CD4F-A04B-E76A113387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10498235" y="6242231"/>
                  <a:ext cx="501075" cy="244313"/>
                </a:xfrm>
                <a:prstGeom prst="rect">
                  <a:avLst/>
                </a:prstGeom>
              </p:spPr>
            </p:pic>
          </p:grpSp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8EECF5FA-F875-764D-97CF-FDA576718806}"/>
                  </a:ext>
                </a:extLst>
              </p:cNvPr>
              <p:cNvSpPr/>
              <p:nvPr/>
            </p:nvSpPr>
            <p:spPr>
              <a:xfrm>
                <a:off x="8711488" y="1101832"/>
                <a:ext cx="2425924" cy="5532895"/>
              </a:xfrm>
              <a:prstGeom prst="roundRect">
                <a:avLst/>
              </a:prstGeom>
              <a:noFill/>
              <a:effectLst>
                <a:glow rad="127000">
                  <a:schemeClr val="accent2"/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66DB5057-C97E-C446-9090-8646F0E4A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84"/>
            <a:stretch>
              <a:fillRect/>
            </a:stretch>
          </p:blipFill>
          <p:spPr>
            <a:xfrm>
              <a:off x="7580256" y="3611885"/>
              <a:ext cx="316326" cy="263605"/>
            </a:xfrm>
            <a:prstGeom prst="rect">
              <a:avLst/>
            </a:prstGeom>
          </p:spPr>
        </p:pic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7876171A-D81A-0840-88E7-65B38515B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85"/>
            <a:stretch>
              <a:fillRect/>
            </a:stretch>
          </p:blipFill>
          <p:spPr>
            <a:xfrm>
              <a:off x="8166406" y="3036063"/>
              <a:ext cx="553125" cy="320625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FFAABFAC-43BD-0E4F-A52D-142351813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86"/>
            <a:stretch>
              <a:fillRect/>
            </a:stretch>
          </p:blipFill>
          <p:spPr>
            <a:xfrm>
              <a:off x="7277539" y="2885046"/>
              <a:ext cx="838820" cy="209705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C385F68-A02E-9840-A40F-410E70E51D2E}"/>
              </a:ext>
            </a:extLst>
          </p:cNvPr>
          <p:cNvGrpSpPr/>
          <p:nvPr/>
        </p:nvGrpSpPr>
        <p:grpSpPr>
          <a:xfrm>
            <a:off x="190888" y="621882"/>
            <a:ext cx="2941780" cy="6167526"/>
            <a:chOff x="190888" y="621882"/>
            <a:chExt cx="2941780" cy="616752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CB6C1A5B-C68A-FC4A-AC15-0CA2040ED9AC}"/>
                </a:ext>
              </a:extLst>
            </p:cNvPr>
            <p:cNvGrpSpPr/>
            <p:nvPr/>
          </p:nvGrpSpPr>
          <p:grpSpPr>
            <a:xfrm>
              <a:off x="1913119" y="4406153"/>
              <a:ext cx="1022721" cy="613233"/>
              <a:chOff x="6578497" y="277132"/>
              <a:chExt cx="2013868" cy="1375419"/>
            </a:xfrm>
          </p:grpSpPr>
          <p:pic>
            <p:nvPicPr>
              <p:cNvPr id="126" name="Picture 125">
                <a:extLst>
                  <a:ext uri="{FF2B5EF4-FFF2-40B4-BE49-F238E27FC236}">
                    <a16:creationId xmlns:a16="http://schemas.microsoft.com/office/drawing/2014/main" id="{5C2AA484-DC2B-9C48-AAF7-8C924A8E4B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6578497" y="277132"/>
                <a:ext cx="2013868" cy="1078635"/>
              </a:xfrm>
              <a:prstGeom prst="rect">
                <a:avLst/>
              </a:prstGeom>
            </p:spPr>
          </p:pic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D589E75C-B5B9-D44F-A47F-F86E8AB1F4EF}"/>
                  </a:ext>
                </a:extLst>
              </p:cNvPr>
              <p:cNvSpPr/>
              <p:nvPr/>
            </p:nvSpPr>
            <p:spPr>
              <a:xfrm>
                <a:off x="7273660" y="1303655"/>
                <a:ext cx="1198668" cy="3488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HF-radar</a:t>
                </a:r>
                <a:endParaRPr lang="en-US" sz="800" dirty="0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B72321F2-F0AB-5040-A776-3D9951A42B56}"/>
                </a:ext>
              </a:extLst>
            </p:cNvPr>
            <p:cNvGrpSpPr/>
            <p:nvPr/>
          </p:nvGrpSpPr>
          <p:grpSpPr>
            <a:xfrm>
              <a:off x="255358" y="5288061"/>
              <a:ext cx="1070007" cy="861403"/>
              <a:chOff x="6603198" y="4398104"/>
              <a:chExt cx="2682494" cy="2467382"/>
            </a:xfrm>
          </p:grpSpPr>
          <p:pic>
            <p:nvPicPr>
              <p:cNvPr id="129" name="Picture 3" descr="age90image1376">
                <a:extLst>
                  <a:ext uri="{FF2B5EF4-FFF2-40B4-BE49-F238E27FC236}">
                    <a16:creationId xmlns:a16="http://schemas.microsoft.com/office/drawing/2014/main" id="{A5147741-91F6-E944-9946-A8FB14DC61B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03198" y="4398104"/>
                <a:ext cx="2400613" cy="18004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DA500632-D6B9-5241-90E9-C752ECA5EAEB}"/>
                  </a:ext>
                </a:extLst>
              </p:cNvPr>
              <p:cNvSpPr/>
              <p:nvPr/>
            </p:nvSpPr>
            <p:spPr>
              <a:xfrm>
                <a:off x="6614724" y="6165304"/>
                <a:ext cx="2670968" cy="7001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Fishery &amp; Ocean. </a:t>
                </a:r>
              </a:p>
              <a:p>
                <a:r>
                  <a:rPr lang="en-GB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Observing System</a:t>
                </a:r>
                <a:endParaRPr lang="en-US" sz="800" dirty="0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CB22F623-106E-BC4B-9117-DA869C97588E}"/>
                </a:ext>
              </a:extLst>
            </p:cNvPr>
            <p:cNvGrpSpPr/>
            <p:nvPr/>
          </p:nvGrpSpPr>
          <p:grpSpPr>
            <a:xfrm>
              <a:off x="2035195" y="3778687"/>
              <a:ext cx="938780" cy="482451"/>
              <a:chOff x="320691" y="1460580"/>
              <a:chExt cx="925214" cy="668191"/>
            </a:xfrm>
          </p:grpSpPr>
          <p:pic>
            <p:nvPicPr>
              <p:cNvPr id="132" name="Picture 131">
                <a:extLst>
                  <a:ext uri="{FF2B5EF4-FFF2-40B4-BE49-F238E27FC236}">
                    <a16:creationId xmlns:a16="http://schemas.microsoft.com/office/drawing/2014/main" id="{9440050B-8D22-344D-8246-89A5EE2459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3187" y="1460580"/>
                <a:ext cx="852718" cy="473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8C879109-0569-4947-8431-F676FAE42F38}"/>
                  </a:ext>
                </a:extLst>
              </p:cNvPr>
              <p:cNvSpPr/>
              <p:nvPr/>
            </p:nvSpPr>
            <p:spPr>
              <a:xfrm>
                <a:off x="320691" y="1913327"/>
                <a:ext cx="51427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Gliders</a:t>
                </a:r>
                <a:endParaRPr lang="en-US" sz="800" dirty="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29FE75F3-1B0E-DE43-B43C-BF3B6B311200}"/>
                </a:ext>
              </a:extLst>
            </p:cNvPr>
            <p:cNvGrpSpPr/>
            <p:nvPr/>
          </p:nvGrpSpPr>
          <p:grpSpPr>
            <a:xfrm>
              <a:off x="319420" y="2760975"/>
              <a:ext cx="989896" cy="613007"/>
              <a:chOff x="1267893" y="2063868"/>
              <a:chExt cx="689982" cy="674496"/>
            </a:xfrm>
          </p:grpSpPr>
          <p:pic>
            <p:nvPicPr>
              <p:cNvPr id="135" name="Picture 134">
                <a:extLst>
                  <a:ext uri="{FF2B5EF4-FFF2-40B4-BE49-F238E27FC236}">
                    <a16:creationId xmlns:a16="http://schemas.microsoft.com/office/drawing/2014/main" id="{C666ED50-716E-B04D-81A1-0D9DF07390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1279242" y="2063868"/>
                <a:ext cx="678633" cy="508974"/>
              </a:xfrm>
              <a:prstGeom prst="rect">
                <a:avLst/>
              </a:prstGeom>
            </p:spPr>
          </p:pic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FD578D2A-7A93-444A-B393-ACE66D9B3E2F}"/>
                  </a:ext>
                </a:extLst>
              </p:cNvPr>
              <p:cNvSpPr/>
              <p:nvPr/>
            </p:nvSpPr>
            <p:spPr>
              <a:xfrm>
                <a:off x="1267893" y="2567204"/>
                <a:ext cx="367148" cy="17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Drifters</a:t>
                </a:r>
                <a:endParaRPr lang="en-US" sz="800" i="1" dirty="0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38A8074B-DB9A-D24D-9A0C-CA86CA6BA2F6}"/>
                </a:ext>
              </a:extLst>
            </p:cNvPr>
            <p:cNvGrpSpPr/>
            <p:nvPr/>
          </p:nvGrpSpPr>
          <p:grpSpPr>
            <a:xfrm>
              <a:off x="900054" y="3659585"/>
              <a:ext cx="1174045" cy="639128"/>
              <a:chOff x="1145005" y="3054989"/>
              <a:chExt cx="1167116" cy="795796"/>
            </a:xfrm>
          </p:grpSpPr>
          <p:pic>
            <p:nvPicPr>
              <p:cNvPr id="138" name="Picture 137">
                <a:extLst>
                  <a:ext uri="{FF2B5EF4-FFF2-40B4-BE49-F238E27FC236}">
                    <a16:creationId xmlns:a16="http://schemas.microsoft.com/office/drawing/2014/main" id="{D68BE738-8CEC-DE40-ABD7-9043655A7F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1217247" y="3054989"/>
                <a:ext cx="1094874" cy="613129"/>
              </a:xfrm>
              <a:prstGeom prst="rect">
                <a:avLst/>
              </a:prstGeom>
            </p:spPr>
          </p:pic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5F376499-030C-0841-A08A-377C9C32C143}"/>
                  </a:ext>
                </a:extLst>
              </p:cNvPr>
              <p:cNvSpPr/>
              <p:nvPr/>
            </p:nvSpPr>
            <p:spPr>
              <a:xfrm>
                <a:off x="1145005" y="3668118"/>
                <a:ext cx="697806" cy="1826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R/V Vessels</a:t>
                </a:r>
                <a:endParaRPr lang="en-US" sz="800" dirty="0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4FADD208-FBF3-8F42-8E00-FBFA9EA67A0C}"/>
                </a:ext>
              </a:extLst>
            </p:cNvPr>
            <p:cNvGrpSpPr/>
            <p:nvPr/>
          </p:nvGrpSpPr>
          <p:grpSpPr>
            <a:xfrm>
              <a:off x="268094" y="4519652"/>
              <a:ext cx="746962" cy="649459"/>
              <a:chOff x="374695" y="3254570"/>
              <a:chExt cx="736167" cy="899495"/>
            </a:xfrm>
          </p:grpSpPr>
          <p:pic>
            <p:nvPicPr>
              <p:cNvPr id="141" name="Picture 140">
                <a:extLst>
                  <a:ext uri="{FF2B5EF4-FFF2-40B4-BE49-F238E27FC236}">
                    <a16:creationId xmlns:a16="http://schemas.microsoft.com/office/drawing/2014/main" id="{24EB0464-060F-E14D-B615-2F94669EBB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782" y="3254570"/>
                <a:ext cx="697080" cy="691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86EE8512-E07F-014F-A46D-9885D9F9C142}"/>
                  </a:ext>
                </a:extLst>
              </p:cNvPr>
              <p:cNvSpPr/>
              <p:nvPr/>
            </p:nvSpPr>
            <p:spPr>
              <a:xfrm>
                <a:off x="374695" y="3938621"/>
                <a:ext cx="606400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FerryBox</a:t>
                </a:r>
                <a:endParaRPr lang="en-US" sz="800" dirty="0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4C5E2567-1625-2444-B8FB-3E3A829E6382}"/>
                </a:ext>
              </a:extLst>
            </p:cNvPr>
            <p:cNvGrpSpPr/>
            <p:nvPr/>
          </p:nvGrpSpPr>
          <p:grpSpPr>
            <a:xfrm>
              <a:off x="1207230" y="5674285"/>
              <a:ext cx="598654" cy="791650"/>
              <a:chOff x="1514364" y="4277554"/>
              <a:chExt cx="479190" cy="958656"/>
            </a:xfrm>
          </p:grpSpPr>
          <p:pic>
            <p:nvPicPr>
              <p:cNvPr id="144" name="Picture 143">
                <a:extLst>
                  <a:ext uri="{FF2B5EF4-FFF2-40B4-BE49-F238E27FC236}">
                    <a16:creationId xmlns:a16="http://schemas.microsoft.com/office/drawing/2014/main" id="{81A145D7-E2B2-B343-826F-C1DC42D89D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1605353" y="4277554"/>
                <a:ext cx="388201" cy="773957"/>
              </a:xfrm>
              <a:prstGeom prst="rect">
                <a:avLst/>
              </a:prstGeom>
            </p:spPr>
          </p:pic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57021AF4-D32A-014E-A5ED-ADBC08D1144B}"/>
                  </a:ext>
                </a:extLst>
              </p:cNvPr>
              <p:cNvSpPr/>
              <p:nvPr/>
            </p:nvSpPr>
            <p:spPr>
              <a:xfrm>
                <a:off x="1514364" y="5047838"/>
                <a:ext cx="459690" cy="1883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Profilers</a:t>
                </a:r>
                <a:endParaRPr lang="en-US" sz="800" dirty="0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A2DA9F88-6942-534B-A2DB-984A8B0097F1}"/>
                </a:ext>
              </a:extLst>
            </p:cNvPr>
            <p:cNvGrpSpPr/>
            <p:nvPr/>
          </p:nvGrpSpPr>
          <p:grpSpPr>
            <a:xfrm>
              <a:off x="1072327" y="4626761"/>
              <a:ext cx="699005" cy="537020"/>
              <a:chOff x="2402754" y="2823216"/>
              <a:chExt cx="820534" cy="846020"/>
            </a:xfrm>
          </p:grpSpPr>
          <p:pic>
            <p:nvPicPr>
              <p:cNvPr id="147" name="Picture 146">
                <a:extLst>
                  <a:ext uri="{FF2B5EF4-FFF2-40B4-BE49-F238E27FC236}">
                    <a16:creationId xmlns:a16="http://schemas.microsoft.com/office/drawing/2014/main" id="{D070931A-CC8F-5B44-8017-14849337E4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2443813" y="2823216"/>
                <a:ext cx="779475" cy="623580"/>
              </a:xfrm>
              <a:prstGeom prst="rect">
                <a:avLst/>
              </a:prstGeom>
            </p:spPr>
          </p:pic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B442159A-C2C3-5740-8830-62402068FD18}"/>
                  </a:ext>
                </a:extLst>
              </p:cNvPr>
              <p:cNvSpPr/>
              <p:nvPr/>
            </p:nvSpPr>
            <p:spPr>
              <a:xfrm>
                <a:off x="2402754" y="3424174"/>
                <a:ext cx="754990" cy="2450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Mammals</a:t>
                </a:r>
                <a:endParaRPr lang="en-US" sz="800" dirty="0"/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CE8BA1F5-4F4C-8C40-B0C5-E7B1F0048CC3}"/>
                </a:ext>
              </a:extLst>
            </p:cNvPr>
            <p:cNvGrpSpPr/>
            <p:nvPr/>
          </p:nvGrpSpPr>
          <p:grpSpPr>
            <a:xfrm>
              <a:off x="1842215" y="6023937"/>
              <a:ext cx="1098270" cy="521434"/>
              <a:chOff x="1957875" y="4897855"/>
              <a:chExt cx="896862" cy="589712"/>
            </a:xfrm>
          </p:grpSpPr>
          <p:pic>
            <p:nvPicPr>
              <p:cNvPr id="150" name="Picture 149">
                <a:extLst>
                  <a:ext uri="{FF2B5EF4-FFF2-40B4-BE49-F238E27FC236}">
                    <a16:creationId xmlns:a16="http://schemas.microsoft.com/office/drawing/2014/main" id="{58FF58D5-66B1-2B42-8CC8-212E53E9DE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048980" y="4897855"/>
                <a:ext cx="805757" cy="419720"/>
              </a:xfrm>
              <a:prstGeom prst="rect">
                <a:avLst/>
              </a:prstGeom>
            </p:spPr>
          </p:pic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8A57656F-0113-724D-A144-90A2B63505D2}"/>
                  </a:ext>
                </a:extLst>
              </p:cNvPr>
              <p:cNvSpPr/>
              <p:nvPr/>
            </p:nvSpPr>
            <p:spPr>
              <a:xfrm>
                <a:off x="1957875" y="5311643"/>
                <a:ext cx="392642" cy="175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AUV’s</a:t>
                </a:r>
                <a:endParaRPr lang="en-US" sz="800" dirty="0"/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B23F3502-B6B5-4246-865F-E3F4531A2F93}"/>
                </a:ext>
              </a:extLst>
            </p:cNvPr>
            <p:cNvGrpSpPr/>
            <p:nvPr/>
          </p:nvGrpSpPr>
          <p:grpSpPr>
            <a:xfrm>
              <a:off x="1795705" y="5139604"/>
              <a:ext cx="1120973" cy="730446"/>
              <a:chOff x="4406274" y="732498"/>
              <a:chExt cx="1828795" cy="1564673"/>
            </a:xfrm>
          </p:grpSpPr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2B1EB7FE-8134-F142-ABE7-FBA79A767061}"/>
                  </a:ext>
                </a:extLst>
              </p:cNvPr>
              <p:cNvSpPr/>
              <p:nvPr/>
            </p:nvSpPr>
            <p:spPr>
              <a:xfrm>
                <a:off x="4406274" y="1913662"/>
                <a:ext cx="1081798" cy="3835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Cabled</a:t>
                </a:r>
                <a:endParaRPr lang="en-US" sz="800" dirty="0"/>
              </a:p>
            </p:txBody>
          </p:sp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EFE0DFAC-1BA9-2A47-B7B4-4621E9F382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4590419" y="732498"/>
                <a:ext cx="1644650" cy="1231901"/>
              </a:xfrm>
              <a:prstGeom prst="rect">
                <a:avLst/>
              </a:prstGeom>
            </p:spPr>
          </p:pic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DC1F9CC6-A409-4745-852E-4EC05112A1A6}"/>
                </a:ext>
              </a:extLst>
            </p:cNvPr>
            <p:cNvGrpSpPr/>
            <p:nvPr/>
          </p:nvGrpSpPr>
          <p:grpSpPr>
            <a:xfrm>
              <a:off x="1565889" y="2749125"/>
              <a:ext cx="1271203" cy="780449"/>
              <a:chOff x="2223176" y="1291816"/>
              <a:chExt cx="870954" cy="870620"/>
            </a:xfrm>
          </p:grpSpPr>
          <p:pic>
            <p:nvPicPr>
              <p:cNvPr id="156" name="Picture 155">
                <a:extLst>
                  <a:ext uri="{FF2B5EF4-FFF2-40B4-BE49-F238E27FC236}">
                    <a16:creationId xmlns:a16="http://schemas.microsoft.com/office/drawing/2014/main" id="{BA7FF7BD-B355-1F4F-8497-1F1AAEA966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7"/>
              <a:stretch>
                <a:fillRect/>
              </a:stretch>
            </p:blipFill>
            <p:spPr>
              <a:xfrm>
                <a:off x="2223176" y="1291816"/>
                <a:ext cx="870954" cy="723683"/>
              </a:xfrm>
              <a:prstGeom prst="rect">
                <a:avLst/>
              </a:prstGeom>
            </p:spPr>
          </p:pic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01AC4366-C06B-1444-A3EA-3D4D165C23B3}"/>
                  </a:ext>
                </a:extLst>
              </p:cNvPr>
              <p:cNvSpPr/>
              <p:nvPr/>
            </p:nvSpPr>
            <p:spPr>
              <a:xfrm>
                <a:off x="2303028" y="1988907"/>
                <a:ext cx="386731" cy="1735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 err="1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Satelilte</a:t>
                </a:r>
                <a:endParaRPr lang="en-US" sz="800" dirty="0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C0134A59-ABC5-8643-B214-D7B35353B586}"/>
                </a:ext>
              </a:extLst>
            </p:cNvPr>
            <p:cNvGrpSpPr/>
            <p:nvPr/>
          </p:nvGrpSpPr>
          <p:grpSpPr>
            <a:xfrm>
              <a:off x="210281" y="3432553"/>
              <a:ext cx="670878" cy="984628"/>
              <a:chOff x="5450858" y="1190698"/>
              <a:chExt cx="798717" cy="1551773"/>
            </a:xfrm>
          </p:grpSpPr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FC5688CF-5828-194B-AC57-BF81DF9D7D7C}"/>
                  </a:ext>
                </a:extLst>
              </p:cNvPr>
              <p:cNvSpPr/>
              <p:nvPr/>
            </p:nvSpPr>
            <p:spPr>
              <a:xfrm>
                <a:off x="5450858" y="2497315"/>
                <a:ext cx="574394" cy="2451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i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Buoys</a:t>
                </a:r>
                <a:endParaRPr lang="en-US" sz="800" dirty="0"/>
              </a:p>
            </p:txBody>
          </p:sp>
          <p:pic>
            <p:nvPicPr>
              <p:cNvPr id="160" name="Picture 159">
                <a:extLst>
                  <a:ext uri="{FF2B5EF4-FFF2-40B4-BE49-F238E27FC236}">
                    <a16:creationId xmlns:a16="http://schemas.microsoft.com/office/drawing/2014/main" id="{F319B6F4-090E-9E4B-BE1D-8A9259EE21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5522571" y="1190698"/>
                <a:ext cx="727004" cy="1317833"/>
              </a:xfrm>
              <a:prstGeom prst="rect">
                <a:avLst/>
              </a:prstGeom>
            </p:spPr>
          </p:pic>
        </p:grp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4568F1B5-2CF5-5545-B00F-B9E25BFBEBC2}"/>
                </a:ext>
              </a:extLst>
            </p:cNvPr>
            <p:cNvSpPr txBox="1"/>
            <p:nvPr/>
          </p:nvSpPr>
          <p:spPr>
            <a:xfrm>
              <a:off x="601296" y="621882"/>
              <a:ext cx="18744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Observations</a:t>
              </a:r>
            </a:p>
          </p:txBody>
        </p:sp>
        <p:pic>
          <p:nvPicPr>
            <p:cNvPr id="162" name="Picture 161">
              <a:extLst>
                <a:ext uri="{FF2B5EF4-FFF2-40B4-BE49-F238E27FC236}">
                  <a16:creationId xmlns:a16="http://schemas.microsoft.com/office/drawing/2014/main" id="{95808011-E083-C640-A7B4-9A73B7D55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9"/>
            <a:stretch>
              <a:fillRect/>
            </a:stretch>
          </p:blipFill>
          <p:spPr>
            <a:xfrm>
              <a:off x="621212" y="1318329"/>
              <a:ext cx="1976535" cy="1327279"/>
            </a:xfrm>
            <a:prstGeom prst="rect">
              <a:avLst/>
            </a:prstGeom>
          </p:spPr>
        </p:pic>
        <p:sp>
          <p:nvSpPr>
            <p:cNvPr id="163" name="Rounded Rectangle 162">
              <a:extLst>
                <a:ext uri="{FF2B5EF4-FFF2-40B4-BE49-F238E27FC236}">
                  <a16:creationId xmlns:a16="http://schemas.microsoft.com/office/drawing/2014/main" id="{232DB4E8-62B5-B84A-A31D-B7E9868532AA}"/>
                </a:ext>
              </a:extLst>
            </p:cNvPr>
            <p:cNvSpPr/>
            <p:nvPr/>
          </p:nvSpPr>
          <p:spPr>
            <a:xfrm>
              <a:off x="190888" y="1206782"/>
              <a:ext cx="2941780" cy="5582626"/>
            </a:xfrm>
            <a:prstGeom prst="roundRect">
              <a:avLst/>
            </a:prstGeom>
            <a:noFill/>
            <a:effectLst>
              <a:glow rad="1397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4" name="Picture 163">
            <a:extLst>
              <a:ext uri="{FF2B5EF4-FFF2-40B4-BE49-F238E27FC236}">
                <a16:creationId xmlns:a16="http://schemas.microsoft.com/office/drawing/2014/main" id="{1AA3F6C6-5E3D-C849-BA3E-945417399F61}"/>
              </a:ext>
            </a:extLst>
          </p:cNvPr>
          <p:cNvPicPr>
            <a:picLocks noChangeAspect="1"/>
          </p:cNvPicPr>
          <p:nvPr/>
        </p:nvPicPr>
        <p:blipFill>
          <a:blip r:embed="rId100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165" name="Title 1">
            <a:extLst>
              <a:ext uri="{FF2B5EF4-FFF2-40B4-BE49-F238E27FC236}">
                <a16:creationId xmlns:a16="http://schemas.microsoft.com/office/drawing/2014/main" id="{4F86F034-2A58-3844-BFB5-35506A606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46" y="38350"/>
            <a:ext cx="8734839" cy="762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272D65"/>
                </a:solidFill>
                <a:latin typeface="+mn-lt"/>
              </a:rPr>
              <a:t>Where we are today ?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642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BF84586-2191-8B4A-A57B-45ED2A6C66FA}"/>
              </a:ext>
            </a:extLst>
          </p:cNvPr>
          <p:cNvGrpSpPr/>
          <p:nvPr/>
        </p:nvGrpSpPr>
        <p:grpSpPr>
          <a:xfrm>
            <a:off x="4760325" y="1004073"/>
            <a:ext cx="7310882" cy="5737171"/>
            <a:chOff x="4760325" y="617993"/>
            <a:chExt cx="7310882" cy="573717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CA41E4D-B88D-F54A-93BC-9CA3BEFA3B81}"/>
                </a:ext>
              </a:extLst>
            </p:cNvPr>
            <p:cNvGrpSpPr/>
            <p:nvPr/>
          </p:nvGrpSpPr>
          <p:grpSpPr>
            <a:xfrm>
              <a:off x="4760325" y="617993"/>
              <a:ext cx="7310882" cy="5737171"/>
              <a:chOff x="4760325" y="617993"/>
              <a:chExt cx="7310882" cy="573717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AF7BD39-5485-8C4C-B429-2A273668CE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60325" y="617993"/>
                <a:ext cx="7310882" cy="5737171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FB6FB57-F96C-2C47-B3D6-85E835409D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783710" y="5811518"/>
                <a:ext cx="486231" cy="144350"/>
              </a:xfrm>
              <a:prstGeom prst="rect">
                <a:avLst/>
              </a:prstGeom>
              <a:solidFill>
                <a:schemeClr val="bg1"/>
              </a:solidFill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5C333D0-1405-AA43-857F-5C23885B1A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929" y="4943587"/>
                <a:ext cx="428862" cy="175943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54510E80-510C-4A4A-B962-9FB39B3F95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609062" y="3100300"/>
                <a:ext cx="440812" cy="234718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B75C557-3614-0B44-ABAC-610A7AF6E8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25079" y="4148427"/>
                <a:ext cx="307065" cy="151032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75C5561-55DD-4D42-BF42-203994E9BD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50819" y="4873184"/>
                <a:ext cx="246346" cy="246346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197C79D-2E14-C542-B708-D656A55A3D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12557" y="3165689"/>
                <a:ext cx="163700" cy="16370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5AEBDA6F-FD28-C246-B096-EA6C82FEEB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899401" y="1157723"/>
                <a:ext cx="484778" cy="227609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C9AA7AD5-9C70-8D45-BFCF-37DA71D139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061815" y="1459587"/>
                <a:ext cx="402243" cy="241346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82CB55D-7D6D-214A-9B01-CA72CDD61A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869054" y="1792175"/>
                <a:ext cx="305362" cy="3053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971F1EC6-E1E4-564E-A066-044BA622A4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965600" y="4425494"/>
                <a:ext cx="228234" cy="228234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1FFF005-5E07-A44B-8DA4-CBD6609565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028897" y="4751764"/>
                <a:ext cx="447253" cy="215524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D8606A57-FE49-A248-9973-5D88310213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019360" y="4739567"/>
                <a:ext cx="464080" cy="128548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8A091BE-88B0-5247-8649-7006EC9A2E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398798" y="5016079"/>
                <a:ext cx="307571" cy="254026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5354EE0-D09C-8F43-9729-DCB7C778A9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150090" y="4552710"/>
                <a:ext cx="673070" cy="141772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36F93E07-3914-4A40-9FBB-739C826903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326267" y="2742891"/>
                <a:ext cx="428261" cy="147985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F3F518B9-EFA1-564A-B591-AF0243FFF8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100334" y="3208675"/>
                <a:ext cx="497543" cy="199718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7C3B4E60-84B0-444F-93E6-D9445EB6DD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201273" y="4031200"/>
                <a:ext cx="310595" cy="153170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5107D69-8F83-2549-840F-C22B0501A3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750263" y="4055213"/>
                <a:ext cx="278029" cy="151818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FCDE640B-6DB5-7841-977F-2E04CFCD70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837173" y="4288129"/>
                <a:ext cx="267614" cy="267614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3229C3D0-9E5D-DC41-B286-626F7371F3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7870962" y="3661452"/>
                <a:ext cx="251472" cy="25147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454BF975-397A-3240-912B-33B4577646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495131" y="3420775"/>
                <a:ext cx="246799" cy="243523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34D4C34E-1442-6E4E-B67A-5D5AAD6361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7325666" y="3754634"/>
                <a:ext cx="315548" cy="125826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3176132-12C6-2C49-A666-5F3A451FE7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364202" y="2977385"/>
                <a:ext cx="599284" cy="188304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5BD20328-25EE-AA44-AF69-6AE88C33F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800372" y="2921386"/>
                <a:ext cx="457074" cy="111998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FB5B8B25-E77D-D747-BA77-54CDB5FFD2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598447" y="2178926"/>
                <a:ext cx="389009" cy="17655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D6262A7F-76CF-F045-A06D-1099413F79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8415766" y="2836116"/>
                <a:ext cx="139812" cy="238168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A200586-4086-DB40-8C98-02B00EE271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8965600" y="2277228"/>
                <a:ext cx="106320" cy="311656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8EB8DD62-1393-8D4D-9855-082E0BE32C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9119730" y="6059663"/>
                <a:ext cx="328425" cy="115252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9686C020-C6F6-8A4B-9511-D630B88C40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702917" y="4459240"/>
                <a:ext cx="352186" cy="157695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C22DEEEC-BA41-F547-B4FF-C6CC970546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536092" y="4759924"/>
                <a:ext cx="229826" cy="220793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F7564FFD-8951-204F-819F-B03B78FECE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9577260" y="4461227"/>
                <a:ext cx="235611" cy="23325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2E57450E-6D3D-4840-A5F9-3721281D92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9738596" y="4739567"/>
                <a:ext cx="356625" cy="143053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68D4ECC2-139B-0641-828D-8BAAC9ECEC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349106" y="4325299"/>
                <a:ext cx="455329" cy="87137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19C88B22-89E6-0949-8D5B-D340553EFB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439615" y="4281021"/>
                <a:ext cx="276808" cy="226581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A9F9C2B2-F6B5-324D-8A42-4BD419E16A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1008371" y="1906943"/>
                <a:ext cx="261570" cy="263948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BC0ABB2E-DE3C-DA4D-BE14-386DCCD668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11261983" y="1501009"/>
                <a:ext cx="244392" cy="244392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1D153E48-A4F2-A04B-9CE4-4560BA0E02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10498659" y="1509338"/>
                <a:ext cx="643131" cy="186235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F5BCA9CF-DBBF-7544-996C-70397F61A7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9996387" y="2921386"/>
                <a:ext cx="192955" cy="272588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9DD88560-C0EC-6F4C-A5CC-8A3F12E178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8186451" y="2945440"/>
                <a:ext cx="200623" cy="200623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5366CF18-77BD-5940-8105-25DAD5B25B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8811006" y="3365938"/>
                <a:ext cx="171690" cy="328543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313A6222-275E-8C45-80C0-4CA134C66C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6378612" y="4340090"/>
                <a:ext cx="392398" cy="170809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D2E1BEBC-8C2A-374E-A58C-E398447052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959239" y="4006106"/>
                <a:ext cx="226709" cy="226709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6D29B581-B1E5-914E-A151-4429A07EF6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8619011" y="4446217"/>
                <a:ext cx="251602" cy="225062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6BDEE6C6-8BC8-204F-80A3-68489EF48B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11058956" y="5452521"/>
                <a:ext cx="325223" cy="211746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56797618-22EF-0E4C-9034-249AE2BFA3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9022247" y="2920661"/>
                <a:ext cx="453169" cy="226585"/>
              </a:xfrm>
              <a:prstGeom prst="rect">
                <a:avLst/>
              </a:prstGeom>
              <a:solidFill>
                <a:schemeClr val="bg1"/>
              </a:solidFill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076ECF5A-9189-D648-A60E-6839BFD43E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9832015" y="1838759"/>
                <a:ext cx="285647" cy="198449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18E7395-46F0-6941-A4C0-134FD071BC4F}"/>
                  </a:ext>
                </a:extLst>
              </p:cNvPr>
              <p:cNvSpPr/>
              <p:nvPr/>
            </p:nvSpPr>
            <p:spPr>
              <a:xfrm>
                <a:off x="4760325" y="617993"/>
                <a:ext cx="2956098" cy="53973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Operational Observing Systems</a:t>
                </a:r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DD8E653-6443-5D4B-A296-288D43B34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/>
            <a:stretch>
              <a:fillRect/>
            </a:stretch>
          </p:blipFill>
          <p:spPr>
            <a:xfrm>
              <a:off x="9242915" y="1063588"/>
              <a:ext cx="395098" cy="201185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D9CC1A3A-0724-6541-B03A-BA658A54E888}"/>
              </a:ext>
            </a:extLst>
          </p:cNvPr>
          <p:cNvSpPr txBox="1"/>
          <p:nvPr/>
        </p:nvSpPr>
        <p:spPr>
          <a:xfrm>
            <a:off x="942389" y="2122784"/>
            <a:ext cx="2292615" cy="2542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.Apple Color Emoji UI"/>
              <a:buChar char="⛔️"/>
            </a:pPr>
            <a:r>
              <a:rPr lang="en-US" dirty="0"/>
              <a:t>Competition</a:t>
            </a:r>
          </a:p>
          <a:p>
            <a:pPr marL="285750" indent="-285750">
              <a:lnSpc>
                <a:spcPct val="150000"/>
              </a:lnSpc>
              <a:buFont typeface=".Apple Color Emoji UI"/>
              <a:buChar char="⛔️"/>
            </a:pPr>
            <a:r>
              <a:rPr lang="en-US" dirty="0"/>
              <a:t>Fragmentation </a:t>
            </a:r>
          </a:p>
          <a:p>
            <a:pPr marL="285750" indent="-285750">
              <a:lnSpc>
                <a:spcPct val="150000"/>
              </a:lnSpc>
              <a:buFont typeface=".Apple Color Emoji UI"/>
              <a:buChar char="⛔️"/>
            </a:pPr>
            <a:r>
              <a:rPr lang="en-US" dirty="0"/>
              <a:t>Complexity</a:t>
            </a:r>
          </a:p>
          <a:p>
            <a:pPr marL="285750" indent="-285750">
              <a:lnSpc>
                <a:spcPct val="150000"/>
              </a:lnSpc>
              <a:buFont typeface=".Apple Color Emoji UI"/>
              <a:buChar char="⛔️"/>
            </a:pPr>
            <a:r>
              <a:rPr lang="en-US" dirty="0"/>
              <a:t>Overlapping </a:t>
            </a:r>
          </a:p>
          <a:p>
            <a:pPr marL="285750" indent="-285750">
              <a:lnSpc>
                <a:spcPct val="150000"/>
              </a:lnSpc>
              <a:buFont typeface=".Apple Color Emoji UI"/>
              <a:buChar char="⛔️"/>
            </a:pPr>
            <a:r>
              <a:rPr lang="en-US" dirty="0"/>
              <a:t>Waste of resources</a:t>
            </a:r>
          </a:p>
          <a:p>
            <a:pPr marL="285750" indent="-285750">
              <a:lnSpc>
                <a:spcPct val="150000"/>
              </a:lnSpc>
              <a:buFont typeface=".Apple Color Emoji UI"/>
              <a:buChar char="⛔️"/>
            </a:pPr>
            <a:r>
              <a:rPr lang="en-US" dirty="0"/>
              <a:t>Capacity imbalance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1EDF4CF2-0186-2242-A875-4C32C328799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59" name="Title 1">
            <a:extLst>
              <a:ext uri="{FF2B5EF4-FFF2-40B4-BE49-F238E27FC236}">
                <a16:creationId xmlns:a16="http://schemas.microsoft.com/office/drawing/2014/main" id="{08EFE5E3-B7EB-2B4B-824D-5A50F109E4E3}"/>
              </a:ext>
            </a:extLst>
          </p:cNvPr>
          <p:cNvSpPr txBox="1">
            <a:spLocks/>
          </p:cNvSpPr>
          <p:nvPr/>
        </p:nvSpPr>
        <p:spPr>
          <a:xfrm>
            <a:off x="167338" y="208386"/>
            <a:ext cx="10822898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Challenges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722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DD3366F-ECE5-AF4D-A393-EE883304B637}"/>
              </a:ext>
            </a:extLst>
          </p:cNvPr>
          <p:cNvGrpSpPr/>
          <p:nvPr/>
        </p:nvGrpSpPr>
        <p:grpSpPr>
          <a:xfrm>
            <a:off x="2176570" y="1625942"/>
            <a:ext cx="2015347" cy="4617134"/>
            <a:chOff x="4877887" y="3569629"/>
            <a:chExt cx="2173482" cy="4617134"/>
          </a:xfrm>
        </p:grpSpPr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1CA17993-29E4-8C43-A79F-FB1FC0028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19977" y="4032838"/>
              <a:ext cx="482054" cy="482054"/>
            </a:xfrm>
            <a:prstGeom prst="rect">
              <a:avLst/>
            </a:prstGeom>
          </p:spPr>
        </p:pic>
        <p:pic>
          <p:nvPicPr>
            <p:cNvPr id="144" name="Picture 143">
              <a:extLst>
                <a:ext uri="{FF2B5EF4-FFF2-40B4-BE49-F238E27FC236}">
                  <a16:creationId xmlns:a16="http://schemas.microsoft.com/office/drawing/2014/main" id="{84940E99-0FC2-C141-9B2B-BE55504A2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14050" y="5278866"/>
              <a:ext cx="695950" cy="467353"/>
            </a:xfrm>
            <a:prstGeom prst="rect">
              <a:avLst/>
            </a:prstGeom>
          </p:spPr>
        </p:pic>
        <p:pic>
          <p:nvPicPr>
            <p:cNvPr id="145" name="Picture 144">
              <a:extLst>
                <a:ext uri="{FF2B5EF4-FFF2-40B4-BE49-F238E27FC236}">
                  <a16:creationId xmlns:a16="http://schemas.microsoft.com/office/drawing/2014/main" id="{0C1A3F9D-632A-DA49-8839-D4A045A9B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55376" y="4956866"/>
              <a:ext cx="1015187" cy="329807"/>
            </a:xfrm>
            <a:prstGeom prst="rect">
              <a:avLst/>
            </a:prstGeom>
          </p:spPr>
        </p:pic>
        <p:pic>
          <p:nvPicPr>
            <p:cNvPr id="146" name="Picture 145">
              <a:extLst>
                <a:ext uri="{FF2B5EF4-FFF2-40B4-BE49-F238E27FC236}">
                  <a16:creationId xmlns:a16="http://schemas.microsoft.com/office/drawing/2014/main" id="{01BB9DBE-9641-D647-8BF5-51453E970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75154" y="5743027"/>
              <a:ext cx="822074" cy="385974"/>
            </a:xfrm>
            <a:prstGeom prst="rect">
              <a:avLst/>
            </a:prstGeom>
          </p:spPr>
        </p:pic>
        <p:pic>
          <p:nvPicPr>
            <p:cNvPr id="147" name="Picture 146">
              <a:extLst>
                <a:ext uri="{FF2B5EF4-FFF2-40B4-BE49-F238E27FC236}">
                  <a16:creationId xmlns:a16="http://schemas.microsoft.com/office/drawing/2014/main" id="{DF09EEB4-038A-AF44-992A-71C95A2B4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74956" y="4590383"/>
              <a:ext cx="695036" cy="396710"/>
            </a:xfrm>
            <a:prstGeom prst="rect">
              <a:avLst/>
            </a:prstGeom>
          </p:spPr>
        </p:pic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AE533FA6-2F29-9242-B17B-CE7631E6D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42128" y="6283999"/>
              <a:ext cx="754307" cy="322719"/>
            </a:xfrm>
            <a:prstGeom prst="rect">
              <a:avLst/>
            </a:prstGeom>
          </p:spPr>
        </p:pic>
        <p:pic>
          <p:nvPicPr>
            <p:cNvPr id="149" name="Picture 148">
              <a:extLst>
                <a:ext uri="{FF2B5EF4-FFF2-40B4-BE49-F238E27FC236}">
                  <a16:creationId xmlns:a16="http://schemas.microsoft.com/office/drawing/2014/main" id="{98AA6CC5-E024-8E49-97FD-D1D7CA848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65350" y="5897202"/>
              <a:ext cx="676778" cy="442162"/>
            </a:xfrm>
            <a:prstGeom prst="rect">
              <a:avLst/>
            </a:prstGeom>
          </p:spPr>
        </p:pic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D3709C23-73BF-B449-B90B-E6DF76253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823569" y="4292212"/>
              <a:ext cx="439650" cy="449552"/>
            </a:xfrm>
            <a:prstGeom prst="rect">
              <a:avLst/>
            </a:prstGeom>
          </p:spPr>
        </p:pic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F53AF0DC-7824-0845-9872-CD91F1103A7C}"/>
                </a:ext>
              </a:extLst>
            </p:cNvPr>
            <p:cNvSpPr/>
            <p:nvPr/>
          </p:nvSpPr>
          <p:spPr>
            <a:xfrm>
              <a:off x="4877887" y="3569629"/>
              <a:ext cx="2173482" cy="4617134"/>
            </a:xfrm>
            <a:prstGeom prst="roundRect">
              <a:avLst/>
            </a:prstGeom>
            <a:noFill/>
            <a:effectLst>
              <a:glow rad="127000">
                <a:schemeClr val="accent1">
                  <a:lumMod val="40000"/>
                  <a:lumOff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C6102611-6B11-A649-BDB8-A3BF42FC9617}"/>
                </a:ext>
              </a:extLst>
            </p:cNvPr>
            <p:cNvSpPr txBox="1"/>
            <p:nvPr/>
          </p:nvSpPr>
          <p:spPr>
            <a:xfrm>
              <a:off x="5581391" y="3569629"/>
              <a:ext cx="7008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FF0000"/>
                  </a:solidFill>
                </a:rPr>
                <a:t>ERICs</a:t>
              </a:r>
            </a:p>
          </p:txBody>
        </p: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DC05CE00-E007-0C49-99B0-1F4F857E25A1}"/>
              </a:ext>
            </a:extLst>
          </p:cNvPr>
          <p:cNvSpPr txBox="1"/>
          <p:nvPr/>
        </p:nvSpPr>
        <p:spPr>
          <a:xfrm>
            <a:off x="5525587" y="2033695"/>
            <a:ext cx="1436917" cy="646331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Platform </a:t>
            </a:r>
          </a:p>
          <a:p>
            <a:pPr algn="ctr"/>
            <a:r>
              <a:rPr lang="en-US" dirty="0"/>
              <a:t>Specific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4C74F88-EC4B-9745-B5BC-A676829A8A8B}"/>
              </a:ext>
            </a:extLst>
          </p:cNvPr>
          <p:cNvGrpSpPr/>
          <p:nvPr/>
        </p:nvGrpSpPr>
        <p:grpSpPr>
          <a:xfrm>
            <a:off x="2166145" y="4750165"/>
            <a:ext cx="2022969" cy="1401901"/>
            <a:chOff x="290654" y="3991461"/>
            <a:chExt cx="2022969" cy="1401901"/>
          </a:xfrm>
        </p:grpSpPr>
        <p:pic>
          <p:nvPicPr>
            <p:cNvPr id="155" name="Picture 154">
              <a:extLst>
                <a:ext uri="{FF2B5EF4-FFF2-40B4-BE49-F238E27FC236}">
                  <a16:creationId xmlns:a16="http://schemas.microsoft.com/office/drawing/2014/main" id="{BD803550-F641-1942-B938-F6C913CA2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93172" y="4985471"/>
              <a:ext cx="991401" cy="407891"/>
            </a:xfrm>
            <a:prstGeom prst="rect">
              <a:avLst/>
            </a:prstGeom>
          </p:spPr>
        </p:pic>
        <p:pic>
          <p:nvPicPr>
            <p:cNvPr id="156" name="Picture 155">
              <a:extLst>
                <a:ext uri="{FF2B5EF4-FFF2-40B4-BE49-F238E27FC236}">
                  <a16:creationId xmlns:a16="http://schemas.microsoft.com/office/drawing/2014/main" id="{F1685009-D46B-1543-8027-86DC7BFEA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151109" y="4455467"/>
              <a:ext cx="784705" cy="288432"/>
            </a:xfrm>
            <a:prstGeom prst="rect">
              <a:avLst/>
            </a:prstGeom>
          </p:spPr>
        </p:pic>
        <p:pic>
          <p:nvPicPr>
            <p:cNvPr id="157" name="Picture 156">
              <a:extLst>
                <a:ext uri="{FF2B5EF4-FFF2-40B4-BE49-F238E27FC236}">
                  <a16:creationId xmlns:a16="http://schemas.microsoft.com/office/drawing/2014/main" id="{13E18E7C-6F6E-074B-8AA5-5D9C95F03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54739" y="4886619"/>
              <a:ext cx="865534" cy="179227"/>
            </a:xfrm>
            <a:prstGeom prst="rect">
              <a:avLst/>
            </a:prstGeom>
          </p:spPr>
        </p:pic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3B2499D9-21F5-034E-9AA1-6591D7FFE666}"/>
                </a:ext>
              </a:extLst>
            </p:cNvPr>
            <p:cNvSpPr txBox="1"/>
            <p:nvPr/>
          </p:nvSpPr>
          <p:spPr>
            <a:xfrm>
              <a:off x="290654" y="3991461"/>
              <a:ext cx="2022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>
                  <a:solidFill>
                    <a:srgbClr val="FF0000"/>
                  </a:solidFill>
                </a:rPr>
                <a:t>Projects/ Programs</a:t>
              </a:r>
            </a:p>
          </p:txBody>
        </p: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53B26311-BF9E-4D4A-B7AB-4F4607A6C052}"/>
              </a:ext>
            </a:extLst>
          </p:cNvPr>
          <p:cNvSpPr txBox="1"/>
          <p:nvPr/>
        </p:nvSpPr>
        <p:spPr>
          <a:xfrm>
            <a:off x="5523819" y="2785927"/>
            <a:ext cx="143868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Environment </a:t>
            </a:r>
          </a:p>
          <a:p>
            <a:pPr algn="ctr"/>
            <a:r>
              <a:rPr lang="en-US" dirty="0"/>
              <a:t>Specific 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D1A59E7-521E-D447-8849-C587A15BB1E5}"/>
              </a:ext>
            </a:extLst>
          </p:cNvPr>
          <p:cNvSpPr txBox="1"/>
          <p:nvPr/>
        </p:nvSpPr>
        <p:spPr>
          <a:xfrm>
            <a:off x="5532422" y="3515406"/>
            <a:ext cx="143008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Process </a:t>
            </a:r>
          </a:p>
          <a:p>
            <a:pPr algn="ctr"/>
            <a:r>
              <a:rPr lang="en-US" dirty="0"/>
              <a:t>Specific 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DAF0F695-D540-9D42-916D-4CFD1047E7DE}"/>
              </a:ext>
            </a:extLst>
          </p:cNvPr>
          <p:cNvSpPr txBox="1"/>
          <p:nvPr/>
        </p:nvSpPr>
        <p:spPr>
          <a:xfrm>
            <a:off x="5526850" y="4220876"/>
            <a:ext cx="144334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Discipline </a:t>
            </a:r>
          </a:p>
          <a:p>
            <a:pPr algn="ctr"/>
            <a:r>
              <a:rPr lang="en-US" dirty="0"/>
              <a:t>Specific </a:t>
            </a:r>
          </a:p>
        </p:txBody>
      </p:sp>
      <p:cxnSp>
        <p:nvCxnSpPr>
          <p:cNvPr id="162" name="Elbow Connector 161">
            <a:extLst>
              <a:ext uri="{FF2B5EF4-FFF2-40B4-BE49-F238E27FC236}">
                <a16:creationId xmlns:a16="http://schemas.microsoft.com/office/drawing/2014/main" id="{9BF7FF6D-4C16-944A-9E31-D70660C5B14B}"/>
              </a:ext>
            </a:extLst>
          </p:cNvPr>
          <p:cNvCxnSpPr>
            <a:cxnSpLocks/>
            <a:stCxn id="156" idx="3"/>
            <a:endCxn id="159" idx="1"/>
          </p:cNvCxnSpPr>
          <p:nvPr/>
        </p:nvCxnSpPr>
        <p:spPr>
          <a:xfrm flipV="1">
            <a:off x="3811305" y="3109093"/>
            <a:ext cx="1712514" cy="2249294"/>
          </a:xfrm>
          <a:prstGeom prst="bentConnector3">
            <a:avLst>
              <a:gd name="adj1" fmla="val 50000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Elbow Connector 162">
            <a:extLst>
              <a:ext uri="{FF2B5EF4-FFF2-40B4-BE49-F238E27FC236}">
                <a16:creationId xmlns:a16="http://schemas.microsoft.com/office/drawing/2014/main" id="{C8031410-B963-234E-8546-4E6CE8165A4E}"/>
              </a:ext>
            </a:extLst>
          </p:cNvPr>
          <p:cNvCxnSpPr>
            <a:cxnSpLocks/>
            <a:stCxn id="150" idx="3"/>
            <a:endCxn id="159" idx="1"/>
          </p:cNvCxnSpPr>
          <p:nvPr/>
        </p:nvCxnSpPr>
        <p:spPr>
          <a:xfrm>
            <a:off x="3461110" y="2573301"/>
            <a:ext cx="2062709" cy="535792"/>
          </a:xfrm>
          <a:prstGeom prst="bentConnector3">
            <a:avLst>
              <a:gd name="adj1" fmla="val 50000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>
            <a:extLst>
              <a:ext uri="{FF2B5EF4-FFF2-40B4-BE49-F238E27FC236}">
                <a16:creationId xmlns:a16="http://schemas.microsoft.com/office/drawing/2014/main" id="{8220E8CE-A54E-DE46-9495-DEC3134B8A19}"/>
              </a:ext>
            </a:extLst>
          </p:cNvPr>
          <p:cNvCxnSpPr>
            <a:cxnSpLocks/>
            <a:stCxn id="143" idx="3"/>
          </p:cNvCxnSpPr>
          <p:nvPr/>
        </p:nvCxnSpPr>
        <p:spPr>
          <a:xfrm flipV="1">
            <a:off x="2848027" y="2281932"/>
            <a:ext cx="2661581" cy="48246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>
            <a:extLst>
              <a:ext uri="{FF2B5EF4-FFF2-40B4-BE49-F238E27FC236}">
                <a16:creationId xmlns:a16="http://schemas.microsoft.com/office/drawing/2014/main" id="{67A31AD3-99F4-6343-B408-29F9C4A8AF6C}"/>
              </a:ext>
            </a:extLst>
          </p:cNvPr>
          <p:cNvCxnSpPr>
            <a:cxnSpLocks/>
            <a:stCxn id="155" idx="3"/>
            <a:endCxn id="153" idx="1"/>
          </p:cNvCxnSpPr>
          <p:nvPr/>
        </p:nvCxnSpPr>
        <p:spPr>
          <a:xfrm flipV="1">
            <a:off x="3960064" y="2356861"/>
            <a:ext cx="1565523" cy="359126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>
            <a:extLst>
              <a:ext uri="{FF2B5EF4-FFF2-40B4-BE49-F238E27FC236}">
                <a16:creationId xmlns:a16="http://schemas.microsoft.com/office/drawing/2014/main" id="{B0F8B21B-10D7-654C-B95C-212AFD127ED0}"/>
              </a:ext>
            </a:extLst>
          </p:cNvPr>
          <p:cNvCxnSpPr>
            <a:cxnSpLocks/>
            <a:stCxn id="144" idx="3"/>
          </p:cNvCxnSpPr>
          <p:nvPr/>
        </p:nvCxnSpPr>
        <p:spPr>
          <a:xfrm flipV="1">
            <a:off x="3040866" y="2220158"/>
            <a:ext cx="2484721" cy="1348698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>
            <a:extLst>
              <a:ext uri="{FF2B5EF4-FFF2-40B4-BE49-F238E27FC236}">
                <a16:creationId xmlns:a16="http://schemas.microsoft.com/office/drawing/2014/main" id="{16BDB903-18AD-B945-8A87-62F3097387E2}"/>
              </a:ext>
            </a:extLst>
          </p:cNvPr>
          <p:cNvCxnSpPr>
            <a:cxnSpLocks/>
            <a:endCxn id="159" idx="1"/>
          </p:cNvCxnSpPr>
          <p:nvPr/>
        </p:nvCxnSpPr>
        <p:spPr>
          <a:xfrm flipV="1">
            <a:off x="3092062" y="3109093"/>
            <a:ext cx="2431757" cy="571696"/>
          </a:xfrm>
          <a:prstGeom prst="bentConnector3">
            <a:avLst>
              <a:gd name="adj1" fmla="val 64714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67">
            <a:extLst>
              <a:ext uri="{FF2B5EF4-FFF2-40B4-BE49-F238E27FC236}">
                <a16:creationId xmlns:a16="http://schemas.microsoft.com/office/drawing/2014/main" id="{F5FD4FC6-C8CB-1640-80AB-CC2D7A74322B}"/>
              </a:ext>
            </a:extLst>
          </p:cNvPr>
          <p:cNvCxnSpPr>
            <a:cxnSpLocks/>
            <a:stCxn id="145" idx="3"/>
          </p:cNvCxnSpPr>
          <p:nvPr/>
        </p:nvCxnSpPr>
        <p:spPr>
          <a:xfrm>
            <a:off x="3653369" y="3178083"/>
            <a:ext cx="1879302" cy="525069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E540A5A6-CC20-A643-9EE7-73F3B7D8FCEA}"/>
              </a:ext>
            </a:extLst>
          </p:cNvPr>
          <p:cNvSpPr txBox="1"/>
          <p:nvPr/>
        </p:nvSpPr>
        <p:spPr>
          <a:xfrm>
            <a:off x="5540982" y="4930301"/>
            <a:ext cx="1441475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Area </a:t>
            </a:r>
          </a:p>
          <a:p>
            <a:pPr algn="ctr"/>
            <a:r>
              <a:rPr lang="en-US" dirty="0"/>
              <a:t>Specific </a:t>
            </a:r>
          </a:p>
        </p:txBody>
      </p:sp>
      <p:cxnSp>
        <p:nvCxnSpPr>
          <p:cNvPr id="170" name="Elbow Connector 169">
            <a:extLst>
              <a:ext uri="{FF2B5EF4-FFF2-40B4-BE49-F238E27FC236}">
                <a16:creationId xmlns:a16="http://schemas.microsoft.com/office/drawing/2014/main" id="{A29694C7-D994-574D-9BD2-9D44AD112248}"/>
              </a:ext>
            </a:extLst>
          </p:cNvPr>
          <p:cNvCxnSpPr>
            <a:cxnSpLocks/>
            <a:stCxn id="157" idx="3"/>
            <a:endCxn id="169" idx="1"/>
          </p:cNvCxnSpPr>
          <p:nvPr/>
        </p:nvCxnSpPr>
        <p:spPr>
          <a:xfrm flipV="1">
            <a:off x="3195764" y="5253467"/>
            <a:ext cx="2345218" cy="48147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Elbow Connector 170">
            <a:extLst>
              <a:ext uri="{FF2B5EF4-FFF2-40B4-BE49-F238E27FC236}">
                <a16:creationId xmlns:a16="http://schemas.microsoft.com/office/drawing/2014/main" id="{1CC1EE61-9D48-AA4D-8C1F-FE9923924680}"/>
              </a:ext>
            </a:extLst>
          </p:cNvPr>
          <p:cNvCxnSpPr>
            <a:cxnSpLocks/>
            <a:stCxn id="149" idx="3"/>
            <a:endCxn id="169" idx="1"/>
          </p:cNvCxnSpPr>
          <p:nvPr/>
        </p:nvCxnSpPr>
        <p:spPr>
          <a:xfrm>
            <a:off x="2885207" y="4174596"/>
            <a:ext cx="2655775" cy="1078871"/>
          </a:xfrm>
          <a:prstGeom prst="bentConnector3">
            <a:avLst>
              <a:gd name="adj1" fmla="val 51878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D36C5FAA-E432-AC4F-856B-18A39C6FF43E}"/>
              </a:ext>
            </a:extLst>
          </p:cNvPr>
          <p:cNvCxnSpPr>
            <a:cxnSpLocks/>
            <a:stCxn id="148" idx="3"/>
            <a:endCxn id="161" idx="1"/>
          </p:cNvCxnSpPr>
          <p:nvPr/>
        </p:nvCxnSpPr>
        <p:spPr>
          <a:xfrm>
            <a:off x="3584633" y="4501672"/>
            <a:ext cx="1942217" cy="42370"/>
          </a:xfrm>
          <a:prstGeom prst="bentConnector3">
            <a:avLst>
              <a:gd name="adj1" fmla="val 50001"/>
            </a:avLst>
          </a:prstGeom>
          <a:ln w="254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Elbow Connector 172">
            <a:extLst>
              <a:ext uri="{FF2B5EF4-FFF2-40B4-BE49-F238E27FC236}">
                <a16:creationId xmlns:a16="http://schemas.microsoft.com/office/drawing/2014/main" id="{AC7606D2-E787-ED4D-9A45-4841279B86A5}"/>
              </a:ext>
            </a:extLst>
          </p:cNvPr>
          <p:cNvCxnSpPr>
            <a:cxnSpLocks/>
            <a:stCxn id="146" idx="3"/>
            <a:endCxn id="161" idx="1"/>
          </p:cNvCxnSpPr>
          <p:nvPr/>
        </p:nvCxnSpPr>
        <p:spPr>
          <a:xfrm>
            <a:off x="3678094" y="3992327"/>
            <a:ext cx="1848756" cy="551715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Elbow Connector 173">
            <a:extLst>
              <a:ext uri="{FF2B5EF4-FFF2-40B4-BE49-F238E27FC236}">
                <a16:creationId xmlns:a16="http://schemas.microsoft.com/office/drawing/2014/main" id="{CB3E5B3E-5AC3-774E-A4C5-7ECC2C75CE3B}"/>
              </a:ext>
            </a:extLst>
          </p:cNvPr>
          <p:cNvCxnSpPr>
            <a:cxnSpLocks/>
            <a:endCxn id="161" idx="1"/>
          </p:cNvCxnSpPr>
          <p:nvPr/>
        </p:nvCxnSpPr>
        <p:spPr>
          <a:xfrm>
            <a:off x="3132448" y="2849637"/>
            <a:ext cx="2394402" cy="1694405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E6E68323-A276-F844-8A8B-B58A9BF55687}"/>
              </a:ext>
            </a:extLst>
          </p:cNvPr>
          <p:cNvSpPr txBox="1"/>
          <p:nvPr/>
        </p:nvSpPr>
        <p:spPr>
          <a:xfrm>
            <a:off x="9302520" y="1202125"/>
            <a:ext cx="1853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Contribution of National efforts</a:t>
            </a:r>
          </a:p>
        </p:txBody>
      </p:sp>
      <p:sp>
        <p:nvSpPr>
          <p:cNvPr id="176" name="Left Arrow 175">
            <a:extLst>
              <a:ext uri="{FF2B5EF4-FFF2-40B4-BE49-F238E27FC236}">
                <a16:creationId xmlns:a16="http://schemas.microsoft.com/office/drawing/2014/main" id="{594732E3-E068-E241-B73B-C567ACBAF2D2}"/>
              </a:ext>
            </a:extLst>
          </p:cNvPr>
          <p:cNvSpPr/>
          <p:nvPr/>
        </p:nvSpPr>
        <p:spPr>
          <a:xfrm>
            <a:off x="7150033" y="3414287"/>
            <a:ext cx="522181" cy="7273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CDA09ECD-1499-AC49-988B-2FEA51F1947D}"/>
              </a:ext>
            </a:extLst>
          </p:cNvPr>
          <p:cNvGrpSpPr/>
          <p:nvPr/>
        </p:nvGrpSpPr>
        <p:grpSpPr>
          <a:xfrm>
            <a:off x="143188" y="2134464"/>
            <a:ext cx="1887787" cy="2679504"/>
            <a:chOff x="143188" y="2134464"/>
            <a:chExt cx="1887787" cy="2679504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3F5CBD34-35BB-0848-9C22-9BF82550C8BE}"/>
                </a:ext>
              </a:extLst>
            </p:cNvPr>
            <p:cNvSpPr txBox="1"/>
            <p:nvPr/>
          </p:nvSpPr>
          <p:spPr>
            <a:xfrm>
              <a:off x="143188" y="2134464"/>
              <a:ext cx="18531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>
                  <a:solidFill>
                    <a:schemeClr val="accent1">
                      <a:lumMod val="75000"/>
                    </a:schemeClr>
                  </a:solidFill>
                </a:rPr>
                <a:t>EU Contribution to Global efforts`</a:t>
              </a:r>
            </a:p>
          </p:txBody>
        </p:sp>
        <p:pic>
          <p:nvPicPr>
            <p:cNvPr id="179" name="Picture 178">
              <a:extLst>
                <a:ext uri="{FF2B5EF4-FFF2-40B4-BE49-F238E27FC236}">
                  <a16:creationId xmlns:a16="http://schemas.microsoft.com/office/drawing/2014/main" id="{EF24E259-F8EE-984E-B4ED-BC7621055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11808" y="2985349"/>
              <a:ext cx="756606" cy="756606"/>
            </a:xfrm>
            <a:prstGeom prst="rect">
              <a:avLst/>
            </a:prstGeom>
          </p:spPr>
        </p:pic>
        <p:pic>
          <p:nvPicPr>
            <p:cNvPr id="180" name="Picture 179">
              <a:extLst>
                <a:ext uri="{FF2B5EF4-FFF2-40B4-BE49-F238E27FC236}">
                  <a16:creationId xmlns:a16="http://schemas.microsoft.com/office/drawing/2014/main" id="{93C008D0-78F7-264A-81A1-F007EFCE7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59577" y="3839624"/>
              <a:ext cx="1252693" cy="464614"/>
            </a:xfrm>
            <a:prstGeom prst="rect">
              <a:avLst/>
            </a:prstGeom>
          </p:spPr>
        </p:pic>
        <p:pic>
          <p:nvPicPr>
            <p:cNvPr id="181" name="Picture 180">
              <a:extLst>
                <a:ext uri="{FF2B5EF4-FFF2-40B4-BE49-F238E27FC236}">
                  <a16:creationId xmlns:a16="http://schemas.microsoft.com/office/drawing/2014/main" id="{3458DF71-DD90-0C48-BDBE-7B3D7063E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72415" y="4425058"/>
              <a:ext cx="1271071" cy="388910"/>
            </a:xfrm>
            <a:prstGeom prst="rect">
              <a:avLst/>
            </a:prstGeom>
          </p:spPr>
        </p:pic>
        <p:sp>
          <p:nvSpPr>
            <p:cNvPr id="182" name="Left Arrow 181">
              <a:extLst>
                <a:ext uri="{FF2B5EF4-FFF2-40B4-BE49-F238E27FC236}">
                  <a16:creationId xmlns:a16="http://schemas.microsoft.com/office/drawing/2014/main" id="{DC193FE0-3187-D04C-8D0A-61229D0468EB}"/>
                </a:ext>
              </a:extLst>
            </p:cNvPr>
            <p:cNvSpPr/>
            <p:nvPr/>
          </p:nvSpPr>
          <p:spPr>
            <a:xfrm>
              <a:off x="1508794" y="3451854"/>
              <a:ext cx="522181" cy="727366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3" name="Picture 182">
            <a:extLst>
              <a:ext uri="{FF2B5EF4-FFF2-40B4-BE49-F238E27FC236}">
                <a16:creationId xmlns:a16="http://schemas.microsoft.com/office/drawing/2014/main" id="{14E26D10-6070-2547-A678-72DCFED3D25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459054" y="1954516"/>
            <a:ext cx="705896" cy="302527"/>
          </a:xfrm>
          <a:prstGeom prst="rect">
            <a:avLst/>
          </a:prstGeom>
        </p:spPr>
      </p:pic>
      <p:cxnSp>
        <p:nvCxnSpPr>
          <p:cNvPr id="184" name="Elbow Connector 183">
            <a:extLst>
              <a:ext uri="{FF2B5EF4-FFF2-40B4-BE49-F238E27FC236}">
                <a16:creationId xmlns:a16="http://schemas.microsoft.com/office/drawing/2014/main" id="{EB11D3FA-12FF-2744-95D2-FFC8A2D3B757}"/>
              </a:ext>
            </a:extLst>
          </p:cNvPr>
          <p:cNvCxnSpPr>
            <a:cxnSpLocks/>
            <a:stCxn id="183" idx="3"/>
          </p:cNvCxnSpPr>
          <p:nvPr/>
        </p:nvCxnSpPr>
        <p:spPr>
          <a:xfrm>
            <a:off x="4164950" y="2105780"/>
            <a:ext cx="1364610" cy="37305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777C217A-0FF3-A742-85A6-CBA70A7F6A52}"/>
              </a:ext>
            </a:extLst>
          </p:cNvPr>
          <p:cNvGrpSpPr/>
          <p:nvPr/>
        </p:nvGrpSpPr>
        <p:grpSpPr>
          <a:xfrm>
            <a:off x="7777222" y="1949564"/>
            <a:ext cx="4357149" cy="3969889"/>
            <a:chOff x="7777222" y="1949564"/>
            <a:chExt cx="4357149" cy="3969889"/>
          </a:xfrm>
        </p:grpSpPr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F423821E-66DE-5046-9F8A-D06086F41ED1}"/>
                </a:ext>
              </a:extLst>
            </p:cNvPr>
            <p:cNvGrpSpPr/>
            <p:nvPr/>
          </p:nvGrpSpPr>
          <p:grpSpPr>
            <a:xfrm>
              <a:off x="7777222" y="1949564"/>
              <a:ext cx="4357149" cy="3969889"/>
              <a:chOff x="7777222" y="1949564"/>
              <a:chExt cx="4357149" cy="3969889"/>
            </a:xfrm>
          </p:grpSpPr>
          <p:grpSp>
            <p:nvGrpSpPr>
              <p:cNvPr id="206" name="Group 205">
                <a:extLst>
                  <a:ext uri="{FF2B5EF4-FFF2-40B4-BE49-F238E27FC236}">
                    <a16:creationId xmlns:a16="http://schemas.microsoft.com/office/drawing/2014/main" id="{55C2CBB0-6AD0-7E4D-9DD2-6F6CE150E532}"/>
                  </a:ext>
                </a:extLst>
              </p:cNvPr>
              <p:cNvGrpSpPr/>
              <p:nvPr/>
            </p:nvGrpSpPr>
            <p:grpSpPr>
              <a:xfrm>
                <a:off x="7777222" y="1949564"/>
                <a:ext cx="4357149" cy="3969889"/>
                <a:chOff x="7777222" y="1949564"/>
                <a:chExt cx="4357149" cy="3969889"/>
              </a:xfrm>
            </p:grpSpPr>
            <p:pic>
              <p:nvPicPr>
                <p:cNvPr id="215" name="Picture 214">
                  <a:extLst>
                    <a:ext uri="{FF2B5EF4-FFF2-40B4-BE49-F238E27FC236}">
                      <a16:creationId xmlns:a16="http://schemas.microsoft.com/office/drawing/2014/main" id="{32C3DD51-D0A9-7A4F-B6C3-ACF880D6F1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423583" y="5087533"/>
                  <a:ext cx="417743" cy="280528"/>
                </a:xfrm>
                <a:prstGeom prst="rect">
                  <a:avLst/>
                </a:prstGeom>
              </p:spPr>
            </p:pic>
            <p:grpSp>
              <p:nvGrpSpPr>
                <p:cNvPr id="216" name="Group 215">
                  <a:extLst>
                    <a:ext uri="{FF2B5EF4-FFF2-40B4-BE49-F238E27FC236}">
                      <a16:creationId xmlns:a16="http://schemas.microsoft.com/office/drawing/2014/main" id="{0C5BE689-70E5-C64E-8717-4959B3CB5C8F}"/>
                    </a:ext>
                  </a:extLst>
                </p:cNvPr>
                <p:cNvGrpSpPr/>
                <p:nvPr/>
              </p:nvGrpSpPr>
              <p:grpSpPr>
                <a:xfrm>
                  <a:off x="7777222" y="1949564"/>
                  <a:ext cx="4272318" cy="3969889"/>
                  <a:chOff x="3433324" y="0"/>
                  <a:chExt cx="8308102" cy="6823951"/>
                </a:xfrm>
              </p:grpSpPr>
              <p:pic>
                <p:nvPicPr>
                  <p:cNvPr id="236" name="Picture 235">
                    <a:extLst>
                      <a:ext uri="{FF2B5EF4-FFF2-40B4-BE49-F238E27FC236}">
                        <a16:creationId xmlns:a16="http://schemas.microsoft.com/office/drawing/2014/main" id="{2F3C2AE2-666F-4B45-8A81-928802816F6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3433324" y="0"/>
                    <a:ext cx="8308102" cy="6823951"/>
                  </a:xfrm>
                  <a:prstGeom prst="rect">
                    <a:avLst/>
                  </a:prstGeom>
                </p:spPr>
              </p:pic>
              <p:pic>
                <p:nvPicPr>
                  <p:cNvPr id="237" name="Picture 236">
                    <a:extLst>
                      <a:ext uri="{FF2B5EF4-FFF2-40B4-BE49-F238E27FC236}">
                        <a16:creationId xmlns:a16="http://schemas.microsoft.com/office/drawing/2014/main" id="{99CD8873-B251-6647-AE61-73A018FF49A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0357357" y="6025705"/>
                    <a:ext cx="409197" cy="192123"/>
                  </a:xfrm>
                  <a:prstGeom prst="rect">
                    <a:avLst/>
                  </a:prstGeom>
                </p:spPr>
              </p:pic>
              <p:pic>
                <p:nvPicPr>
                  <p:cNvPr id="238" name="Picture 237">
                    <a:extLst>
                      <a:ext uri="{FF2B5EF4-FFF2-40B4-BE49-F238E27FC236}">
                        <a16:creationId xmlns:a16="http://schemas.microsoft.com/office/drawing/2014/main" id="{4166D4C1-CFB2-9248-B0C7-A637BF20EFA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5247440" y="4884000"/>
                    <a:ext cx="409197" cy="192123"/>
                  </a:xfrm>
                  <a:prstGeom prst="rect">
                    <a:avLst/>
                  </a:prstGeom>
                </p:spPr>
              </p:pic>
              <p:pic>
                <p:nvPicPr>
                  <p:cNvPr id="239" name="Picture 238">
                    <a:extLst>
                      <a:ext uri="{FF2B5EF4-FFF2-40B4-BE49-F238E27FC236}">
                        <a16:creationId xmlns:a16="http://schemas.microsoft.com/office/drawing/2014/main" id="{DBCF797B-E37E-364E-9785-CCF14F076AF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5946718" y="3839664"/>
                    <a:ext cx="409197" cy="192123"/>
                  </a:xfrm>
                  <a:prstGeom prst="rect">
                    <a:avLst/>
                  </a:prstGeom>
                </p:spPr>
              </p:pic>
              <p:pic>
                <p:nvPicPr>
                  <p:cNvPr id="240" name="Picture 239">
                    <a:extLst>
                      <a:ext uri="{FF2B5EF4-FFF2-40B4-BE49-F238E27FC236}">
                        <a16:creationId xmlns:a16="http://schemas.microsoft.com/office/drawing/2014/main" id="{D09EA26E-7B18-3045-855F-7CBB5A4A8BF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7178178" y="3142897"/>
                    <a:ext cx="409197" cy="192123"/>
                  </a:xfrm>
                  <a:prstGeom prst="rect">
                    <a:avLst/>
                  </a:prstGeom>
                </p:spPr>
              </p:pic>
              <p:pic>
                <p:nvPicPr>
                  <p:cNvPr id="241" name="Picture 240">
                    <a:extLst>
                      <a:ext uri="{FF2B5EF4-FFF2-40B4-BE49-F238E27FC236}">
                        <a16:creationId xmlns:a16="http://schemas.microsoft.com/office/drawing/2014/main" id="{E83F430E-8715-B74B-AE42-4CD8F2340C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643248" y="5307496"/>
                    <a:ext cx="409197" cy="192123"/>
                  </a:xfrm>
                  <a:prstGeom prst="rect">
                    <a:avLst/>
                  </a:prstGeom>
                </p:spPr>
              </p:pic>
              <p:pic>
                <p:nvPicPr>
                  <p:cNvPr id="242" name="Picture 241">
                    <a:extLst>
                      <a:ext uri="{FF2B5EF4-FFF2-40B4-BE49-F238E27FC236}">
                        <a16:creationId xmlns:a16="http://schemas.microsoft.com/office/drawing/2014/main" id="{F9C84D8A-D0BF-ED43-90D8-89175D514A5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7363156" y="2618950"/>
                    <a:ext cx="409197" cy="192123"/>
                  </a:xfrm>
                  <a:prstGeom prst="rect">
                    <a:avLst/>
                  </a:prstGeom>
                </p:spPr>
              </p:pic>
              <p:pic>
                <p:nvPicPr>
                  <p:cNvPr id="243" name="Picture 242">
                    <a:extLst>
                      <a:ext uri="{FF2B5EF4-FFF2-40B4-BE49-F238E27FC236}">
                        <a16:creationId xmlns:a16="http://schemas.microsoft.com/office/drawing/2014/main" id="{09CE72E8-CF9E-6341-B371-15200C463F8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4193684" y="4980061"/>
                    <a:ext cx="409197" cy="192123"/>
                  </a:xfrm>
                  <a:prstGeom prst="rect">
                    <a:avLst/>
                  </a:prstGeom>
                </p:spPr>
              </p:pic>
              <p:pic>
                <p:nvPicPr>
                  <p:cNvPr id="244" name="Picture 243">
                    <a:extLst>
                      <a:ext uri="{FF2B5EF4-FFF2-40B4-BE49-F238E27FC236}">
                        <a16:creationId xmlns:a16="http://schemas.microsoft.com/office/drawing/2014/main" id="{1F36A6BF-C875-764E-9095-B6BADCD8D2C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738041" y="4647203"/>
                    <a:ext cx="409196" cy="192123"/>
                  </a:xfrm>
                  <a:prstGeom prst="rect">
                    <a:avLst/>
                  </a:prstGeom>
                </p:spPr>
              </p:pic>
              <p:pic>
                <p:nvPicPr>
                  <p:cNvPr id="245" name="Picture 244">
                    <a:extLst>
                      <a:ext uri="{FF2B5EF4-FFF2-40B4-BE49-F238E27FC236}">
                        <a16:creationId xmlns:a16="http://schemas.microsoft.com/office/drawing/2014/main" id="{A5A0F435-99AF-2D44-8F18-667C270EBD3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747183" y="4571866"/>
                    <a:ext cx="381649" cy="256290"/>
                  </a:xfrm>
                  <a:prstGeom prst="rect">
                    <a:avLst/>
                  </a:prstGeom>
                </p:spPr>
              </p:pic>
              <p:pic>
                <p:nvPicPr>
                  <p:cNvPr id="246" name="Picture 245">
                    <a:extLst>
                      <a:ext uri="{FF2B5EF4-FFF2-40B4-BE49-F238E27FC236}">
                        <a16:creationId xmlns:a16="http://schemas.microsoft.com/office/drawing/2014/main" id="{897AF6E0-1827-9843-BB1C-79AE2F7CDF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472573" y="4419601"/>
                    <a:ext cx="381649" cy="256290"/>
                  </a:xfrm>
                  <a:prstGeom prst="rect">
                    <a:avLst/>
                  </a:prstGeom>
                </p:spPr>
              </p:pic>
              <p:pic>
                <p:nvPicPr>
                  <p:cNvPr id="247" name="Picture 246">
                    <a:extLst>
                      <a:ext uri="{FF2B5EF4-FFF2-40B4-BE49-F238E27FC236}">
                        <a16:creationId xmlns:a16="http://schemas.microsoft.com/office/drawing/2014/main" id="{9A84E70D-878C-7D4A-AD41-FE449DE95B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5656637" y="5230541"/>
                    <a:ext cx="381649" cy="256290"/>
                  </a:xfrm>
                  <a:prstGeom prst="rect">
                    <a:avLst/>
                  </a:prstGeom>
                </p:spPr>
              </p:pic>
              <p:pic>
                <p:nvPicPr>
                  <p:cNvPr id="248" name="Picture 247">
                    <a:extLst>
                      <a:ext uri="{FF2B5EF4-FFF2-40B4-BE49-F238E27FC236}">
                        <a16:creationId xmlns:a16="http://schemas.microsoft.com/office/drawing/2014/main" id="{DFBD42E3-8480-C947-BB90-6C25A450D45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8935260" y="5587961"/>
                    <a:ext cx="381649" cy="256290"/>
                  </a:xfrm>
                  <a:prstGeom prst="rect">
                    <a:avLst/>
                  </a:prstGeom>
                </p:spPr>
              </p:pic>
              <p:pic>
                <p:nvPicPr>
                  <p:cNvPr id="249" name="Picture 248">
                    <a:extLst>
                      <a:ext uri="{FF2B5EF4-FFF2-40B4-BE49-F238E27FC236}">
                        <a16:creationId xmlns:a16="http://schemas.microsoft.com/office/drawing/2014/main" id="{F650C1DB-6D15-214C-AFBA-0F9F6534C05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8097695" y="981265"/>
                    <a:ext cx="381649" cy="256290"/>
                  </a:xfrm>
                  <a:prstGeom prst="rect">
                    <a:avLst/>
                  </a:prstGeom>
                </p:spPr>
              </p:pic>
              <p:pic>
                <p:nvPicPr>
                  <p:cNvPr id="250" name="Picture 249">
                    <a:extLst>
                      <a:ext uri="{FF2B5EF4-FFF2-40B4-BE49-F238E27FC236}">
                        <a16:creationId xmlns:a16="http://schemas.microsoft.com/office/drawing/2014/main" id="{36D39940-BCE1-E14B-9523-D88B2C0491C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5566170" y="2275346"/>
                    <a:ext cx="381649" cy="256290"/>
                  </a:xfrm>
                  <a:prstGeom prst="rect">
                    <a:avLst/>
                  </a:prstGeom>
                </p:spPr>
              </p:pic>
              <p:pic>
                <p:nvPicPr>
                  <p:cNvPr id="251" name="Picture 250">
                    <a:extLst>
                      <a:ext uri="{FF2B5EF4-FFF2-40B4-BE49-F238E27FC236}">
                        <a16:creationId xmlns:a16="http://schemas.microsoft.com/office/drawing/2014/main" id="{A7089A4D-85F2-244F-A9D7-523621672F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1359777" y="4605077"/>
                    <a:ext cx="381649" cy="256290"/>
                  </a:xfrm>
                  <a:prstGeom prst="rect">
                    <a:avLst/>
                  </a:prstGeom>
                </p:spPr>
              </p:pic>
              <p:pic>
                <p:nvPicPr>
                  <p:cNvPr id="252" name="Picture 251">
                    <a:extLst>
                      <a:ext uri="{FF2B5EF4-FFF2-40B4-BE49-F238E27FC236}">
                        <a16:creationId xmlns:a16="http://schemas.microsoft.com/office/drawing/2014/main" id="{D23A9F4F-9331-A847-8B0D-0E72FC5A5C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413467" y="3575043"/>
                    <a:ext cx="428814" cy="244757"/>
                  </a:xfrm>
                  <a:prstGeom prst="rect">
                    <a:avLst/>
                  </a:prstGeom>
                </p:spPr>
              </p:pic>
              <p:pic>
                <p:nvPicPr>
                  <p:cNvPr id="253" name="Picture 252">
                    <a:extLst>
                      <a:ext uri="{FF2B5EF4-FFF2-40B4-BE49-F238E27FC236}">
                        <a16:creationId xmlns:a16="http://schemas.microsoft.com/office/drawing/2014/main" id="{29DF4D41-4F62-A740-980D-C63F419B74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10177213" y="5699658"/>
                    <a:ext cx="428814" cy="244757"/>
                  </a:xfrm>
                  <a:prstGeom prst="rect">
                    <a:avLst/>
                  </a:prstGeom>
                </p:spPr>
              </p:pic>
              <p:pic>
                <p:nvPicPr>
                  <p:cNvPr id="254" name="Picture 253">
                    <a:extLst>
                      <a:ext uri="{FF2B5EF4-FFF2-40B4-BE49-F238E27FC236}">
                        <a16:creationId xmlns:a16="http://schemas.microsoft.com/office/drawing/2014/main" id="{CE69A7E4-FFD3-1345-9AA8-7768F7B6D3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0744182" y="6343294"/>
                    <a:ext cx="381649" cy="256290"/>
                  </a:xfrm>
                  <a:prstGeom prst="rect">
                    <a:avLst/>
                  </a:prstGeom>
                </p:spPr>
              </p:pic>
              <p:pic>
                <p:nvPicPr>
                  <p:cNvPr id="255" name="Picture 254">
                    <a:extLst>
                      <a:ext uri="{FF2B5EF4-FFF2-40B4-BE49-F238E27FC236}">
                        <a16:creationId xmlns:a16="http://schemas.microsoft.com/office/drawing/2014/main" id="{53E431D2-5FDE-4243-B185-B43E920792F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416179" y="1953200"/>
                    <a:ext cx="428814" cy="244756"/>
                  </a:xfrm>
                  <a:prstGeom prst="rect">
                    <a:avLst/>
                  </a:prstGeom>
                </p:spPr>
              </p:pic>
              <p:pic>
                <p:nvPicPr>
                  <p:cNvPr id="256" name="Picture 255">
                    <a:extLst>
                      <a:ext uri="{FF2B5EF4-FFF2-40B4-BE49-F238E27FC236}">
                        <a16:creationId xmlns:a16="http://schemas.microsoft.com/office/drawing/2014/main" id="{3DEB7A47-DAD8-644B-A884-7CFB5E3CC22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7887996" y="1436118"/>
                    <a:ext cx="428814" cy="244757"/>
                  </a:xfrm>
                  <a:prstGeom prst="rect">
                    <a:avLst/>
                  </a:prstGeom>
                </p:spPr>
              </p:pic>
              <p:pic>
                <p:nvPicPr>
                  <p:cNvPr id="257" name="Picture 256">
                    <a:extLst>
                      <a:ext uri="{FF2B5EF4-FFF2-40B4-BE49-F238E27FC236}">
                        <a16:creationId xmlns:a16="http://schemas.microsoft.com/office/drawing/2014/main" id="{08DB2320-9104-184E-A218-77104C9347A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4290635" y="4696828"/>
                    <a:ext cx="428814" cy="244757"/>
                  </a:xfrm>
                  <a:prstGeom prst="rect">
                    <a:avLst/>
                  </a:prstGeom>
                </p:spPr>
              </p:pic>
              <p:pic>
                <p:nvPicPr>
                  <p:cNvPr id="258" name="Picture 257">
                    <a:extLst>
                      <a:ext uri="{FF2B5EF4-FFF2-40B4-BE49-F238E27FC236}">
                        <a16:creationId xmlns:a16="http://schemas.microsoft.com/office/drawing/2014/main" id="{AB8CFCEB-C75F-3247-A063-4FE10ADE81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8112734" y="5128829"/>
                    <a:ext cx="428814" cy="244757"/>
                  </a:xfrm>
                  <a:prstGeom prst="rect">
                    <a:avLst/>
                  </a:prstGeom>
                </p:spPr>
              </p:pic>
              <p:pic>
                <p:nvPicPr>
                  <p:cNvPr id="259" name="Picture 258">
                    <a:extLst>
                      <a:ext uri="{FF2B5EF4-FFF2-40B4-BE49-F238E27FC236}">
                        <a16:creationId xmlns:a16="http://schemas.microsoft.com/office/drawing/2014/main" id="{AF4ADAF9-1E26-F74E-B685-17B574097C7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0935006" y="5007593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60" name="Picture 259">
                    <a:extLst>
                      <a:ext uri="{FF2B5EF4-FFF2-40B4-BE49-F238E27FC236}">
                        <a16:creationId xmlns:a16="http://schemas.microsoft.com/office/drawing/2014/main" id="{5842CDA9-83B9-7F42-8903-82CA27116C0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0408549" y="1038821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61" name="Picture 260">
                    <a:extLst>
                      <a:ext uri="{FF2B5EF4-FFF2-40B4-BE49-F238E27FC236}">
                        <a16:creationId xmlns:a16="http://schemas.microsoft.com/office/drawing/2014/main" id="{37949AC9-939E-BF4D-826F-2A2460559F7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812016" y="4031787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62" name="Picture 261">
                    <a:extLst>
                      <a:ext uri="{FF2B5EF4-FFF2-40B4-BE49-F238E27FC236}">
                        <a16:creationId xmlns:a16="http://schemas.microsoft.com/office/drawing/2014/main" id="{733914DF-37A8-0A49-9424-DB96C3C6F63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8154024" y="3077446"/>
                    <a:ext cx="243614" cy="243613"/>
                  </a:xfrm>
                  <a:prstGeom prst="rect">
                    <a:avLst/>
                  </a:prstGeom>
                </p:spPr>
              </p:pic>
              <p:pic>
                <p:nvPicPr>
                  <p:cNvPr id="263" name="Picture 262">
                    <a:extLst>
                      <a:ext uri="{FF2B5EF4-FFF2-40B4-BE49-F238E27FC236}">
                        <a16:creationId xmlns:a16="http://schemas.microsoft.com/office/drawing/2014/main" id="{89557664-2AD6-E44B-BE88-812F1206090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0380385" y="6292264"/>
                    <a:ext cx="243614" cy="243613"/>
                  </a:xfrm>
                  <a:prstGeom prst="rect">
                    <a:avLst/>
                  </a:prstGeom>
                </p:spPr>
              </p:pic>
              <p:pic>
                <p:nvPicPr>
                  <p:cNvPr id="264" name="Picture 263">
                    <a:extLst>
                      <a:ext uri="{FF2B5EF4-FFF2-40B4-BE49-F238E27FC236}">
                        <a16:creationId xmlns:a16="http://schemas.microsoft.com/office/drawing/2014/main" id="{4AC2A051-4391-B649-9C05-4D7E159B36D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5503805" y="1999121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65" name="Picture 264">
                    <a:extLst>
                      <a:ext uri="{FF2B5EF4-FFF2-40B4-BE49-F238E27FC236}">
                        <a16:creationId xmlns:a16="http://schemas.microsoft.com/office/drawing/2014/main" id="{B66AC453-DCFE-BC45-9400-456407A64F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8171688" y="4828156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66" name="Picture 265">
                    <a:extLst>
                      <a:ext uri="{FF2B5EF4-FFF2-40B4-BE49-F238E27FC236}">
                        <a16:creationId xmlns:a16="http://schemas.microsoft.com/office/drawing/2014/main" id="{263F44DD-AE0C-4F4F-A277-BF107C9D165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545563" y="2848603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67" name="Picture 266">
                    <a:extLst>
                      <a:ext uri="{FF2B5EF4-FFF2-40B4-BE49-F238E27FC236}">
                        <a16:creationId xmlns:a16="http://schemas.microsoft.com/office/drawing/2014/main" id="{FB04923F-69AE-4C41-BC39-3DA42A91660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8601784" y="959743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68" name="Picture 267">
                    <a:extLst>
                      <a:ext uri="{FF2B5EF4-FFF2-40B4-BE49-F238E27FC236}">
                        <a16:creationId xmlns:a16="http://schemas.microsoft.com/office/drawing/2014/main" id="{F77BD6DF-A37F-3649-8F72-D9F72677EC7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355915" y="2582327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69" name="Picture 268">
                    <a:extLst>
                      <a:ext uri="{FF2B5EF4-FFF2-40B4-BE49-F238E27FC236}">
                        <a16:creationId xmlns:a16="http://schemas.microsoft.com/office/drawing/2014/main" id="{1B00A1BE-82DD-2149-86F9-B84CE58B758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5854766" y="4801896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70" name="Picture 269">
                    <a:extLst>
                      <a:ext uri="{FF2B5EF4-FFF2-40B4-BE49-F238E27FC236}">
                        <a16:creationId xmlns:a16="http://schemas.microsoft.com/office/drawing/2014/main" id="{9AE78F2C-D093-E344-8ACE-F5431780B3C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9521687" y="2891974"/>
                    <a:ext cx="243614" cy="243614"/>
                  </a:xfrm>
                  <a:prstGeom prst="rect">
                    <a:avLst/>
                  </a:prstGeom>
                </p:spPr>
              </p:pic>
              <p:pic>
                <p:nvPicPr>
                  <p:cNvPr id="271" name="Picture 270">
                    <a:extLst>
                      <a:ext uri="{FF2B5EF4-FFF2-40B4-BE49-F238E27FC236}">
                        <a16:creationId xmlns:a16="http://schemas.microsoft.com/office/drawing/2014/main" id="{CDD41A49-132E-484B-A6EE-CBEF843772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8207685" y="2255432"/>
                    <a:ext cx="543318" cy="176510"/>
                  </a:xfrm>
                  <a:prstGeom prst="rect">
                    <a:avLst/>
                  </a:prstGeom>
                </p:spPr>
              </p:pic>
              <p:pic>
                <p:nvPicPr>
                  <p:cNvPr id="272" name="Picture 271">
                    <a:extLst>
                      <a:ext uri="{FF2B5EF4-FFF2-40B4-BE49-F238E27FC236}">
                        <a16:creationId xmlns:a16="http://schemas.microsoft.com/office/drawing/2014/main" id="{1212D1ED-EF86-D649-8323-4A569C47CFF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0408549" y="756104"/>
                    <a:ext cx="543317" cy="176509"/>
                  </a:xfrm>
                  <a:prstGeom prst="rect">
                    <a:avLst/>
                  </a:prstGeom>
                </p:spPr>
              </p:pic>
              <p:pic>
                <p:nvPicPr>
                  <p:cNvPr id="273" name="Picture 272">
                    <a:extLst>
                      <a:ext uri="{FF2B5EF4-FFF2-40B4-BE49-F238E27FC236}">
                        <a16:creationId xmlns:a16="http://schemas.microsoft.com/office/drawing/2014/main" id="{7F4C7E8A-C751-4248-A446-0A618F6234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933823" y="2939292"/>
                    <a:ext cx="543317" cy="176509"/>
                  </a:xfrm>
                  <a:prstGeom prst="rect">
                    <a:avLst/>
                  </a:prstGeom>
                </p:spPr>
              </p:pic>
              <p:pic>
                <p:nvPicPr>
                  <p:cNvPr id="274" name="Picture 273">
                    <a:extLst>
                      <a:ext uri="{FF2B5EF4-FFF2-40B4-BE49-F238E27FC236}">
                        <a16:creationId xmlns:a16="http://schemas.microsoft.com/office/drawing/2014/main" id="{FF88EAA1-A760-374C-976A-E27C4152363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192401" y="4193751"/>
                    <a:ext cx="543317" cy="176509"/>
                  </a:xfrm>
                  <a:prstGeom prst="rect">
                    <a:avLst/>
                  </a:prstGeom>
                </p:spPr>
              </p:pic>
              <p:pic>
                <p:nvPicPr>
                  <p:cNvPr id="275" name="Picture 274">
                    <a:extLst>
                      <a:ext uri="{FF2B5EF4-FFF2-40B4-BE49-F238E27FC236}">
                        <a16:creationId xmlns:a16="http://schemas.microsoft.com/office/drawing/2014/main" id="{325DAC9C-8D23-984D-8065-BE2586B400F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991182" y="3430634"/>
                    <a:ext cx="543317" cy="176509"/>
                  </a:xfrm>
                  <a:prstGeom prst="rect">
                    <a:avLst/>
                  </a:prstGeom>
                </p:spPr>
              </p:pic>
              <p:pic>
                <p:nvPicPr>
                  <p:cNvPr id="276" name="Picture 275">
                    <a:extLst>
                      <a:ext uri="{FF2B5EF4-FFF2-40B4-BE49-F238E27FC236}">
                        <a16:creationId xmlns:a16="http://schemas.microsoft.com/office/drawing/2014/main" id="{031B2323-A1F8-5642-96A5-372CA8DB7F2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8391943" y="666450"/>
                    <a:ext cx="543317" cy="176509"/>
                  </a:xfrm>
                  <a:prstGeom prst="rect">
                    <a:avLst/>
                  </a:prstGeom>
                </p:spPr>
              </p:pic>
              <p:pic>
                <p:nvPicPr>
                  <p:cNvPr id="277" name="Picture 276">
                    <a:extLst>
                      <a:ext uri="{FF2B5EF4-FFF2-40B4-BE49-F238E27FC236}">
                        <a16:creationId xmlns:a16="http://schemas.microsoft.com/office/drawing/2014/main" id="{D664EF1B-29C0-EC4D-B42F-0938E037B5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833782" y="4499382"/>
                    <a:ext cx="543317" cy="176509"/>
                  </a:xfrm>
                  <a:prstGeom prst="rect">
                    <a:avLst/>
                  </a:prstGeom>
                </p:spPr>
              </p:pic>
              <p:pic>
                <p:nvPicPr>
                  <p:cNvPr id="278" name="Picture 277">
                    <a:extLst>
                      <a:ext uri="{FF2B5EF4-FFF2-40B4-BE49-F238E27FC236}">
                        <a16:creationId xmlns:a16="http://schemas.microsoft.com/office/drawing/2014/main" id="{410243D3-DF7A-A243-9690-C7F38E79FA1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262090" y="2307096"/>
                    <a:ext cx="543318" cy="176510"/>
                  </a:xfrm>
                  <a:prstGeom prst="rect">
                    <a:avLst/>
                  </a:prstGeom>
                </p:spPr>
              </p:pic>
              <p:pic>
                <p:nvPicPr>
                  <p:cNvPr id="279" name="Picture 278">
                    <a:extLst>
                      <a:ext uri="{FF2B5EF4-FFF2-40B4-BE49-F238E27FC236}">
                        <a16:creationId xmlns:a16="http://schemas.microsoft.com/office/drawing/2014/main" id="{3ACE504A-0D82-0640-AB4C-527E45794AD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8935260" y="1661524"/>
                    <a:ext cx="543317" cy="176509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17" name="Group 216">
                  <a:extLst>
                    <a:ext uri="{FF2B5EF4-FFF2-40B4-BE49-F238E27FC236}">
                      <a16:creationId xmlns:a16="http://schemas.microsoft.com/office/drawing/2014/main" id="{7815FAB4-4E94-0B46-8A23-AF31CD670F7F}"/>
                    </a:ext>
                  </a:extLst>
                </p:cNvPr>
                <p:cNvGrpSpPr/>
                <p:nvPr/>
              </p:nvGrpSpPr>
              <p:grpSpPr>
                <a:xfrm>
                  <a:off x="8155165" y="2172137"/>
                  <a:ext cx="3979206" cy="3727769"/>
                  <a:chOff x="8155165" y="2172137"/>
                  <a:chExt cx="3979206" cy="3727769"/>
                </a:xfrm>
              </p:grpSpPr>
              <p:sp>
                <p:nvSpPr>
                  <p:cNvPr id="218" name="Oval 217">
                    <a:extLst>
                      <a:ext uri="{FF2B5EF4-FFF2-40B4-BE49-F238E27FC236}">
                        <a16:creationId xmlns:a16="http://schemas.microsoft.com/office/drawing/2014/main" id="{30DDB91A-1C7C-D54E-B3C7-B529CBEA9DAB}"/>
                      </a:ext>
                    </a:extLst>
                  </p:cNvPr>
                  <p:cNvSpPr/>
                  <p:nvPr/>
                </p:nvSpPr>
                <p:spPr>
                  <a:xfrm rot="1495320">
                    <a:off x="8155165" y="4388188"/>
                    <a:ext cx="484430" cy="723954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9" name="Oval 218">
                    <a:extLst>
                      <a:ext uri="{FF2B5EF4-FFF2-40B4-BE49-F238E27FC236}">
                        <a16:creationId xmlns:a16="http://schemas.microsoft.com/office/drawing/2014/main" id="{21993E0C-1A4D-DB44-BA62-74D8225272B3}"/>
                      </a:ext>
                    </a:extLst>
                  </p:cNvPr>
                  <p:cNvSpPr/>
                  <p:nvPr/>
                </p:nvSpPr>
                <p:spPr>
                  <a:xfrm rot="1928642">
                    <a:off x="10115967" y="2172137"/>
                    <a:ext cx="504633" cy="944848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0" name="Oval 219">
                    <a:extLst>
                      <a:ext uri="{FF2B5EF4-FFF2-40B4-BE49-F238E27FC236}">
                        <a16:creationId xmlns:a16="http://schemas.microsoft.com/office/drawing/2014/main" id="{DE0C09CE-EB10-954D-8CBA-1F6401BBE985}"/>
                      </a:ext>
                    </a:extLst>
                  </p:cNvPr>
                  <p:cNvSpPr/>
                  <p:nvPr/>
                </p:nvSpPr>
                <p:spPr>
                  <a:xfrm rot="21101886">
                    <a:off x="8791788" y="3045792"/>
                    <a:ext cx="328069" cy="584766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1" name="Oval 220">
                    <a:extLst>
                      <a:ext uri="{FF2B5EF4-FFF2-40B4-BE49-F238E27FC236}">
                        <a16:creationId xmlns:a16="http://schemas.microsoft.com/office/drawing/2014/main" id="{7A23E220-0640-1742-AD6B-E421B5ED01DD}"/>
                      </a:ext>
                    </a:extLst>
                  </p:cNvPr>
                  <p:cNvSpPr/>
                  <p:nvPr/>
                </p:nvSpPr>
                <p:spPr>
                  <a:xfrm rot="455876">
                    <a:off x="9185825" y="2969073"/>
                    <a:ext cx="518596" cy="794733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2" name="Oval 221">
                    <a:extLst>
                      <a:ext uri="{FF2B5EF4-FFF2-40B4-BE49-F238E27FC236}">
                        <a16:creationId xmlns:a16="http://schemas.microsoft.com/office/drawing/2014/main" id="{8BE211C4-E6C3-304D-B3EB-27F8417F9F0F}"/>
                      </a:ext>
                    </a:extLst>
                  </p:cNvPr>
                  <p:cNvSpPr/>
                  <p:nvPr/>
                </p:nvSpPr>
                <p:spPr>
                  <a:xfrm rot="1495320">
                    <a:off x="8637392" y="4617562"/>
                    <a:ext cx="760104" cy="642110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3" name="Oval 222">
                    <a:extLst>
                      <a:ext uri="{FF2B5EF4-FFF2-40B4-BE49-F238E27FC236}">
                        <a16:creationId xmlns:a16="http://schemas.microsoft.com/office/drawing/2014/main" id="{D7529CC8-7967-4448-BDCD-5B62935DAEE7}"/>
                      </a:ext>
                    </a:extLst>
                  </p:cNvPr>
                  <p:cNvSpPr/>
                  <p:nvPr/>
                </p:nvSpPr>
                <p:spPr>
                  <a:xfrm rot="19953291">
                    <a:off x="11191425" y="5007524"/>
                    <a:ext cx="651183" cy="892382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4" name="Oval 223">
                    <a:extLst>
                      <a:ext uri="{FF2B5EF4-FFF2-40B4-BE49-F238E27FC236}">
                        <a16:creationId xmlns:a16="http://schemas.microsoft.com/office/drawing/2014/main" id="{5958B561-0283-FB4E-9AD1-4F9D07C6C084}"/>
                      </a:ext>
                    </a:extLst>
                  </p:cNvPr>
                  <p:cNvSpPr/>
                  <p:nvPr/>
                </p:nvSpPr>
                <p:spPr>
                  <a:xfrm rot="19063361">
                    <a:off x="10212175" y="4362466"/>
                    <a:ext cx="478139" cy="1222401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5" name="Oval 224">
                    <a:extLst>
                      <a:ext uri="{FF2B5EF4-FFF2-40B4-BE49-F238E27FC236}">
                        <a16:creationId xmlns:a16="http://schemas.microsoft.com/office/drawing/2014/main" id="{FD033614-1BA4-3F49-9D7D-3538575D00C7}"/>
                      </a:ext>
                    </a:extLst>
                  </p:cNvPr>
                  <p:cNvSpPr/>
                  <p:nvPr/>
                </p:nvSpPr>
                <p:spPr>
                  <a:xfrm rot="19431117">
                    <a:off x="9104051" y="3813374"/>
                    <a:ext cx="609806" cy="1105154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6" name="Oval 225">
                    <a:extLst>
                      <a:ext uri="{FF2B5EF4-FFF2-40B4-BE49-F238E27FC236}">
                        <a16:creationId xmlns:a16="http://schemas.microsoft.com/office/drawing/2014/main" id="{EE1AFA2C-DA4D-DB44-846F-6F0DF0DF114E}"/>
                      </a:ext>
                    </a:extLst>
                  </p:cNvPr>
                  <p:cNvSpPr/>
                  <p:nvPr/>
                </p:nvSpPr>
                <p:spPr>
                  <a:xfrm rot="1004625">
                    <a:off x="10111423" y="3471808"/>
                    <a:ext cx="385250" cy="686259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7" name="Oval 226">
                    <a:extLst>
                      <a:ext uri="{FF2B5EF4-FFF2-40B4-BE49-F238E27FC236}">
                        <a16:creationId xmlns:a16="http://schemas.microsoft.com/office/drawing/2014/main" id="{B6E69302-0E4B-0A49-A195-082CCFC42389}"/>
                      </a:ext>
                    </a:extLst>
                  </p:cNvPr>
                  <p:cNvSpPr/>
                  <p:nvPr/>
                </p:nvSpPr>
                <p:spPr>
                  <a:xfrm rot="19511019">
                    <a:off x="9489340" y="3617840"/>
                    <a:ext cx="461026" cy="388899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8" name="Oval 227">
                    <a:extLst>
                      <a:ext uri="{FF2B5EF4-FFF2-40B4-BE49-F238E27FC236}">
                        <a16:creationId xmlns:a16="http://schemas.microsoft.com/office/drawing/2014/main" id="{E0B24554-7262-754B-9B3D-F5435F9D6C58}"/>
                      </a:ext>
                    </a:extLst>
                  </p:cNvPr>
                  <p:cNvSpPr/>
                  <p:nvPr/>
                </p:nvSpPr>
                <p:spPr>
                  <a:xfrm rot="19511019">
                    <a:off x="9735269" y="3273212"/>
                    <a:ext cx="487343" cy="491527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9" name="Oval 228">
                    <a:extLst>
                      <a:ext uri="{FF2B5EF4-FFF2-40B4-BE49-F238E27FC236}">
                        <a16:creationId xmlns:a16="http://schemas.microsoft.com/office/drawing/2014/main" id="{9FA88F69-C566-134D-AAAD-74EE12A023F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215340" y="3045748"/>
                    <a:ext cx="328096" cy="378082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0" name="Oval 229">
                    <a:extLst>
                      <a:ext uri="{FF2B5EF4-FFF2-40B4-BE49-F238E27FC236}">
                        <a16:creationId xmlns:a16="http://schemas.microsoft.com/office/drawing/2014/main" id="{069C25C0-3332-FB41-9010-4D58AA05DA6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533417" y="2885896"/>
                    <a:ext cx="433597" cy="378082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1" name="Oval 230">
                    <a:extLst>
                      <a:ext uri="{FF2B5EF4-FFF2-40B4-BE49-F238E27FC236}">
                        <a16:creationId xmlns:a16="http://schemas.microsoft.com/office/drawing/2014/main" id="{4257EC22-2413-B54A-A9A1-B6C0D479576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799632" y="3457062"/>
                    <a:ext cx="241789" cy="507507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2" name="Oval 231">
                    <a:extLst>
                      <a:ext uri="{FF2B5EF4-FFF2-40B4-BE49-F238E27FC236}">
                        <a16:creationId xmlns:a16="http://schemas.microsoft.com/office/drawing/2014/main" id="{6272BD25-E70E-1544-ADDE-4B2702AE40E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634465" y="4363513"/>
                    <a:ext cx="387235" cy="612576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3" name="Oval 232">
                    <a:extLst>
                      <a:ext uri="{FF2B5EF4-FFF2-40B4-BE49-F238E27FC236}">
                        <a16:creationId xmlns:a16="http://schemas.microsoft.com/office/drawing/2014/main" id="{2292A491-91CA-D541-90B6-9221A448083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578162" y="4762120"/>
                    <a:ext cx="224836" cy="325410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4" name="Oval 233">
                    <a:extLst>
                      <a:ext uri="{FF2B5EF4-FFF2-40B4-BE49-F238E27FC236}">
                        <a16:creationId xmlns:a16="http://schemas.microsoft.com/office/drawing/2014/main" id="{F200A97E-7DB2-B646-BF46-0CEABD97391F}"/>
                      </a:ext>
                    </a:extLst>
                  </p:cNvPr>
                  <p:cNvSpPr/>
                  <p:nvPr/>
                </p:nvSpPr>
                <p:spPr>
                  <a:xfrm rot="1495320">
                    <a:off x="11301830" y="2281085"/>
                    <a:ext cx="385250" cy="518099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5" name="Oval 234">
                    <a:extLst>
                      <a:ext uri="{FF2B5EF4-FFF2-40B4-BE49-F238E27FC236}">
                        <a16:creationId xmlns:a16="http://schemas.microsoft.com/office/drawing/2014/main" id="{B83B1A29-4066-0043-B476-41603557FD8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527645" y="4527503"/>
                    <a:ext cx="224836" cy="325410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07" name="Group 206">
                <a:extLst>
                  <a:ext uri="{FF2B5EF4-FFF2-40B4-BE49-F238E27FC236}">
                    <a16:creationId xmlns:a16="http://schemas.microsoft.com/office/drawing/2014/main" id="{25AF2BE6-84F1-B544-ACAF-38302C55BDB1}"/>
                  </a:ext>
                </a:extLst>
              </p:cNvPr>
              <p:cNvGrpSpPr/>
              <p:nvPr/>
            </p:nvGrpSpPr>
            <p:grpSpPr>
              <a:xfrm>
                <a:off x="9151645" y="3471360"/>
                <a:ext cx="2649134" cy="1818059"/>
                <a:chOff x="9151645" y="3471360"/>
                <a:chExt cx="2649134" cy="1818059"/>
              </a:xfrm>
            </p:grpSpPr>
            <p:pic>
              <p:nvPicPr>
                <p:cNvPr id="208" name="Picture 207">
                  <a:extLst>
                    <a:ext uri="{FF2B5EF4-FFF2-40B4-BE49-F238E27FC236}">
                      <a16:creationId xmlns:a16="http://schemas.microsoft.com/office/drawing/2014/main" id="{B1D9EB93-EAF7-904C-9D20-F2E161F2C4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1625541" y="4607740"/>
                  <a:ext cx="175238" cy="179185"/>
                </a:xfrm>
                <a:prstGeom prst="rect">
                  <a:avLst/>
                </a:prstGeom>
              </p:spPr>
            </p:pic>
            <p:pic>
              <p:nvPicPr>
                <p:cNvPr id="209" name="Picture 208">
                  <a:extLst>
                    <a:ext uri="{FF2B5EF4-FFF2-40B4-BE49-F238E27FC236}">
                      <a16:creationId xmlns:a16="http://schemas.microsoft.com/office/drawing/2014/main" id="{9AB2B268-BA1B-CB40-AEDF-458211501F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421366" y="3504718"/>
                  <a:ext cx="175238" cy="179185"/>
                </a:xfrm>
                <a:prstGeom prst="rect">
                  <a:avLst/>
                </a:prstGeom>
              </p:spPr>
            </p:pic>
            <p:pic>
              <p:nvPicPr>
                <p:cNvPr id="210" name="Picture 209">
                  <a:extLst>
                    <a:ext uri="{FF2B5EF4-FFF2-40B4-BE49-F238E27FC236}">
                      <a16:creationId xmlns:a16="http://schemas.microsoft.com/office/drawing/2014/main" id="{F6499416-764C-6441-83F2-237D814469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239499" y="4585696"/>
                  <a:ext cx="175238" cy="179185"/>
                </a:xfrm>
                <a:prstGeom prst="rect">
                  <a:avLst/>
                </a:prstGeom>
              </p:spPr>
            </p:pic>
            <p:pic>
              <p:nvPicPr>
                <p:cNvPr id="211" name="Picture 210">
                  <a:extLst>
                    <a:ext uri="{FF2B5EF4-FFF2-40B4-BE49-F238E27FC236}">
                      <a16:creationId xmlns:a16="http://schemas.microsoft.com/office/drawing/2014/main" id="{67C3E667-32EC-6B40-9173-E6840F1D63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1443014" y="5110234"/>
                  <a:ext cx="175238" cy="179185"/>
                </a:xfrm>
                <a:prstGeom prst="rect">
                  <a:avLst/>
                </a:prstGeom>
              </p:spPr>
            </p:pic>
            <p:pic>
              <p:nvPicPr>
                <p:cNvPr id="212" name="Picture 211">
                  <a:extLst>
                    <a:ext uri="{FF2B5EF4-FFF2-40B4-BE49-F238E27FC236}">
                      <a16:creationId xmlns:a16="http://schemas.microsoft.com/office/drawing/2014/main" id="{7D48ED0C-1512-3346-B5AE-8DA6AA87A6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151645" y="4858058"/>
                  <a:ext cx="175238" cy="179185"/>
                </a:xfrm>
                <a:prstGeom prst="rect">
                  <a:avLst/>
                </a:prstGeom>
              </p:spPr>
            </p:pic>
            <p:pic>
              <p:nvPicPr>
                <p:cNvPr id="213" name="Picture 212">
                  <a:extLst>
                    <a:ext uri="{FF2B5EF4-FFF2-40B4-BE49-F238E27FC236}">
                      <a16:creationId xmlns:a16="http://schemas.microsoft.com/office/drawing/2014/main" id="{48A5EDB8-BC3F-E54E-9A63-AFBFE925C5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251511" y="3556710"/>
                  <a:ext cx="175238" cy="179185"/>
                </a:xfrm>
                <a:prstGeom prst="rect">
                  <a:avLst/>
                </a:prstGeom>
              </p:spPr>
            </p:pic>
            <p:pic>
              <p:nvPicPr>
                <p:cNvPr id="214" name="Picture 213">
                  <a:extLst>
                    <a:ext uri="{FF2B5EF4-FFF2-40B4-BE49-F238E27FC236}">
                      <a16:creationId xmlns:a16="http://schemas.microsoft.com/office/drawing/2014/main" id="{9E2750F0-C4C0-7345-93A9-7B28FBEF62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017155" y="3471360"/>
                  <a:ext cx="175238" cy="17918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FFDA7A96-BAAD-9D45-88F8-5A27B9D66D8D}"/>
                </a:ext>
              </a:extLst>
            </p:cNvPr>
            <p:cNvGrpSpPr/>
            <p:nvPr/>
          </p:nvGrpSpPr>
          <p:grpSpPr>
            <a:xfrm>
              <a:off x="8458081" y="2540191"/>
              <a:ext cx="3469873" cy="3011366"/>
              <a:chOff x="8458081" y="2540191"/>
              <a:chExt cx="3469873" cy="3011366"/>
            </a:xfrm>
          </p:grpSpPr>
          <p:pic>
            <p:nvPicPr>
              <p:cNvPr id="188" name="Picture 187">
                <a:extLst>
                  <a:ext uri="{FF2B5EF4-FFF2-40B4-BE49-F238E27FC236}">
                    <a16:creationId xmlns:a16="http://schemas.microsoft.com/office/drawing/2014/main" id="{3ACDC1C3-49B9-EC47-BA4E-62CBDF467D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589485" y="5411722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89" name="Picture 188">
                <a:extLst>
                  <a:ext uri="{FF2B5EF4-FFF2-40B4-BE49-F238E27FC236}">
                    <a16:creationId xmlns:a16="http://schemas.microsoft.com/office/drawing/2014/main" id="{30FE3E6D-4F39-0B4B-92DB-B7157699B1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751965" y="4938617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0" name="Picture 189">
                <a:extLst>
                  <a:ext uri="{FF2B5EF4-FFF2-40B4-BE49-F238E27FC236}">
                    <a16:creationId xmlns:a16="http://schemas.microsoft.com/office/drawing/2014/main" id="{31D38C45-28F3-2C48-92A4-C577B83456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145843" y="3967320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1" name="Picture 190">
                <a:extLst>
                  <a:ext uri="{FF2B5EF4-FFF2-40B4-BE49-F238E27FC236}">
                    <a16:creationId xmlns:a16="http://schemas.microsoft.com/office/drawing/2014/main" id="{45174073-D842-7B47-9879-376A20324A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916261" y="3441733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2" name="Picture 191">
                <a:extLst>
                  <a:ext uri="{FF2B5EF4-FFF2-40B4-BE49-F238E27FC236}">
                    <a16:creationId xmlns:a16="http://schemas.microsoft.com/office/drawing/2014/main" id="{44019801-33A4-BB4A-A4FD-2EF0BE179A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344819" y="2738207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3" name="Picture 192">
                <a:extLst>
                  <a:ext uri="{FF2B5EF4-FFF2-40B4-BE49-F238E27FC236}">
                    <a16:creationId xmlns:a16="http://schemas.microsoft.com/office/drawing/2014/main" id="{85054302-7ACC-8F4F-86D1-73B7414FA3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449056" y="4829157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4" name="Picture 193">
                <a:extLst>
                  <a:ext uri="{FF2B5EF4-FFF2-40B4-BE49-F238E27FC236}">
                    <a16:creationId xmlns:a16="http://schemas.microsoft.com/office/drawing/2014/main" id="{3E613C5A-5CF2-1044-BB88-029D20FF2F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742002" y="3614036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5" name="Picture 194">
                <a:extLst>
                  <a:ext uri="{FF2B5EF4-FFF2-40B4-BE49-F238E27FC236}">
                    <a16:creationId xmlns:a16="http://schemas.microsoft.com/office/drawing/2014/main" id="{D93230A9-46D2-D14C-8C0A-BA20B5434D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583585" y="3790183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6" name="Picture 195">
                <a:extLst>
                  <a:ext uri="{FF2B5EF4-FFF2-40B4-BE49-F238E27FC236}">
                    <a16:creationId xmlns:a16="http://schemas.microsoft.com/office/drawing/2014/main" id="{02F3D834-B3EE-7C4D-9E7A-F36D05E052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533946" y="2540191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7" name="Picture 196">
                <a:extLst>
                  <a:ext uri="{FF2B5EF4-FFF2-40B4-BE49-F238E27FC236}">
                    <a16:creationId xmlns:a16="http://schemas.microsoft.com/office/drawing/2014/main" id="{BCA436CF-9B1F-2347-A545-7387C57AA4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356282" y="3749904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8" name="Picture 197">
                <a:extLst>
                  <a:ext uri="{FF2B5EF4-FFF2-40B4-BE49-F238E27FC236}">
                    <a16:creationId xmlns:a16="http://schemas.microsoft.com/office/drawing/2014/main" id="{5255DF91-2786-0742-B62A-EB3910C55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680297" y="3070741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199" name="Picture 198">
                <a:extLst>
                  <a:ext uri="{FF2B5EF4-FFF2-40B4-BE49-F238E27FC236}">
                    <a16:creationId xmlns:a16="http://schemas.microsoft.com/office/drawing/2014/main" id="{D71BF16E-E11C-0449-980F-6AA8760294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314520" y="3109887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200" name="Picture 199">
                <a:extLst>
                  <a:ext uri="{FF2B5EF4-FFF2-40B4-BE49-F238E27FC236}">
                    <a16:creationId xmlns:a16="http://schemas.microsoft.com/office/drawing/2014/main" id="{27DA4D4B-72CF-F54B-924C-2AA41CCB4A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788119" y="4498963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201" name="Picture 200">
                <a:extLst>
                  <a:ext uri="{FF2B5EF4-FFF2-40B4-BE49-F238E27FC236}">
                    <a16:creationId xmlns:a16="http://schemas.microsoft.com/office/drawing/2014/main" id="{355AB16E-C53E-BB4C-9551-60F9125793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526686" y="3179804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202" name="Picture 201">
                <a:extLst>
                  <a:ext uri="{FF2B5EF4-FFF2-40B4-BE49-F238E27FC236}">
                    <a16:creationId xmlns:a16="http://schemas.microsoft.com/office/drawing/2014/main" id="{28BD8E34-37AF-834C-8B40-F86173B4F4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458081" y="4697332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203" name="Picture 202">
                <a:extLst>
                  <a:ext uri="{FF2B5EF4-FFF2-40B4-BE49-F238E27FC236}">
                    <a16:creationId xmlns:a16="http://schemas.microsoft.com/office/drawing/2014/main" id="{59A3A81C-CE9B-F44B-ACAD-9AA6646D91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964939" y="3312019"/>
                <a:ext cx="139835" cy="139835"/>
              </a:xfrm>
              <a:prstGeom prst="rect">
                <a:avLst/>
              </a:prstGeom>
            </p:spPr>
          </p:pic>
          <p:pic>
            <p:nvPicPr>
              <p:cNvPr id="204" name="Picture 203">
                <a:extLst>
                  <a:ext uri="{FF2B5EF4-FFF2-40B4-BE49-F238E27FC236}">
                    <a16:creationId xmlns:a16="http://schemas.microsoft.com/office/drawing/2014/main" id="{545E181B-ED8C-3A4B-8374-7975728054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451153" y="2918019"/>
                <a:ext cx="139835" cy="139835"/>
              </a:xfrm>
              <a:prstGeom prst="rect">
                <a:avLst/>
              </a:prstGeom>
            </p:spPr>
          </p:pic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C19BEAD3-DC0B-A44C-B3C1-F50012EC3721}"/>
                  </a:ext>
                </a:extLst>
              </p:cNvPr>
              <p:cNvSpPr/>
              <p:nvPr/>
            </p:nvSpPr>
            <p:spPr>
              <a:xfrm rot="16200000">
                <a:off x="11401524" y="2821947"/>
                <a:ext cx="241789" cy="33597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41" name="Picture 140">
            <a:extLst>
              <a:ext uri="{FF2B5EF4-FFF2-40B4-BE49-F238E27FC236}">
                <a16:creationId xmlns:a16="http://schemas.microsoft.com/office/drawing/2014/main" id="{427175F1-E03F-A542-9B12-AD4D11F7025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281" name="Title 1">
            <a:extLst>
              <a:ext uri="{FF2B5EF4-FFF2-40B4-BE49-F238E27FC236}">
                <a16:creationId xmlns:a16="http://schemas.microsoft.com/office/drawing/2014/main" id="{6FB6FD4C-08A2-8447-8C50-053CF7C0F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39" y="114978"/>
            <a:ext cx="10822898" cy="762000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272D65"/>
                </a:solidFill>
                <a:latin typeface="+mn-lt"/>
              </a:rPr>
              <a:t>The Marine RIs – an important component</a:t>
            </a:r>
          </a:p>
        </p:txBody>
      </p:sp>
    </p:spTree>
    <p:extLst>
      <p:ext uri="{BB962C8B-B14F-4D97-AF65-F5344CB8AC3E}">
        <p14:creationId xmlns:p14="http://schemas.microsoft.com/office/powerpoint/2010/main" val="263499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1355A97-8863-CC4A-8AE1-79571430341A}"/>
              </a:ext>
            </a:extLst>
          </p:cNvPr>
          <p:cNvSpPr txBox="1"/>
          <p:nvPr/>
        </p:nvSpPr>
        <p:spPr>
          <a:xfrm>
            <a:off x="179126" y="1695679"/>
            <a:ext cx="551131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.Apple Color Emoji UI"/>
              <a:buChar char="☹️"/>
            </a:pPr>
            <a:r>
              <a:rPr lang="en-US" dirty="0"/>
              <a:t>Problems at: National Systems </a:t>
            </a:r>
            <a:r>
              <a:rPr lang="en-US" dirty="0">
                <a:sym typeface="Wingdings" pitchFamily="2" charset="2"/>
              </a:rPr>
              <a:t> </a:t>
            </a:r>
            <a:r>
              <a:rPr lang="en-US" dirty="0"/>
              <a:t>EU RIs.</a:t>
            </a:r>
          </a:p>
          <a:p>
            <a:pPr marL="285750" indent="-285750">
              <a:buFont typeface=".Apple Color Emoji UI"/>
              <a:buChar char="☹️"/>
            </a:pPr>
            <a:endParaRPr lang="en-US" sz="1200" dirty="0"/>
          </a:p>
          <a:p>
            <a:pPr marL="285750" indent="-285750">
              <a:buFont typeface=".Apple Color Emoji UI"/>
              <a:buChar char="☹️"/>
            </a:pPr>
            <a:r>
              <a:rPr lang="en-US" dirty="0"/>
              <a:t>Quite often there are funds to acquire very expensive equipment but there are problems maintaining them. </a:t>
            </a:r>
          </a:p>
          <a:p>
            <a:pPr marL="285750" indent="-285750">
              <a:buFont typeface=".Apple Color Emoji UI"/>
              <a:buChar char="☹️"/>
            </a:pPr>
            <a:endParaRPr lang="en-US" sz="1200" dirty="0"/>
          </a:p>
          <a:p>
            <a:pPr marL="285750" indent="-285750">
              <a:buFont typeface=".Apple Color Emoji UI"/>
              <a:buChar char="☹️"/>
            </a:pPr>
            <a:r>
              <a:rPr lang="en-US" dirty="0"/>
              <a:t>EU RIs </a:t>
            </a:r>
            <a:r>
              <a:rPr lang="en-US" dirty="0">
                <a:sym typeface="Wingdings" pitchFamily="2" charset="2"/>
              </a:rPr>
              <a:t> funding from MS and EU but hard to raise funds from services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9B7FB5C-8508-5E40-BB3A-B42DF70BD4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267681"/>
              </p:ext>
            </p:extLst>
          </p:nvPr>
        </p:nvGraphicFramePr>
        <p:xfrm>
          <a:off x="6957391" y="1215912"/>
          <a:ext cx="4975963" cy="270051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805349">
                  <a:extLst>
                    <a:ext uri="{9D8B030D-6E8A-4147-A177-3AD203B41FA5}">
                      <a16:colId xmlns:a16="http://schemas.microsoft.com/office/drawing/2014/main" val="4035567561"/>
                    </a:ext>
                  </a:extLst>
                </a:gridCol>
                <a:gridCol w="598168">
                  <a:extLst>
                    <a:ext uri="{9D8B030D-6E8A-4147-A177-3AD203B41FA5}">
                      <a16:colId xmlns:a16="http://schemas.microsoft.com/office/drawing/2014/main" val="4183538137"/>
                    </a:ext>
                  </a:extLst>
                </a:gridCol>
                <a:gridCol w="609457">
                  <a:extLst>
                    <a:ext uri="{9D8B030D-6E8A-4147-A177-3AD203B41FA5}">
                      <a16:colId xmlns:a16="http://schemas.microsoft.com/office/drawing/2014/main" val="3543936667"/>
                    </a:ext>
                  </a:extLst>
                </a:gridCol>
                <a:gridCol w="962989">
                  <a:extLst>
                    <a:ext uri="{9D8B030D-6E8A-4147-A177-3AD203B41FA5}">
                      <a16:colId xmlns:a16="http://schemas.microsoft.com/office/drawing/2014/main" val="2481194803"/>
                    </a:ext>
                  </a:extLst>
                </a:gridCol>
              </a:tblGrid>
              <a:tr h="519280">
                <a:tc>
                  <a:txBody>
                    <a:bodyPr/>
                    <a:lstStyle/>
                    <a:p>
                      <a:pPr marL="0" indent="144463" algn="l" fontAlgn="b">
                        <a:tabLst/>
                      </a:pPr>
                      <a:r>
                        <a:rPr lang="en-US" sz="1400" u="none" strike="noStrike" dirty="0">
                          <a:effectLst/>
                        </a:rPr>
                        <a:t>Funding sustainability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7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Ocean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7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>
                          <a:effectLst/>
                        </a:rPr>
                        <a:t>Meteo</a:t>
                      </a:r>
                      <a:r>
                        <a:rPr lang="en-US" sz="1400" u="none" strike="noStrike" dirty="0">
                          <a:effectLst/>
                        </a:rPr>
                        <a:t>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7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Atm. Composition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7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157892"/>
                  </a:ext>
                </a:extLst>
              </a:tr>
              <a:tr h="431538">
                <a:tc>
                  <a:txBody>
                    <a:bodyPr/>
                    <a:lstStyle/>
                    <a:p>
                      <a:pPr marL="101600" indent="0" algn="l" fontAlgn="b">
                        <a:tabLst/>
                      </a:pPr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Solved today, no problems foreseen in the future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28%</a:t>
                      </a:r>
                      <a:endParaRPr lang="en-US" sz="14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68%</a:t>
                      </a:r>
                      <a:endParaRPr lang="en-US" sz="14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30.00%</a:t>
                      </a:r>
                      <a:endParaRPr lang="en-US" sz="14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extLst>
                  <a:ext uri="{0D108BD9-81ED-4DB2-BD59-A6C34878D82A}">
                    <a16:rowId xmlns:a16="http://schemas.microsoft.com/office/drawing/2014/main" val="966055669"/>
                  </a:ext>
                </a:extLst>
              </a:tr>
              <a:tr h="431538">
                <a:tc>
                  <a:txBody>
                    <a:bodyPr/>
                    <a:lstStyle/>
                    <a:p>
                      <a:pPr marL="101600" indent="0" algn="l" fontAlgn="b">
                        <a:tabLst/>
                      </a:pPr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Solved today, but problems foreseen in 2-3 years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52%</a:t>
                      </a:r>
                      <a:endParaRPr lang="en-US" sz="14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27%</a:t>
                      </a:r>
                      <a:endParaRPr lang="en-US" sz="14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40.00%</a:t>
                      </a:r>
                      <a:endParaRPr lang="en-US" sz="14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extLst>
                  <a:ext uri="{0D108BD9-81ED-4DB2-BD59-A6C34878D82A}">
                    <a16:rowId xmlns:a16="http://schemas.microsoft.com/office/drawing/2014/main" val="2836320868"/>
                  </a:ext>
                </a:extLst>
              </a:tr>
              <a:tr h="642595">
                <a:tc>
                  <a:txBody>
                    <a:bodyPr/>
                    <a:lstStyle/>
                    <a:p>
                      <a:pPr marL="144463" indent="0" algn="l" fontAlgn="b">
                        <a:tabLst/>
                      </a:pPr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No funding today, but plans for funding in the near future is under way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7%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3%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extLst>
                  <a:ext uri="{0D108BD9-81ED-4DB2-BD59-A6C34878D82A}">
                    <a16:rowId xmlns:a16="http://schemas.microsoft.com/office/drawing/2014/main" val="3153529682"/>
                  </a:ext>
                </a:extLst>
              </a:tr>
              <a:tr h="431538">
                <a:tc>
                  <a:txBody>
                    <a:bodyPr/>
                    <a:lstStyle/>
                    <a:p>
                      <a:pPr marL="144463" indent="0" algn="l" fontAlgn="b">
                        <a:tabLst/>
                      </a:pPr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No funding today and no plans for funding in the near future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9%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30.00%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extLst>
                  <a:ext uri="{0D108BD9-81ED-4DB2-BD59-A6C34878D82A}">
                    <a16:rowId xmlns:a16="http://schemas.microsoft.com/office/drawing/2014/main" val="3093540473"/>
                  </a:ext>
                </a:extLst>
              </a:tr>
              <a:tr h="220481">
                <a:tc>
                  <a:txBody>
                    <a:bodyPr/>
                    <a:lstStyle/>
                    <a:p>
                      <a:pPr marL="144463" indent="0" algn="l" fontAlgn="b">
                        <a:tabLst/>
                      </a:pPr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Other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7" marR="9527" marT="9527" marB="0" anchor="b"/>
                </a:tc>
                <a:extLst>
                  <a:ext uri="{0D108BD9-81ED-4DB2-BD59-A6C34878D82A}">
                    <a16:rowId xmlns:a16="http://schemas.microsoft.com/office/drawing/2014/main" val="3912056187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4C4B4A9-A648-1444-9906-609F6D0115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9074298"/>
              </p:ext>
            </p:extLst>
          </p:nvPr>
        </p:nvGraphicFramePr>
        <p:xfrm>
          <a:off x="366813" y="3945133"/>
          <a:ext cx="4411608" cy="2626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C38BBB3-50AB-4A4C-9D26-91AA02ED64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0347181"/>
              </p:ext>
            </p:extLst>
          </p:nvPr>
        </p:nvGraphicFramePr>
        <p:xfrm>
          <a:off x="8066608" y="4193374"/>
          <a:ext cx="3866746" cy="2263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149C252-8304-AF41-9410-EE72F4879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46" y="4260114"/>
            <a:ext cx="1382227" cy="19560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3457098-E78A-AE43-8285-FDA8B55CDCFE}"/>
              </a:ext>
            </a:extLst>
          </p:cNvPr>
          <p:cNvSpPr/>
          <p:nvPr/>
        </p:nvSpPr>
        <p:spPr>
          <a:xfrm>
            <a:off x="6609973" y="5167514"/>
            <a:ext cx="11364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https://</a:t>
            </a:r>
            <a:r>
              <a:rPr lang="en-US" sz="1000" dirty="0" err="1"/>
              <a:t>insitu.copernicus.eu</a:t>
            </a:r>
            <a:r>
              <a:rPr lang="en-US" sz="1000" dirty="0"/>
              <a:t>/library/reports/</a:t>
            </a:r>
            <a:r>
              <a:rPr lang="en-US" sz="1000" dirty="0" err="1"/>
              <a:t>Sustainabilitysurveyupdatedreportfinal.pdf</a:t>
            </a:r>
            <a:endParaRPr lang="en-US" sz="1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202FE9-0AB9-A942-A18A-DBEA72DAD8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890EE01-88CC-4B4B-B67E-4AFCE880740C}"/>
              </a:ext>
            </a:extLst>
          </p:cNvPr>
          <p:cNvSpPr txBox="1">
            <a:spLocks/>
          </p:cNvSpPr>
          <p:nvPr/>
        </p:nvSpPr>
        <p:spPr>
          <a:xfrm>
            <a:off x="103546" y="98979"/>
            <a:ext cx="10822898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Sustainability</a:t>
            </a:r>
          </a:p>
        </p:txBody>
      </p:sp>
    </p:spTree>
    <p:extLst>
      <p:ext uri="{BB962C8B-B14F-4D97-AF65-F5344CB8AC3E}">
        <p14:creationId xmlns:p14="http://schemas.microsoft.com/office/powerpoint/2010/main" val="1526856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3">
            <a:extLst>
              <a:ext uri="{FF2B5EF4-FFF2-40B4-BE49-F238E27FC236}">
                <a16:creationId xmlns:a16="http://schemas.microsoft.com/office/drawing/2014/main" id="{FA2705EF-702D-684B-9F2B-753ADAA09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408" y="1135281"/>
            <a:ext cx="6438249" cy="5608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A7F4018-EA09-8E49-BB50-84AAA7B46A98}"/>
              </a:ext>
            </a:extLst>
          </p:cNvPr>
          <p:cNvCxnSpPr>
            <a:cxnSpLocks/>
          </p:cNvCxnSpPr>
          <p:nvPr/>
        </p:nvCxnSpPr>
        <p:spPr>
          <a:xfrm>
            <a:off x="6660521" y="3303793"/>
            <a:ext cx="856992" cy="1736037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01BBB8-3D9F-974F-85AD-9462F67521DE}"/>
              </a:ext>
            </a:extLst>
          </p:cNvPr>
          <p:cNvCxnSpPr>
            <a:cxnSpLocks/>
          </p:cNvCxnSpPr>
          <p:nvPr/>
        </p:nvCxnSpPr>
        <p:spPr>
          <a:xfrm flipH="1" flipV="1">
            <a:off x="6250331" y="1621964"/>
            <a:ext cx="1445932" cy="758853"/>
          </a:xfrm>
          <a:prstGeom prst="line">
            <a:avLst/>
          </a:prstGeom>
          <a:ln w="22225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drifterschematic">
            <a:extLst>
              <a:ext uri="{FF2B5EF4-FFF2-40B4-BE49-F238E27FC236}">
                <a16:creationId xmlns:a16="http://schemas.microsoft.com/office/drawing/2014/main" id="{EC606939-29E8-6248-95DF-F33052C7E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55"/>
          <a:stretch>
            <a:fillRect/>
          </a:stretch>
        </p:blipFill>
        <p:spPr bwMode="auto">
          <a:xfrm>
            <a:off x="6385983" y="6009209"/>
            <a:ext cx="295347" cy="42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FB24ECB9-D609-2C47-A4C1-F6707EB0A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274" y="5696505"/>
            <a:ext cx="375311" cy="65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916E8B42-B4AC-8E46-998B-291EBDF8B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0055" y="5694742"/>
            <a:ext cx="279051" cy="54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CE81AA34-3CF3-CC48-9E59-90FD06911A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837" y="5868266"/>
            <a:ext cx="658018" cy="448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www.southwestcoastalgroup.org.uk/images/cc_mon_wave_tidalwestbay.jpg">
            <a:extLst>
              <a:ext uri="{FF2B5EF4-FFF2-40B4-BE49-F238E27FC236}">
                <a16:creationId xmlns:a16="http://schemas.microsoft.com/office/drawing/2014/main" id="{E2B11442-EF8E-9D44-8AE4-454477219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96" y="5984171"/>
            <a:ext cx="452130" cy="33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ASSEM 06 ORION 4 node, equipped with a seismometer (1)">
            <a:extLst>
              <a:ext uri="{FF2B5EF4-FFF2-40B4-BE49-F238E27FC236}">
                <a16:creationId xmlns:a16="http://schemas.microsoft.com/office/drawing/2014/main" id="{797319AF-D3EA-8541-9E25-BE404613A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050" y="6012038"/>
            <a:ext cx="338932" cy="405526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F5F884-6703-4644-8323-C39F5DC063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7803085" y="5984171"/>
            <a:ext cx="520221" cy="2890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9EF110-AA07-8C44-9273-BD5CB1ECC3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18387" y="5694742"/>
            <a:ext cx="165417" cy="656335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BEDF51DD-7880-8643-82B0-BEEE8A2557DA}"/>
              </a:ext>
            </a:extLst>
          </p:cNvPr>
          <p:cNvSpPr/>
          <p:nvPr/>
        </p:nvSpPr>
        <p:spPr>
          <a:xfrm>
            <a:off x="10095942" y="6387280"/>
            <a:ext cx="211436" cy="220559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E346F42-A5C8-7A4C-8F69-2669A91F2335}"/>
              </a:ext>
            </a:extLst>
          </p:cNvPr>
          <p:cNvCxnSpPr>
            <a:cxnSpLocks/>
          </p:cNvCxnSpPr>
          <p:nvPr/>
        </p:nvCxnSpPr>
        <p:spPr>
          <a:xfrm flipV="1">
            <a:off x="7847053" y="6525153"/>
            <a:ext cx="452293" cy="225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15D79D12-5EDF-674E-B8AA-FDFD7990D0F4}"/>
              </a:ext>
            </a:extLst>
          </p:cNvPr>
          <p:cNvSpPr/>
          <p:nvPr/>
        </p:nvSpPr>
        <p:spPr>
          <a:xfrm>
            <a:off x="9610296" y="6378721"/>
            <a:ext cx="211436" cy="22055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D2211B5A-7C97-2747-B648-712CF6A5B318}"/>
              </a:ext>
            </a:extLst>
          </p:cNvPr>
          <p:cNvSpPr/>
          <p:nvPr/>
        </p:nvSpPr>
        <p:spPr>
          <a:xfrm>
            <a:off x="9118347" y="6392717"/>
            <a:ext cx="233948" cy="206563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98B71C-B7BA-914A-89F9-66173B05BDB9}"/>
              </a:ext>
            </a:extLst>
          </p:cNvPr>
          <p:cNvCxnSpPr>
            <a:cxnSpLocks/>
          </p:cNvCxnSpPr>
          <p:nvPr/>
        </p:nvCxnSpPr>
        <p:spPr>
          <a:xfrm>
            <a:off x="8475353" y="6525153"/>
            <a:ext cx="446250" cy="225"/>
          </a:xfrm>
          <a:prstGeom prst="line">
            <a:avLst/>
          </a:prstGeom>
          <a:ln w="254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riangle 20">
            <a:extLst>
              <a:ext uri="{FF2B5EF4-FFF2-40B4-BE49-F238E27FC236}">
                <a16:creationId xmlns:a16="http://schemas.microsoft.com/office/drawing/2014/main" id="{FE3A6818-952A-8448-9E82-DC03831786E2}"/>
              </a:ext>
            </a:extLst>
          </p:cNvPr>
          <p:cNvSpPr/>
          <p:nvPr/>
        </p:nvSpPr>
        <p:spPr>
          <a:xfrm>
            <a:off x="7307822" y="2470412"/>
            <a:ext cx="242437" cy="23384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E0D67044-B9ED-F646-9B7D-DBC83FAA9DD4}"/>
              </a:ext>
            </a:extLst>
          </p:cNvPr>
          <p:cNvSpPr/>
          <p:nvPr/>
        </p:nvSpPr>
        <p:spPr>
          <a:xfrm>
            <a:off x="7484827" y="5415615"/>
            <a:ext cx="211436" cy="242733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riangle 22">
            <a:extLst>
              <a:ext uri="{FF2B5EF4-FFF2-40B4-BE49-F238E27FC236}">
                <a16:creationId xmlns:a16="http://schemas.microsoft.com/office/drawing/2014/main" id="{E54251C7-E64D-6043-BA31-B22315B952E2}"/>
              </a:ext>
            </a:extLst>
          </p:cNvPr>
          <p:cNvSpPr/>
          <p:nvPr/>
        </p:nvSpPr>
        <p:spPr>
          <a:xfrm>
            <a:off x="4574918" y="3044201"/>
            <a:ext cx="214604" cy="231274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2446ADF-BDBB-DF49-A46F-7D3DA3AFF407}"/>
              </a:ext>
            </a:extLst>
          </p:cNvPr>
          <p:cNvSpPr/>
          <p:nvPr/>
        </p:nvSpPr>
        <p:spPr>
          <a:xfrm>
            <a:off x="7484827" y="4684561"/>
            <a:ext cx="211436" cy="22055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032686A-C0EE-6742-B1F1-6ED8A3ABFC87}"/>
              </a:ext>
            </a:extLst>
          </p:cNvPr>
          <p:cNvSpPr/>
          <p:nvPr/>
        </p:nvSpPr>
        <p:spPr>
          <a:xfrm>
            <a:off x="7136314" y="1624643"/>
            <a:ext cx="211436" cy="22055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7610C4A-2526-0249-BAA5-7A0F0443CA9B}"/>
              </a:ext>
            </a:extLst>
          </p:cNvPr>
          <p:cNvSpPr/>
          <p:nvPr/>
        </p:nvSpPr>
        <p:spPr>
          <a:xfrm>
            <a:off x="5433773" y="3906409"/>
            <a:ext cx="211436" cy="22055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C2C940C-96FF-5D43-A51E-9821128FAAA4}"/>
              </a:ext>
            </a:extLst>
          </p:cNvPr>
          <p:cNvSpPr/>
          <p:nvPr/>
        </p:nvSpPr>
        <p:spPr>
          <a:xfrm>
            <a:off x="7241542" y="4847013"/>
            <a:ext cx="211436" cy="220559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97C1BF-7887-664B-BE72-27DBD3EB4580}"/>
              </a:ext>
            </a:extLst>
          </p:cNvPr>
          <p:cNvSpPr/>
          <p:nvPr/>
        </p:nvSpPr>
        <p:spPr>
          <a:xfrm>
            <a:off x="6523839" y="3440323"/>
            <a:ext cx="211436" cy="220559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39C8920-636C-EC4C-82EC-09F1626C1ACD}"/>
              </a:ext>
            </a:extLst>
          </p:cNvPr>
          <p:cNvSpPr/>
          <p:nvPr/>
        </p:nvSpPr>
        <p:spPr>
          <a:xfrm>
            <a:off x="7567659" y="3949182"/>
            <a:ext cx="211436" cy="220559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EB71F6C-FDD6-E74B-AF1B-59D273DC1166}"/>
              </a:ext>
            </a:extLst>
          </p:cNvPr>
          <p:cNvCxnSpPr>
            <a:cxnSpLocks/>
          </p:cNvCxnSpPr>
          <p:nvPr/>
        </p:nvCxnSpPr>
        <p:spPr>
          <a:xfrm flipV="1">
            <a:off x="6735275" y="4723507"/>
            <a:ext cx="1389294" cy="760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B709EB6-A84E-8044-AD5E-E5BA7BA19385}"/>
              </a:ext>
            </a:extLst>
          </p:cNvPr>
          <p:cNvCxnSpPr>
            <a:cxnSpLocks/>
          </p:cNvCxnSpPr>
          <p:nvPr/>
        </p:nvCxnSpPr>
        <p:spPr>
          <a:xfrm flipV="1">
            <a:off x="8129105" y="4533793"/>
            <a:ext cx="422429" cy="547922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DBF8EFD-76DB-E24D-A349-1073A41BE1BB}"/>
              </a:ext>
            </a:extLst>
          </p:cNvPr>
          <p:cNvCxnSpPr>
            <a:cxnSpLocks/>
          </p:cNvCxnSpPr>
          <p:nvPr/>
        </p:nvCxnSpPr>
        <p:spPr>
          <a:xfrm flipH="1" flipV="1">
            <a:off x="6227679" y="4472166"/>
            <a:ext cx="269848" cy="36019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22A2E824-19B5-4C4C-9816-5DA013404D12}"/>
              </a:ext>
            </a:extLst>
          </p:cNvPr>
          <p:cNvSpPr/>
          <p:nvPr/>
        </p:nvSpPr>
        <p:spPr>
          <a:xfrm>
            <a:off x="6473307" y="4415196"/>
            <a:ext cx="211436" cy="220559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an 33">
            <a:extLst>
              <a:ext uri="{FF2B5EF4-FFF2-40B4-BE49-F238E27FC236}">
                <a16:creationId xmlns:a16="http://schemas.microsoft.com/office/drawing/2014/main" id="{6727F06D-5298-E345-81E6-B65688030BEC}"/>
              </a:ext>
            </a:extLst>
          </p:cNvPr>
          <p:cNvSpPr/>
          <p:nvPr/>
        </p:nvSpPr>
        <p:spPr>
          <a:xfrm>
            <a:off x="7362607" y="6427503"/>
            <a:ext cx="177845" cy="175041"/>
          </a:xfrm>
          <a:prstGeom prst="ca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FD72DCB7-EB07-BB4B-AAB7-3C6291864155}"/>
              </a:ext>
            </a:extLst>
          </p:cNvPr>
          <p:cNvSpPr/>
          <p:nvPr/>
        </p:nvSpPr>
        <p:spPr>
          <a:xfrm>
            <a:off x="7946725" y="2730774"/>
            <a:ext cx="177845" cy="175041"/>
          </a:xfrm>
          <a:prstGeom prst="ca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n 35">
            <a:extLst>
              <a:ext uri="{FF2B5EF4-FFF2-40B4-BE49-F238E27FC236}">
                <a16:creationId xmlns:a16="http://schemas.microsoft.com/office/drawing/2014/main" id="{CED2807C-C5CD-A442-8117-760EBF2ED083}"/>
              </a:ext>
            </a:extLst>
          </p:cNvPr>
          <p:cNvSpPr/>
          <p:nvPr/>
        </p:nvSpPr>
        <p:spPr>
          <a:xfrm>
            <a:off x="6557430" y="4943883"/>
            <a:ext cx="177845" cy="175041"/>
          </a:xfrm>
          <a:prstGeom prst="ca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>
            <a:extLst>
              <a:ext uri="{FF2B5EF4-FFF2-40B4-BE49-F238E27FC236}">
                <a16:creationId xmlns:a16="http://schemas.microsoft.com/office/drawing/2014/main" id="{427CE250-3E8D-504C-8C61-893442BE6CDF}"/>
              </a:ext>
            </a:extLst>
          </p:cNvPr>
          <p:cNvSpPr/>
          <p:nvPr/>
        </p:nvSpPr>
        <p:spPr>
          <a:xfrm>
            <a:off x="6815061" y="6482464"/>
            <a:ext cx="237748" cy="204698"/>
          </a:xfrm>
          <a:prstGeom prst="hex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3CDA36B1-D72B-384C-993A-0D76059E2981}"/>
              </a:ext>
            </a:extLst>
          </p:cNvPr>
          <p:cNvSpPr/>
          <p:nvPr/>
        </p:nvSpPr>
        <p:spPr>
          <a:xfrm>
            <a:off x="5526336" y="4147223"/>
            <a:ext cx="237748" cy="204698"/>
          </a:xfrm>
          <a:prstGeom prst="hex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an 38">
            <a:extLst>
              <a:ext uri="{FF2B5EF4-FFF2-40B4-BE49-F238E27FC236}">
                <a16:creationId xmlns:a16="http://schemas.microsoft.com/office/drawing/2014/main" id="{4E1EB247-6D61-554D-B4DB-A0CB050D090B}"/>
              </a:ext>
            </a:extLst>
          </p:cNvPr>
          <p:cNvSpPr/>
          <p:nvPr/>
        </p:nvSpPr>
        <p:spPr>
          <a:xfrm>
            <a:off x="5091943" y="2644589"/>
            <a:ext cx="177845" cy="175041"/>
          </a:xfrm>
          <a:prstGeom prst="ca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6BB40E07-1EF2-C040-9921-4A82F8942333}"/>
              </a:ext>
            </a:extLst>
          </p:cNvPr>
          <p:cNvSpPr/>
          <p:nvPr/>
        </p:nvSpPr>
        <p:spPr>
          <a:xfrm>
            <a:off x="8933971" y="4771033"/>
            <a:ext cx="229156" cy="22055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C1C70A9E-C3A3-B249-969F-58F65E772EA7}"/>
              </a:ext>
            </a:extLst>
          </p:cNvPr>
          <p:cNvSpPr/>
          <p:nvPr/>
        </p:nvSpPr>
        <p:spPr>
          <a:xfrm>
            <a:off x="7178901" y="3860016"/>
            <a:ext cx="237364" cy="252571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ross 41">
            <a:extLst>
              <a:ext uri="{FF2B5EF4-FFF2-40B4-BE49-F238E27FC236}">
                <a16:creationId xmlns:a16="http://schemas.microsoft.com/office/drawing/2014/main" id="{624E475F-8BE3-F04B-BF95-0738609A1D1E}"/>
              </a:ext>
            </a:extLst>
          </p:cNvPr>
          <p:cNvSpPr/>
          <p:nvPr/>
        </p:nvSpPr>
        <p:spPr>
          <a:xfrm>
            <a:off x="6464935" y="6492379"/>
            <a:ext cx="174119" cy="185052"/>
          </a:xfrm>
          <a:prstGeom prst="pl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ross 42">
            <a:extLst>
              <a:ext uri="{FF2B5EF4-FFF2-40B4-BE49-F238E27FC236}">
                <a16:creationId xmlns:a16="http://schemas.microsoft.com/office/drawing/2014/main" id="{62C5C0D7-5747-9147-89F1-6D1DE767C2AF}"/>
              </a:ext>
            </a:extLst>
          </p:cNvPr>
          <p:cNvSpPr/>
          <p:nvPr/>
        </p:nvSpPr>
        <p:spPr>
          <a:xfrm>
            <a:off x="7672933" y="2140245"/>
            <a:ext cx="174119" cy="185052"/>
          </a:xfrm>
          <a:prstGeom prst="pl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E1401CDD-A746-D242-9585-C0AA345A7C9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93732" y="6013172"/>
            <a:ext cx="381098" cy="443812"/>
          </a:xfrm>
          <a:prstGeom prst="rect">
            <a:avLst/>
          </a:prstGeom>
        </p:spPr>
      </p:pic>
      <p:sp>
        <p:nvSpPr>
          <p:cNvPr id="45" name="Diamond 44">
            <a:extLst>
              <a:ext uri="{FF2B5EF4-FFF2-40B4-BE49-F238E27FC236}">
                <a16:creationId xmlns:a16="http://schemas.microsoft.com/office/drawing/2014/main" id="{D4B4B49A-060B-A742-B242-8D1A3D7641E4}"/>
              </a:ext>
            </a:extLst>
          </p:cNvPr>
          <p:cNvSpPr/>
          <p:nvPr/>
        </p:nvSpPr>
        <p:spPr>
          <a:xfrm>
            <a:off x="5997705" y="6492379"/>
            <a:ext cx="229973" cy="201153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A694B72F-1F6C-A148-9204-445A36EDA1BB}"/>
              </a:ext>
            </a:extLst>
          </p:cNvPr>
          <p:cNvSpPr/>
          <p:nvPr/>
        </p:nvSpPr>
        <p:spPr>
          <a:xfrm>
            <a:off x="6044857" y="1985993"/>
            <a:ext cx="229973" cy="201153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4C6AD9C0-EA6D-5441-90CC-FC609BCE70BC}"/>
              </a:ext>
            </a:extLst>
          </p:cNvPr>
          <p:cNvSpPr/>
          <p:nvPr/>
        </p:nvSpPr>
        <p:spPr>
          <a:xfrm>
            <a:off x="5969295" y="1266984"/>
            <a:ext cx="229973" cy="201153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iamond 47">
            <a:extLst>
              <a:ext uri="{FF2B5EF4-FFF2-40B4-BE49-F238E27FC236}">
                <a16:creationId xmlns:a16="http://schemas.microsoft.com/office/drawing/2014/main" id="{9DC8A348-E6CC-974F-BEB1-34A774E00A16}"/>
              </a:ext>
            </a:extLst>
          </p:cNvPr>
          <p:cNvSpPr/>
          <p:nvPr/>
        </p:nvSpPr>
        <p:spPr>
          <a:xfrm>
            <a:off x="5880107" y="3696358"/>
            <a:ext cx="229973" cy="201153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088851FB-336A-CC44-971B-7AA999113A5D}"/>
              </a:ext>
            </a:extLst>
          </p:cNvPr>
          <p:cNvSpPr/>
          <p:nvPr/>
        </p:nvSpPr>
        <p:spPr>
          <a:xfrm>
            <a:off x="7801029" y="1114003"/>
            <a:ext cx="229973" cy="201153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Diamond 49">
            <a:extLst>
              <a:ext uri="{FF2B5EF4-FFF2-40B4-BE49-F238E27FC236}">
                <a16:creationId xmlns:a16="http://schemas.microsoft.com/office/drawing/2014/main" id="{04E3F128-E7FA-FF4B-A3E0-437423B6BD57}"/>
              </a:ext>
            </a:extLst>
          </p:cNvPr>
          <p:cNvSpPr/>
          <p:nvPr/>
        </p:nvSpPr>
        <p:spPr>
          <a:xfrm>
            <a:off x="5085668" y="2086569"/>
            <a:ext cx="229973" cy="201153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7405003B-08BF-824C-830D-446BCE809CB2}"/>
              </a:ext>
            </a:extLst>
          </p:cNvPr>
          <p:cNvSpPr/>
          <p:nvPr/>
        </p:nvSpPr>
        <p:spPr>
          <a:xfrm>
            <a:off x="5411349" y="2529622"/>
            <a:ext cx="229973" cy="201153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iamond 51">
            <a:extLst>
              <a:ext uri="{FF2B5EF4-FFF2-40B4-BE49-F238E27FC236}">
                <a16:creationId xmlns:a16="http://schemas.microsoft.com/office/drawing/2014/main" id="{3E4AF02C-EFB1-BD42-A328-AFA4F9132C43}"/>
              </a:ext>
            </a:extLst>
          </p:cNvPr>
          <p:cNvSpPr/>
          <p:nvPr/>
        </p:nvSpPr>
        <p:spPr>
          <a:xfrm>
            <a:off x="5644809" y="3345204"/>
            <a:ext cx="229973" cy="201153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iamond 52">
            <a:extLst>
              <a:ext uri="{FF2B5EF4-FFF2-40B4-BE49-F238E27FC236}">
                <a16:creationId xmlns:a16="http://schemas.microsoft.com/office/drawing/2014/main" id="{74DCBC79-00DC-7342-B52C-7A5F5B05402B}"/>
              </a:ext>
            </a:extLst>
          </p:cNvPr>
          <p:cNvSpPr/>
          <p:nvPr/>
        </p:nvSpPr>
        <p:spPr>
          <a:xfrm>
            <a:off x="6566343" y="1161396"/>
            <a:ext cx="229973" cy="201153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96942088-77AE-8848-9E03-1ED558DDE084}"/>
              </a:ext>
            </a:extLst>
          </p:cNvPr>
          <p:cNvSpPr/>
          <p:nvPr/>
        </p:nvSpPr>
        <p:spPr>
          <a:xfrm>
            <a:off x="1753401" y="1751728"/>
            <a:ext cx="1061997" cy="4789050"/>
          </a:xfrm>
          <a:prstGeom prst="round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DE3A927-C383-0141-B69F-ACB45D2FD0A5}"/>
              </a:ext>
            </a:extLst>
          </p:cNvPr>
          <p:cNvSpPr/>
          <p:nvPr/>
        </p:nvSpPr>
        <p:spPr>
          <a:xfrm>
            <a:off x="6534292" y="3156002"/>
            <a:ext cx="340822" cy="2945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40EBF00-DD3A-2A4C-9D03-1A39D03BAC65}"/>
              </a:ext>
            </a:extLst>
          </p:cNvPr>
          <p:cNvGrpSpPr/>
          <p:nvPr/>
        </p:nvGrpSpPr>
        <p:grpSpPr>
          <a:xfrm>
            <a:off x="1848328" y="1125973"/>
            <a:ext cx="6172067" cy="3985596"/>
            <a:chOff x="3513844" y="1125973"/>
            <a:chExt cx="6172067" cy="3985596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843A5E74-B0A5-7942-BDB5-23F277C98173}"/>
                </a:ext>
              </a:extLst>
            </p:cNvPr>
            <p:cNvGrpSpPr/>
            <p:nvPr/>
          </p:nvGrpSpPr>
          <p:grpSpPr>
            <a:xfrm>
              <a:off x="3513844" y="1125973"/>
              <a:ext cx="6172067" cy="3985596"/>
              <a:chOff x="3513844" y="1125973"/>
              <a:chExt cx="6172067" cy="3985596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8232EE3D-8465-0442-9AF5-96030562DE17}"/>
                  </a:ext>
                </a:extLst>
              </p:cNvPr>
              <p:cNvGrpSpPr/>
              <p:nvPr/>
            </p:nvGrpSpPr>
            <p:grpSpPr>
              <a:xfrm>
                <a:off x="4241305" y="3032425"/>
                <a:ext cx="2290471" cy="294585"/>
                <a:chOff x="1890831" y="2512851"/>
                <a:chExt cx="2290471" cy="294585"/>
              </a:xfrm>
            </p:grpSpPr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59C2816C-E32E-C147-B6A8-479F7D4E9F08}"/>
                    </a:ext>
                  </a:extLst>
                </p:cNvPr>
                <p:cNvSpPr/>
                <p:nvPr/>
              </p:nvSpPr>
              <p:spPr>
                <a:xfrm>
                  <a:off x="3840480" y="2512851"/>
                  <a:ext cx="340822" cy="294585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5" name="Straight Arrow Connector 74">
                  <a:extLst>
                    <a:ext uri="{FF2B5EF4-FFF2-40B4-BE49-F238E27FC236}">
                      <a16:creationId xmlns:a16="http://schemas.microsoft.com/office/drawing/2014/main" id="{56A84A79-1748-D14A-BCB0-719497B13E1C}"/>
                    </a:ext>
                  </a:extLst>
                </p:cNvPr>
                <p:cNvCxnSpPr>
                  <a:cxnSpLocks/>
                  <a:stCxn id="74" idx="2"/>
                  <a:endCxn id="65" idx="3"/>
                </p:cNvCxnSpPr>
                <p:nvPr/>
              </p:nvCxnSpPr>
              <p:spPr>
                <a:xfrm flipH="1" flipV="1">
                  <a:off x="1890831" y="2514378"/>
                  <a:ext cx="1949649" cy="145766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6190F9EF-56B4-1449-B1FF-4C6470F9F86D}"/>
                  </a:ext>
                </a:extLst>
              </p:cNvPr>
              <p:cNvGrpSpPr/>
              <p:nvPr/>
            </p:nvGrpSpPr>
            <p:grpSpPr>
              <a:xfrm>
                <a:off x="4265789" y="3814226"/>
                <a:ext cx="3203394" cy="617738"/>
                <a:chOff x="4265789" y="3814226"/>
                <a:chExt cx="3203394" cy="617738"/>
              </a:xfrm>
            </p:grpSpPr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CC8BB179-E8BE-3447-87ED-63313EFCC90B}"/>
                    </a:ext>
                  </a:extLst>
                </p:cNvPr>
                <p:cNvSpPr/>
                <p:nvPr/>
              </p:nvSpPr>
              <p:spPr>
                <a:xfrm rot="19982051">
                  <a:off x="7057511" y="3814226"/>
                  <a:ext cx="411672" cy="617738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3" name="Straight Arrow Connector 72">
                  <a:extLst>
                    <a:ext uri="{FF2B5EF4-FFF2-40B4-BE49-F238E27FC236}">
                      <a16:creationId xmlns:a16="http://schemas.microsoft.com/office/drawing/2014/main" id="{BEAE9248-7318-A340-BBFD-08644BF1E06A}"/>
                    </a:ext>
                  </a:extLst>
                </p:cNvPr>
                <p:cNvCxnSpPr>
                  <a:cxnSpLocks/>
                  <a:stCxn id="72" idx="2"/>
                  <a:endCxn id="64" idx="3"/>
                </p:cNvCxnSpPr>
                <p:nvPr/>
              </p:nvCxnSpPr>
              <p:spPr>
                <a:xfrm flipH="1">
                  <a:off x="4265789" y="4216433"/>
                  <a:ext cx="2814101" cy="69173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5D66E7A5-867F-1D4B-8B38-E95A87147F71}"/>
                  </a:ext>
                </a:extLst>
              </p:cNvPr>
              <p:cNvGrpSpPr/>
              <p:nvPr/>
            </p:nvGrpSpPr>
            <p:grpSpPr>
              <a:xfrm>
                <a:off x="4298549" y="4668810"/>
                <a:ext cx="5387362" cy="442759"/>
                <a:chOff x="4298549" y="4668810"/>
                <a:chExt cx="5387362" cy="442759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3C070982-4563-CD48-9D1D-3F3B7119B94D}"/>
                    </a:ext>
                  </a:extLst>
                </p:cNvPr>
                <p:cNvSpPr/>
                <p:nvPr/>
              </p:nvSpPr>
              <p:spPr>
                <a:xfrm>
                  <a:off x="8595884" y="4668810"/>
                  <a:ext cx="1090027" cy="442759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1" name="Straight Arrow Connector 70">
                  <a:extLst>
                    <a:ext uri="{FF2B5EF4-FFF2-40B4-BE49-F238E27FC236}">
                      <a16:creationId xmlns:a16="http://schemas.microsoft.com/office/drawing/2014/main" id="{EE9F4894-3273-E741-8C9E-7C4C2AEE9440}"/>
                    </a:ext>
                  </a:extLst>
                </p:cNvPr>
                <p:cNvCxnSpPr>
                  <a:cxnSpLocks/>
                  <a:stCxn id="70" idx="2"/>
                  <a:endCxn id="67" idx="3"/>
                </p:cNvCxnSpPr>
                <p:nvPr/>
              </p:nvCxnSpPr>
              <p:spPr>
                <a:xfrm flipH="1">
                  <a:off x="4298549" y="4890190"/>
                  <a:ext cx="4297335" cy="1770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7ED0B25B-03B8-B641-A215-DA5416148B5D}"/>
                  </a:ext>
                </a:extLst>
              </p:cNvPr>
              <p:cNvGrpSpPr/>
              <p:nvPr/>
            </p:nvGrpSpPr>
            <p:grpSpPr>
              <a:xfrm>
                <a:off x="4295672" y="1125973"/>
                <a:ext cx="4268482" cy="1120284"/>
                <a:chOff x="-87180" y="2905815"/>
                <a:chExt cx="4268482" cy="1120284"/>
              </a:xfrm>
            </p:grpSpPr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C15E3A9C-90D6-4840-B22A-1C40664FF80F}"/>
                    </a:ext>
                  </a:extLst>
                </p:cNvPr>
                <p:cNvSpPr/>
                <p:nvPr/>
              </p:nvSpPr>
              <p:spPr>
                <a:xfrm>
                  <a:off x="3840480" y="2905815"/>
                  <a:ext cx="340822" cy="294585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9" name="Straight Arrow Connector 68">
                  <a:extLst>
                    <a:ext uri="{FF2B5EF4-FFF2-40B4-BE49-F238E27FC236}">
                      <a16:creationId xmlns:a16="http://schemas.microsoft.com/office/drawing/2014/main" id="{3F667D36-4209-ED40-889A-4083C7AAF58B}"/>
                    </a:ext>
                  </a:extLst>
                </p:cNvPr>
                <p:cNvCxnSpPr>
                  <a:cxnSpLocks/>
                  <a:stCxn id="68" idx="2"/>
                </p:cNvCxnSpPr>
                <p:nvPr/>
              </p:nvCxnSpPr>
              <p:spPr>
                <a:xfrm flipH="1">
                  <a:off x="-87180" y="3053108"/>
                  <a:ext cx="3927660" cy="97299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AAA431EE-CB8D-504E-A26F-3164AAC948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56789" y="4054273"/>
                <a:ext cx="609000" cy="462665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BE63A61C-A71A-1542-9B2C-394F87727C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652240" y="2784727"/>
                <a:ext cx="589065" cy="498449"/>
              </a:xfrm>
              <a:prstGeom prst="rect">
                <a:avLst/>
              </a:prstGeom>
            </p:spPr>
          </p:pic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CD755704-3E68-5747-8655-BDF142FB65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674885" y="1993023"/>
                <a:ext cx="543776" cy="556024"/>
              </a:xfrm>
              <a:prstGeom prst="rect">
                <a:avLst/>
              </a:prstGeom>
            </p:spPr>
          </p:pic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E4B29185-2B2C-1B4D-9A96-E1EAF6099F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513844" y="4763678"/>
                <a:ext cx="784705" cy="288432"/>
              </a:xfrm>
              <a:prstGeom prst="rect">
                <a:avLst/>
              </a:prstGeom>
            </p:spPr>
          </p:pic>
        </p:grp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65E5E337-6A1A-FC4B-A15D-3D6E1EC70553}"/>
                </a:ext>
              </a:extLst>
            </p:cNvPr>
            <p:cNvCxnSpPr>
              <a:cxnSpLocks/>
              <a:stCxn id="55" idx="2"/>
              <a:endCxn id="59" idx="3"/>
            </p:cNvCxnSpPr>
            <p:nvPr/>
          </p:nvCxnSpPr>
          <p:spPr>
            <a:xfrm flipH="1">
              <a:off x="4299720" y="3303295"/>
              <a:ext cx="3834774" cy="3764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11CE2C9C-CFD4-904D-B82D-25C528014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593824" y="3528481"/>
              <a:ext cx="705896" cy="302527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897E712-9D95-824D-BE0B-4E971C94B628}"/>
              </a:ext>
            </a:extLst>
          </p:cNvPr>
          <p:cNvGrpSpPr/>
          <p:nvPr/>
        </p:nvGrpSpPr>
        <p:grpSpPr>
          <a:xfrm>
            <a:off x="1826334" y="3781486"/>
            <a:ext cx="4701666" cy="2549156"/>
            <a:chOff x="3491850" y="3781486"/>
            <a:chExt cx="4701666" cy="2549156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139BD4D-BA1A-F347-8440-16AB5B6E4EB1}"/>
                </a:ext>
              </a:extLst>
            </p:cNvPr>
            <p:cNvGrpSpPr/>
            <p:nvPr/>
          </p:nvGrpSpPr>
          <p:grpSpPr>
            <a:xfrm>
              <a:off x="3491850" y="3781486"/>
              <a:ext cx="4701666" cy="1913257"/>
              <a:chOff x="3523825" y="3895545"/>
              <a:chExt cx="4701666" cy="1913257"/>
            </a:xfrm>
          </p:grpSpPr>
          <p:pic>
            <p:nvPicPr>
              <p:cNvPr id="79" name="Picture 78">
                <a:extLst>
                  <a:ext uri="{FF2B5EF4-FFF2-40B4-BE49-F238E27FC236}">
                    <a16:creationId xmlns:a16="http://schemas.microsoft.com/office/drawing/2014/main" id="{35436E47-A7A4-4D43-AD66-B7E2C32AF7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523825" y="5278420"/>
                <a:ext cx="869114" cy="530382"/>
              </a:xfrm>
              <a:prstGeom prst="rect">
                <a:avLst/>
              </a:prstGeom>
            </p:spPr>
          </p:pic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E34937A-8298-9446-8413-9575946DF839}"/>
                  </a:ext>
                </a:extLst>
              </p:cNvPr>
              <p:cNvSpPr/>
              <p:nvPr/>
            </p:nvSpPr>
            <p:spPr>
              <a:xfrm rot="19982051">
                <a:off x="7144581" y="3895545"/>
                <a:ext cx="1080910" cy="682616"/>
              </a:xfrm>
              <a:prstGeom prst="ellipse">
                <a:avLst/>
              </a:prstGeom>
              <a:noFill/>
              <a:ln w="317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77AD6438-56C4-5241-BCED-FB16E4A876CC}"/>
                  </a:ext>
                </a:extLst>
              </p:cNvPr>
              <p:cNvCxnSpPr>
                <a:cxnSpLocks/>
                <a:stCxn id="80" idx="2"/>
              </p:cNvCxnSpPr>
              <p:nvPr/>
            </p:nvCxnSpPr>
            <p:spPr>
              <a:xfrm flipH="1">
                <a:off x="4397475" y="4481927"/>
                <a:ext cx="2805866" cy="1290480"/>
              </a:xfrm>
              <a:prstGeom prst="straightConnector1">
                <a:avLst/>
              </a:prstGeom>
              <a:ln w="3175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46DD3657-D694-7942-9490-1883AE82E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699236" y="5749972"/>
              <a:ext cx="669577" cy="580670"/>
            </a:xfrm>
            <a:prstGeom prst="rect">
              <a:avLst/>
            </a:prstGeom>
          </p:spPr>
        </p:pic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7A75BE3B-A649-634A-AB47-1F34B4CF8E4F}"/>
              </a:ext>
            </a:extLst>
          </p:cNvPr>
          <p:cNvSpPr/>
          <p:nvPr/>
        </p:nvSpPr>
        <p:spPr>
          <a:xfrm>
            <a:off x="4021618" y="6019634"/>
            <a:ext cx="14714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err="1">
                <a:solidFill>
                  <a:srgbClr val="FFFF00"/>
                </a:solidFill>
              </a:rPr>
              <a:t>HIMIOFoTS</a:t>
            </a:r>
            <a:endParaRPr lang="en-US" sz="2200" dirty="0">
              <a:solidFill>
                <a:srgbClr val="FFFF00"/>
              </a:solidFill>
            </a:endParaRP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6F52C760-CAED-2149-BC12-79C741F88A3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84" name="Title 1">
            <a:extLst>
              <a:ext uri="{FF2B5EF4-FFF2-40B4-BE49-F238E27FC236}">
                <a16:creationId xmlns:a16="http://schemas.microsoft.com/office/drawing/2014/main" id="{9ADF08A3-3EEE-274C-B3AE-76175F4E2CBB}"/>
              </a:ext>
            </a:extLst>
          </p:cNvPr>
          <p:cNvSpPr txBox="1">
            <a:spLocks/>
          </p:cNvSpPr>
          <p:nvPr/>
        </p:nvSpPr>
        <p:spPr>
          <a:xfrm>
            <a:off x="126422" y="182801"/>
            <a:ext cx="10822898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Collaboration at National Level</a:t>
            </a:r>
          </a:p>
        </p:txBody>
      </p:sp>
    </p:spTree>
    <p:extLst>
      <p:ext uri="{BB962C8B-B14F-4D97-AF65-F5344CB8AC3E}">
        <p14:creationId xmlns:p14="http://schemas.microsoft.com/office/powerpoint/2010/main" val="403324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CB75EE6-227C-6A4F-BC48-729840B604A0}"/>
              </a:ext>
            </a:extLst>
          </p:cNvPr>
          <p:cNvSpPr txBox="1"/>
          <p:nvPr/>
        </p:nvSpPr>
        <p:spPr>
          <a:xfrm>
            <a:off x="270793" y="1673748"/>
            <a:ext cx="58487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Connection with users and stakeholders </a:t>
            </a:r>
            <a:r>
              <a:rPr lang="en-US" b="1" dirty="0">
                <a:sym typeface="Wingdings" pitchFamily="2" charset="2"/>
              </a:rPr>
              <a:t></a:t>
            </a:r>
            <a:r>
              <a:rPr lang="en-US" b="1" dirty="0"/>
              <a:t> Need to know the requirements (not always the case). </a:t>
            </a:r>
          </a:p>
          <a:p>
            <a:endParaRPr lang="en-US" dirty="0"/>
          </a:p>
          <a:p>
            <a:pPr marL="285750" indent="-285750">
              <a:buFont typeface=".Apple Color Emoji UI"/>
              <a:buChar char="⛔️"/>
            </a:pPr>
            <a:r>
              <a:rPr lang="en-US" dirty="0"/>
              <a:t>First set up an RI and then we try to find the users. </a:t>
            </a:r>
          </a:p>
          <a:p>
            <a:endParaRPr lang="en-US" dirty="0"/>
          </a:p>
          <a:p>
            <a:pPr marL="285750" indent="-285750">
              <a:buFont typeface=".Apple Color Emoji UI"/>
              <a:buChar char="✅"/>
            </a:pPr>
            <a:r>
              <a:rPr lang="en-US" dirty="0"/>
              <a:t>Open Access – We need to brake barriers and especially with industry</a:t>
            </a:r>
          </a:p>
        </p:txBody>
      </p:sp>
      <p:pic>
        <p:nvPicPr>
          <p:cNvPr id="6" name="Picture 2" descr="Framework systems diagram">
            <a:extLst>
              <a:ext uri="{FF2B5EF4-FFF2-40B4-BE49-F238E27FC236}">
                <a16:creationId xmlns:a16="http://schemas.microsoft.com/office/drawing/2014/main" id="{B6F9661F-FB5B-754F-A628-8EC1AE187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115" y="3760967"/>
            <a:ext cx="3445172" cy="285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B968D2-6983-6642-8819-9BC0D3D60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976">
            <a:off x="8672606" y="1319752"/>
            <a:ext cx="2795855" cy="39891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67FFD1-7E80-3040-AC53-A1CAD4883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35344">
            <a:off x="6566068" y="2482192"/>
            <a:ext cx="2615596" cy="3757066"/>
          </a:xfrm>
          <a:prstGeom prst="rect">
            <a:avLst/>
          </a:prstGeom>
        </p:spPr>
      </p:pic>
      <p:pic>
        <p:nvPicPr>
          <p:cNvPr id="9" name="Picture 1" descr="FOO_cover.gif">
            <a:extLst>
              <a:ext uri="{FF2B5EF4-FFF2-40B4-BE49-F238E27FC236}">
                <a16:creationId xmlns:a16="http://schemas.microsoft.com/office/drawing/2014/main" id="{FE2FB065-94D3-4740-95DA-B406B76828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84" y="4804867"/>
            <a:ext cx="1354892" cy="191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89B7F6-30D8-BD4B-B14C-638F7C0551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BCE23A1-9DF7-A44E-A6F0-04794C174F05}"/>
              </a:ext>
            </a:extLst>
          </p:cNvPr>
          <p:cNvSpPr txBox="1">
            <a:spLocks/>
          </p:cNvSpPr>
          <p:nvPr/>
        </p:nvSpPr>
        <p:spPr>
          <a:xfrm>
            <a:off x="58838" y="69250"/>
            <a:ext cx="10822898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3467382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9AF157-4449-B740-88A1-CC8D7032BE94}"/>
              </a:ext>
            </a:extLst>
          </p:cNvPr>
          <p:cNvSpPr txBox="1">
            <a:spLocks/>
          </p:cNvSpPr>
          <p:nvPr/>
        </p:nvSpPr>
        <p:spPr>
          <a:xfrm>
            <a:off x="0" y="134935"/>
            <a:ext cx="10822898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Structure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CA6BC90E-8D6E-9A44-80AD-ECF233E09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5215"/>
            <a:ext cx="1219200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886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231881" y="6334780"/>
            <a:ext cx="3308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800" b="1" dirty="0">
                <a:hlinkClick r:id="rId3"/>
              </a:rPr>
              <a:t>www.eoos-ocean.eu</a:t>
            </a:r>
            <a:r>
              <a:rPr lang="fr-BE" sz="2000" b="1" dirty="0"/>
              <a:t> </a:t>
            </a:r>
            <a:endParaRPr lang="en-GB" sz="2000" b="1" dirty="0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179882" y="1003129"/>
            <a:ext cx="11887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4912" y="250774"/>
            <a:ext cx="3014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What is EOOS?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927" y="1003129"/>
            <a:ext cx="4779778" cy="1200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A community-driven initiative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Steering Group: co-Chaired by EuroGOOS and EMB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57" y="6106797"/>
            <a:ext cx="2016492" cy="67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7773" y="6106797"/>
            <a:ext cx="2269309" cy="724524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892" y="1229958"/>
            <a:ext cx="6976263" cy="4946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1560" y="2436662"/>
            <a:ext cx="285829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Vision: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Connect Europe’s diverse ocean observing stakeholders and make ocean observation a public utility in Europe, by strengthening coordination, strategy and sustainability in</a:t>
            </a: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ocean observation.</a:t>
            </a:r>
            <a:endParaRPr lang="en-US" sz="2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74DB1E-295D-BB4F-B843-9361E5B64052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1407" y="250774"/>
            <a:ext cx="2665675" cy="53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355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D7CD82-D4B5-D642-B9F0-CE5D4280CEBD}"/>
              </a:ext>
            </a:extLst>
          </p:cNvPr>
          <p:cNvSpPr txBox="1">
            <a:spLocks/>
          </p:cNvSpPr>
          <p:nvPr/>
        </p:nvSpPr>
        <p:spPr>
          <a:xfrm>
            <a:off x="245290" y="244474"/>
            <a:ext cx="9753733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272D65"/>
                </a:solidFill>
                <a:latin typeface="+mn-lt"/>
              </a:rPr>
              <a:t>Why do we need ocean observations?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5E4962-1FFB-DF4F-ACF6-7639C9143C6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880758" y="899596"/>
            <a:ext cx="6227114" cy="43136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112865-EC91-5F45-B144-AF214083FDBE}"/>
              </a:ext>
            </a:extLst>
          </p:cNvPr>
          <p:cNvSpPr txBox="1"/>
          <p:nvPr/>
        </p:nvSpPr>
        <p:spPr>
          <a:xfrm>
            <a:off x="368135" y="1155878"/>
            <a:ext cx="4227615" cy="503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72D65"/>
                </a:solidFill>
              </a:rPr>
              <a:t>5 million jobs in EU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72D65"/>
                </a:solidFill>
              </a:rPr>
              <a:t>Offshore wind now employs about half the number as fishing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72D65"/>
                </a:solidFill>
              </a:rPr>
              <a:t>Traditional jobs are decreasing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72D65"/>
                </a:solidFill>
              </a:rPr>
              <a:t>The ocean is the new economic frontier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72D65"/>
                </a:solidFill>
              </a:rPr>
              <a:t>Grand challenges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72D65"/>
                </a:solidFill>
              </a:rPr>
              <a:t>Climate change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72D65"/>
                </a:solidFill>
              </a:rPr>
              <a:t>Human impact (loss of diversity, pollution, limited resources, etc)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72D65"/>
                </a:solidFill>
              </a:rPr>
              <a:t>Increased investment risk</a:t>
            </a:r>
            <a:endParaRPr lang="en-GR" b="1" dirty="0">
              <a:solidFill>
                <a:srgbClr val="272D65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R" b="1" dirty="0">
                <a:solidFill>
                  <a:srgbClr val="272D65"/>
                </a:solidFill>
              </a:rPr>
              <a:t>We need effective Management</a:t>
            </a:r>
            <a:endParaRPr lang="en-GB" b="1" dirty="0">
              <a:solidFill>
                <a:srgbClr val="272D65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37B7D0-632D-F146-A4AF-DB5529D524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218" y="4541502"/>
            <a:ext cx="2520000" cy="164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85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5DCCB5-0A7B-C743-A629-1963C0421AF4}"/>
              </a:ext>
            </a:extLst>
          </p:cNvPr>
          <p:cNvSpPr txBox="1"/>
          <p:nvPr/>
        </p:nvSpPr>
        <p:spPr>
          <a:xfrm>
            <a:off x="4416904" y="6274773"/>
            <a:ext cx="3308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800" b="1" dirty="0">
                <a:hlinkClick r:id="rId2"/>
              </a:rPr>
              <a:t>www.eoos-ocean.eu</a:t>
            </a:r>
            <a:r>
              <a:rPr lang="fr-BE" sz="2000" b="1" dirty="0"/>
              <a:t> </a:t>
            </a:r>
            <a:endParaRPr lang="en-GB" sz="20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F5127C-840B-F447-BFC9-93073AA7E757}"/>
              </a:ext>
            </a:extLst>
          </p:cNvPr>
          <p:cNvCxnSpPr>
            <a:cxnSpLocks/>
          </p:cNvCxnSpPr>
          <p:nvPr/>
        </p:nvCxnSpPr>
        <p:spPr>
          <a:xfrm>
            <a:off x="93035" y="1011539"/>
            <a:ext cx="11956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58D42D4-8F47-C54E-B59E-CECB5610AD28}"/>
              </a:ext>
            </a:extLst>
          </p:cNvPr>
          <p:cNvSpPr txBox="1"/>
          <p:nvPr/>
        </p:nvSpPr>
        <p:spPr>
          <a:xfrm>
            <a:off x="124918" y="224801"/>
            <a:ext cx="6785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EOOS Strategy &amp; Implementation Plan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8DBBDA-E895-B941-92E7-B003BE0D92AE}"/>
              </a:ext>
            </a:extLst>
          </p:cNvPr>
          <p:cNvSpPr/>
          <p:nvPr/>
        </p:nvSpPr>
        <p:spPr>
          <a:xfrm>
            <a:off x="538199" y="1274522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endParaRPr lang="en-US" sz="2800" dirty="0"/>
          </a:p>
          <a:p>
            <a:r>
              <a:rPr lang="en-US" sz="2800" b="1" dirty="0">
                <a:solidFill>
                  <a:schemeClr val="tx2"/>
                </a:solidFill>
              </a:rPr>
              <a:t>	</a:t>
            </a:r>
            <a:endParaRPr lang="en-US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203DDB-A9EC-AA43-9BB5-AD4C429D5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693" y="1206052"/>
            <a:ext cx="3609312" cy="50687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333D06-DF2A-A44F-BFEF-3886E6E91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5145" y="1206052"/>
            <a:ext cx="3592931" cy="50687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CF5343-83AB-664A-ABEF-0E50B194D054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1407" y="250774"/>
            <a:ext cx="2665675" cy="5328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975D59-0C34-694E-BB76-E697DCCA3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57" y="6106797"/>
            <a:ext cx="2016492" cy="67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E1EED8-CDD3-9D4A-933A-8323FC7653BF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7773" y="6106797"/>
            <a:ext cx="2269309" cy="724524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D62FBBD-6689-0240-8D37-0EDAF64F53F9}"/>
              </a:ext>
            </a:extLst>
          </p:cNvPr>
          <p:cNvSpPr txBox="1"/>
          <p:nvPr/>
        </p:nvSpPr>
        <p:spPr>
          <a:xfrm>
            <a:off x="4356944" y="1239474"/>
            <a:ext cx="3502633" cy="5079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867" b="1" dirty="0">
                <a:solidFill>
                  <a:srgbClr val="002060"/>
                </a:solidFill>
                <a:latin typeface="Century Gothic" panose="020B0502020202020204" pitchFamily="34" charset="0"/>
              </a:rPr>
              <a:t>EOOS is a coordinating framework </a:t>
            </a:r>
            <a:r>
              <a:rPr lang="en-GB" sz="1867" dirty="0">
                <a:solidFill>
                  <a:srgbClr val="002060"/>
                </a:solidFill>
                <a:latin typeface="Century Gothic" panose="020B0502020202020204" pitchFamily="34" charset="0"/>
              </a:rPr>
              <a:t>designed </a:t>
            </a:r>
          </a:p>
          <a:p>
            <a:pPr marL="304815" indent="-304815"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GB" sz="1867" dirty="0">
                <a:solidFill>
                  <a:srgbClr val="002060"/>
                </a:solidFill>
                <a:latin typeface="Century Gothic" panose="020B0502020202020204" pitchFamily="34" charset="0"/>
              </a:rPr>
              <a:t>To </a:t>
            </a:r>
            <a:r>
              <a:rPr lang="en-GB" sz="1867" b="1" dirty="0">
                <a:solidFill>
                  <a:srgbClr val="002060"/>
                </a:solidFill>
                <a:latin typeface="Century Gothic" panose="020B0502020202020204" pitchFamily="34" charset="0"/>
              </a:rPr>
              <a:t>align and integrate </a:t>
            </a:r>
            <a:r>
              <a:rPr lang="en-GB" sz="1867" dirty="0">
                <a:solidFill>
                  <a:srgbClr val="002060"/>
                </a:solidFill>
                <a:latin typeface="Century Gothic" panose="020B0502020202020204" pitchFamily="34" charset="0"/>
              </a:rPr>
              <a:t>Europe’s ocean observing capacity for the long term; </a:t>
            </a:r>
          </a:p>
          <a:p>
            <a:pPr marL="304815" indent="-304815"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GB" sz="1867" dirty="0">
                <a:solidFill>
                  <a:srgbClr val="002060"/>
                </a:solidFill>
                <a:latin typeface="Century Gothic" panose="020B0502020202020204" pitchFamily="34" charset="0"/>
              </a:rPr>
              <a:t>To </a:t>
            </a:r>
            <a:r>
              <a:rPr lang="en-GB" sz="1867" b="1" dirty="0">
                <a:solidFill>
                  <a:srgbClr val="002060"/>
                </a:solidFill>
                <a:latin typeface="Century Gothic" panose="020B0502020202020204" pitchFamily="34" charset="0"/>
              </a:rPr>
              <a:t>promote</a:t>
            </a:r>
            <a:r>
              <a:rPr lang="en-GB" sz="1867" dirty="0">
                <a:solidFill>
                  <a:srgbClr val="002060"/>
                </a:solidFill>
                <a:latin typeface="Century Gothic" panose="020B0502020202020204" pitchFamily="34" charset="0"/>
              </a:rPr>
              <a:t> a systematic and collaborative approach to collecting information on the state and variability of our seas and oceans; </a:t>
            </a:r>
          </a:p>
          <a:p>
            <a:pPr marL="304815" indent="-304815">
              <a:buFont typeface="Arial" panose="020B0604020202020204" pitchFamily="34" charset="0"/>
              <a:buChar char="•"/>
              <a:defRPr/>
            </a:pPr>
            <a:r>
              <a:rPr lang="en-GB" sz="1867" dirty="0">
                <a:solidFill>
                  <a:srgbClr val="002060"/>
                </a:solidFill>
                <a:latin typeface="Century Gothic" panose="020B0502020202020204" pitchFamily="34" charset="0"/>
              </a:rPr>
              <a:t>To </a:t>
            </a:r>
            <a:r>
              <a:rPr lang="en-GB" sz="1867" b="1" dirty="0">
                <a:solidFill>
                  <a:srgbClr val="002060"/>
                </a:solidFill>
                <a:latin typeface="Century Gothic" panose="020B0502020202020204" pitchFamily="34" charset="0"/>
              </a:rPr>
              <a:t>underpin</a:t>
            </a:r>
            <a:r>
              <a:rPr lang="en-GB" sz="1867" dirty="0">
                <a:solidFill>
                  <a:srgbClr val="002060"/>
                </a:solidFill>
                <a:latin typeface="Century Gothic" panose="020B0502020202020204" pitchFamily="34" charset="0"/>
              </a:rPr>
              <a:t> sustainable development, protection and conservation of the marine environment and its resources.</a:t>
            </a:r>
          </a:p>
        </p:txBody>
      </p:sp>
    </p:spTree>
    <p:extLst>
      <p:ext uri="{BB962C8B-B14F-4D97-AF65-F5344CB8AC3E}">
        <p14:creationId xmlns:p14="http://schemas.microsoft.com/office/powerpoint/2010/main" val="409348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1956" y="1019670"/>
            <a:ext cx="635944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>
                <a:solidFill>
                  <a:srgbClr val="0070C0"/>
                </a:solidFill>
              </a:rPr>
              <a:t>How can you get involved?</a:t>
            </a:r>
          </a:p>
          <a:p>
            <a:endParaRPr lang="en-US" sz="2100" dirty="0">
              <a:solidFill>
                <a:srgbClr val="0070C0"/>
              </a:solidFill>
            </a:endParaRPr>
          </a:p>
          <a:p>
            <a:r>
              <a:rPr lang="en-US" sz="2100" b="1" dirty="0">
                <a:solidFill>
                  <a:srgbClr val="0070C0"/>
                </a:solidFill>
              </a:rPr>
              <a:t> </a:t>
            </a:r>
            <a:endParaRPr lang="en-US" sz="2100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0F4E8-8613-EF4C-B876-C728CF68F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45" y="1199268"/>
            <a:ext cx="10424909" cy="561341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8344B2-1014-3345-9008-C5C530DA1508}"/>
              </a:ext>
            </a:extLst>
          </p:cNvPr>
          <p:cNvCxnSpPr>
            <a:cxnSpLocks/>
          </p:cNvCxnSpPr>
          <p:nvPr/>
        </p:nvCxnSpPr>
        <p:spPr>
          <a:xfrm>
            <a:off x="179882" y="1003129"/>
            <a:ext cx="11887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C6C9742-18AE-8C49-97C9-904550F42C05}"/>
              </a:ext>
            </a:extLst>
          </p:cNvPr>
          <p:cNvSpPr txBox="1"/>
          <p:nvPr/>
        </p:nvSpPr>
        <p:spPr>
          <a:xfrm>
            <a:off x="224912" y="250774"/>
            <a:ext cx="2406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Partnership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FDCCE7-DCA0-B44F-9D0D-0381D653D95E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1407" y="250774"/>
            <a:ext cx="2665675" cy="5328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1460AB-564F-E948-95ED-3B959E904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57" y="6106797"/>
            <a:ext cx="2016492" cy="67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454D45-D3DD-544A-90E4-E00E6B457E9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7773" y="6106797"/>
            <a:ext cx="2269309" cy="724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466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231881" y="6334780"/>
            <a:ext cx="3308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800" b="1" dirty="0">
                <a:hlinkClick r:id="rId3"/>
              </a:rPr>
              <a:t>www.eoos-ocean.eu</a:t>
            </a:r>
            <a:r>
              <a:rPr lang="fr-BE" sz="2000" b="1" dirty="0"/>
              <a:t> </a:t>
            </a:r>
            <a:endParaRPr lang="en-GB" sz="2000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700C370-0FAE-4BFD-95F6-D1E0F44842FD}"/>
              </a:ext>
            </a:extLst>
          </p:cNvPr>
          <p:cNvSpPr/>
          <p:nvPr/>
        </p:nvSpPr>
        <p:spPr>
          <a:xfrm>
            <a:off x="1749118" y="2866779"/>
            <a:ext cx="2741492" cy="1725217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32AB67D5-6489-4CCB-BDFD-4F3E333F326E}"/>
              </a:ext>
            </a:extLst>
          </p:cNvPr>
          <p:cNvSpPr txBox="1"/>
          <p:nvPr/>
        </p:nvSpPr>
        <p:spPr>
          <a:xfrm>
            <a:off x="4737998" y="1876504"/>
            <a:ext cx="2380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rgbClr val="0070C0"/>
                </a:solidFill>
              </a:rPr>
              <a:t>Steering Group</a:t>
            </a:r>
            <a:endParaRPr lang="en-BE" sz="2800" dirty="0">
              <a:solidFill>
                <a:srgbClr val="0070C0"/>
              </a:solidFill>
            </a:endParaRPr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58381757-2F3A-4F38-A920-D48A4E3DC352}"/>
              </a:ext>
            </a:extLst>
          </p:cNvPr>
          <p:cNvSpPr/>
          <p:nvPr/>
        </p:nvSpPr>
        <p:spPr>
          <a:xfrm>
            <a:off x="4320164" y="1506752"/>
            <a:ext cx="3308342" cy="1270548"/>
          </a:xfrm>
          <a:prstGeom prst="hexagon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sp>
        <p:nvSpPr>
          <p:cNvPr id="18" name="TextBox 6">
            <a:extLst>
              <a:ext uri="{FF2B5EF4-FFF2-40B4-BE49-F238E27FC236}">
                <a16:creationId xmlns:a16="http://schemas.microsoft.com/office/drawing/2014/main" id="{F3C225F9-B771-4892-A3B4-392768293588}"/>
              </a:ext>
            </a:extLst>
          </p:cNvPr>
          <p:cNvSpPr txBox="1"/>
          <p:nvPr/>
        </p:nvSpPr>
        <p:spPr>
          <a:xfrm>
            <a:off x="1786691" y="3279521"/>
            <a:ext cx="26663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rgbClr val="0070C0"/>
                </a:solidFill>
              </a:rPr>
              <a:t>Advisory Committee</a:t>
            </a:r>
            <a:endParaRPr lang="en-BE" sz="2800" dirty="0">
              <a:solidFill>
                <a:srgbClr val="0070C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54835DA-1427-41BA-A0B5-1C511AB3A002}"/>
              </a:ext>
            </a:extLst>
          </p:cNvPr>
          <p:cNvSpPr/>
          <p:nvPr/>
        </p:nvSpPr>
        <p:spPr>
          <a:xfrm>
            <a:off x="4839047" y="3154792"/>
            <a:ext cx="2534880" cy="1597370"/>
          </a:xfrm>
          <a:prstGeom prst="ellipse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EBEBD2D0-985F-42C7-90D2-76EAD3E656D7}"/>
              </a:ext>
            </a:extLst>
          </p:cNvPr>
          <p:cNvSpPr txBox="1"/>
          <p:nvPr/>
        </p:nvSpPr>
        <p:spPr>
          <a:xfrm>
            <a:off x="4858894" y="3435149"/>
            <a:ext cx="2558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rgbClr val="0070C0"/>
                </a:solidFill>
              </a:rPr>
              <a:t>Operations Committee</a:t>
            </a:r>
            <a:endParaRPr lang="en-BE" sz="2800" dirty="0">
              <a:solidFill>
                <a:srgbClr val="0070C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CBCB36F-A52D-43AA-951C-30B6F466ABF9}"/>
              </a:ext>
            </a:extLst>
          </p:cNvPr>
          <p:cNvSpPr/>
          <p:nvPr/>
        </p:nvSpPr>
        <p:spPr>
          <a:xfrm>
            <a:off x="7679153" y="2902310"/>
            <a:ext cx="2800360" cy="165321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sp>
        <p:nvSpPr>
          <p:cNvPr id="22" name="TextBox 14">
            <a:extLst>
              <a:ext uri="{FF2B5EF4-FFF2-40B4-BE49-F238E27FC236}">
                <a16:creationId xmlns:a16="http://schemas.microsoft.com/office/drawing/2014/main" id="{DA33431D-DE5B-4926-AA61-E1209E8B1CBD}"/>
              </a:ext>
            </a:extLst>
          </p:cNvPr>
          <p:cNvSpPr txBox="1"/>
          <p:nvPr/>
        </p:nvSpPr>
        <p:spPr>
          <a:xfrm>
            <a:off x="7679153" y="3371188"/>
            <a:ext cx="28731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rgbClr val="0070C0"/>
                </a:solidFill>
              </a:rPr>
              <a:t>Funder/Resources Committee</a:t>
            </a:r>
            <a:endParaRPr lang="en-BE" sz="2800" dirty="0">
              <a:solidFill>
                <a:srgbClr val="0070C0"/>
              </a:solidFill>
            </a:endParaRPr>
          </a:p>
        </p:txBody>
      </p:sp>
      <p:sp>
        <p:nvSpPr>
          <p:cNvPr id="23" name="Rectangle: Rounded Corners 18">
            <a:extLst>
              <a:ext uri="{FF2B5EF4-FFF2-40B4-BE49-F238E27FC236}">
                <a16:creationId xmlns:a16="http://schemas.microsoft.com/office/drawing/2014/main" id="{0A028F69-B653-4858-8F63-8C41FAACE4C1}"/>
              </a:ext>
            </a:extLst>
          </p:cNvPr>
          <p:cNvSpPr/>
          <p:nvPr/>
        </p:nvSpPr>
        <p:spPr>
          <a:xfrm>
            <a:off x="1524000" y="5117783"/>
            <a:ext cx="9144000" cy="8472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sp>
        <p:nvSpPr>
          <p:cNvPr id="24" name="TextBox 19">
            <a:extLst>
              <a:ext uri="{FF2B5EF4-FFF2-40B4-BE49-F238E27FC236}">
                <a16:creationId xmlns:a16="http://schemas.microsoft.com/office/drawing/2014/main" id="{9350F109-872D-4A63-8A2A-4B1356609907}"/>
              </a:ext>
            </a:extLst>
          </p:cNvPr>
          <p:cNvSpPr txBox="1"/>
          <p:nvPr/>
        </p:nvSpPr>
        <p:spPr>
          <a:xfrm>
            <a:off x="1517393" y="5160741"/>
            <a:ext cx="921829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Forum</a:t>
            </a:r>
            <a:br>
              <a:rPr lang="en-US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&amp; other stakeholder engagement mechanisms (consultations, events, workshops, webinars, etc.)</a:t>
            </a:r>
            <a:endParaRPr lang="en-BE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E51B815-1F8F-4C11-ADBA-687A3658C703}"/>
              </a:ext>
            </a:extLst>
          </p:cNvPr>
          <p:cNvCxnSpPr>
            <a:stCxn id="11" idx="0"/>
            <a:endCxn id="17" idx="2"/>
          </p:cNvCxnSpPr>
          <p:nvPr/>
        </p:nvCxnSpPr>
        <p:spPr>
          <a:xfrm flipV="1">
            <a:off x="3119865" y="2777300"/>
            <a:ext cx="1517937" cy="894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9448450-D1E1-4CBE-A443-FB88002F5EC6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6106487" y="2777300"/>
            <a:ext cx="20052" cy="3774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DB93F31-29BE-4C60-A99C-405AC15A8FDE}"/>
              </a:ext>
            </a:extLst>
          </p:cNvPr>
          <p:cNvCxnSpPr>
            <a:cxnSpLocks/>
            <a:stCxn id="21" idx="0"/>
            <a:endCxn id="17" idx="1"/>
          </p:cNvCxnSpPr>
          <p:nvPr/>
        </p:nvCxnSpPr>
        <p:spPr>
          <a:xfrm flipH="1" flipV="1">
            <a:off x="7310869" y="2777300"/>
            <a:ext cx="1768464" cy="1250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row: Striped Right 35">
            <a:extLst>
              <a:ext uri="{FF2B5EF4-FFF2-40B4-BE49-F238E27FC236}">
                <a16:creationId xmlns:a16="http://schemas.microsoft.com/office/drawing/2014/main" id="{1BDE6383-BEB8-4EDE-876E-A95AC3F190E8}"/>
              </a:ext>
            </a:extLst>
          </p:cNvPr>
          <p:cNvSpPr/>
          <p:nvPr/>
        </p:nvSpPr>
        <p:spPr>
          <a:xfrm rot="16200000">
            <a:off x="2834990" y="4556655"/>
            <a:ext cx="497012" cy="900966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sp>
        <p:nvSpPr>
          <p:cNvPr id="31" name="Arrow: Striped Right 36">
            <a:extLst>
              <a:ext uri="{FF2B5EF4-FFF2-40B4-BE49-F238E27FC236}">
                <a16:creationId xmlns:a16="http://schemas.microsoft.com/office/drawing/2014/main" id="{E88BBE40-CD2D-4B25-9816-B2909B552551}"/>
              </a:ext>
            </a:extLst>
          </p:cNvPr>
          <p:cNvSpPr/>
          <p:nvPr/>
        </p:nvSpPr>
        <p:spPr>
          <a:xfrm rot="16200000">
            <a:off x="4414468" y="4533873"/>
            <a:ext cx="497012" cy="900966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sp>
        <p:nvSpPr>
          <p:cNvPr id="32" name="Arrow: Striped Right 37">
            <a:extLst>
              <a:ext uri="{FF2B5EF4-FFF2-40B4-BE49-F238E27FC236}">
                <a16:creationId xmlns:a16="http://schemas.microsoft.com/office/drawing/2014/main" id="{E50A203D-E94C-4E68-904C-32D4267CBF60}"/>
              </a:ext>
            </a:extLst>
          </p:cNvPr>
          <p:cNvSpPr/>
          <p:nvPr/>
        </p:nvSpPr>
        <p:spPr>
          <a:xfrm rot="16200000">
            <a:off x="5845692" y="4546322"/>
            <a:ext cx="497012" cy="900966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sp>
        <p:nvSpPr>
          <p:cNvPr id="33" name="Arrow: Striped Right 38">
            <a:extLst>
              <a:ext uri="{FF2B5EF4-FFF2-40B4-BE49-F238E27FC236}">
                <a16:creationId xmlns:a16="http://schemas.microsoft.com/office/drawing/2014/main" id="{6313ADCD-B336-4BC1-A18C-B887C951315F}"/>
              </a:ext>
            </a:extLst>
          </p:cNvPr>
          <p:cNvSpPr/>
          <p:nvPr/>
        </p:nvSpPr>
        <p:spPr>
          <a:xfrm rot="16200000">
            <a:off x="9134656" y="4516012"/>
            <a:ext cx="497012" cy="900966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sp>
        <p:nvSpPr>
          <p:cNvPr id="34" name="Arrow: Striped Right 39">
            <a:extLst>
              <a:ext uri="{FF2B5EF4-FFF2-40B4-BE49-F238E27FC236}">
                <a16:creationId xmlns:a16="http://schemas.microsoft.com/office/drawing/2014/main" id="{22B30B0B-57ED-4F03-A948-4E862440AED5}"/>
              </a:ext>
            </a:extLst>
          </p:cNvPr>
          <p:cNvSpPr/>
          <p:nvPr/>
        </p:nvSpPr>
        <p:spPr>
          <a:xfrm rot="16200000">
            <a:off x="7622603" y="4516012"/>
            <a:ext cx="497012" cy="900966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B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B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04D6E89-6311-F348-A58D-17E596868DD0}"/>
              </a:ext>
            </a:extLst>
          </p:cNvPr>
          <p:cNvCxnSpPr>
            <a:cxnSpLocks/>
          </p:cNvCxnSpPr>
          <p:nvPr/>
        </p:nvCxnSpPr>
        <p:spPr>
          <a:xfrm>
            <a:off x="93035" y="1011539"/>
            <a:ext cx="11956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D8FE9C2-CB10-5640-BA8B-FFB67F7687F0}"/>
              </a:ext>
            </a:extLst>
          </p:cNvPr>
          <p:cNvSpPr txBox="1"/>
          <p:nvPr/>
        </p:nvSpPr>
        <p:spPr>
          <a:xfrm>
            <a:off x="124918" y="224801"/>
            <a:ext cx="6785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EOOS Governance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A3F97D1-C9F1-A74C-B3B5-73F5F40567B5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1407" y="250774"/>
            <a:ext cx="2665675" cy="53283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EA3E411-8C8F-C849-91A1-9C906A03D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57" y="6106797"/>
            <a:ext cx="2016492" cy="67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C819141-3021-474A-9934-31B750CE524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7773" y="6106797"/>
            <a:ext cx="2269309" cy="724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81890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C64D30E-DC35-1A4A-AC5F-D5370CBBB49B}"/>
              </a:ext>
            </a:extLst>
          </p:cNvPr>
          <p:cNvGrpSpPr/>
          <p:nvPr/>
        </p:nvGrpSpPr>
        <p:grpSpPr>
          <a:xfrm>
            <a:off x="374028" y="1007953"/>
            <a:ext cx="3183371" cy="5629389"/>
            <a:chOff x="976772" y="1052317"/>
            <a:chExt cx="2328469" cy="4179861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8F03299A-3EC6-E242-BDBA-DA71FC201E1C}"/>
                </a:ext>
              </a:extLst>
            </p:cNvPr>
            <p:cNvSpPr/>
            <p:nvPr/>
          </p:nvSpPr>
          <p:spPr bwMode="auto">
            <a:xfrm>
              <a:off x="976772" y="1052317"/>
              <a:ext cx="2328469" cy="4179861"/>
            </a:xfrm>
            <a:prstGeom prst="roundRect">
              <a:avLst/>
            </a:prstGeom>
            <a:solidFill>
              <a:srgbClr val="8FE1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  <a:cs typeface="Century"/>
                </a:rPr>
                <a:t>Observations</a:t>
              </a:r>
              <a:endParaRPr lang="el-GR" sz="2400" b="1" dirty="0">
                <a:solidFill>
                  <a:srgbClr val="FF0000"/>
                </a:solidFill>
                <a:cs typeface="Century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3CCEB38-9180-EC42-AC5C-3693FBBDF7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6173" y="2665610"/>
              <a:ext cx="306871" cy="1499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6E473A5-F683-424A-B56C-6E68E0A4C5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0365" y="1934963"/>
              <a:ext cx="1182305" cy="68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0">
              <a:extLst>
                <a:ext uri="{FF2B5EF4-FFF2-40B4-BE49-F238E27FC236}">
                  <a16:creationId xmlns:a16="http://schemas.microsoft.com/office/drawing/2014/main" id="{408B38F6-44B7-1842-9073-4E4F3A4A96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6640" y="2758742"/>
              <a:ext cx="1488385" cy="905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>
              <a:extLst>
                <a:ext uri="{FF2B5EF4-FFF2-40B4-BE49-F238E27FC236}">
                  <a16:creationId xmlns:a16="http://schemas.microsoft.com/office/drawing/2014/main" id="{900D231A-4010-C145-8A3E-E9B7896003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8001" y="3807086"/>
              <a:ext cx="598387" cy="1032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10" name="Picture 50" descr="5100_IFM-Kiel_fig01">
              <a:extLst>
                <a:ext uri="{FF2B5EF4-FFF2-40B4-BE49-F238E27FC236}">
                  <a16:creationId xmlns:a16="http://schemas.microsoft.com/office/drawing/2014/main" id="{A907D4A3-AEEB-0145-AE33-6D677BAB0E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9769" y="3754333"/>
              <a:ext cx="731134" cy="65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455765-1C72-7E46-85E9-5D67E5405C54}"/>
              </a:ext>
            </a:extLst>
          </p:cNvPr>
          <p:cNvGrpSpPr/>
          <p:nvPr/>
        </p:nvGrpSpPr>
        <p:grpSpPr>
          <a:xfrm>
            <a:off x="3812505" y="1007736"/>
            <a:ext cx="3458515" cy="5629606"/>
            <a:chOff x="3750531" y="1052317"/>
            <a:chExt cx="2529722" cy="4180022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005CF74C-413A-7940-B94B-7DB225D970E7}"/>
                </a:ext>
              </a:extLst>
            </p:cNvPr>
            <p:cNvSpPr/>
            <p:nvPr/>
          </p:nvSpPr>
          <p:spPr bwMode="auto">
            <a:xfrm>
              <a:off x="3750531" y="1052317"/>
              <a:ext cx="2529722" cy="4180022"/>
            </a:xfrm>
            <a:prstGeom prst="roundRect">
              <a:avLst/>
            </a:prstGeom>
            <a:solidFill>
              <a:srgbClr val="8FE1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  <a:cs typeface="Century"/>
                </a:rPr>
                <a:t>Processing &amp; Modeling</a:t>
              </a:r>
              <a:endParaRPr lang="el-GR" sz="1400" b="1" dirty="0">
                <a:solidFill>
                  <a:srgbClr val="FF0000"/>
                </a:solidFill>
                <a:cs typeface="Century"/>
              </a:endParaRPr>
            </a:p>
          </p:txBody>
        </p:sp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216DF8B5-1476-5449-A415-51A3D51C69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1512" y="3121252"/>
              <a:ext cx="1837321" cy="937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2" descr="Image1">
              <a:extLst>
                <a:ext uri="{FF2B5EF4-FFF2-40B4-BE49-F238E27FC236}">
                  <a16:creationId xmlns:a16="http://schemas.microsoft.com/office/drawing/2014/main" id="{C6B836D1-B3F3-CF47-9D0D-8EA70007CC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6027" y="4141562"/>
              <a:ext cx="1363351" cy="692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2FE612FB-94CA-8746-AEDC-98495F010D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54" t="32003" r="30923"/>
            <a:stretch/>
          </p:blipFill>
          <p:spPr bwMode="auto">
            <a:xfrm>
              <a:off x="5238526" y="1920814"/>
              <a:ext cx="816393" cy="1056633"/>
            </a:xfrm>
            <a:prstGeom prst="rect">
              <a:avLst/>
            </a:prstGeom>
            <a:noFill/>
            <a:ln w="57150">
              <a:solidFill>
                <a:schemeClr val="accent3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6" descr="Globe">
              <a:extLst>
                <a:ext uri="{FF2B5EF4-FFF2-40B4-BE49-F238E27FC236}">
                  <a16:creationId xmlns:a16="http://schemas.microsoft.com/office/drawing/2014/main" id="{87F24213-2B68-594F-888E-F313BFCF76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6121" y="1897473"/>
              <a:ext cx="1273472" cy="1155443"/>
            </a:xfrm>
            <a:prstGeom prst="rect">
              <a:avLst/>
            </a:prstGeom>
            <a:noFill/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95C3646-164D-4E4D-845D-48CFB8098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145734" y="4237154"/>
              <a:ext cx="1071559" cy="572429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5C317A2-EE22-354B-AFB7-C3A6CE5DB3D6}"/>
              </a:ext>
            </a:extLst>
          </p:cNvPr>
          <p:cNvGrpSpPr/>
          <p:nvPr/>
        </p:nvGrpSpPr>
        <p:grpSpPr>
          <a:xfrm>
            <a:off x="7509916" y="982562"/>
            <a:ext cx="3151987" cy="5629389"/>
            <a:chOff x="7203315" y="1052317"/>
            <a:chExt cx="2305512" cy="4179861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346A5A43-DC99-8642-855C-E900061FA535}"/>
                </a:ext>
              </a:extLst>
            </p:cNvPr>
            <p:cNvSpPr/>
            <p:nvPr/>
          </p:nvSpPr>
          <p:spPr bwMode="auto">
            <a:xfrm>
              <a:off x="7203315" y="1052317"/>
              <a:ext cx="2305512" cy="4179861"/>
            </a:xfrm>
            <a:prstGeom prst="roundRect">
              <a:avLst/>
            </a:prstGeom>
            <a:solidFill>
              <a:srgbClr val="8FE1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  <a:cs typeface="Century"/>
                </a:rPr>
                <a:t>Services</a:t>
              </a:r>
              <a:endParaRPr lang="el-GR" sz="2400" b="1" dirty="0">
                <a:solidFill>
                  <a:srgbClr val="FF0000"/>
                </a:solidFill>
                <a:cs typeface="Century"/>
              </a:endParaRPr>
            </a:p>
          </p:txBody>
        </p:sp>
        <p:pic>
          <p:nvPicPr>
            <p:cNvPr id="20" name="Picture 8" descr="Picture1">
              <a:extLst>
                <a:ext uri="{FF2B5EF4-FFF2-40B4-BE49-F238E27FC236}">
                  <a16:creationId xmlns:a16="http://schemas.microsoft.com/office/drawing/2014/main" id="{4A7C6F5B-CA6A-5545-93D8-B53C4F205D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3418" y="1904597"/>
              <a:ext cx="546177" cy="730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63" descr="Bandeau_part1">
              <a:extLst>
                <a:ext uri="{FF2B5EF4-FFF2-40B4-BE49-F238E27FC236}">
                  <a16:creationId xmlns:a16="http://schemas.microsoft.com/office/drawing/2014/main" id="{F76799F8-B01B-3248-8B25-80F80B2BC2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04"/>
            <a:stretch>
              <a:fillRect/>
            </a:stretch>
          </p:blipFill>
          <p:spPr bwMode="auto">
            <a:xfrm>
              <a:off x="7423316" y="3468269"/>
              <a:ext cx="1162287" cy="524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4" descr="xronis4">
              <a:extLst>
                <a:ext uri="{FF2B5EF4-FFF2-40B4-BE49-F238E27FC236}">
                  <a16:creationId xmlns:a16="http://schemas.microsoft.com/office/drawing/2014/main" id="{C11FCDF5-2109-2747-A2E6-543F0295F3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5629" y="1829284"/>
              <a:ext cx="1043750" cy="717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9" descr="oil1 79">
              <a:extLst>
                <a:ext uri="{FF2B5EF4-FFF2-40B4-BE49-F238E27FC236}">
                  <a16:creationId xmlns:a16="http://schemas.microsoft.com/office/drawing/2014/main" id="{9CC2E7F1-3315-384E-ADB0-4957CD53F2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7748" y="4111035"/>
              <a:ext cx="869792" cy="763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5" descr="prestige (crédit douanes françaises)">
              <a:extLst>
                <a:ext uri="{FF2B5EF4-FFF2-40B4-BE49-F238E27FC236}">
                  <a16:creationId xmlns:a16="http://schemas.microsoft.com/office/drawing/2014/main" id="{2B6F3EE1-AC1E-1E4F-833B-DC94BAD57C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8411134" y="4111035"/>
              <a:ext cx="952471" cy="837953"/>
            </a:xfrm>
            <a:prstGeom prst="rect">
              <a:avLst/>
            </a:prstGeom>
            <a:noFill/>
            <a:ln w="28575">
              <a:solidFill>
                <a:srgbClr val="4C6F1A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25" name="Picture 2">
              <a:extLst>
                <a:ext uri="{FF2B5EF4-FFF2-40B4-BE49-F238E27FC236}">
                  <a16:creationId xmlns:a16="http://schemas.microsoft.com/office/drawing/2014/main" id="{0A81FBE7-77CE-4147-9DF4-836F06AA06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1512" y="2727114"/>
              <a:ext cx="642281" cy="9129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334A40E-08EE-784F-9C39-EC989B689C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7349494" y="2707864"/>
              <a:ext cx="1180199" cy="660911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0C215524-DBBB-AC4B-835F-C50436E8C61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66726" y="5193205"/>
            <a:ext cx="952514" cy="1109262"/>
          </a:xfrm>
          <a:prstGeom prst="rect">
            <a:avLst/>
          </a:prstGeom>
        </p:spPr>
      </p:pic>
      <p:pic>
        <p:nvPicPr>
          <p:cNvPr id="28" name="Picture 12" descr="ASSEM 06 ORION 4 node, equipped with a seismometer (1)">
            <a:extLst>
              <a:ext uri="{FF2B5EF4-FFF2-40B4-BE49-F238E27FC236}">
                <a16:creationId xmlns:a16="http://schemas.microsoft.com/office/drawing/2014/main" id="{951EAEC8-CA1E-5642-AF4B-0F24FF97F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092" y="5458183"/>
            <a:ext cx="887226" cy="1061550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9">
            <a:extLst>
              <a:ext uri="{FF2B5EF4-FFF2-40B4-BE49-F238E27FC236}">
                <a16:creationId xmlns:a16="http://schemas.microsoft.com/office/drawing/2014/main" id="{C3462467-5D64-B34F-A7E6-C6FDDED0F41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32" y="2481591"/>
            <a:ext cx="1306473" cy="891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833C175-D2F3-884C-97E7-A5C01C76104D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902724" y="3488550"/>
            <a:ext cx="1030690" cy="66865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D2E97E6-8447-5F47-BB21-FCD535B55678}"/>
              </a:ext>
            </a:extLst>
          </p:cNvPr>
          <p:cNvSpPr txBox="1"/>
          <p:nvPr/>
        </p:nvSpPr>
        <p:spPr>
          <a:xfrm>
            <a:off x="10772691" y="3083875"/>
            <a:ext cx="1386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Open Data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Open Access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478C7FD-F393-D749-8481-0F19045A7DF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id="{D7CB44C1-C1AD-8E4B-AA76-1FBD0E28961C}"/>
              </a:ext>
            </a:extLst>
          </p:cNvPr>
          <p:cNvSpPr txBox="1">
            <a:spLocks/>
          </p:cNvSpPr>
          <p:nvPr/>
        </p:nvSpPr>
        <p:spPr>
          <a:xfrm>
            <a:off x="58838" y="69250"/>
            <a:ext cx="10822898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The Value Chain</a:t>
            </a:r>
          </a:p>
        </p:txBody>
      </p:sp>
    </p:spTree>
    <p:extLst>
      <p:ext uri="{BB962C8B-B14F-4D97-AF65-F5344CB8AC3E}">
        <p14:creationId xmlns:p14="http://schemas.microsoft.com/office/powerpoint/2010/main" val="3890809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802ECA-E176-FA4E-BCBE-2F7AD689A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45EAC48-0F77-504F-95B9-36CA3D685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03" y="133084"/>
            <a:ext cx="11467474" cy="762000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272D65"/>
                </a:solidFill>
                <a:latin typeface="+mn-lt"/>
              </a:rPr>
              <a:t>Data 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BA4BB-35EB-0F49-A864-408A28BF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28" y="2115878"/>
            <a:ext cx="2730787" cy="3859818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B9C67BB-F3C7-DC4C-83E1-F402FF4DA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541743" y="882304"/>
            <a:ext cx="9650257" cy="5730649"/>
          </a:xfrm>
        </p:spPr>
      </p:pic>
    </p:spTree>
    <p:extLst>
      <p:ext uri="{BB962C8B-B14F-4D97-AF65-F5344CB8AC3E}">
        <p14:creationId xmlns:p14="http://schemas.microsoft.com/office/powerpoint/2010/main" val="2119253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5C9A3E-D7D5-E940-9624-6395C8E51D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2817" y="786369"/>
            <a:ext cx="6871611" cy="6070231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32400F-A516-2B40-8F41-E16502C91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6CB0093-BFFA-294E-8E91-3C960C720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03" y="133084"/>
            <a:ext cx="11467474" cy="762000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272D65"/>
                </a:solidFill>
                <a:latin typeface="+mn-lt"/>
              </a:rPr>
              <a:t>Information and services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  <p:pic>
        <p:nvPicPr>
          <p:cNvPr id="17410" name="Picture 2" descr="Poseidon System Application">
            <a:extLst>
              <a:ext uri="{FF2B5EF4-FFF2-40B4-BE49-F238E27FC236}">
                <a16:creationId xmlns:a16="http://schemas.microsoft.com/office/drawing/2014/main" id="{9A1108A9-D1E2-5E40-ACE8-44A12A542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73" y="1723474"/>
            <a:ext cx="4469574" cy="290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Android vs iOS App Development: Which Platform Should You Choose? | Lvivity">
            <a:extLst>
              <a:ext uri="{FF2B5EF4-FFF2-40B4-BE49-F238E27FC236}">
                <a16:creationId xmlns:a16="http://schemas.microsoft.com/office/drawing/2014/main" id="{D2D17AB3-69F4-0D4B-804B-780A75689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115" y="4890092"/>
            <a:ext cx="1188357" cy="71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6533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CF8C1-7A21-0F45-93E1-9D59D595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688" y="240736"/>
            <a:ext cx="7533903" cy="1084634"/>
          </a:xfrm>
        </p:spPr>
        <p:txBody>
          <a:bodyPr/>
          <a:lstStyle/>
          <a:p>
            <a:r>
              <a:rPr lang="en-GR" dirty="0">
                <a:solidFill>
                  <a:schemeClr val="accent1">
                    <a:lumMod val="75000"/>
                  </a:schemeClr>
                </a:solidFill>
              </a:rPr>
              <a:t>Thank you for your attention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ED3AF2-0690-6F41-9E05-8959B8119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4945F5-E710-1345-BFF0-A0B53FDD1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852" y="1325370"/>
            <a:ext cx="8627195" cy="47904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EC64AC7-9D4C-E84A-8ED5-3AA46A99DB26}"/>
              </a:ext>
            </a:extLst>
          </p:cNvPr>
          <p:cNvSpPr txBox="1">
            <a:spLocks/>
          </p:cNvSpPr>
          <p:nvPr/>
        </p:nvSpPr>
        <p:spPr>
          <a:xfrm>
            <a:off x="194953" y="3088835"/>
            <a:ext cx="3213265" cy="1084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2800" dirty="0">
                <a:hlinkClick r:id="rId4"/>
              </a:rPr>
              <a:t>www.hcmr.gr</a:t>
            </a:r>
            <a:endParaRPr lang="en-GR" sz="2800" dirty="0"/>
          </a:p>
          <a:p>
            <a:r>
              <a:rPr lang="en-GR" sz="2800" dirty="0">
                <a:hlinkClick r:id="rId5"/>
              </a:rPr>
              <a:t>gpetihakis@hcmr.gr</a:t>
            </a:r>
            <a:r>
              <a:rPr lang="en-GR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724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3BFDCA-266B-1641-BB21-2A498050DF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747" y="745925"/>
            <a:ext cx="5028511" cy="2263976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508FAF93-8A54-DC47-B44A-76EA39175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747" y="3848101"/>
            <a:ext cx="5028511" cy="282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C08EDF-0BB1-3A4D-9078-67798D64755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213" y="4038599"/>
            <a:ext cx="4289637" cy="26357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ACA637-5384-6E4C-A2CA-52958F71D27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753" y="721275"/>
            <a:ext cx="4224097" cy="2288626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38EAEF7C-5084-8A48-BE36-DC699ADE8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746" y="139556"/>
            <a:ext cx="5028511" cy="60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93" tIns="45597" rIns="91193" bIns="45597" anchor="ctr"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3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Observing</a:t>
            </a:r>
            <a:endParaRPr lang="en-US" sz="3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90E7141B-1E9C-904E-B41E-91E1344C5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3775" y="139556"/>
            <a:ext cx="5028511" cy="60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93" tIns="45597" rIns="91193" bIns="45597" anchor="ctr"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3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Predicting</a:t>
            </a:r>
            <a:endParaRPr lang="en-US" sz="3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68188B4D-A935-644F-B757-0A104E1C1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6588" y="3566457"/>
            <a:ext cx="5028511" cy="60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93" tIns="45597" rIns="91193" bIns="45597" anchor="ctr"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3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Managing</a:t>
            </a:r>
            <a:endParaRPr lang="en-US" sz="3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27965ED0-5FC9-8943-93A7-8FB67E183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745" y="3566457"/>
            <a:ext cx="5028511" cy="60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93" tIns="45597" rIns="91193" bIns="45597" anchor="ctr"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3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Capacitating</a:t>
            </a:r>
            <a:endParaRPr lang="en-US" sz="3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28495C78-EE0A-8F41-847A-8059E539C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8546" y="153406"/>
            <a:ext cx="5028511" cy="60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93" tIns="45597" rIns="91193" bIns="45597" anchor="ctr"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30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Understanding</a:t>
            </a:r>
            <a:endParaRPr lang="en-US" sz="3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4335CF-5845-DF41-9A74-7C28918495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BC87CECD-B650-9748-892A-961FEECA3E87}"/>
              </a:ext>
            </a:extLst>
          </p:cNvPr>
          <p:cNvSpPr/>
          <p:nvPr/>
        </p:nvSpPr>
        <p:spPr>
          <a:xfrm>
            <a:off x="6027420" y="1615440"/>
            <a:ext cx="899160" cy="312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09B4170A-20EB-EF4C-801D-DC7D3B192549}"/>
              </a:ext>
            </a:extLst>
          </p:cNvPr>
          <p:cNvSpPr/>
          <p:nvPr/>
        </p:nvSpPr>
        <p:spPr>
          <a:xfrm rot="5400000">
            <a:off x="9138495" y="3189665"/>
            <a:ext cx="491490" cy="312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6F479074-8828-4F4B-9F0C-F8D6EF95DEE9}"/>
              </a:ext>
            </a:extLst>
          </p:cNvPr>
          <p:cNvSpPr/>
          <p:nvPr/>
        </p:nvSpPr>
        <p:spPr>
          <a:xfrm rot="10800000">
            <a:off x="6096000" y="5200280"/>
            <a:ext cx="843606" cy="312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7530342E-F8E9-2848-97F1-3BA0846A5DD6}"/>
              </a:ext>
            </a:extLst>
          </p:cNvPr>
          <p:cNvSpPr/>
          <p:nvPr/>
        </p:nvSpPr>
        <p:spPr>
          <a:xfrm rot="16200000">
            <a:off x="3012015" y="3189665"/>
            <a:ext cx="491490" cy="312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02746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232D6-63A8-4269-A1EB-972C230C2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290" y="244474"/>
            <a:ext cx="8734839" cy="762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272D65"/>
                </a:solidFill>
                <a:latin typeface="+mn-lt"/>
              </a:rPr>
              <a:t>Understanding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9559A4C4-DD3C-4839-94D6-D2AF98DF3C01}"/>
              </a:ext>
            </a:extLst>
          </p:cNvPr>
          <p:cNvSpPr txBox="1">
            <a:spLocks/>
          </p:cNvSpPr>
          <p:nvPr/>
        </p:nvSpPr>
        <p:spPr>
          <a:xfrm>
            <a:off x="279372" y="1094864"/>
            <a:ext cx="5486400" cy="2124114"/>
          </a:xfrm>
          <a:prstGeom prst="rect">
            <a:avLst/>
          </a:prstGeom>
        </p:spPr>
        <p:txBody>
          <a:bodyPr vert="horz" lIns="60960" tIns="30480" rIns="60960" bIns="3048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133" b="1" u="sng" dirty="0">
                <a:solidFill>
                  <a:srgbClr val="272D65"/>
                </a:solidFill>
                <a:latin typeface="+mn-lt"/>
              </a:rPr>
              <a:t>Knowledge of the system: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State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Functioning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Underlying Dynamics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Drivers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Ocean’s role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0CFF0BA-6AD2-9A43-9BA7-F43D2F529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pic>
        <p:nvPicPr>
          <p:cNvPr id="1026" name="Picture 2" descr="Buoys">
            <a:extLst>
              <a:ext uri="{FF2B5EF4-FFF2-40B4-BE49-F238E27FC236}">
                <a16:creationId xmlns:a16="http://schemas.microsoft.com/office/drawing/2014/main" id="{5996F42A-7764-2E4E-834C-9AD648706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680" y="419950"/>
            <a:ext cx="3186171" cy="212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rgo Float during deployment">
            <a:extLst>
              <a:ext uri="{FF2B5EF4-FFF2-40B4-BE49-F238E27FC236}">
                <a16:creationId xmlns:a16="http://schemas.microsoft.com/office/drawing/2014/main" id="{E9D3C340-AA13-3E4E-A9CD-72F2B17AF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32" y="4283308"/>
            <a:ext cx="33147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B05E8D2E-8260-6545-BCC1-F350BE0A2527}"/>
              </a:ext>
            </a:extLst>
          </p:cNvPr>
          <p:cNvSpPr txBox="1">
            <a:spLocks/>
          </p:cNvSpPr>
          <p:nvPr/>
        </p:nvSpPr>
        <p:spPr>
          <a:xfrm>
            <a:off x="4283724" y="2156921"/>
            <a:ext cx="4340832" cy="2124114"/>
          </a:xfrm>
          <a:prstGeom prst="rect">
            <a:avLst/>
          </a:prstGeom>
        </p:spPr>
        <p:txBody>
          <a:bodyPr vert="horz" lIns="60960" tIns="30480" rIns="60960" bIns="3048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133" b="1" u="sng" dirty="0">
                <a:solidFill>
                  <a:srgbClr val="272D65"/>
                </a:solidFill>
                <a:latin typeface="+mn-lt"/>
              </a:rPr>
              <a:t>In order to: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Manage pressures / impacts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Apply effective policies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Raise awareness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Provide services &amp; products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20AF3D45-59A4-6445-B74C-C7C5D0E29785}"/>
              </a:ext>
            </a:extLst>
          </p:cNvPr>
          <p:cNvSpPr txBox="1">
            <a:spLocks/>
          </p:cNvSpPr>
          <p:nvPr/>
        </p:nvSpPr>
        <p:spPr>
          <a:xfrm>
            <a:off x="7594960" y="4313936"/>
            <a:ext cx="4340832" cy="2124114"/>
          </a:xfrm>
          <a:prstGeom prst="rect">
            <a:avLst/>
          </a:prstGeom>
        </p:spPr>
        <p:txBody>
          <a:bodyPr vert="horz" lIns="60960" tIns="30480" rIns="60960" bIns="3048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133" b="1" u="sng" dirty="0">
                <a:solidFill>
                  <a:srgbClr val="272D65"/>
                </a:solidFill>
                <a:latin typeface="+mn-lt"/>
              </a:rPr>
              <a:t>Questions: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What to measure?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Frequency?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Spatial &amp; Temporal resolution?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With which platforms?</a:t>
            </a:r>
          </a:p>
        </p:txBody>
      </p:sp>
    </p:spTree>
    <p:extLst>
      <p:ext uri="{BB962C8B-B14F-4D97-AF65-F5344CB8AC3E}">
        <p14:creationId xmlns:p14="http://schemas.microsoft.com/office/powerpoint/2010/main" val="334226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232D6-63A8-4269-A1EB-972C230C2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38" y="208386"/>
            <a:ext cx="10822898" cy="762000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272D65"/>
                </a:solidFill>
                <a:latin typeface="+mn-lt"/>
              </a:rPr>
              <a:t>Observing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1F8211-CA44-8A4D-B4B2-9B0001ACB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31DC8F1-F7BB-7145-91CD-4C045398949E}"/>
              </a:ext>
            </a:extLst>
          </p:cNvPr>
          <p:cNvSpPr txBox="1">
            <a:spLocks/>
          </p:cNvSpPr>
          <p:nvPr/>
        </p:nvSpPr>
        <p:spPr>
          <a:xfrm>
            <a:off x="6337582" y="496198"/>
            <a:ext cx="5093862" cy="2124114"/>
          </a:xfrm>
          <a:prstGeom prst="rect">
            <a:avLst/>
          </a:prstGeom>
        </p:spPr>
        <p:txBody>
          <a:bodyPr vert="horz" lIns="60960" tIns="30480" rIns="60960" bIns="3048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133" b="1" dirty="0">
                <a:solidFill>
                  <a:srgbClr val="272D65"/>
                </a:solidFill>
                <a:latin typeface="+mn-lt"/>
              </a:rPr>
              <a:t>What variables to measure: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Essential Ocean Variables (EOVs)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Essential Biodiversity Variables (EBV)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Essential Climate drivers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133" b="1" dirty="0">
                <a:solidFill>
                  <a:srgbClr val="272D65"/>
                </a:solidFill>
                <a:latin typeface="+mn-lt"/>
              </a:rPr>
              <a:t>Indicators</a:t>
            </a:r>
          </a:p>
        </p:txBody>
      </p:sp>
      <p:pic>
        <p:nvPicPr>
          <p:cNvPr id="2050" name="Picture 2" descr="Conceptual overlap of all projects for defining Essential Variables... |  Download Scientific Diagram">
            <a:extLst>
              <a:ext uri="{FF2B5EF4-FFF2-40B4-BE49-F238E27FC236}">
                <a16:creationId xmlns:a16="http://schemas.microsoft.com/office/drawing/2014/main" id="{5AC70D09-C3AD-9948-BA84-06075E150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43" y="1668780"/>
            <a:ext cx="5532393" cy="415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91FBF5E-E4A2-4143-8FF8-E18D1158B7ED}"/>
              </a:ext>
            </a:extLst>
          </p:cNvPr>
          <p:cNvGrpSpPr/>
          <p:nvPr/>
        </p:nvGrpSpPr>
        <p:grpSpPr>
          <a:xfrm>
            <a:off x="6292366" y="2548256"/>
            <a:ext cx="5204315" cy="3890644"/>
            <a:chOff x="2312097" y="422276"/>
            <a:chExt cx="7830441" cy="6367462"/>
          </a:xfrm>
        </p:grpSpPr>
        <p:sp>
          <p:nvSpPr>
            <p:cNvPr id="15" name="Rectangle 2">
              <a:extLst>
                <a:ext uri="{FF2B5EF4-FFF2-40B4-BE49-F238E27FC236}">
                  <a16:creationId xmlns:a16="http://schemas.microsoft.com/office/drawing/2014/main" id="{9DCAFD3F-4895-664B-BE31-4DB1FF1F0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9738" y="3054350"/>
              <a:ext cx="1219200" cy="3735388"/>
            </a:xfrm>
            <a:prstGeom prst="rect">
              <a:avLst/>
            </a:prstGeom>
            <a:gradFill rotWithShape="1">
              <a:gsLst>
                <a:gs pos="0">
                  <a:srgbClr val="009900"/>
                </a:gs>
                <a:gs pos="100000">
                  <a:srgbClr val="65C165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9900"/>
              </a:extrusionClr>
              <a:contourClr>
                <a:srgbClr val="009900"/>
              </a:contourClr>
            </a:sp3d>
          </p:spPr>
          <p:txBody>
            <a:bodyPr wrap="none" lIns="91418" tIns="45708" rIns="91418" bIns="45708" anchor="ctr">
              <a:flatTx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16" name="Rectangle 3">
              <a:extLst>
                <a:ext uri="{FF2B5EF4-FFF2-40B4-BE49-F238E27FC236}">
                  <a16:creationId xmlns:a16="http://schemas.microsoft.com/office/drawing/2014/main" id="{422B5BB2-4956-4541-B076-B47323D92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2738" y="2979738"/>
              <a:ext cx="6019800" cy="3810000"/>
            </a:xfrm>
            <a:prstGeom prst="rect">
              <a:avLst/>
            </a:prstGeom>
            <a:gradFill rotWithShape="1">
              <a:gsLst>
                <a:gs pos="0">
                  <a:srgbClr val="F5E7FA"/>
                </a:gs>
                <a:gs pos="100000">
                  <a:srgbClr val="9900CC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9900CC"/>
              </a:extrusionClr>
              <a:contourClr>
                <a:srgbClr val="F5E7FA"/>
              </a:contourClr>
            </a:sp3d>
          </p:spPr>
          <p:txBody>
            <a:bodyPr wrap="none" lIns="91418" tIns="45708" rIns="91418" bIns="45708" anchor="ctr">
              <a:flatTx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17" name="Rectangle 4">
              <a:extLst>
                <a:ext uri="{FF2B5EF4-FFF2-40B4-BE49-F238E27FC236}">
                  <a16:creationId xmlns:a16="http://schemas.microsoft.com/office/drawing/2014/main" id="{959845F7-5F60-C840-9C6A-CBA702A40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2738" y="1682750"/>
              <a:ext cx="6019800" cy="1371600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A76D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</p:spPr>
          <p:txBody>
            <a:bodyPr wrap="none" lIns="91418" tIns="45708" rIns="91418" bIns="45708" anchor="ctr">
              <a:flatTx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18" name="Text Box 5">
              <a:extLst>
                <a:ext uri="{FF2B5EF4-FFF2-40B4-BE49-F238E27FC236}">
                  <a16:creationId xmlns:a16="http://schemas.microsoft.com/office/drawing/2014/main" id="{7D18A05D-3082-E740-BAA8-9779F73DAB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2540" y="1608140"/>
              <a:ext cx="1674266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Requirement</a:t>
              </a:r>
            </a:p>
          </p:txBody>
        </p:sp>
        <p:sp>
          <p:nvSpPr>
            <p:cNvPr id="26" name="Text Box 6">
              <a:extLst>
                <a:ext uri="{FF2B5EF4-FFF2-40B4-BE49-F238E27FC236}">
                  <a16:creationId xmlns:a16="http://schemas.microsoft.com/office/drawing/2014/main" id="{D7F299CF-20AE-D348-957F-CFC360669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9137" y="2065340"/>
              <a:ext cx="2142172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What to Measure</a:t>
              </a:r>
            </a:p>
          </p:txBody>
        </p:sp>
        <p:sp>
          <p:nvSpPr>
            <p:cNvPr id="27" name="Text Box 7">
              <a:extLst>
                <a:ext uri="{FF2B5EF4-FFF2-40B4-BE49-F238E27FC236}">
                  <a16:creationId xmlns:a16="http://schemas.microsoft.com/office/drawing/2014/main" id="{1DC539AC-71AA-4C44-A1DA-5FED45698E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9937" y="2597151"/>
              <a:ext cx="4572000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Essential Ocean Variables </a:t>
              </a:r>
            </a:p>
          </p:txBody>
        </p:sp>
        <p:sp>
          <p:nvSpPr>
            <p:cNvPr id="28" name="Line 8">
              <a:extLst>
                <a:ext uri="{FF2B5EF4-FFF2-40B4-BE49-F238E27FC236}">
                  <a16:creationId xmlns:a16="http://schemas.microsoft.com/office/drawing/2014/main" id="{816D086E-E571-C745-AE8C-4265539BEB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22738" y="2522538"/>
              <a:ext cx="6019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29" name="Line 9">
              <a:extLst>
                <a:ext uri="{FF2B5EF4-FFF2-40B4-BE49-F238E27FC236}">
                  <a16:creationId xmlns:a16="http://schemas.microsoft.com/office/drawing/2014/main" id="{2CCC9295-A529-3948-BB79-3117EA94ED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98938" y="2065338"/>
              <a:ext cx="5943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30" name="Text Box 10">
              <a:extLst>
                <a:ext uri="{FF2B5EF4-FFF2-40B4-BE49-F238E27FC236}">
                  <a16:creationId xmlns:a16="http://schemas.microsoft.com/office/drawing/2014/main" id="{382DAF31-AEB5-5648-87B7-3A047AB9B4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5076" y="784227"/>
              <a:ext cx="4392463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Issues (Scientific and societal drivers)</a:t>
              </a:r>
            </a:p>
          </p:txBody>
        </p:sp>
        <p:sp>
          <p:nvSpPr>
            <p:cNvPr id="31" name="Line 12">
              <a:extLst>
                <a:ext uri="{FF2B5EF4-FFF2-40B4-BE49-F238E27FC236}">
                  <a16:creationId xmlns:a16="http://schemas.microsoft.com/office/drawing/2014/main" id="{322276E4-ED52-E04A-A263-88BA728F8B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89338" y="3054350"/>
              <a:ext cx="0" cy="3735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32" name="Text Box 13">
              <a:extLst>
                <a:ext uri="{FF2B5EF4-FFF2-40B4-BE49-F238E27FC236}">
                  <a16:creationId xmlns:a16="http://schemas.microsoft.com/office/drawing/2014/main" id="{EF8256E2-820C-044B-B131-33A087E8FE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639220" y="4406107"/>
              <a:ext cx="2360612" cy="42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Data Assembly</a:t>
              </a:r>
            </a:p>
          </p:txBody>
        </p:sp>
        <p:sp>
          <p:nvSpPr>
            <p:cNvPr id="33" name="Text Box 14">
              <a:extLst>
                <a:ext uri="{FF2B5EF4-FFF2-40B4-BE49-F238E27FC236}">
                  <a16:creationId xmlns:a16="http://schemas.microsoft.com/office/drawing/2014/main" id="{6E931827-A532-AB41-A93B-57937AA025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877220" y="4520407"/>
              <a:ext cx="2817812" cy="42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ＭＳ Ｐゴシック" charset="-128"/>
                  <a:cs typeface="ＭＳ Ｐゴシック" charset="-128"/>
                </a:rPr>
                <a:t>Data/Info. Products</a:t>
              </a:r>
            </a:p>
          </p:txBody>
        </p:sp>
        <p:sp>
          <p:nvSpPr>
            <p:cNvPr id="34" name="Text Box 15">
              <a:extLst>
                <a:ext uri="{FF2B5EF4-FFF2-40B4-BE49-F238E27FC236}">
                  <a16:creationId xmlns:a16="http://schemas.microsoft.com/office/drawing/2014/main" id="{C50D0257-0664-DE4B-848F-43EE1F53BE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566052" y="4562376"/>
              <a:ext cx="1912975" cy="420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Issues Impact</a:t>
              </a:r>
            </a:p>
          </p:txBody>
        </p:sp>
        <p:sp>
          <p:nvSpPr>
            <p:cNvPr id="35" name="AutoShape 16">
              <a:extLst>
                <a:ext uri="{FF2B5EF4-FFF2-40B4-BE49-F238E27FC236}">
                  <a16:creationId xmlns:a16="http://schemas.microsoft.com/office/drawing/2014/main" id="{62B80441-A1C6-CD44-8C0C-ED713C985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6338" y="6103938"/>
              <a:ext cx="1524000" cy="304800"/>
            </a:xfrm>
            <a:prstGeom prst="leftArrow">
              <a:avLst>
                <a:gd name="adj1" fmla="val 50000"/>
                <a:gd name="adj2" fmla="val 125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91418" tIns="45708" rIns="91418" bIns="45708" anchor="ctr"/>
            <a:lstStyle/>
            <a:p>
              <a:pPr defTabSz="414640">
                <a:lnSpc>
                  <a:spcPct val="87000"/>
                </a:lnSpc>
                <a:buClr>
                  <a:srgbClr val="000000"/>
                </a:buClr>
                <a:buSzPct val="100000"/>
                <a:defRPr/>
              </a:pPr>
              <a:endParaRPr lang="en-US" sz="1400">
                <a:solidFill>
                  <a:prstClr val="white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" name="AutoShape 17">
              <a:extLst>
                <a:ext uri="{FF2B5EF4-FFF2-40B4-BE49-F238E27FC236}">
                  <a16:creationId xmlns:a16="http://schemas.microsoft.com/office/drawing/2014/main" id="{1A5352CF-8608-C340-9D88-555E3BA57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0938" y="1150938"/>
              <a:ext cx="304800" cy="1371600"/>
            </a:xfrm>
            <a:prstGeom prst="downArrow">
              <a:avLst>
                <a:gd name="adj1" fmla="val 50000"/>
                <a:gd name="adj2" fmla="val 1125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eaVert" wrap="none" lIns="91418" tIns="45708" rIns="91418" bIns="45708" anchor="ctr"/>
            <a:lstStyle/>
            <a:p>
              <a:pPr defTabSz="414640">
                <a:lnSpc>
                  <a:spcPct val="87000"/>
                </a:lnSpc>
                <a:buClr>
                  <a:srgbClr val="000000"/>
                </a:buClr>
                <a:buSzPct val="100000"/>
                <a:defRPr/>
              </a:pPr>
              <a:endParaRPr lang="en-US" sz="1400">
                <a:solidFill>
                  <a:prstClr val="white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7" name="AutoShape 18">
              <a:extLst>
                <a:ext uri="{FF2B5EF4-FFF2-40B4-BE49-F238E27FC236}">
                  <a16:creationId xmlns:a16="http://schemas.microsoft.com/office/drawing/2014/main" id="{D76C7095-AD3B-0743-AFA3-C9B5F73EDD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220635">
              <a:off x="2528888" y="422276"/>
              <a:ext cx="609600" cy="3275013"/>
            </a:xfrm>
            <a:prstGeom prst="curvedLeftArrow">
              <a:avLst>
                <a:gd name="adj1" fmla="val 65495"/>
                <a:gd name="adj2" fmla="val 215000"/>
                <a:gd name="adj3" fmla="val 33333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rot="10800000" wrap="none" lIns="91418" tIns="45708" rIns="91418" bIns="45708" anchor="ctr"/>
            <a:lstStyle/>
            <a:p>
              <a:pPr algn="ctr" defTabSz="414640">
                <a:lnSpc>
                  <a:spcPct val="87000"/>
                </a:lnSpc>
                <a:buClr>
                  <a:srgbClr val="000000"/>
                </a:buClr>
                <a:buSzPct val="100000"/>
                <a:defRPr/>
              </a:pPr>
              <a:endParaRPr lang="en-US" sz="1400">
                <a:solidFill>
                  <a:prstClr val="white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8" name="AutoShape 19">
              <a:extLst>
                <a:ext uri="{FF2B5EF4-FFF2-40B4-BE49-F238E27FC236}">
                  <a16:creationId xmlns:a16="http://schemas.microsoft.com/office/drawing/2014/main" id="{0DD53349-F3E5-3B4B-9F9D-CC727D49BB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26344">
              <a:off x="3436938" y="1150938"/>
              <a:ext cx="609600" cy="2360612"/>
            </a:xfrm>
            <a:prstGeom prst="curvedLeftArrow">
              <a:avLst>
                <a:gd name="adj1" fmla="val 47218"/>
                <a:gd name="adj2" fmla="val 155000"/>
                <a:gd name="adj3" fmla="val 33333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rot="10800000" wrap="none" lIns="91418" tIns="45708" rIns="91418" bIns="45708" anchor="ctr"/>
            <a:lstStyle/>
            <a:p>
              <a:pPr algn="ctr" defTabSz="414640">
                <a:lnSpc>
                  <a:spcPct val="87000"/>
                </a:lnSpc>
                <a:buClr>
                  <a:srgbClr val="000000"/>
                </a:buClr>
                <a:buSzPct val="100000"/>
                <a:defRPr/>
              </a:pPr>
              <a:endParaRPr lang="en-US" sz="1400">
                <a:solidFill>
                  <a:prstClr val="white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9" name="Oval 20">
              <a:extLst>
                <a:ext uri="{FF2B5EF4-FFF2-40B4-BE49-F238E27FC236}">
                  <a16:creationId xmlns:a16="http://schemas.microsoft.com/office/drawing/2014/main" id="{73022FB0-FD1C-8043-A2B7-FE2025862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738" y="3665538"/>
              <a:ext cx="762000" cy="7604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18" tIns="45708" rIns="91418" bIns="45708" anchor="ctr"/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id="{B7C77826-337E-DC4E-BF1D-7BAD6B9D3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938" y="5111750"/>
              <a:ext cx="3810000" cy="6111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18" tIns="45708" rIns="91418" bIns="45708" anchor="ctr"/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41" name="Oval 22">
              <a:extLst>
                <a:ext uri="{FF2B5EF4-FFF2-40B4-BE49-F238E27FC236}">
                  <a16:creationId xmlns:a16="http://schemas.microsoft.com/office/drawing/2014/main" id="{8486F518-26CE-484E-91D7-E03309FDC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0538" y="3817938"/>
              <a:ext cx="1905000" cy="1447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18" tIns="45708" rIns="91418" bIns="45708" anchor="ctr"/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42" name="Oval 23">
              <a:extLst>
                <a:ext uri="{FF2B5EF4-FFF2-40B4-BE49-F238E27FC236}">
                  <a16:creationId xmlns:a16="http://schemas.microsoft.com/office/drawing/2014/main" id="{6EEC563E-FA6B-C34E-99A8-63FD2BC95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4738" y="3360738"/>
              <a:ext cx="990600" cy="12938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18" tIns="45708" rIns="91418" bIns="45708" anchor="ctr"/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43" name="Oval 24">
              <a:extLst>
                <a:ext uri="{FF2B5EF4-FFF2-40B4-BE49-F238E27FC236}">
                  <a16:creationId xmlns:a16="http://schemas.microsoft.com/office/drawing/2014/main" id="{A3DFAFA3-2DC6-1347-9803-FBE7DDBCA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5938" y="3436938"/>
              <a:ext cx="1905000" cy="1143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18" tIns="45708" rIns="91418" bIns="45708" anchor="ctr"/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44" name="Text Box 26">
              <a:extLst>
                <a:ext uri="{FF2B5EF4-FFF2-40B4-BE49-F238E27FC236}">
                  <a16:creationId xmlns:a16="http://schemas.microsoft.com/office/drawing/2014/main" id="{32889183-52D7-5D43-85F2-A5C4289915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7138" y="3740152"/>
              <a:ext cx="863872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Argo</a:t>
              </a:r>
            </a:p>
          </p:txBody>
        </p:sp>
        <p:sp>
          <p:nvSpPr>
            <p:cNvPr id="45" name="Text Box 27">
              <a:extLst>
                <a:ext uri="{FF2B5EF4-FFF2-40B4-BE49-F238E27FC236}">
                  <a16:creationId xmlns:a16="http://schemas.microsoft.com/office/drawing/2014/main" id="{D36A67FA-0DF8-024B-AAAC-0E62FEDBCA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3939" y="4479927"/>
              <a:ext cx="827113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VOS</a:t>
              </a:r>
            </a:p>
          </p:txBody>
        </p:sp>
        <p:sp>
          <p:nvSpPr>
            <p:cNvPr id="46" name="Text Box 28">
              <a:extLst>
                <a:ext uri="{FF2B5EF4-FFF2-40B4-BE49-F238E27FC236}">
                  <a16:creationId xmlns:a16="http://schemas.microsoft.com/office/drawing/2014/main" id="{A8728B7E-CCE0-8B4D-8193-6D780E1EF1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18339" y="3589338"/>
              <a:ext cx="1806918" cy="764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Satellite</a:t>
              </a:r>
            </a:p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Constellation</a:t>
              </a:r>
            </a:p>
          </p:txBody>
        </p:sp>
        <p:sp>
          <p:nvSpPr>
            <p:cNvPr id="47" name="Text Box 29">
              <a:extLst>
                <a:ext uri="{FF2B5EF4-FFF2-40B4-BE49-F238E27FC236}">
                  <a16:creationId xmlns:a16="http://schemas.microsoft.com/office/drawing/2014/main" id="{AF76B7B9-4E48-B743-8A8B-09788E2339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1538" y="3817940"/>
              <a:ext cx="1010996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14640">
                <a:lnSpc>
                  <a:spcPct val="87000"/>
                </a:lnSpc>
                <a:buClr>
                  <a:srgbClr val="000000"/>
                </a:buClr>
                <a:buSzPct val="100000"/>
                <a:defRPr/>
              </a:pPr>
              <a:r>
                <a:rPr lang="en-US" sz="1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SOOP</a:t>
              </a:r>
            </a:p>
          </p:txBody>
        </p:sp>
        <p:sp>
          <p:nvSpPr>
            <p:cNvPr id="48" name="Text Box 30">
              <a:extLst>
                <a:ext uri="{FF2B5EF4-FFF2-40B4-BE49-F238E27FC236}">
                  <a16:creationId xmlns:a16="http://schemas.microsoft.com/office/drawing/2014/main" id="{D830AFFB-DCDC-6F4B-BDD3-120967B1BB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4938" y="5265738"/>
              <a:ext cx="953110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IOOS</a:t>
              </a:r>
            </a:p>
          </p:txBody>
        </p:sp>
        <p:sp>
          <p:nvSpPr>
            <p:cNvPr id="49" name="Line 31">
              <a:extLst>
                <a:ext uri="{FF2B5EF4-FFF2-40B4-BE49-F238E27FC236}">
                  <a16:creationId xmlns:a16="http://schemas.microsoft.com/office/drawing/2014/main" id="{2A463ABD-B9D6-D040-9CC0-AFA00BD5CB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9538" y="3360738"/>
              <a:ext cx="0" cy="2819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0" name="Line 32">
              <a:extLst>
                <a:ext uri="{FF2B5EF4-FFF2-40B4-BE49-F238E27FC236}">
                  <a16:creationId xmlns:a16="http://schemas.microsoft.com/office/drawing/2014/main" id="{63654BF4-57C3-3148-AE80-A2DF13FD1C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84938" y="3360738"/>
              <a:ext cx="0" cy="274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1" name="Line 33">
              <a:extLst>
                <a:ext uri="{FF2B5EF4-FFF2-40B4-BE49-F238E27FC236}">
                  <a16:creationId xmlns:a16="http://schemas.microsoft.com/office/drawing/2014/main" id="{FEF66BA1-6798-6842-9DFC-9565ACA1C0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70738" y="3360738"/>
              <a:ext cx="0" cy="274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2" name="Line 34">
              <a:extLst>
                <a:ext uri="{FF2B5EF4-FFF2-40B4-BE49-F238E27FC236}">
                  <a16:creationId xmlns:a16="http://schemas.microsoft.com/office/drawing/2014/main" id="{982392CB-9CFC-404F-99BE-A8C03BA59E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56538" y="3360738"/>
              <a:ext cx="0" cy="2819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3" name="Line 35">
              <a:extLst>
                <a:ext uri="{FF2B5EF4-FFF2-40B4-BE49-F238E27FC236}">
                  <a16:creationId xmlns:a16="http://schemas.microsoft.com/office/drawing/2014/main" id="{FAB71073-A1D3-F24B-9E36-51A9ED7F72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89938" y="3360738"/>
              <a:ext cx="0" cy="28940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4" name="Line 36">
              <a:extLst>
                <a:ext uri="{FF2B5EF4-FFF2-40B4-BE49-F238E27FC236}">
                  <a16:creationId xmlns:a16="http://schemas.microsoft.com/office/drawing/2014/main" id="{8B4F397D-D075-0348-9F46-A2A143D99D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99138" y="3360738"/>
              <a:ext cx="0" cy="274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5" name="Line 37">
              <a:extLst>
                <a:ext uri="{FF2B5EF4-FFF2-40B4-BE49-F238E27FC236}">
                  <a16:creationId xmlns:a16="http://schemas.microsoft.com/office/drawing/2014/main" id="{A6B9BC38-C61E-0F43-91C9-EDBC52C48F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4738" y="3665538"/>
              <a:ext cx="457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6" name="Line 38">
              <a:extLst>
                <a:ext uri="{FF2B5EF4-FFF2-40B4-BE49-F238E27FC236}">
                  <a16:creationId xmlns:a16="http://schemas.microsoft.com/office/drawing/2014/main" id="{BB2EF780-8C6F-0744-8B75-717A749D84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4738" y="4197350"/>
              <a:ext cx="457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7" name="Line 39">
              <a:extLst>
                <a:ext uri="{FF2B5EF4-FFF2-40B4-BE49-F238E27FC236}">
                  <a16:creationId xmlns:a16="http://schemas.microsoft.com/office/drawing/2014/main" id="{33D9E947-DA52-5144-AC36-DE4C082C6F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4738" y="4808538"/>
              <a:ext cx="464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8" name="Line 40">
              <a:extLst>
                <a:ext uri="{FF2B5EF4-FFF2-40B4-BE49-F238E27FC236}">
                  <a16:creationId xmlns:a16="http://schemas.microsoft.com/office/drawing/2014/main" id="{6C37A383-9171-CF4E-B69E-4EC7505A34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4738" y="5418138"/>
              <a:ext cx="457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59" name="Line 41">
              <a:extLst>
                <a:ext uri="{FF2B5EF4-FFF2-40B4-BE49-F238E27FC236}">
                  <a16:creationId xmlns:a16="http://schemas.microsoft.com/office/drawing/2014/main" id="{19E0FCC4-0E55-5344-B702-D355C5E127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4738" y="6026150"/>
              <a:ext cx="449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60" name="Oval 42">
              <a:extLst>
                <a:ext uri="{FF2B5EF4-FFF2-40B4-BE49-F238E27FC236}">
                  <a16:creationId xmlns:a16="http://schemas.microsoft.com/office/drawing/2014/main" id="{BCCD796A-0DC8-1446-BBB7-3BC61FAFC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8938" y="4275138"/>
              <a:ext cx="838200" cy="1600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18" tIns="45708" rIns="91418" bIns="45708" anchor="ctr"/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61" name="Text Box 43">
              <a:extLst>
                <a:ext uri="{FF2B5EF4-FFF2-40B4-BE49-F238E27FC236}">
                  <a16:creationId xmlns:a16="http://schemas.microsoft.com/office/drawing/2014/main" id="{B1EA6CB5-A175-1143-A5A9-2883AE8AD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2737" y="4783138"/>
              <a:ext cx="1206360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14640">
                <a:lnSpc>
                  <a:spcPct val="87000"/>
                </a:lnSpc>
                <a:buClr>
                  <a:srgbClr val="000000"/>
                </a:buClr>
                <a:buSzPct val="100000"/>
                <a:defRPr/>
              </a:pPr>
              <a:r>
                <a:rPr lang="en-US" sz="1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Satellite</a:t>
              </a:r>
            </a:p>
          </p:txBody>
        </p:sp>
        <p:sp>
          <p:nvSpPr>
            <p:cNvPr id="62" name="Text Box 44">
              <a:extLst>
                <a:ext uri="{FF2B5EF4-FFF2-40B4-BE49-F238E27FC236}">
                  <a16:creationId xmlns:a16="http://schemas.microsoft.com/office/drawing/2014/main" id="{5EB5EE55-5E7F-6F45-8E6A-0ED97E850B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4921708" y="6175275"/>
              <a:ext cx="595984" cy="420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8" rIns="91418" bIns="45708">
              <a:spAutoFit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…</a:t>
              </a:r>
            </a:p>
          </p:txBody>
        </p:sp>
        <p:sp>
          <p:nvSpPr>
            <p:cNvPr id="63" name="Line 45">
              <a:extLst>
                <a:ext uri="{FF2B5EF4-FFF2-40B4-BE49-F238E27FC236}">
                  <a16:creationId xmlns:a16="http://schemas.microsoft.com/office/drawing/2014/main" id="{AA23DBA7-67A1-9E41-AD34-14A2FA2A2B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6738" y="3054350"/>
              <a:ext cx="0" cy="306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64" name="Line 46">
              <a:extLst>
                <a:ext uri="{FF2B5EF4-FFF2-40B4-BE49-F238E27FC236}">
                  <a16:creationId xmlns:a16="http://schemas.microsoft.com/office/drawing/2014/main" id="{2605A2B3-C2DA-3044-841C-3FFD6FB8A1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23338" y="3054350"/>
              <a:ext cx="0" cy="306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65" name="Line 47">
              <a:extLst>
                <a:ext uri="{FF2B5EF4-FFF2-40B4-BE49-F238E27FC236}">
                  <a16:creationId xmlns:a16="http://schemas.microsoft.com/office/drawing/2014/main" id="{2B159A35-AB51-504C-A3BD-EF96AE0C4A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8738" y="3054350"/>
              <a:ext cx="0" cy="306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66" name="Line 48">
              <a:extLst>
                <a:ext uri="{FF2B5EF4-FFF2-40B4-BE49-F238E27FC236}">
                  <a16:creationId xmlns:a16="http://schemas.microsoft.com/office/drawing/2014/main" id="{6DBB1BD6-A840-5548-9C7C-82EDC7FDFF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4538" y="3054350"/>
              <a:ext cx="0" cy="306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67" name="Line 49">
              <a:extLst>
                <a:ext uri="{FF2B5EF4-FFF2-40B4-BE49-F238E27FC236}">
                  <a16:creationId xmlns:a16="http://schemas.microsoft.com/office/drawing/2014/main" id="{7961B7C6-093C-2A43-98D5-ED29F6626C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04138" y="3054350"/>
              <a:ext cx="0" cy="306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68" name="Line 50">
              <a:extLst>
                <a:ext uri="{FF2B5EF4-FFF2-40B4-BE49-F238E27FC236}">
                  <a16:creationId xmlns:a16="http://schemas.microsoft.com/office/drawing/2014/main" id="{08F2BB00-647F-564C-9025-50CF653702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6138" y="3054350"/>
              <a:ext cx="0" cy="306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69" name="Line 51">
              <a:extLst>
                <a:ext uri="{FF2B5EF4-FFF2-40B4-BE49-F238E27FC236}">
                  <a16:creationId xmlns:a16="http://schemas.microsoft.com/office/drawing/2014/main" id="{925160D6-AB53-534F-BE16-98CDD0CB9F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22738" y="3894138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70" name="Line 52">
              <a:extLst>
                <a:ext uri="{FF2B5EF4-FFF2-40B4-BE49-F238E27FC236}">
                  <a16:creationId xmlns:a16="http://schemas.microsoft.com/office/drawing/2014/main" id="{D801BCD9-A010-9646-86BF-1E012C372E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22738" y="625475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71" name="Line 53">
              <a:extLst>
                <a:ext uri="{FF2B5EF4-FFF2-40B4-BE49-F238E27FC236}">
                  <a16:creationId xmlns:a16="http://schemas.microsoft.com/office/drawing/2014/main" id="{7701B9A0-871C-A445-A719-9DE96F5C14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22738" y="442595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72" name="Line 54">
              <a:extLst>
                <a:ext uri="{FF2B5EF4-FFF2-40B4-BE49-F238E27FC236}">
                  <a16:creationId xmlns:a16="http://schemas.microsoft.com/office/drawing/2014/main" id="{79B1CD54-B760-8544-90FD-A9972E1127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22738" y="5037138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73" name="Line 55">
              <a:extLst>
                <a:ext uri="{FF2B5EF4-FFF2-40B4-BE49-F238E27FC236}">
                  <a16:creationId xmlns:a16="http://schemas.microsoft.com/office/drawing/2014/main" id="{BAE9B7B8-EBF6-F643-885D-3A4919E036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22738" y="5646738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74" name="Line 56">
              <a:extLst>
                <a:ext uri="{FF2B5EF4-FFF2-40B4-BE49-F238E27FC236}">
                  <a16:creationId xmlns:a16="http://schemas.microsoft.com/office/drawing/2014/main" id="{835902F2-03F4-E74F-8F63-7CB2749B2A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99538" y="3436938"/>
              <a:ext cx="0" cy="28178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18" tIns="45708" rIns="91418" bIns="45708"/>
            <a:lstStyle/>
            <a:p>
              <a:endParaRPr lang="en-US" sz="1400"/>
            </a:p>
          </p:txBody>
        </p:sp>
        <p:sp>
          <p:nvSpPr>
            <p:cNvPr id="75" name="Text Box 57">
              <a:extLst>
                <a:ext uri="{FF2B5EF4-FFF2-40B4-BE49-F238E27FC236}">
                  <a16:creationId xmlns:a16="http://schemas.microsoft.com/office/drawing/2014/main" id="{418E19A8-77DC-1747-9FDF-9416994BC0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8807909" y="6251476"/>
              <a:ext cx="595984" cy="420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8" rIns="91418" bIns="45708">
              <a:spAutoFit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…</a:t>
              </a:r>
            </a:p>
          </p:txBody>
        </p:sp>
        <p:sp>
          <p:nvSpPr>
            <p:cNvPr id="76" name="Text Box 58">
              <a:extLst>
                <a:ext uri="{FF2B5EF4-FFF2-40B4-BE49-F238E27FC236}">
                  <a16:creationId xmlns:a16="http://schemas.microsoft.com/office/drawing/2014/main" id="{33375988-F818-8348-B66D-35A5DC5C77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7588709" y="6175275"/>
              <a:ext cx="595984" cy="420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8" rIns="91418" bIns="45708">
              <a:spAutoFit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…</a:t>
              </a:r>
            </a:p>
          </p:txBody>
        </p:sp>
        <p:sp>
          <p:nvSpPr>
            <p:cNvPr id="77" name="Text Box 59">
              <a:extLst>
                <a:ext uri="{FF2B5EF4-FFF2-40B4-BE49-F238E27FC236}">
                  <a16:creationId xmlns:a16="http://schemas.microsoft.com/office/drawing/2014/main" id="{59471D3C-A5B4-404D-BCA6-B1D7BBA4AE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8199102" y="6251476"/>
              <a:ext cx="595984" cy="420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8" rIns="91418" bIns="45708">
              <a:spAutoFit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…</a:t>
              </a:r>
            </a:p>
          </p:txBody>
        </p:sp>
        <p:sp>
          <p:nvSpPr>
            <p:cNvPr id="78" name="Text Box 60">
              <a:extLst>
                <a:ext uri="{FF2B5EF4-FFF2-40B4-BE49-F238E27FC236}">
                  <a16:creationId xmlns:a16="http://schemas.microsoft.com/office/drawing/2014/main" id="{6D37F6B1-74F9-F147-B61B-5805A9C23F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56739" y="3436939"/>
              <a:ext cx="547914" cy="45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8" rIns="91418" bIns="45708">
              <a:spAutoFit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…</a:t>
              </a:r>
            </a:p>
          </p:txBody>
        </p:sp>
        <p:sp>
          <p:nvSpPr>
            <p:cNvPr id="79" name="Text Box 61">
              <a:extLst>
                <a:ext uri="{FF2B5EF4-FFF2-40B4-BE49-F238E27FC236}">
                  <a16:creationId xmlns:a16="http://schemas.microsoft.com/office/drawing/2014/main" id="{9AAAF658-BD7A-8746-8EA9-3C58C13B9C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32940" y="4503739"/>
              <a:ext cx="547914" cy="45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8" rIns="91418" bIns="45708">
              <a:spAutoFit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…</a:t>
              </a:r>
            </a:p>
          </p:txBody>
        </p:sp>
        <p:sp>
          <p:nvSpPr>
            <p:cNvPr id="80" name="Text Box 62">
              <a:extLst>
                <a:ext uri="{FF2B5EF4-FFF2-40B4-BE49-F238E27FC236}">
                  <a16:creationId xmlns:a16="http://schemas.microsoft.com/office/drawing/2014/main" id="{5501EFE9-0E22-D544-BA10-858B38C479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32940" y="5189539"/>
              <a:ext cx="547914" cy="45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8" rIns="91418" bIns="45708">
              <a:spAutoFit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…</a:t>
              </a:r>
            </a:p>
          </p:txBody>
        </p:sp>
        <p:sp>
          <p:nvSpPr>
            <p:cNvPr id="81" name="Text Box 63">
              <a:extLst>
                <a:ext uri="{FF2B5EF4-FFF2-40B4-BE49-F238E27FC236}">
                  <a16:creationId xmlns:a16="http://schemas.microsoft.com/office/drawing/2014/main" id="{07A3CDFB-F234-344D-82AF-222B91EFD5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56739" y="5797550"/>
              <a:ext cx="547914" cy="45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8" rIns="91418" bIns="45708">
              <a:spAutoFit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…</a:t>
              </a:r>
            </a:p>
          </p:txBody>
        </p:sp>
        <p:sp>
          <p:nvSpPr>
            <p:cNvPr id="82" name="Text Box 64">
              <a:extLst>
                <a:ext uri="{FF2B5EF4-FFF2-40B4-BE49-F238E27FC236}">
                  <a16:creationId xmlns:a16="http://schemas.microsoft.com/office/drawing/2014/main" id="{6EAB76A0-B31C-234C-8473-894A4D3390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32940" y="3894139"/>
              <a:ext cx="547914" cy="45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8" rIns="91418" bIns="45708">
              <a:spAutoFit/>
            </a:bodyPr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ea typeface="ＭＳ Ｐゴシック" panose="020B0600070205080204" pitchFamily="34" charset="-128"/>
                  <a:cs typeface="ＭＳ Ｐゴシック" panose="020B0600070205080204" pitchFamily="34" charset="-128"/>
                </a:rPr>
                <a:t>…</a:t>
              </a:r>
            </a:p>
          </p:txBody>
        </p:sp>
        <p:sp>
          <p:nvSpPr>
            <p:cNvPr id="83" name="Oval 65">
              <a:extLst>
                <a:ext uri="{FF2B5EF4-FFF2-40B4-BE49-F238E27FC236}">
                  <a16:creationId xmlns:a16="http://schemas.microsoft.com/office/drawing/2014/main" id="{91B354E4-A839-2E4C-9628-03B69A0A2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4738" y="4654550"/>
              <a:ext cx="914400" cy="12969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18" tIns="45708" rIns="91418" bIns="45708" anchor="ctr"/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84" name="Text Box 66">
              <a:extLst>
                <a:ext uri="{FF2B5EF4-FFF2-40B4-BE49-F238E27FC236}">
                  <a16:creationId xmlns:a16="http://schemas.microsoft.com/office/drawing/2014/main" id="{D7E7173B-3EAE-5440-A5C2-C0597DA8DB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4739" y="5037138"/>
              <a:ext cx="998938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IMOS</a:t>
              </a:r>
            </a:p>
          </p:txBody>
        </p:sp>
        <p:sp>
          <p:nvSpPr>
            <p:cNvPr id="85" name="Text Box 25">
              <a:extLst>
                <a:ext uri="{FF2B5EF4-FFF2-40B4-BE49-F238E27FC236}">
                  <a16:creationId xmlns:a16="http://schemas.microsoft.com/office/drawing/2014/main" id="{43AAE27C-F6F6-6843-9FE9-10467AF1CE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4338" y="6308726"/>
              <a:ext cx="5848350" cy="457812"/>
            </a:xfrm>
            <a:prstGeom prst="rect">
              <a:avLst/>
            </a:prstGeom>
            <a:solidFill>
              <a:srgbClr val="B600DA"/>
            </a:solidFill>
            <a:ln w="9525">
              <a:noFill/>
              <a:miter lim="800000"/>
              <a:headEnd/>
              <a:tailEnd/>
            </a:ln>
          </p:spPr>
          <p:txBody>
            <a:bodyPr lIns="91418" tIns="45708" rIns="91418" bIns="45708">
              <a:spAutoFit/>
            </a:bodyPr>
            <a:lstStyle>
              <a:lvl1pPr defTabSz="4143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defTabSz="4143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defTabSz="4143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defTabSz="4143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defTabSz="4143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143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  <a:defRPr/>
              </a:pPr>
              <a:r>
                <a:rPr lang="en-US" alt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ＭＳ Ｐゴシック" charset="-128"/>
                  <a:cs typeface="ＭＳ Ｐゴシック" charset="-128"/>
                </a:rPr>
                <a:t>Observations Deployment and Maintenance</a:t>
              </a:r>
            </a:p>
          </p:txBody>
        </p:sp>
        <p:sp>
          <p:nvSpPr>
            <p:cNvPr id="86" name="Oval 20">
              <a:extLst>
                <a:ext uri="{FF2B5EF4-FFF2-40B4-BE49-F238E27FC236}">
                  <a16:creationId xmlns:a16="http://schemas.microsoft.com/office/drawing/2014/main" id="{53CA6F5B-8BCB-114C-BB7D-9BFB0D3EC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8901" y="4868863"/>
              <a:ext cx="1577975" cy="4810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18" tIns="45708" rIns="91418" bIns="45708" anchor="ctr"/>
            <a:lstStyle>
              <a:lvl1pPr defTabSz="41275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12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1275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12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1275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1275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FontTx/>
                <a:buNone/>
              </a:pPr>
              <a:endParaRPr lang="fr-FR" altLang="en-US" sz="1400">
                <a:solidFill>
                  <a:srgbClr val="FFFFFF"/>
                </a:solidFill>
                <a:ea typeface="ＭＳ Ｐゴシック" panose="020B0600070205080204" pitchFamily="34" charset="-128"/>
                <a:cs typeface="ＭＳ Ｐゴシック" panose="020B0600070205080204" pitchFamily="34" charset="-128"/>
              </a:endParaRPr>
            </a:p>
          </p:txBody>
        </p:sp>
        <p:sp>
          <p:nvSpPr>
            <p:cNvPr id="87" name="Text Box 29">
              <a:extLst>
                <a:ext uri="{FF2B5EF4-FFF2-40B4-BE49-F238E27FC236}">
                  <a16:creationId xmlns:a16="http://schemas.microsoft.com/office/drawing/2014/main" id="{1416D8FB-2402-074A-B5CB-C1B07BBECB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38900" y="4884739"/>
              <a:ext cx="1780389" cy="4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8" rIns="91418" bIns="4570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14640">
                <a:lnSpc>
                  <a:spcPct val="87000"/>
                </a:lnSpc>
                <a:buClr>
                  <a:srgbClr val="000000"/>
                </a:buClr>
                <a:buSzPct val="100000"/>
                <a:defRPr/>
              </a:pPr>
              <a:r>
                <a:rPr lang="en-US" sz="1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OceanSITES</a:t>
              </a:r>
            </a:p>
          </p:txBody>
        </p:sp>
        <p:pic>
          <p:nvPicPr>
            <p:cNvPr id="88" name="Content Placeholder 7" descr="GOOS Graphic.JPG">
              <a:extLst>
                <a:ext uri="{FF2B5EF4-FFF2-40B4-BE49-F238E27FC236}">
                  <a16:creationId xmlns:a16="http://schemas.microsoft.com/office/drawing/2014/main" id="{AE0BA4A5-6BFE-9A40-83F7-C6A613B6C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3575" y="3373438"/>
              <a:ext cx="5492750" cy="29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9" name="TextBox 69">
            <a:extLst>
              <a:ext uri="{FF2B5EF4-FFF2-40B4-BE49-F238E27FC236}">
                <a16:creationId xmlns:a16="http://schemas.microsoft.com/office/drawing/2014/main" id="{93348208-CE10-B248-BE27-4A2631A9B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4233" y="6535191"/>
            <a:ext cx="29749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800" dirty="0" err="1"/>
              <a:t>OceanObs</a:t>
            </a:r>
            <a:r>
              <a:rPr lang="en-GB" altLang="en-US" sz="800" dirty="0"/>
              <a:t> 2009 Venice, Framework of Ocean Observations</a:t>
            </a:r>
            <a:endParaRPr lang="en-US" altLang="en-US" sz="800" b="1" i="1" dirty="0"/>
          </a:p>
        </p:txBody>
      </p:sp>
    </p:spTree>
    <p:extLst>
      <p:ext uri="{BB962C8B-B14F-4D97-AF65-F5344CB8AC3E}">
        <p14:creationId xmlns:p14="http://schemas.microsoft.com/office/powerpoint/2010/main" val="216147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CDCDC52-047E-DF4D-890B-DD98B53F0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801" y="208386"/>
            <a:ext cx="4531428" cy="762000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272D65"/>
                </a:solidFill>
                <a:latin typeface="+mn-lt"/>
              </a:rPr>
              <a:t>Observing - effort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203EEE-FBF0-DF44-8EBD-CABAF0E23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508"/>
            <a:ext cx="12192000" cy="560139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D7923C7-F42B-3D46-BE50-40E303ACAAC2}"/>
              </a:ext>
            </a:extLst>
          </p:cNvPr>
          <p:cNvSpPr/>
          <p:nvPr/>
        </p:nvSpPr>
        <p:spPr>
          <a:xfrm>
            <a:off x="3736764" y="6494592"/>
            <a:ext cx="471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R" dirty="0"/>
              <a:t>OceanOPS (https://www.ocean-ops.org/board#)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649C90-641F-7442-BC7C-AC17C8921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65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sea_level_emodn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4" b="2064"/>
          <a:stretch>
            <a:fillRect/>
          </a:stretch>
        </p:blipFill>
        <p:spPr>
          <a:xfrm>
            <a:off x="779489" y="990600"/>
            <a:ext cx="10133349" cy="5537200"/>
          </a:xfrm>
          <a:prstGeom prst="rect">
            <a:avLst/>
          </a:prstGeom>
        </p:spPr>
      </p:pic>
      <p:sp>
        <p:nvSpPr>
          <p:cNvPr id="16386" name="Content Placeholder 2"/>
          <p:cNvSpPr txBox="1">
            <a:spLocks/>
          </p:cNvSpPr>
          <p:nvPr/>
        </p:nvSpPr>
        <p:spPr bwMode="auto">
          <a:xfrm>
            <a:off x="6706024" y="1041400"/>
            <a:ext cx="3660142" cy="543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76792" tIns="38396" rIns="76792" bIns="38396"/>
          <a:lstStyle>
            <a:lvl1pPr eaLnBrk="0" hangingPunct="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Geneva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Geneva" charset="0"/>
                <a:cs typeface="Geneva" charset="0"/>
              </a:defRPr>
            </a:lvl9pPr>
          </a:lstStyle>
          <a:p>
            <a:pPr eaLnBrk="1" hangingPunct="1"/>
            <a:r>
              <a:rPr lang="en-GB" sz="1700" b="1" dirty="0">
                <a:solidFill>
                  <a:srgbClr val="1F497D"/>
                </a:solidFill>
                <a:latin typeface="+mn-lt"/>
              </a:rPr>
              <a:t>Spatial gaps 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1700" dirty="0">
                <a:solidFill>
                  <a:srgbClr val="1F497D"/>
                </a:solidFill>
                <a:latin typeface="+mn-lt"/>
                <a:ea typeface="ＭＳ Ｐゴシック" charset="0"/>
              </a:rPr>
              <a:t>horizontal – SE European seas; 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1700" dirty="0">
                <a:solidFill>
                  <a:srgbClr val="1F497D"/>
                </a:solidFill>
                <a:latin typeface="+mn-lt"/>
                <a:ea typeface="ＭＳ Ｐゴシック" charset="0"/>
              </a:rPr>
              <a:t>vertical – deep sea is under-sampled;</a:t>
            </a:r>
          </a:p>
          <a:p>
            <a:pPr lvl="1" eaLnBrk="1" hangingPunct="1"/>
            <a:endParaRPr lang="en-GB" sz="1700" dirty="0">
              <a:solidFill>
                <a:srgbClr val="1F497D"/>
              </a:solidFill>
              <a:latin typeface="+mn-lt"/>
              <a:ea typeface="ＭＳ Ｐゴシック" charset="0"/>
            </a:endParaRPr>
          </a:p>
          <a:p>
            <a:pPr eaLnBrk="1" hangingPunct="1"/>
            <a:r>
              <a:rPr lang="en-GB" sz="1700" b="1" dirty="0">
                <a:solidFill>
                  <a:srgbClr val="1F497D"/>
                </a:solidFill>
                <a:latin typeface="+mn-lt"/>
              </a:rPr>
              <a:t>Temporal gaps 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1700" dirty="0">
                <a:solidFill>
                  <a:srgbClr val="1F497D"/>
                </a:solidFill>
                <a:latin typeface="+mn-lt"/>
                <a:ea typeface="ＭＳ Ｐゴシック" charset="0"/>
              </a:rPr>
              <a:t>few complete time series;</a:t>
            </a:r>
          </a:p>
          <a:p>
            <a:pPr eaLnBrk="1" hangingPunct="1">
              <a:buFont typeface="Arial" charset="0"/>
              <a:buChar char="•"/>
            </a:pPr>
            <a:endParaRPr lang="en-GB" sz="1700" dirty="0">
              <a:solidFill>
                <a:srgbClr val="1F497D"/>
              </a:solidFill>
              <a:latin typeface="+mn-lt"/>
            </a:endParaRPr>
          </a:p>
          <a:p>
            <a:pPr eaLnBrk="1" hangingPunct="1"/>
            <a:r>
              <a:rPr lang="en-GB" sz="1700" b="1" dirty="0">
                <a:solidFill>
                  <a:srgbClr val="1F497D"/>
                </a:solidFill>
                <a:latin typeface="+mn-lt"/>
              </a:rPr>
              <a:t>Parameter gaps 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1700" dirty="0">
                <a:solidFill>
                  <a:srgbClr val="1F497D"/>
                </a:solidFill>
                <a:latin typeface="+mn-lt"/>
                <a:ea typeface="ＭＳ Ｐゴシック" charset="0"/>
              </a:rPr>
              <a:t>biogeochemical; sensors are now </a:t>
            </a:r>
          </a:p>
          <a:p>
            <a:pPr lvl="1" eaLnBrk="1" hangingPunct="1"/>
            <a:r>
              <a:rPr lang="en-GB" sz="1700" dirty="0">
                <a:solidFill>
                  <a:srgbClr val="1F497D"/>
                </a:solidFill>
                <a:latin typeface="+mn-lt"/>
                <a:ea typeface="ＭＳ Ｐゴシック" charset="0"/>
              </a:rPr>
              <a:t>available;</a:t>
            </a:r>
          </a:p>
          <a:p>
            <a:pPr eaLnBrk="1" hangingPunct="1"/>
            <a:r>
              <a:rPr lang="en-GB" sz="1700" b="1" dirty="0">
                <a:solidFill>
                  <a:srgbClr val="1F497D"/>
                </a:solidFill>
                <a:latin typeface="+mn-lt"/>
              </a:rPr>
              <a:t>Long term commitments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1700" dirty="0">
                <a:solidFill>
                  <a:srgbClr val="1F497D"/>
                </a:solidFill>
                <a:latin typeface="+mn-lt"/>
                <a:ea typeface="ＭＳ Ｐゴシック" charset="0"/>
              </a:rPr>
              <a:t>more than 70% based on short term research funding;</a:t>
            </a:r>
          </a:p>
          <a:p>
            <a:pPr eaLnBrk="1" hangingPunct="1">
              <a:buFont typeface="Arial" charset="0"/>
              <a:buChar char="•"/>
            </a:pPr>
            <a:endParaRPr lang="en-US" sz="1700" dirty="0">
              <a:solidFill>
                <a:srgbClr val="1F497D"/>
              </a:solidFill>
              <a:latin typeface="+mn-lt"/>
            </a:endParaRPr>
          </a:p>
          <a:p>
            <a:pPr eaLnBrk="1" hangingPunct="1"/>
            <a:r>
              <a:rPr lang="en-US" sz="1700" b="1" dirty="0">
                <a:solidFill>
                  <a:srgbClr val="1F497D"/>
                </a:solidFill>
                <a:latin typeface="+mn-lt"/>
              </a:rPr>
              <a:t>Integrated monitoring strategy at </a:t>
            </a:r>
          </a:p>
          <a:p>
            <a:pPr eaLnBrk="1" hangingPunct="1"/>
            <a:r>
              <a:rPr lang="en-US" sz="1700" b="1" dirty="0">
                <a:solidFill>
                  <a:srgbClr val="1F497D"/>
                </a:solidFill>
                <a:latin typeface="+mn-lt"/>
              </a:rPr>
              <a:t>European level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700" dirty="0">
                <a:solidFill>
                  <a:srgbClr val="1F497D"/>
                </a:solidFill>
                <a:latin typeface="+mn-lt"/>
                <a:ea typeface="ＭＳ Ｐゴシック" charset="0"/>
              </a:rPr>
              <a:t>Reduce overlaps; maximize synergies</a:t>
            </a:r>
            <a:endParaRPr lang="el-GR" sz="1700" dirty="0">
              <a:solidFill>
                <a:srgbClr val="1F497D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0215" y="990601"/>
            <a:ext cx="4537051" cy="4123315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5066586" y="1193800"/>
            <a:ext cx="724403" cy="3759200"/>
          </a:xfrm>
          <a:prstGeom prst="roundRect">
            <a:avLst/>
          </a:prstGeom>
          <a:solidFill>
            <a:schemeClr val="accent1">
              <a:alpha val="12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225" tIns="25612" rIns="51225" bIns="25612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41EDCE-283B-BB40-AA41-518B69ED4D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5C211D3-F145-D44C-832B-C5957C7FE221}"/>
              </a:ext>
            </a:extLst>
          </p:cNvPr>
          <p:cNvSpPr txBox="1">
            <a:spLocks/>
          </p:cNvSpPr>
          <p:nvPr/>
        </p:nvSpPr>
        <p:spPr>
          <a:xfrm>
            <a:off x="167338" y="208386"/>
            <a:ext cx="10822898" cy="762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Observing - what is missing ? 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65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hl_emodne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8" b="2088"/>
          <a:stretch>
            <a:fillRect/>
          </a:stretch>
        </p:blipFill>
        <p:spPr>
          <a:xfrm>
            <a:off x="1199213" y="960332"/>
            <a:ext cx="9788577" cy="5445590"/>
          </a:xfrm>
        </p:spPr>
      </p:pic>
      <p:sp>
        <p:nvSpPr>
          <p:cNvPr id="5" name="Rounded Rectangle 4"/>
          <p:cNvSpPr/>
          <p:nvPr/>
        </p:nvSpPr>
        <p:spPr>
          <a:xfrm>
            <a:off x="2702744" y="1447800"/>
            <a:ext cx="6405248" cy="3759200"/>
          </a:xfrm>
          <a:prstGeom prst="roundRect">
            <a:avLst/>
          </a:prstGeom>
          <a:ln w="635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1" tIns="45716" rIns="91431" bIns="45716" rtlCol="0" anchor="ctr"/>
          <a:lstStyle/>
          <a:p>
            <a:pPr lvl="0" algn="ctr"/>
            <a:r>
              <a:rPr lang="en-US" sz="5400" dirty="0">
                <a:solidFill>
                  <a:schemeClr val="tx2"/>
                </a:solidFill>
              </a:rPr>
              <a:t>About 10% of platforms at sea measure some biology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06E65C-7431-7D40-AB0F-66DCDEAF0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58C9CD3-51A9-9441-94FC-EF32DC644DE0}"/>
              </a:ext>
            </a:extLst>
          </p:cNvPr>
          <p:cNvSpPr txBox="1">
            <a:spLocks/>
          </p:cNvSpPr>
          <p:nvPr/>
        </p:nvSpPr>
        <p:spPr>
          <a:xfrm>
            <a:off x="167338" y="208386"/>
            <a:ext cx="10822898" cy="762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Observing - Chlorophyll measurements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18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003E3A-D984-8A44-9E61-E58E90F42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8444" y="1447799"/>
            <a:ext cx="3051253" cy="4893039"/>
          </a:xfrm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>
                <a:solidFill>
                  <a:srgbClr val="FF0000"/>
                </a:solidFill>
              </a:rPr>
              <a:t>Physics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Sea State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Ocean surface vector stress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Sea Ice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Sea level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SST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Subsurface temperature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Surface currents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Subsurface currents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SSS</a:t>
            </a:r>
          </a:p>
          <a:p>
            <a:pPr>
              <a:buClr>
                <a:schemeClr val="accent3"/>
              </a:buClr>
            </a:pPr>
            <a:r>
              <a:rPr lang="en-US" sz="1800" dirty="0">
                <a:solidFill>
                  <a:srgbClr val="00B050"/>
                </a:solidFill>
              </a:rPr>
              <a:t>Subsurface salinity</a:t>
            </a:r>
            <a:endParaRPr lang="en-US" sz="1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B2BF236-5FE7-A24F-80B2-EA64648D964D}"/>
              </a:ext>
            </a:extLst>
          </p:cNvPr>
          <p:cNvSpPr txBox="1">
            <a:spLocks/>
          </p:cNvSpPr>
          <p:nvPr/>
        </p:nvSpPr>
        <p:spPr bwMode="auto">
          <a:xfrm>
            <a:off x="4701505" y="1447800"/>
            <a:ext cx="2852286" cy="4893039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lIns="91375" tIns="45687" rIns="91375" bIns="45687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200" b="1" dirty="0">
                <a:solidFill>
                  <a:srgbClr val="FF0000"/>
                </a:solidFill>
                <a:cs typeface="Arial"/>
                <a:sym typeface="Arial"/>
              </a:rPr>
              <a:t>Biogeochemistry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cs typeface="Arial"/>
                <a:sym typeface="Arial"/>
              </a:rPr>
              <a:t>Oxygen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cs typeface="Arial"/>
                <a:sym typeface="Arial"/>
              </a:rPr>
              <a:t>Inorganic macro nutrients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cs typeface="Arial"/>
                <a:sym typeface="Arial"/>
              </a:rPr>
              <a:t>Carbonate system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cs typeface="Arial"/>
                <a:sym typeface="Arial"/>
              </a:rPr>
              <a:t>Transient tracers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Arial"/>
                <a:sym typeface="Arial"/>
              </a:rPr>
              <a:t>Suspended particulates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cs typeface="Arial"/>
                <a:sym typeface="Arial"/>
              </a:rPr>
              <a:t>Nitrous oxide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cs typeface="Arial"/>
                <a:sym typeface="Arial"/>
              </a:rPr>
              <a:t>Carbon isotope (</a:t>
            </a:r>
            <a:r>
              <a:rPr lang="en-US" baseline="30000" dirty="0">
                <a:solidFill>
                  <a:srgbClr val="00B050"/>
                </a:solidFill>
                <a:cs typeface="Arial"/>
                <a:sym typeface="Arial"/>
              </a:rPr>
              <a:t>13</a:t>
            </a:r>
            <a:r>
              <a:rPr lang="en-US" dirty="0">
                <a:solidFill>
                  <a:srgbClr val="00B050"/>
                </a:solidFill>
                <a:cs typeface="Arial"/>
                <a:sym typeface="Arial"/>
              </a:rPr>
              <a:t>C)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cs typeface="Arial"/>
                <a:sym typeface="Arial"/>
              </a:rPr>
              <a:t>Dissolved organic carbon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dirty="0">
              <a:solidFill>
                <a:srgbClr val="000000"/>
              </a:solidFill>
              <a:cs typeface="Arial"/>
              <a:sym typeface="Arial"/>
            </a:endParaRP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86A542E-2477-4247-B6CC-D5CEA15ECB91}"/>
              </a:ext>
            </a:extLst>
          </p:cNvPr>
          <p:cNvSpPr txBox="1">
            <a:spLocks/>
          </p:cNvSpPr>
          <p:nvPr/>
        </p:nvSpPr>
        <p:spPr bwMode="auto">
          <a:xfrm>
            <a:off x="8242303" y="1447800"/>
            <a:ext cx="3228319" cy="4893039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lIns="91375" tIns="45687" rIns="91375" bIns="45687"/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2514575" indent="-228597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770" indent="-228597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966" indent="-228597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161" indent="-228597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en-US" sz="2200" b="1" kern="0" dirty="0">
                <a:solidFill>
                  <a:srgbClr val="FF0000"/>
                </a:solidFill>
                <a:sym typeface="Arial"/>
              </a:rPr>
              <a:t>Biology and Ecosystems</a:t>
            </a:r>
          </a:p>
          <a:p>
            <a:pPr>
              <a:defRPr/>
            </a:pPr>
            <a:r>
              <a:rPr lang="en-US" sz="1800" kern="0" dirty="0">
                <a:solidFill>
                  <a:schemeClr val="accent2">
                    <a:lumMod val="75000"/>
                  </a:schemeClr>
                </a:solidFill>
                <a:sym typeface="Arial"/>
              </a:rPr>
              <a:t>Phytoplankton biomass and productivity</a:t>
            </a:r>
          </a:p>
          <a:p>
            <a:pPr>
              <a:defRPr/>
            </a:pPr>
            <a:r>
              <a:rPr lang="en-US" sz="1800" kern="0" dirty="0">
                <a:solidFill>
                  <a:schemeClr val="accent2">
                    <a:lumMod val="75000"/>
                  </a:schemeClr>
                </a:solidFill>
                <a:sym typeface="Arial"/>
              </a:rPr>
              <a:t>HAB incidence</a:t>
            </a:r>
          </a:p>
          <a:p>
            <a:pPr>
              <a:defRPr/>
            </a:pPr>
            <a:r>
              <a:rPr lang="en-US" sz="1800" kern="0" dirty="0">
                <a:solidFill>
                  <a:schemeClr val="accent5">
                    <a:lumMod val="75000"/>
                  </a:schemeClr>
                </a:solidFill>
                <a:sym typeface="Arial"/>
              </a:rPr>
              <a:t>Zooplankton diversity</a:t>
            </a:r>
          </a:p>
          <a:p>
            <a:pPr>
              <a:defRPr/>
            </a:pPr>
            <a:r>
              <a:rPr lang="en-US" sz="1800" kern="0" dirty="0">
                <a:solidFill>
                  <a:schemeClr val="accent2">
                    <a:lumMod val="75000"/>
                  </a:schemeClr>
                </a:solidFill>
                <a:sym typeface="Arial"/>
              </a:rPr>
              <a:t>Fish abundance and distribution</a:t>
            </a:r>
          </a:p>
          <a:p>
            <a:pPr>
              <a:defRPr/>
            </a:pPr>
            <a:r>
              <a:rPr lang="en-US" sz="1800" kern="0" dirty="0">
                <a:solidFill>
                  <a:schemeClr val="accent2">
                    <a:lumMod val="75000"/>
                  </a:schemeClr>
                </a:solidFill>
                <a:sym typeface="Arial"/>
              </a:rPr>
              <a:t>Apex predator abundance and distribution</a:t>
            </a:r>
          </a:p>
          <a:p>
            <a:pPr>
              <a:defRPr/>
            </a:pPr>
            <a:r>
              <a:rPr lang="en-US" sz="1800" kern="0" dirty="0">
                <a:solidFill>
                  <a:schemeClr val="accent5">
                    <a:lumMod val="75000"/>
                  </a:schemeClr>
                </a:solidFill>
                <a:sym typeface="Arial"/>
              </a:rPr>
              <a:t>Live coral cover</a:t>
            </a:r>
          </a:p>
          <a:p>
            <a:pPr>
              <a:defRPr/>
            </a:pPr>
            <a:r>
              <a:rPr lang="en-US" sz="1800" kern="0" dirty="0">
                <a:solidFill>
                  <a:schemeClr val="accent2">
                    <a:lumMod val="75000"/>
                  </a:schemeClr>
                </a:solidFill>
                <a:sym typeface="Arial"/>
              </a:rPr>
              <a:t>Seagrass cover</a:t>
            </a:r>
          </a:p>
          <a:p>
            <a:pPr>
              <a:defRPr/>
            </a:pPr>
            <a:r>
              <a:rPr lang="en-US" sz="1800" kern="0" dirty="0">
                <a:solidFill>
                  <a:schemeClr val="accent2">
                    <a:lumMod val="75000"/>
                  </a:schemeClr>
                </a:solidFill>
                <a:sym typeface="Arial"/>
              </a:rPr>
              <a:t>Mangrove cover</a:t>
            </a:r>
          </a:p>
          <a:p>
            <a:pPr>
              <a:defRPr/>
            </a:pPr>
            <a:r>
              <a:rPr lang="en-US" sz="1800" kern="0" dirty="0" err="1">
                <a:solidFill>
                  <a:schemeClr val="accent2">
                    <a:lumMod val="75000"/>
                  </a:schemeClr>
                </a:solidFill>
                <a:sym typeface="Arial"/>
              </a:rPr>
              <a:t>Macroalgal</a:t>
            </a:r>
            <a:r>
              <a:rPr lang="en-US" sz="1800" kern="0" dirty="0">
                <a:solidFill>
                  <a:schemeClr val="accent2">
                    <a:lumMod val="75000"/>
                  </a:schemeClr>
                </a:solidFill>
                <a:sym typeface="Arial"/>
              </a:rPr>
              <a:t> canopy cover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B51E9F-DA19-024E-8517-0B9BB5CE320F}"/>
              </a:ext>
            </a:extLst>
          </p:cNvPr>
          <p:cNvSpPr/>
          <p:nvPr/>
        </p:nvSpPr>
        <p:spPr>
          <a:xfrm>
            <a:off x="4028505" y="765251"/>
            <a:ext cx="3568704" cy="430873"/>
          </a:xfrm>
          <a:prstGeom prst="rect">
            <a:avLst/>
          </a:prstGeom>
        </p:spPr>
        <p:txBody>
          <a:bodyPr wrap="none" lIns="60945" tIns="30473" rIns="60945" bIns="30473">
            <a:spAutoFit/>
          </a:bodyPr>
          <a:lstStyle/>
          <a:p>
            <a:r>
              <a:rPr lang="en-US" altLang="en-US" sz="2400" b="1" dirty="0">
                <a:solidFill>
                  <a:schemeClr val="accent2">
                    <a:lumMod val="75000"/>
                  </a:schemeClr>
                </a:solidFill>
              </a:rPr>
              <a:t>CONCEPT</a:t>
            </a:r>
            <a:r>
              <a:rPr lang="en-US" altLang="en-US" sz="2400" b="1" dirty="0"/>
              <a:t>   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</a:rPr>
              <a:t>PILOT</a:t>
            </a:r>
            <a:r>
              <a:rPr lang="en-US" altLang="en-US" sz="2400" b="1" dirty="0"/>
              <a:t>   </a:t>
            </a:r>
            <a:r>
              <a:rPr lang="en-US" altLang="en-US" sz="2400" b="1" dirty="0">
                <a:solidFill>
                  <a:srgbClr val="00B050"/>
                </a:solidFill>
              </a:rPr>
              <a:t>MATURE</a:t>
            </a: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0C8BD5-D4AA-F941-81DB-7BB1B40F8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962" y="1400"/>
            <a:ext cx="843038" cy="74922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B5828C9-CAA8-0F4F-99E1-D6EA4C6CDFDF}"/>
              </a:ext>
            </a:extLst>
          </p:cNvPr>
          <p:cNvSpPr txBox="1">
            <a:spLocks/>
          </p:cNvSpPr>
          <p:nvPr/>
        </p:nvSpPr>
        <p:spPr>
          <a:xfrm>
            <a:off x="84211" y="132575"/>
            <a:ext cx="10822898" cy="63267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272D65"/>
                </a:solidFill>
                <a:latin typeface="+mn-lt"/>
              </a:rPr>
              <a:t>Observing - EOVs and Readiness Levels</a:t>
            </a:r>
            <a:endParaRPr lang="en-US" dirty="0">
              <a:solidFill>
                <a:srgbClr val="272D6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2387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3140</TotalTime>
  <Words>800</Words>
  <Application>Microsoft Office PowerPoint</Application>
  <PresentationFormat>Widescreen</PresentationFormat>
  <Paragraphs>264</Paragraphs>
  <Slides>26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7" baseType="lpstr">
      <vt:lpstr>ＭＳ Ｐゴシック</vt:lpstr>
      <vt:lpstr>.Apple Color Emoji UI</vt:lpstr>
      <vt:lpstr>Arial</vt:lpstr>
      <vt:lpstr>Calibri</vt:lpstr>
      <vt:lpstr>Calibri Light</vt:lpstr>
      <vt:lpstr>Century</vt:lpstr>
      <vt:lpstr>Century Gothic</vt:lpstr>
      <vt:lpstr>Geneva</vt:lpstr>
      <vt:lpstr>Times New Roman</vt:lpstr>
      <vt:lpstr>Wingdings</vt:lpstr>
      <vt:lpstr>Office Theme</vt:lpstr>
      <vt:lpstr>The European landscape on Ocean Observations</vt:lpstr>
      <vt:lpstr>Presentazione standard di PowerPoint</vt:lpstr>
      <vt:lpstr>Presentazione standard di PowerPoint</vt:lpstr>
      <vt:lpstr>Understanding</vt:lpstr>
      <vt:lpstr>Observing</vt:lpstr>
      <vt:lpstr>Observing - effort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Predicting</vt:lpstr>
      <vt:lpstr>Where we are today ?</vt:lpstr>
      <vt:lpstr>Presentazione standard di PowerPoint</vt:lpstr>
      <vt:lpstr>The Marine RIs – an important component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Data </vt:lpstr>
      <vt:lpstr>Information and services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European landscape on Ocean Observations</dc:title>
  <dc:creator>George Petihakis</dc:creator>
  <cp:lastModifiedBy>Marta</cp:lastModifiedBy>
  <cp:revision>31</cp:revision>
  <dcterms:created xsi:type="dcterms:W3CDTF">2021-06-09T19:23:55Z</dcterms:created>
  <dcterms:modified xsi:type="dcterms:W3CDTF">2021-06-15T09:01:03Z</dcterms:modified>
</cp:coreProperties>
</file>