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3"/>
    <p:sldMasterId id="214748365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6858000" cx="12192000"/>
  <p:notesSz cx="6858000" cy="9144000"/>
  <p:embeddedFontLst>
    <p:embeddedFont>
      <p:font typeface="Roboto"/>
      <p:regular r:id="rId17"/>
      <p:bold r:id="rId18"/>
      <p:italic r:id="rId19"/>
      <p:boldItalic r:id="rId20"/>
    </p:embeddedFont>
    <p:embeddedFont>
      <p:font typeface="Bodoni"/>
      <p:regular r:id="rId21"/>
      <p:bold r:id="rId22"/>
      <p:italic r:id="rId23"/>
      <p:boldItalic r:id="rId24"/>
    </p:embeddedFont>
    <p:embeddedFont>
      <p:font typeface="Quattrocento Sans"/>
      <p:regular r:id="rId25"/>
      <p:bold r:id="rId26"/>
      <p:italic r:id="rId27"/>
      <p:boldItalic r:id="rId28"/>
    </p:embeddedFont>
    <p:embeddedFont>
      <p:font typeface="Helvetica Neue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3" roundtripDataSignature="AMtx7mhvq9bhQ8EW9S323yhnGT5Yrg8qA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Italic.fntdata"/><Relationship Id="rId22" Type="http://schemas.openxmlformats.org/officeDocument/2006/relationships/font" Target="fonts/Bodoni-bold.fntdata"/><Relationship Id="rId21" Type="http://schemas.openxmlformats.org/officeDocument/2006/relationships/font" Target="fonts/Bodoni-regular.fntdata"/><Relationship Id="rId24" Type="http://schemas.openxmlformats.org/officeDocument/2006/relationships/font" Target="fonts/Bodoni-boldItalic.fntdata"/><Relationship Id="rId23" Type="http://schemas.openxmlformats.org/officeDocument/2006/relationships/font" Target="fonts/Bodoni-italic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QuattrocentoSans-bold.fntdata"/><Relationship Id="rId25" Type="http://schemas.openxmlformats.org/officeDocument/2006/relationships/font" Target="fonts/QuattrocentoSans-regular.fntdata"/><Relationship Id="rId28" Type="http://schemas.openxmlformats.org/officeDocument/2006/relationships/font" Target="fonts/QuattrocentoSans-boldItalic.fntdata"/><Relationship Id="rId27" Type="http://schemas.openxmlformats.org/officeDocument/2006/relationships/font" Target="fonts/Quattrocento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HelveticaNeue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HelveticaNeue-italic.fntdata"/><Relationship Id="rId30" Type="http://schemas.openxmlformats.org/officeDocument/2006/relationships/font" Target="fonts/HelveticaNeue-bold.fntdata"/><Relationship Id="rId11" Type="http://schemas.openxmlformats.org/officeDocument/2006/relationships/slide" Target="slides/slide6.xml"/><Relationship Id="rId33" Type="http://customschemas.google.com/relationships/presentationmetadata" Target="metadata"/><Relationship Id="rId10" Type="http://schemas.openxmlformats.org/officeDocument/2006/relationships/slide" Target="slides/slide5.xml"/><Relationship Id="rId32" Type="http://schemas.openxmlformats.org/officeDocument/2006/relationships/font" Target="fonts/HelveticaNeue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-regular.fntdata"/><Relationship Id="rId16" Type="http://schemas.openxmlformats.org/officeDocument/2006/relationships/slide" Target="slides/slide11.xml"/><Relationship Id="rId19" Type="http://schemas.openxmlformats.org/officeDocument/2006/relationships/font" Target="fonts/Roboto-italic.fntdata"/><Relationship Id="rId18" Type="http://schemas.openxmlformats.org/officeDocument/2006/relationships/font" Target="fonts/Robo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dd2d852816_0_8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dd2d852816_0_8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3" name="Google Shape;403;gdd2d852816_0_89:notes"/>
          <p:cNvSpPr txBox="1"/>
          <p:nvPr>
            <p:ph idx="12" type="sldNum"/>
          </p:nvPr>
        </p:nvSpPr>
        <p:spPr>
          <a:xfrm>
            <a:off x="3884612" y="8685212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dd2d852816_0_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" name="Google Shape;477;gdd2d852816_0_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gdd2d852816_0_27:notes"/>
          <p:cNvSpPr txBox="1"/>
          <p:nvPr>
            <p:ph idx="12" type="sldNum"/>
          </p:nvPr>
        </p:nvSpPr>
        <p:spPr>
          <a:xfrm>
            <a:off x="3884612" y="8685212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dd08612fba_0_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dd08612fba_0_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gdd08612fba_0_40:notes"/>
          <p:cNvSpPr txBox="1"/>
          <p:nvPr>
            <p:ph idx="12" type="sldNum"/>
          </p:nvPr>
        </p:nvSpPr>
        <p:spPr>
          <a:xfrm>
            <a:off x="3884612" y="8685212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dd08612fba_0_1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dd08612fba_0_1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gdd08612fba_0_159:notes"/>
          <p:cNvSpPr txBox="1"/>
          <p:nvPr>
            <p:ph idx="12" type="sldNum"/>
          </p:nvPr>
        </p:nvSpPr>
        <p:spPr>
          <a:xfrm>
            <a:off x="3884612" y="8685212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dd08612fba_0_16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dd08612fba_0_16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gdd08612fba_0_167:notes"/>
          <p:cNvSpPr txBox="1"/>
          <p:nvPr>
            <p:ph idx="12" type="sldNum"/>
          </p:nvPr>
        </p:nvSpPr>
        <p:spPr>
          <a:xfrm>
            <a:off x="3884612" y="8685212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dd08612fba_0_3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dd08612fba_0_34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gdd08612fba_0_346:notes"/>
          <p:cNvSpPr txBox="1"/>
          <p:nvPr>
            <p:ph idx="12" type="sldNum"/>
          </p:nvPr>
        </p:nvSpPr>
        <p:spPr>
          <a:xfrm>
            <a:off x="3884612" y="8685212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dd08612fba_0_3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gdd08612fba_0_3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dd2d852816_0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gdd2d852816_0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dd2d852816_0_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dd2d852816_0_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gdd2d852816_0_16:notes"/>
          <p:cNvSpPr txBox="1"/>
          <p:nvPr>
            <p:ph idx="12" type="sldNum"/>
          </p:nvPr>
        </p:nvSpPr>
        <p:spPr>
          <a:xfrm>
            <a:off x="3884612" y="8685212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>
  <p:cSld name="Diapositiva titolo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ctrTitle"/>
          </p:nvPr>
        </p:nvSpPr>
        <p:spPr>
          <a:xfrm>
            <a:off x="1058333" y="1608665"/>
            <a:ext cx="8170334" cy="34374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subTitle"/>
          </p:nvPr>
        </p:nvSpPr>
        <p:spPr>
          <a:xfrm>
            <a:off x="1058333" y="5233729"/>
            <a:ext cx="8170334" cy="83009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3F4F"/>
              </a:buClr>
              <a:buSzPts val="3200"/>
              <a:buNone/>
              <a:defRPr b="1" sz="3200">
                <a:solidFill>
                  <a:srgbClr val="323F4F"/>
                </a:solidFill>
                <a:latin typeface="Bodoni"/>
                <a:ea typeface="Bodoni"/>
                <a:cs typeface="Bodoni"/>
                <a:sym typeface="Bodon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" name="Google Shape;15;p4"/>
          <p:cNvSpPr/>
          <p:nvPr>
            <p:ph idx="2" type="pic"/>
          </p:nvPr>
        </p:nvSpPr>
        <p:spPr>
          <a:xfrm>
            <a:off x="9696821" y="5608425"/>
            <a:ext cx="2243668" cy="11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4"/>
          <p:cNvSpPr txBox="1"/>
          <p:nvPr>
            <p:ph idx="3" type="body"/>
          </p:nvPr>
        </p:nvSpPr>
        <p:spPr>
          <a:xfrm>
            <a:off x="1058863" y="6096748"/>
            <a:ext cx="8169804" cy="5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3F4F"/>
              </a:buClr>
              <a:buSzPts val="2400"/>
              <a:buNone/>
              <a:defRPr sz="2400">
                <a:solidFill>
                  <a:srgbClr val="323F4F"/>
                </a:solidFill>
                <a:latin typeface="Bodoni"/>
                <a:ea typeface="Bodoni"/>
                <a:cs typeface="Bodoni"/>
                <a:sym typeface="Bodoni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182562" y="0"/>
            <a:ext cx="9996487" cy="118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6"/>
          <p:cNvSpPr txBox="1"/>
          <p:nvPr>
            <p:ph idx="1" type="body"/>
          </p:nvPr>
        </p:nvSpPr>
        <p:spPr>
          <a:xfrm>
            <a:off x="182563" y="1597025"/>
            <a:ext cx="11590337" cy="47436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p6"/>
          <p:cNvSpPr txBox="1"/>
          <p:nvPr>
            <p:ph idx="11" type="ftr"/>
          </p:nvPr>
        </p:nvSpPr>
        <p:spPr>
          <a:xfrm>
            <a:off x="182562" y="6454775"/>
            <a:ext cx="8791575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2" type="sldNum"/>
          </p:nvPr>
        </p:nvSpPr>
        <p:spPr>
          <a:xfrm>
            <a:off x="10547350" y="6626225"/>
            <a:ext cx="419100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4.jpg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/>
          <p:nvPr>
            <p:ph type="title"/>
          </p:nvPr>
        </p:nvSpPr>
        <p:spPr>
          <a:xfrm>
            <a:off x="182562" y="0"/>
            <a:ext cx="9996487" cy="118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1" name="Google Shape;11;p3"/>
          <p:cNvSpPr txBox="1"/>
          <p:nvPr>
            <p:ph idx="1" type="body"/>
          </p:nvPr>
        </p:nvSpPr>
        <p:spPr>
          <a:xfrm>
            <a:off x="182562" y="1597025"/>
            <a:ext cx="11590337" cy="4756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/>
          <p:nvPr>
            <p:ph type="title"/>
          </p:nvPr>
        </p:nvSpPr>
        <p:spPr>
          <a:xfrm>
            <a:off x="182562" y="0"/>
            <a:ext cx="9996487" cy="118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9" name="Google Shape;19;p5"/>
          <p:cNvSpPr txBox="1"/>
          <p:nvPr>
            <p:ph idx="1" type="body"/>
          </p:nvPr>
        </p:nvSpPr>
        <p:spPr>
          <a:xfrm>
            <a:off x="182562" y="1597025"/>
            <a:ext cx="11590337" cy="4756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5"/>
          <p:cNvSpPr txBox="1"/>
          <p:nvPr>
            <p:ph idx="11" type="ftr"/>
          </p:nvPr>
        </p:nvSpPr>
        <p:spPr>
          <a:xfrm>
            <a:off x="182562" y="6454775"/>
            <a:ext cx="8791575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Google Shape;21;p5"/>
          <p:cNvSpPr txBox="1"/>
          <p:nvPr>
            <p:ph idx="12" type="sldNum"/>
          </p:nvPr>
        </p:nvSpPr>
        <p:spPr>
          <a:xfrm>
            <a:off x="10547350" y="6626225"/>
            <a:ext cx="419100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Relationship Id="rId4" Type="http://schemas.openxmlformats.org/officeDocument/2006/relationships/image" Target="../media/image23.png"/></Relationships>
</file>

<file path=ppt/slides/_rels/slide10.xml.rels><?xml version="1.0" encoding="UTF-8" standalone="yes"?><Relationships xmlns="http://schemas.openxmlformats.org/package/2006/relationships"><Relationship Id="rId20" Type="http://schemas.openxmlformats.org/officeDocument/2006/relationships/image" Target="../media/image46.png"/><Relationship Id="rId22" Type="http://schemas.openxmlformats.org/officeDocument/2006/relationships/image" Target="../media/image57.png"/><Relationship Id="rId21" Type="http://schemas.openxmlformats.org/officeDocument/2006/relationships/image" Target="../media/image52.png"/><Relationship Id="rId24" Type="http://schemas.openxmlformats.org/officeDocument/2006/relationships/image" Target="../media/image68.png"/><Relationship Id="rId23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5.png"/><Relationship Id="rId4" Type="http://schemas.openxmlformats.org/officeDocument/2006/relationships/image" Target="../media/image65.jpg"/><Relationship Id="rId9" Type="http://schemas.openxmlformats.org/officeDocument/2006/relationships/image" Target="../media/image75.png"/><Relationship Id="rId26" Type="http://schemas.openxmlformats.org/officeDocument/2006/relationships/image" Target="../media/image53.png"/><Relationship Id="rId25" Type="http://schemas.openxmlformats.org/officeDocument/2006/relationships/image" Target="../media/image60.png"/><Relationship Id="rId28" Type="http://schemas.openxmlformats.org/officeDocument/2006/relationships/image" Target="../media/image39.png"/><Relationship Id="rId27" Type="http://schemas.openxmlformats.org/officeDocument/2006/relationships/image" Target="../media/image48.png"/><Relationship Id="rId5" Type="http://schemas.openxmlformats.org/officeDocument/2006/relationships/image" Target="../media/image63.png"/><Relationship Id="rId6" Type="http://schemas.openxmlformats.org/officeDocument/2006/relationships/image" Target="../media/image64.png"/><Relationship Id="rId29" Type="http://schemas.openxmlformats.org/officeDocument/2006/relationships/image" Target="../media/image72.png"/><Relationship Id="rId7" Type="http://schemas.openxmlformats.org/officeDocument/2006/relationships/image" Target="../media/image66.png"/><Relationship Id="rId8" Type="http://schemas.openxmlformats.org/officeDocument/2006/relationships/image" Target="../media/image73.png"/><Relationship Id="rId11" Type="http://schemas.openxmlformats.org/officeDocument/2006/relationships/image" Target="../media/image67.png"/><Relationship Id="rId10" Type="http://schemas.openxmlformats.org/officeDocument/2006/relationships/image" Target="../media/image69.png"/><Relationship Id="rId13" Type="http://schemas.openxmlformats.org/officeDocument/2006/relationships/image" Target="../media/image45.png"/><Relationship Id="rId12" Type="http://schemas.openxmlformats.org/officeDocument/2006/relationships/image" Target="../media/image37.png"/><Relationship Id="rId15" Type="http://schemas.openxmlformats.org/officeDocument/2006/relationships/image" Target="../media/image56.png"/><Relationship Id="rId14" Type="http://schemas.openxmlformats.org/officeDocument/2006/relationships/image" Target="../media/image49.png"/><Relationship Id="rId17" Type="http://schemas.openxmlformats.org/officeDocument/2006/relationships/image" Target="../media/image51.png"/><Relationship Id="rId16" Type="http://schemas.openxmlformats.org/officeDocument/2006/relationships/image" Target="../media/image43.png"/><Relationship Id="rId19" Type="http://schemas.openxmlformats.org/officeDocument/2006/relationships/image" Target="../media/image44.png"/><Relationship Id="rId18" Type="http://schemas.openxmlformats.org/officeDocument/2006/relationships/image" Target="../media/image5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77.png"/><Relationship Id="rId5" Type="http://schemas.openxmlformats.org/officeDocument/2006/relationships/image" Target="../media/image74.png"/><Relationship Id="rId6" Type="http://schemas.openxmlformats.org/officeDocument/2006/relationships/image" Target="../media/image76.png"/><Relationship Id="rId7" Type="http://schemas.openxmlformats.org/officeDocument/2006/relationships/image" Target="../media/image7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Relationship Id="rId4" Type="http://schemas.openxmlformats.org/officeDocument/2006/relationships/image" Target="../media/image8.jpg"/><Relationship Id="rId5" Type="http://schemas.openxmlformats.org/officeDocument/2006/relationships/image" Target="../media/image16.png"/><Relationship Id="rId6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1" Type="http://schemas.openxmlformats.org/officeDocument/2006/relationships/image" Target="../media/image2.png"/><Relationship Id="rId10" Type="http://schemas.openxmlformats.org/officeDocument/2006/relationships/image" Target="../media/image3.jpg"/><Relationship Id="rId13" Type="http://schemas.openxmlformats.org/officeDocument/2006/relationships/image" Target="../media/image10.png"/><Relationship Id="rId1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png"/><Relationship Id="rId4" Type="http://schemas.openxmlformats.org/officeDocument/2006/relationships/image" Target="../media/image70.png"/><Relationship Id="rId9" Type="http://schemas.openxmlformats.org/officeDocument/2006/relationships/image" Target="../media/image12.jpg"/><Relationship Id="rId15" Type="http://schemas.openxmlformats.org/officeDocument/2006/relationships/image" Target="../media/image15.jpg"/><Relationship Id="rId14" Type="http://schemas.openxmlformats.org/officeDocument/2006/relationships/image" Target="../media/image17.jpg"/><Relationship Id="rId16" Type="http://schemas.openxmlformats.org/officeDocument/2006/relationships/image" Target="../media/image18.png"/><Relationship Id="rId5" Type="http://schemas.openxmlformats.org/officeDocument/2006/relationships/image" Target="../media/image1.jpg"/><Relationship Id="rId6" Type="http://schemas.openxmlformats.org/officeDocument/2006/relationships/image" Target="../media/image5.gif"/><Relationship Id="rId7" Type="http://schemas.openxmlformats.org/officeDocument/2006/relationships/image" Target="../media/image13.png"/><Relationship Id="rId8" Type="http://schemas.openxmlformats.org/officeDocument/2006/relationships/image" Target="../media/image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20.png"/><Relationship Id="rId9" Type="http://schemas.openxmlformats.org/officeDocument/2006/relationships/image" Target="../media/image27.png"/><Relationship Id="rId5" Type="http://schemas.openxmlformats.org/officeDocument/2006/relationships/image" Target="../media/image42.png"/><Relationship Id="rId6" Type="http://schemas.openxmlformats.org/officeDocument/2006/relationships/image" Target="../media/image19.jpg"/><Relationship Id="rId7" Type="http://schemas.openxmlformats.org/officeDocument/2006/relationships/image" Target="../media/image24.jpg"/><Relationship Id="rId8" Type="http://schemas.openxmlformats.org/officeDocument/2006/relationships/image" Target="../media/image41.png"/></Relationships>
</file>

<file path=ppt/slides/_rels/slide5.xml.rels><?xml version="1.0" encoding="UTF-8" standalone="yes"?><Relationships xmlns="http://schemas.openxmlformats.org/package/2006/relationships"><Relationship Id="rId11" Type="http://schemas.openxmlformats.org/officeDocument/2006/relationships/image" Target="../media/image36.png"/><Relationship Id="rId10" Type="http://schemas.openxmlformats.org/officeDocument/2006/relationships/image" Target="../media/image55.png"/><Relationship Id="rId13" Type="http://schemas.openxmlformats.org/officeDocument/2006/relationships/image" Target="../media/image10.png"/><Relationship Id="rId1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2.jpg"/><Relationship Id="rId4" Type="http://schemas.openxmlformats.org/officeDocument/2006/relationships/image" Target="../media/image28.png"/><Relationship Id="rId9" Type="http://schemas.openxmlformats.org/officeDocument/2006/relationships/image" Target="../media/image25.png"/><Relationship Id="rId15" Type="http://schemas.openxmlformats.org/officeDocument/2006/relationships/image" Target="../media/image34.png"/><Relationship Id="rId14" Type="http://schemas.openxmlformats.org/officeDocument/2006/relationships/image" Target="../media/image33.png"/><Relationship Id="rId17" Type="http://schemas.openxmlformats.org/officeDocument/2006/relationships/image" Target="../media/image40.png"/><Relationship Id="rId16" Type="http://schemas.openxmlformats.org/officeDocument/2006/relationships/image" Target="../media/image50.png"/><Relationship Id="rId5" Type="http://schemas.openxmlformats.org/officeDocument/2006/relationships/image" Target="../media/image26.png"/><Relationship Id="rId6" Type="http://schemas.openxmlformats.org/officeDocument/2006/relationships/image" Target="../media/image31.png"/><Relationship Id="rId18" Type="http://schemas.openxmlformats.org/officeDocument/2006/relationships/image" Target="../media/image2.png"/><Relationship Id="rId7" Type="http://schemas.openxmlformats.org/officeDocument/2006/relationships/image" Target="../media/image30.png"/><Relationship Id="rId8" Type="http://schemas.openxmlformats.org/officeDocument/2006/relationships/image" Target="../media/image2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2.png"/><Relationship Id="rId4" Type="http://schemas.openxmlformats.org/officeDocument/2006/relationships/image" Target="../media/image47.png"/><Relationship Id="rId5" Type="http://schemas.openxmlformats.org/officeDocument/2006/relationships/image" Target="../media/image38.png"/><Relationship Id="rId6" Type="http://schemas.openxmlformats.org/officeDocument/2006/relationships/image" Target="../media/image2.png"/><Relationship Id="rId7" Type="http://schemas.openxmlformats.org/officeDocument/2006/relationships/image" Target="../media/image2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2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23.png"/></Relationships>
</file>

<file path=ppt/slides/_rels/slide9.xml.rels><?xml version="1.0" encoding="UTF-8" standalone="yes"?><Relationships xmlns="http://schemas.openxmlformats.org/package/2006/relationships"><Relationship Id="rId20" Type="http://schemas.openxmlformats.org/officeDocument/2006/relationships/image" Target="../media/image68.png"/><Relationship Id="rId22" Type="http://schemas.openxmlformats.org/officeDocument/2006/relationships/image" Target="../media/image58.png"/><Relationship Id="rId21" Type="http://schemas.openxmlformats.org/officeDocument/2006/relationships/image" Target="../media/image51.png"/><Relationship Id="rId24" Type="http://schemas.openxmlformats.org/officeDocument/2006/relationships/image" Target="../media/image62.png"/><Relationship Id="rId23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46.png"/><Relationship Id="rId9" Type="http://schemas.openxmlformats.org/officeDocument/2006/relationships/image" Target="../media/image35.png"/><Relationship Id="rId26" Type="http://schemas.openxmlformats.org/officeDocument/2006/relationships/image" Target="../media/image61.png"/><Relationship Id="rId25" Type="http://schemas.openxmlformats.org/officeDocument/2006/relationships/image" Target="../media/image71.png"/><Relationship Id="rId5" Type="http://schemas.openxmlformats.org/officeDocument/2006/relationships/image" Target="../media/image37.png"/><Relationship Id="rId6" Type="http://schemas.openxmlformats.org/officeDocument/2006/relationships/image" Target="../media/image39.png"/><Relationship Id="rId7" Type="http://schemas.openxmlformats.org/officeDocument/2006/relationships/image" Target="../media/image45.png"/><Relationship Id="rId8" Type="http://schemas.openxmlformats.org/officeDocument/2006/relationships/image" Target="../media/image49.png"/><Relationship Id="rId11" Type="http://schemas.openxmlformats.org/officeDocument/2006/relationships/image" Target="../media/image48.png"/><Relationship Id="rId10" Type="http://schemas.openxmlformats.org/officeDocument/2006/relationships/image" Target="../media/image44.png"/><Relationship Id="rId13" Type="http://schemas.openxmlformats.org/officeDocument/2006/relationships/image" Target="../media/image56.png"/><Relationship Id="rId12" Type="http://schemas.openxmlformats.org/officeDocument/2006/relationships/image" Target="../media/image54.png"/><Relationship Id="rId15" Type="http://schemas.openxmlformats.org/officeDocument/2006/relationships/image" Target="../media/image60.png"/><Relationship Id="rId14" Type="http://schemas.openxmlformats.org/officeDocument/2006/relationships/image" Target="../media/image43.png"/><Relationship Id="rId17" Type="http://schemas.openxmlformats.org/officeDocument/2006/relationships/image" Target="../media/image52.png"/><Relationship Id="rId16" Type="http://schemas.openxmlformats.org/officeDocument/2006/relationships/image" Target="../media/image53.png"/><Relationship Id="rId19" Type="http://schemas.openxmlformats.org/officeDocument/2006/relationships/image" Target="../media/image59.png"/><Relationship Id="rId18" Type="http://schemas.openxmlformats.org/officeDocument/2006/relationships/image" Target="../media/image5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"/>
          <p:cNvSpPr txBox="1"/>
          <p:nvPr>
            <p:ph type="ctrTitle"/>
          </p:nvPr>
        </p:nvSpPr>
        <p:spPr>
          <a:xfrm>
            <a:off x="1058850" y="1608125"/>
            <a:ext cx="9969300" cy="343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CHNet cloud: an EOSC-based cloud for physical technologies applied to cultural heritages</a:t>
            </a:r>
            <a:endParaRPr/>
          </a:p>
        </p:txBody>
      </p:sp>
      <p:sp>
        <p:nvSpPr>
          <p:cNvPr id="32" name="Google Shape;32;p1"/>
          <p:cNvSpPr txBox="1"/>
          <p:nvPr>
            <p:ph idx="1" type="subTitle"/>
          </p:nvPr>
        </p:nvSpPr>
        <p:spPr>
          <a:xfrm>
            <a:off x="1058862" y="5233987"/>
            <a:ext cx="8169275" cy="830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3F50"/>
              </a:buClr>
              <a:buSzPts val="3200"/>
              <a:buNone/>
            </a:pPr>
            <a:r>
              <a:rPr lang="en-US">
                <a:solidFill>
                  <a:srgbClr val="333F50"/>
                </a:solidFill>
              </a:rPr>
              <a:t>Alessandro Bombini</a:t>
            </a:r>
            <a:endParaRPr/>
          </a:p>
        </p:txBody>
      </p:sp>
      <p:sp>
        <p:nvSpPr>
          <p:cNvPr id="33" name="Google Shape;33;p1"/>
          <p:cNvSpPr txBox="1"/>
          <p:nvPr>
            <p:ph idx="3" type="body"/>
          </p:nvPr>
        </p:nvSpPr>
        <p:spPr>
          <a:xfrm>
            <a:off x="1058862" y="6096000"/>
            <a:ext cx="8169275" cy="5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3F50"/>
              </a:buClr>
              <a:buSzPts val="2400"/>
              <a:buNone/>
            </a:pPr>
            <a:r>
              <a:rPr lang="en-US">
                <a:solidFill>
                  <a:srgbClr val="333F50"/>
                </a:solidFill>
              </a:rPr>
              <a:t>INFN CHNet, Firenze</a:t>
            </a:r>
            <a:endParaRPr/>
          </a:p>
        </p:txBody>
      </p:sp>
      <p:pic>
        <p:nvPicPr>
          <p:cNvPr id="34" name="Google Shape;34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3770496" cy="18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59712" y="4377275"/>
            <a:ext cx="6132300" cy="24807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5" name="Google Shape;405;gdd2d852816_0_89"/>
          <p:cNvGrpSpPr/>
          <p:nvPr/>
        </p:nvGrpSpPr>
        <p:grpSpPr>
          <a:xfrm>
            <a:off x="299788" y="2097916"/>
            <a:ext cx="4811517" cy="4296240"/>
            <a:chOff x="299788" y="2097916"/>
            <a:chExt cx="4811517" cy="4296240"/>
          </a:xfrm>
        </p:grpSpPr>
        <p:sp>
          <p:nvSpPr>
            <p:cNvPr id="406" name="Google Shape;406;gdd2d852816_0_89"/>
            <p:cNvSpPr/>
            <p:nvPr/>
          </p:nvSpPr>
          <p:spPr>
            <a:xfrm>
              <a:off x="2254907" y="3333966"/>
              <a:ext cx="2096700" cy="2887500"/>
            </a:xfrm>
            <a:prstGeom prst="cube">
              <a:avLst>
                <a:gd fmla="val 92338" name="adj"/>
              </a:avLst>
            </a:prstGeom>
            <a:gradFill>
              <a:gsLst>
                <a:gs pos="0">
                  <a:srgbClr val="93C571"/>
                </a:gs>
                <a:gs pos="100000">
                  <a:srgbClr val="54793A"/>
                </a:gs>
              </a:gsLst>
              <a:path path="circle">
                <a:fillToRect b="50%" l="50%" r="50%" t="50%"/>
              </a:path>
              <a:tileRect/>
            </a:gradFill>
            <a:ln cap="flat" cmpd="sng" w="9525">
              <a:solidFill>
                <a:srgbClr val="44546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407" name="Google Shape;407;gdd2d852816_0_89"/>
            <p:cNvCxnSpPr/>
            <p:nvPr/>
          </p:nvCxnSpPr>
          <p:spPr>
            <a:xfrm rot="10800000">
              <a:off x="3853104" y="4520989"/>
              <a:ext cx="1258200" cy="644400"/>
            </a:xfrm>
            <a:prstGeom prst="straightConnector1">
              <a:avLst/>
            </a:prstGeom>
            <a:noFill/>
            <a:ln cap="flat" cmpd="sng" w="9525">
              <a:solidFill>
                <a:srgbClr val="307BF3"/>
              </a:solidFill>
              <a:prstDash val="solid"/>
              <a:round/>
              <a:headEnd len="med" w="med" type="stealth"/>
              <a:tailEnd len="med" w="med" type="none"/>
            </a:ln>
          </p:spPr>
        </p:cxnSp>
        <p:pic>
          <p:nvPicPr>
            <p:cNvPr id="408" name="Google Shape;408;gdd2d852816_0_8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947074" y="4355125"/>
              <a:ext cx="945783" cy="92711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09" name="Google Shape;409;gdd2d852816_0_89"/>
            <p:cNvSpPr/>
            <p:nvPr/>
          </p:nvSpPr>
          <p:spPr>
            <a:xfrm>
              <a:off x="459784" y="4468987"/>
              <a:ext cx="1296900" cy="17466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4196B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410" name="Google Shape;410;gdd2d852816_0_89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59804" y="3652887"/>
              <a:ext cx="690922" cy="675171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11" name="Google Shape;411;gdd2d852816_0_89"/>
            <p:cNvCxnSpPr/>
            <p:nvPr/>
          </p:nvCxnSpPr>
          <p:spPr>
            <a:xfrm rot="10800000">
              <a:off x="1475724" y="5170396"/>
              <a:ext cx="800100" cy="457800"/>
            </a:xfrm>
            <a:prstGeom prst="straightConnector1">
              <a:avLst/>
            </a:prstGeom>
            <a:noFill/>
            <a:ln cap="flat" cmpd="sng" w="9525">
              <a:solidFill>
                <a:srgbClr val="9225A5"/>
              </a:solidFill>
              <a:prstDash val="solid"/>
              <a:round/>
              <a:headEnd len="med" w="med" type="stealth"/>
              <a:tailEnd len="med" w="med" type="stealth"/>
            </a:ln>
          </p:spPr>
        </p:cxnSp>
        <p:cxnSp>
          <p:nvCxnSpPr>
            <p:cNvPr id="412" name="Google Shape;412;gdd2d852816_0_89"/>
            <p:cNvCxnSpPr>
              <a:endCxn id="413" idx="2"/>
            </p:cNvCxnSpPr>
            <p:nvPr/>
          </p:nvCxnSpPr>
          <p:spPr>
            <a:xfrm flipH="1" rot="10800000">
              <a:off x="1706117" y="2097916"/>
              <a:ext cx="1716300" cy="2394600"/>
            </a:xfrm>
            <a:prstGeom prst="straightConnector1">
              <a:avLst/>
            </a:prstGeom>
            <a:noFill/>
            <a:ln cap="flat" cmpd="sng" w="19050">
              <a:solidFill>
                <a:srgbClr val="38761D"/>
              </a:solidFill>
              <a:prstDash val="solid"/>
              <a:round/>
              <a:headEnd len="med" w="med" type="stealth"/>
              <a:tailEnd len="med" w="med" type="stealth"/>
            </a:ln>
          </p:spPr>
        </p:cxnSp>
        <p:pic>
          <p:nvPicPr>
            <p:cNvPr id="414" name="Google Shape;414;gdd2d852816_0_89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422606" y="5447135"/>
              <a:ext cx="816897" cy="8136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15" name="Google Shape;415;gdd2d852816_0_89"/>
            <p:cNvSpPr txBox="1"/>
            <p:nvPr/>
          </p:nvSpPr>
          <p:spPr>
            <a:xfrm>
              <a:off x="3708692" y="3759583"/>
              <a:ext cx="648300" cy="76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latin typeface="Calibri"/>
                  <a:ea typeface="Calibri"/>
                  <a:cs typeface="Calibri"/>
                  <a:sym typeface="Calibri"/>
                </a:rPr>
                <a:t>Rest</a:t>
              </a:r>
              <a:endParaRPr sz="1000"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latin typeface="Calibri"/>
                  <a:ea typeface="Calibri"/>
                  <a:cs typeface="Calibri"/>
                  <a:sym typeface="Calibri"/>
                </a:rPr>
                <a:t>API</a:t>
              </a:r>
              <a:endParaRPr sz="1000"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latin typeface="Calibri"/>
                  <a:ea typeface="Calibri"/>
                  <a:cs typeface="Calibri"/>
                  <a:sym typeface="Calibri"/>
                </a:rPr>
                <a:t> 2</a:t>
              </a:r>
              <a:endParaRPr sz="1000"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16" name="Google Shape;416;gdd2d852816_0_8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422622" y="6050684"/>
              <a:ext cx="1161792" cy="3434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7" name="Google Shape;417;gdd2d852816_0_89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955688" y="3327464"/>
              <a:ext cx="619626" cy="6172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8" name="Google Shape;418;gdd2d852816_0_89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1076995" y="5787515"/>
              <a:ext cx="697173" cy="1851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9" name="Google Shape;419;gdd2d852816_0_89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540576" y="5074843"/>
              <a:ext cx="784080" cy="6512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0" name="Google Shape;420;gdd2d852816_0_89"/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962088" y="4649969"/>
              <a:ext cx="717414" cy="7281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1" name="Google Shape;421;gdd2d852816_0_89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572897" y="5984746"/>
              <a:ext cx="464655" cy="18521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2" name="Google Shape;422;gdd2d852816_0_89"/>
            <p:cNvSpPr txBox="1"/>
            <p:nvPr/>
          </p:nvSpPr>
          <p:spPr>
            <a:xfrm>
              <a:off x="299788" y="4426656"/>
              <a:ext cx="1716300" cy="38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latin typeface="Calibri"/>
                  <a:ea typeface="Calibri"/>
                  <a:cs typeface="Calibri"/>
                  <a:sym typeface="Calibri"/>
                </a:rPr>
                <a:t>Neural Network</a:t>
              </a:r>
              <a:endParaRPr sz="1000"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23" name="Google Shape;423;gdd2d852816_0_89"/>
            <p:cNvCxnSpPr>
              <a:stCxn id="422" idx="0"/>
              <a:endCxn id="410" idx="3"/>
            </p:cNvCxnSpPr>
            <p:nvPr/>
          </p:nvCxnSpPr>
          <p:spPr>
            <a:xfrm flipH="1" rot="5400000">
              <a:off x="936238" y="4204956"/>
              <a:ext cx="436200" cy="7200"/>
            </a:xfrm>
            <a:prstGeom prst="bentConnector4">
              <a:avLst>
                <a:gd fmla="val 26784" name="adj1"/>
                <a:gd fmla="val -4736107" name="adj2"/>
              </a:avLst>
            </a:prstGeom>
            <a:noFill/>
            <a:ln cap="flat" cmpd="sng" w="9525">
              <a:solidFill>
                <a:srgbClr val="44546A"/>
              </a:solidFill>
              <a:prstDash val="solid"/>
              <a:round/>
              <a:headEnd len="med" w="med" type="stealth"/>
              <a:tailEnd len="med" w="med" type="stealth"/>
            </a:ln>
          </p:spPr>
        </p:cxnSp>
        <p:cxnSp>
          <p:nvCxnSpPr>
            <p:cNvPr id="424" name="Google Shape;424;gdd2d852816_0_89"/>
            <p:cNvCxnSpPr/>
            <p:nvPr/>
          </p:nvCxnSpPr>
          <p:spPr>
            <a:xfrm rot="10800000">
              <a:off x="3615978" y="4962045"/>
              <a:ext cx="1219200" cy="644400"/>
            </a:xfrm>
            <a:prstGeom prst="straightConnector1">
              <a:avLst/>
            </a:prstGeom>
            <a:noFill/>
            <a:ln cap="flat" cmpd="sng" w="9525">
              <a:solidFill>
                <a:srgbClr val="307BF3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pic>
          <p:nvPicPr>
            <p:cNvPr id="425" name="Google Shape;425;gdd2d852816_0_89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3982073" y="5335057"/>
              <a:ext cx="475004" cy="3910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6" name="Google Shape;426;gdd2d852816_0_89"/>
            <p:cNvPicPr preferRelativeResize="0"/>
            <p:nvPr/>
          </p:nvPicPr>
          <p:blipFill>
            <a:blip r:embed="rId13">
              <a:alphaModFix/>
            </a:blip>
            <a:stretch>
              <a:fillRect/>
            </a:stretch>
          </p:blipFill>
          <p:spPr>
            <a:xfrm>
              <a:off x="4364814" y="4479871"/>
              <a:ext cx="290489" cy="2893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7" name="Google Shape;427;gdd2d852816_0_89"/>
            <p:cNvPicPr preferRelativeResize="0"/>
            <p:nvPr/>
          </p:nvPicPr>
          <p:blipFill>
            <a:blip r:embed="rId14">
              <a:alphaModFix/>
            </a:blip>
            <a:stretch>
              <a:fillRect/>
            </a:stretch>
          </p:blipFill>
          <p:spPr>
            <a:xfrm>
              <a:off x="4655266" y="4503978"/>
              <a:ext cx="435680" cy="43393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28" name="Google Shape;428;gdd2d852816_0_89"/>
          <p:cNvGrpSpPr/>
          <p:nvPr/>
        </p:nvGrpSpPr>
        <p:grpSpPr>
          <a:xfrm>
            <a:off x="354772" y="463765"/>
            <a:ext cx="11537437" cy="5930455"/>
            <a:chOff x="354772" y="463765"/>
            <a:chExt cx="11537437" cy="5930455"/>
          </a:xfrm>
        </p:grpSpPr>
        <p:sp>
          <p:nvSpPr>
            <p:cNvPr id="429" name="Google Shape;429;gdd2d852816_0_89"/>
            <p:cNvSpPr/>
            <p:nvPr/>
          </p:nvSpPr>
          <p:spPr>
            <a:xfrm>
              <a:off x="4858493" y="620651"/>
              <a:ext cx="2096700" cy="2887500"/>
            </a:xfrm>
            <a:prstGeom prst="cube">
              <a:avLst>
                <a:gd fmla="val 92338" name="adj"/>
              </a:avLst>
            </a:prstGeom>
            <a:solidFill>
              <a:srgbClr val="E7E6E6"/>
            </a:solidFill>
            <a:ln cap="flat" cmpd="sng" w="9525">
              <a:solidFill>
                <a:srgbClr val="44546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430" name="Google Shape;430;gdd2d852816_0_89"/>
            <p:cNvCxnSpPr/>
            <p:nvPr/>
          </p:nvCxnSpPr>
          <p:spPr>
            <a:xfrm rot="10800000">
              <a:off x="6133229" y="2261987"/>
              <a:ext cx="1219200" cy="644400"/>
            </a:xfrm>
            <a:prstGeom prst="straightConnector1">
              <a:avLst/>
            </a:prstGeom>
            <a:noFill/>
            <a:ln cap="flat" cmpd="sng" w="9525">
              <a:solidFill>
                <a:srgbClr val="307BF3"/>
              </a:solidFill>
              <a:prstDash val="solid"/>
              <a:round/>
              <a:headEnd len="med" w="med" type="stealth"/>
              <a:tailEnd len="med" w="med" type="none"/>
            </a:ln>
          </p:spPr>
        </p:cxnSp>
        <p:cxnSp>
          <p:nvCxnSpPr>
            <p:cNvPr id="431" name="Google Shape;431;gdd2d852816_0_89"/>
            <p:cNvCxnSpPr/>
            <p:nvPr/>
          </p:nvCxnSpPr>
          <p:spPr>
            <a:xfrm rot="10800000">
              <a:off x="5745959" y="2647709"/>
              <a:ext cx="1219200" cy="644400"/>
            </a:xfrm>
            <a:prstGeom prst="straightConnector1">
              <a:avLst/>
            </a:prstGeom>
            <a:noFill/>
            <a:ln cap="flat" cmpd="sng" w="9525">
              <a:solidFill>
                <a:srgbClr val="307BF3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432" name="Google Shape;432;gdd2d852816_0_89"/>
            <p:cNvSpPr/>
            <p:nvPr/>
          </p:nvSpPr>
          <p:spPr>
            <a:xfrm>
              <a:off x="4842436" y="761137"/>
              <a:ext cx="4764600" cy="5437200"/>
            </a:xfrm>
            <a:prstGeom prst="cube">
              <a:avLst>
                <a:gd fmla="val 96785" name="adj"/>
              </a:avLst>
            </a:prstGeom>
            <a:gradFill>
              <a:gsLst>
                <a:gs pos="0">
                  <a:srgbClr val="F5D0D0"/>
                </a:gs>
                <a:gs pos="100000">
                  <a:srgbClr val="D96868"/>
                </a:gs>
              </a:gsLst>
              <a:path path="circle">
                <a:fillToRect b="50%" l="50%" r="50%" t="50%"/>
              </a:path>
              <a:tileRect/>
            </a:gra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433" name="Google Shape;433;gdd2d852816_0_89"/>
            <p:cNvCxnSpPr/>
            <p:nvPr/>
          </p:nvCxnSpPr>
          <p:spPr>
            <a:xfrm rot="10800000">
              <a:off x="7384667" y="3531869"/>
              <a:ext cx="1106700" cy="570600"/>
            </a:xfrm>
            <a:prstGeom prst="straightConnector1">
              <a:avLst/>
            </a:prstGeom>
            <a:noFill/>
            <a:ln cap="flat" cmpd="sng" w="9525">
              <a:solidFill>
                <a:srgbClr val="307BF3"/>
              </a:solidFill>
              <a:prstDash val="solid"/>
              <a:round/>
              <a:headEnd len="med" w="med" type="stealth"/>
              <a:tailEnd len="med" w="med" type="stealth"/>
            </a:ln>
          </p:spPr>
        </p:cxnSp>
        <p:pic>
          <p:nvPicPr>
            <p:cNvPr id="434" name="Google Shape;434;gdd2d852816_0_89"/>
            <p:cNvPicPr preferRelativeResize="0"/>
            <p:nvPr/>
          </p:nvPicPr>
          <p:blipFill>
            <a:blip r:embed="rId15">
              <a:alphaModFix/>
            </a:blip>
            <a:stretch>
              <a:fillRect/>
            </a:stretch>
          </p:blipFill>
          <p:spPr>
            <a:xfrm>
              <a:off x="11033405" y="5347513"/>
              <a:ext cx="798527" cy="7987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5" name="Google Shape;435;gdd2d852816_0_89"/>
            <p:cNvPicPr preferRelativeResize="0"/>
            <p:nvPr/>
          </p:nvPicPr>
          <p:blipFill>
            <a:blip r:embed="rId16">
              <a:alphaModFix/>
            </a:blip>
            <a:stretch>
              <a:fillRect/>
            </a:stretch>
          </p:blipFill>
          <p:spPr>
            <a:xfrm>
              <a:off x="1430483" y="463765"/>
              <a:ext cx="798527" cy="78265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6" name="Google Shape;436;gdd2d852816_0_89"/>
            <p:cNvSpPr/>
            <p:nvPr/>
          </p:nvSpPr>
          <p:spPr>
            <a:xfrm>
              <a:off x="7442798" y="2836746"/>
              <a:ext cx="2325900" cy="3155100"/>
            </a:xfrm>
            <a:prstGeom prst="cube">
              <a:avLst>
                <a:gd fmla="val 96785" name="adj"/>
              </a:avLst>
            </a:prstGeom>
            <a:solidFill>
              <a:srgbClr val="ABEF70"/>
            </a:solidFill>
            <a:ln cap="flat" cmpd="sng" w="9525">
              <a:solidFill>
                <a:srgbClr val="44546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437" name="Google Shape;437;gdd2d852816_0_89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10343683" y="2638543"/>
              <a:ext cx="475004" cy="3910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8" name="Google Shape;438;gdd2d852816_0_8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8292103" y="3955039"/>
              <a:ext cx="945782" cy="92711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9" name="Google Shape;439;gdd2d852816_0_89"/>
            <p:cNvSpPr/>
            <p:nvPr/>
          </p:nvSpPr>
          <p:spPr>
            <a:xfrm>
              <a:off x="10116774" y="4102469"/>
              <a:ext cx="1409700" cy="760500"/>
            </a:xfrm>
            <a:prstGeom prst="roundRect">
              <a:avLst>
                <a:gd fmla="val 16667" name="adj"/>
              </a:avLst>
            </a:prstGeom>
            <a:solidFill>
              <a:srgbClr val="CFE2F3"/>
            </a:solidFill>
            <a:ln cap="flat" cmpd="sng" w="9525">
              <a:solidFill>
                <a:srgbClr val="00294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IAM-cloud</a:t>
              </a:r>
              <a:endParaRPr/>
            </a:p>
          </p:txBody>
        </p:sp>
        <p:pic>
          <p:nvPicPr>
            <p:cNvPr id="440" name="Google Shape;440;gdd2d852816_0_89"/>
            <p:cNvPicPr preferRelativeResize="0"/>
            <p:nvPr/>
          </p:nvPicPr>
          <p:blipFill>
            <a:blip r:embed="rId17">
              <a:alphaModFix/>
            </a:blip>
            <a:stretch>
              <a:fillRect/>
            </a:stretch>
          </p:blipFill>
          <p:spPr>
            <a:xfrm>
              <a:off x="11092268" y="3870234"/>
              <a:ext cx="799941" cy="5461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41" name="Google Shape;441;gdd2d852816_0_89"/>
            <p:cNvSpPr txBox="1"/>
            <p:nvPr/>
          </p:nvSpPr>
          <p:spPr>
            <a:xfrm>
              <a:off x="9242733" y="2331947"/>
              <a:ext cx="1106700" cy="38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latin typeface="Calibri"/>
                  <a:ea typeface="Calibri"/>
                  <a:cs typeface="Calibri"/>
                  <a:sym typeface="Calibri"/>
                </a:rPr>
                <a:t>Authorization</a:t>
              </a:r>
              <a:endParaRPr sz="800"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42" name="Google Shape;442;gdd2d852816_0_89"/>
            <p:cNvPicPr preferRelativeResize="0"/>
            <p:nvPr/>
          </p:nvPicPr>
          <p:blipFill>
            <a:blip r:embed="rId18">
              <a:alphaModFix/>
            </a:blip>
            <a:stretch>
              <a:fillRect/>
            </a:stretch>
          </p:blipFill>
          <p:spPr>
            <a:xfrm>
              <a:off x="7513791" y="5543572"/>
              <a:ext cx="1161652" cy="45683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43" name="Google Shape;443;gdd2d852816_0_89"/>
            <p:cNvSpPr txBox="1"/>
            <p:nvPr/>
          </p:nvSpPr>
          <p:spPr>
            <a:xfrm>
              <a:off x="9057437" y="3303088"/>
              <a:ext cx="722400" cy="57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latin typeface="Calibri"/>
                  <a:ea typeface="Calibri"/>
                  <a:cs typeface="Calibri"/>
                  <a:sym typeface="Calibri"/>
                </a:rPr>
                <a:t>Reverse Proxy</a:t>
              </a:r>
              <a:endParaRPr sz="1000"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44" name="Google Shape;444;gdd2d852816_0_89"/>
            <p:cNvCxnSpPr/>
            <p:nvPr/>
          </p:nvCxnSpPr>
          <p:spPr>
            <a:xfrm rot="10800000">
              <a:off x="8784905" y="4454495"/>
              <a:ext cx="2248500" cy="1292400"/>
            </a:xfrm>
            <a:prstGeom prst="straightConnector1">
              <a:avLst/>
            </a:prstGeom>
            <a:noFill/>
            <a:ln cap="flat" cmpd="sng" w="19050">
              <a:solidFill>
                <a:srgbClr val="0944A1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445" name="Google Shape;445;gdd2d852816_0_89"/>
            <p:cNvCxnSpPr>
              <a:endCxn id="439" idx="1"/>
            </p:cNvCxnSpPr>
            <p:nvPr/>
          </p:nvCxnSpPr>
          <p:spPr>
            <a:xfrm>
              <a:off x="8936274" y="4444019"/>
              <a:ext cx="1180500" cy="38700"/>
            </a:xfrm>
            <a:prstGeom prst="straightConnector1">
              <a:avLst/>
            </a:prstGeom>
            <a:noFill/>
            <a:ln cap="flat" cmpd="sng" w="9525">
              <a:solidFill>
                <a:srgbClr val="0944A1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446" name="Google Shape;446;gdd2d852816_0_89"/>
            <p:cNvSpPr txBox="1"/>
            <p:nvPr/>
          </p:nvSpPr>
          <p:spPr>
            <a:xfrm>
              <a:off x="9031311" y="4422702"/>
              <a:ext cx="1106700" cy="38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latin typeface="Calibri"/>
                  <a:ea typeface="Calibri"/>
                  <a:cs typeface="Calibri"/>
                  <a:sym typeface="Calibri"/>
                </a:rPr>
                <a:t>Authentication</a:t>
              </a:r>
              <a:endParaRPr sz="800"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47" name="Google Shape;447;gdd2d852816_0_89"/>
            <p:cNvPicPr preferRelativeResize="0"/>
            <p:nvPr/>
          </p:nvPicPr>
          <p:blipFill>
            <a:blip r:embed="rId19">
              <a:alphaModFix/>
            </a:blip>
            <a:stretch>
              <a:fillRect/>
            </a:stretch>
          </p:blipFill>
          <p:spPr>
            <a:xfrm>
              <a:off x="4958360" y="5319937"/>
              <a:ext cx="907663" cy="9040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8" name="Google Shape;448;gdd2d852816_0_89"/>
            <p:cNvPicPr preferRelativeResize="0"/>
            <p:nvPr/>
          </p:nvPicPr>
          <p:blipFill>
            <a:blip r:embed="rId20">
              <a:alphaModFix/>
            </a:blip>
            <a:stretch>
              <a:fillRect/>
            </a:stretch>
          </p:blipFill>
          <p:spPr>
            <a:xfrm>
              <a:off x="5022555" y="2851812"/>
              <a:ext cx="1161997" cy="32405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49" name="Google Shape;449;gdd2d852816_0_89"/>
            <p:cNvSpPr txBox="1"/>
            <p:nvPr/>
          </p:nvSpPr>
          <p:spPr>
            <a:xfrm>
              <a:off x="8985395" y="1106791"/>
              <a:ext cx="648300" cy="57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latin typeface="Calibri"/>
                  <a:ea typeface="Calibri"/>
                  <a:cs typeface="Calibri"/>
                  <a:sym typeface="Calibri"/>
                </a:rPr>
                <a:t>Front</a:t>
              </a:r>
              <a:endParaRPr sz="1000"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latin typeface="Calibri"/>
                  <a:ea typeface="Calibri"/>
                  <a:cs typeface="Calibri"/>
                  <a:sym typeface="Calibri"/>
                </a:rPr>
                <a:t>End</a:t>
              </a:r>
              <a:endParaRPr sz="10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0" name="Google Shape;450;gdd2d852816_0_89"/>
            <p:cNvSpPr txBox="1"/>
            <p:nvPr/>
          </p:nvSpPr>
          <p:spPr>
            <a:xfrm>
              <a:off x="6296300" y="1106791"/>
              <a:ext cx="648300" cy="76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latin typeface="Calibri"/>
                  <a:ea typeface="Calibri"/>
                  <a:cs typeface="Calibri"/>
                  <a:sym typeface="Calibri"/>
                </a:rPr>
                <a:t>Rest</a:t>
              </a:r>
              <a:endParaRPr sz="1000"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latin typeface="Calibri"/>
                  <a:ea typeface="Calibri"/>
                  <a:cs typeface="Calibri"/>
                  <a:sym typeface="Calibri"/>
                </a:rPr>
                <a:t>API</a:t>
              </a:r>
              <a:endParaRPr sz="1000"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sz="10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1" name="Google Shape;451;gdd2d852816_0_89"/>
            <p:cNvSpPr/>
            <p:nvPr/>
          </p:nvSpPr>
          <p:spPr>
            <a:xfrm>
              <a:off x="501713" y="1575910"/>
              <a:ext cx="1409700" cy="18627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4196B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452" name="Google Shape;452;gdd2d852816_0_89"/>
            <p:cNvPicPr preferRelativeResize="0"/>
            <p:nvPr/>
          </p:nvPicPr>
          <p:blipFill>
            <a:blip r:embed="rId21">
              <a:alphaModFix/>
            </a:blip>
            <a:stretch>
              <a:fillRect/>
            </a:stretch>
          </p:blipFill>
          <p:spPr>
            <a:xfrm>
              <a:off x="1042914" y="2199071"/>
              <a:ext cx="862680" cy="8023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3" name="Google Shape;453;gdd2d852816_0_89"/>
            <p:cNvPicPr preferRelativeResize="0"/>
            <p:nvPr/>
          </p:nvPicPr>
          <p:blipFill>
            <a:blip r:embed="rId22">
              <a:alphaModFix/>
            </a:blip>
            <a:stretch>
              <a:fillRect/>
            </a:stretch>
          </p:blipFill>
          <p:spPr>
            <a:xfrm>
              <a:off x="607412" y="3195238"/>
              <a:ext cx="680995" cy="1130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4" name="Google Shape;454;gdd2d852816_0_89"/>
            <p:cNvPicPr preferRelativeResize="0"/>
            <p:nvPr/>
          </p:nvPicPr>
          <p:blipFill>
            <a:blip r:embed="rId23">
              <a:alphaModFix/>
            </a:blip>
            <a:stretch>
              <a:fillRect/>
            </a:stretch>
          </p:blipFill>
          <p:spPr>
            <a:xfrm>
              <a:off x="648426" y="2547058"/>
              <a:ext cx="313707" cy="3125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5" name="Google Shape;455;gdd2d852816_0_89"/>
            <p:cNvPicPr preferRelativeResize="0"/>
            <p:nvPr/>
          </p:nvPicPr>
          <p:blipFill>
            <a:blip r:embed="rId24">
              <a:alphaModFix/>
            </a:blip>
            <a:stretch>
              <a:fillRect/>
            </a:stretch>
          </p:blipFill>
          <p:spPr>
            <a:xfrm>
              <a:off x="648440" y="1846476"/>
              <a:ext cx="598893" cy="3981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56" name="Google Shape;456;gdd2d852816_0_89"/>
            <p:cNvSpPr/>
            <p:nvPr/>
          </p:nvSpPr>
          <p:spPr>
            <a:xfrm>
              <a:off x="2968633" y="1025546"/>
              <a:ext cx="916200" cy="1063500"/>
            </a:xfrm>
            <a:prstGeom prst="can">
              <a:avLst>
                <a:gd fmla="val 25000" name="adj"/>
              </a:avLst>
            </a:prstGeom>
            <a:solidFill>
              <a:srgbClr val="E7E6E6"/>
            </a:solidFill>
            <a:ln cap="flat" cmpd="sng" w="9525">
              <a:solidFill>
                <a:srgbClr val="44546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457" name="Google Shape;457;gdd2d852816_0_89"/>
            <p:cNvCxnSpPr/>
            <p:nvPr/>
          </p:nvCxnSpPr>
          <p:spPr>
            <a:xfrm rot="10800000">
              <a:off x="3771550" y="2067945"/>
              <a:ext cx="1106700" cy="570600"/>
            </a:xfrm>
            <a:prstGeom prst="straightConnector1">
              <a:avLst/>
            </a:prstGeom>
            <a:noFill/>
            <a:ln cap="flat" cmpd="sng" w="9525">
              <a:solidFill>
                <a:srgbClr val="44546A"/>
              </a:solidFill>
              <a:prstDash val="solid"/>
              <a:round/>
              <a:headEnd len="med" w="med" type="stealth"/>
              <a:tailEnd len="med" w="med" type="stealth"/>
            </a:ln>
          </p:spPr>
        </p:cxnSp>
        <p:pic>
          <p:nvPicPr>
            <p:cNvPr id="458" name="Google Shape;458;gdd2d852816_0_89"/>
            <p:cNvPicPr preferRelativeResize="0"/>
            <p:nvPr/>
          </p:nvPicPr>
          <p:blipFill>
            <a:blip r:embed="rId25">
              <a:alphaModFix/>
            </a:blip>
            <a:stretch>
              <a:fillRect/>
            </a:stretch>
          </p:blipFill>
          <p:spPr>
            <a:xfrm>
              <a:off x="3793502" y="2148934"/>
              <a:ext cx="1161658" cy="3239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9" name="Google Shape;459;gdd2d852816_0_89"/>
            <p:cNvPicPr preferRelativeResize="0"/>
            <p:nvPr/>
          </p:nvPicPr>
          <p:blipFill>
            <a:blip r:embed="rId16">
              <a:alphaModFix/>
            </a:blip>
            <a:stretch>
              <a:fillRect/>
            </a:stretch>
          </p:blipFill>
          <p:spPr>
            <a:xfrm>
              <a:off x="1624117" y="656626"/>
              <a:ext cx="798527" cy="7826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0" name="Google Shape;460;gdd2d852816_0_89"/>
            <p:cNvPicPr preferRelativeResize="0"/>
            <p:nvPr/>
          </p:nvPicPr>
          <p:blipFill>
            <a:blip r:embed="rId16">
              <a:alphaModFix/>
            </a:blip>
            <a:stretch>
              <a:fillRect/>
            </a:stretch>
          </p:blipFill>
          <p:spPr>
            <a:xfrm>
              <a:off x="1817752" y="849488"/>
              <a:ext cx="798527" cy="782652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61" name="Google Shape;461;gdd2d852816_0_89"/>
            <p:cNvCxnSpPr/>
            <p:nvPr/>
          </p:nvCxnSpPr>
          <p:spPr>
            <a:xfrm rot="10800000">
              <a:off x="2543130" y="1585760"/>
              <a:ext cx="380700" cy="151500"/>
            </a:xfrm>
            <a:prstGeom prst="straightConnector1">
              <a:avLst/>
            </a:prstGeom>
            <a:noFill/>
            <a:ln cap="flat" cmpd="sng" w="9525">
              <a:solidFill>
                <a:srgbClr val="44546A"/>
              </a:solidFill>
              <a:prstDash val="solid"/>
              <a:round/>
              <a:headEnd len="med" w="med" type="stealth"/>
              <a:tailEnd len="med" w="med" type="stealth"/>
            </a:ln>
          </p:spPr>
        </p:cxnSp>
        <p:pic>
          <p:nvPicPr>
            <p:cNvPr id="413" name="Google Shape;413;gdd2d852816_0_89"/>
            <p:cNvPicPr preferRelativeResize="0"/>
            <p:nvPr/>
          </p:nvPicPr>
          <p:blipFill>
            <a:blip r:embed="rId26">
              <a:alphaModFix/>
            </a:blip>
            <a:stretch>
              <a:fillRect/>
            </a:stretch>
          </p:blipFill>
          <p:spPr>
            <a:xfrm>
              <a:off x="3047551" y="1215339"/>
              <a:ext cx="749730" cy="882578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62" name="Google Shape;462;gdd2d852816_0_89"/>
            <p:cNvCxnSpPr>
              <a:stCxn id="439" idx="0"/>
              <a:endCxn id="438" idx="0"/>
            </p:cNvCxnSpPr>
            <p:nvPr/>
          </p:nvCxnSpPr>
          <p:spPr>
            <a:xfrm flipH="1" rot="5400000">
              <a:off x="9719724" y="3000569"/>
              <a:ext cx="147300" cy="2056500"/>
            </a:xfrm>
            <a:prstGeom prst="bentConnector3">
              <a:avLst>
                <a:gd fmla="val 1039965" name="adj1"/>
              </a:avLst>
            </a:prstGeom>
            <a:noFill/>
            <a:ln cap="flat" cmpd="sng" w="9525">
              <a:solidFill>
                <a:srgbClr val="307BF3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pic>
          <p:nvPicPr>
            <p:cNvPr id="463" name="Google Shape;463;gdd2d852816_0_89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7549957" y="3806530"/>
              <a:ext cx="475004" cy="3910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4" name="Google Shape;464;gdd2d852816_0_89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6398917" y="2929290"/>
              <a:ext cx="475004" cy="3910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5" name="Google Shape;465;gdd2d852816_0_89"/>
            <p:cNvPicPr preferRelativeResize="0"/>
            <p:nvPr/>
          </p:nvPicPr>
          <p:blipFill>
            <a:blip r:embed="rId27">
              <a:alphaModFix/>
            </a:blip>
            <a:stretch>
              <a:fillRect/>
            </a:stretch>
          </p:blipFill>
          <p:spPr>
            <a:xfrm>
              <a:off x="5091484" y="6167296"/>
              <a:ext cx="774533" cy="2269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6" name="Google Shape;466;gdd2d852816_0_89"/>
            <p:cNvPicPr preferRelativeResize="0"/>
            <p:nvPr/>
          </p:nvPicPr>
          <p:blipFill>
            <a:blip r:embed="rId28">
              <a:alphaModFix/>
            </a:blip>
            <a:stretch>
              <a:fillRect/>
            </a:stretch>
          </p:blipFill>
          <p:spPr>
            <a:xfrm>
              <a:off x="5103935" y="3221305"/>
              <a:ext cx="726131" cy="3287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7" name="Google Shape;467;gdd2d852816_0_89"/>
            <p:cNvPicPr preferRelativeResize="0"/>
            <p:nvPr/>
          </p:nvPicPr>
          <p:blipFill>
            <a:blip r:embed="rId29">
              <a:alphaModFix/>
            </a:blip>
            <a:stretch>
              <a:fillRect/>
            </a:stretch>
          </p:blipFill>
          <p:spPr>
            <a:xfrm>
              <a:off x="7900012" y="6000346"/>
              <a:ext cx="392232" cy="3903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8" name="Google Shape;468;gdd2d852816_0_89"/>
            <p:cNvPicPr preferRelativeResize="0"/>
            <p:nvPr/>
          </p:nvPicPr>
          <p:blipFill>
            <a:blip r:embed="rId13">
              <a:alphaModFix/>
            </a:blip>
            <a:stretch>
              <a:fillRect/>
            </a:stretch>
          </p:blipFill>
          <p:spPr>
            <a:xfrm>
              <a:off x="6494795" y="2165535"/>
              <a:ext cx="290489" cy="2893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9" name="Google Shape;469;gdd2d852816_0_89"/>
            <p:cNvPicPr preferRelativeResize="0"/>
            <p:nvPr/>
          </p:nvPicPr>
          <p:blipFill>
            <a:blip r:embed="rId14">
              <a:alphaModFix/>
            </a:blip>
            <a:stretch>
              <a:fillRect/>
            </a:stretch>
          </p:blipFill>
          <p:spPr>
            <a:xfrm>
              <a:off x="6785247" y="2189643"/>
              <a:ext cx="435680" cy="433937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70" name="Google Shape;470;gdd2d852816_0_89"/>
            <p:cNvCxnSpPr>
              <a:stCxn id="429" idx="2"/>
            </p:cNvCxnSpPr>
            <p:nvPr/>
          </p:nvCxnSpPr>
          <p:spPr>
            <a:xfrm rot="10800000">
              <a:off x="1771493" y="2729727"/>
              <a:ext cx="3087000" cy="302700"/>
            </a:xfrm>
            <a:prstGeom prst="straightConnector1">
              <a:avLst/>
            </a:prstGeom>
            <a:noFill/>
            <a:ln cap="flat" cmpd="sng" w="9525">
              <a:solidFill>
                <a:srgbClr val="F4B400"/>
              </a:solidFill>
              <a:prstDash val="solid"/>
              <a:round/>
              <a:headEnd len="med" w="med" type="stealth"/>
              <a:tailEnd len="med" w="med" type="stealth"/>
            </a:ln>
          </p:spPr>
        </p:cxnSp>
        <p:sp>
          <p:nvSpPr>
            <p:cNvPr id="471" name="Google Shape;471;gdd2d852816_0_89"/>
            <p:cNvSpPr txBox="1"/>
            <p:nvPr/>
          </p:nvSpPr>
          <p:spPr>
            <a:xfrm>
              <a:off x="354772" y="1527963"/>
              <a:ext cx="1716300" cy="38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latin typeface="Calibri"/>
                  <a:ea typeface="Calibri"/>
                  <a:cs typeface="Calibri"/>
                  <a:sym typeface="Calibri"/>
                </a:rPr>
                <a:t>Third-party APIs</a:t>
              </a:r>
              <a:endParaRPr sz="1000"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72" name="Google Shape;472;gdd2d852816_0_8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163391" y="2123964"/>
              <a:ext cx="945782" cy="92711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73" name="Google Shape;473;gdd2d852816_0_89"/>
            <p:cNvCxnSpPr/>
            <p:nvPr/>
          </p:nvCxnSpPr>
          <p:spPr>
            <a:xfrm rot="10800000">
              <a:off x="6319676" y="4785467"/>
              <a:ext cx="1106700" cy="570600"/>
            </a:xfrm>
            <a:prstGeom prst="straightConnector1">
              <a:avLst/>
            </a:prstGeom>
            <a:noFill/>
            <a:ln cap="flat" cmpd="sng" w="9525">
              <a:solidFill>
                <a:srgbClr val="307BF3"/>
              </a:solidFill>
              <a:prstDash val="solid"/>
              <a:round/>
              <a:headEnd len="med" w="med" type="stealth"/>
              <a:tailEnd len="med" w="med" type="stealth"/>
            </a:ln>
          </p:spPr>
        </p:cxnSp>
        <p:pic>
          <p:nvPicPr>
            <p:cNvPr id="474" name="Google Shape;474;gdd2d852816_0_89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6484966" y="5060129"/>
              <a:ext cx="475004" cy="39102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dd2d852816_0_27"/>
          <p:cNvSpPr txBox="1"/>
          <p:nvPr>
            <p:ph idx="12" type="sldNum"/>
          </p:nvPr>
        </p:nvSpPr>
        <p:spPr>
          <a:xfrm>
            <a:off x="10547350" y="6626225"/>
            <a:ext cx="419100" cy="288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1" name="Google Shape;481;gdd2d852816_0_27"/>
          <p:cNvSpPr txBox="1"/>
          <p:nvPr/>
        </p:nvSpPr>
        <p:spPr>
          <a:xfrm>
            <a:off x="0" y="6454775"/>
            <a:ext cx="10547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1F497D"/>
                </a:solidFill>
              </a:rPr>
              <a:t>CHNet cloud: an EOSC-based cloud for physical technologies applied to cultural heritages</a:t>
            </a:r>
            <a:r>
              <a:rPr lang="en-US" sz="1200">
                <a:solidFill>
                  <a:schemeClr val="dk1"/>
                </a:solidFill>
              </a:rPr>
              <a:t>  -</a:t>
            </a:r>
            <a:r>
              <a:rPr lang="en-US" sz="1200">
                <a:solidFill>
                  <a:srgbClr val="6295B5"/>
                </a:solidFill>
              </a:rPr>
              <a:t>  Alessandro Bombini - </a:t>
            </a:r>
            <a:r>
              <a:rPr i="1" lang="en-US" sz="1200">
                <a:solidFill>
                  <a:srgbClr val="6295B5"/>
                </a:solidFill>
              </a:rPr>
              <a:t>INFN CHNet, Firenze</a:t>
            </a:r>
            <a:endParaRPr i="1">
              <a:solidFill>
                <a:srgbClr val="6295B5"/>
              </a:solidFill>
            </a:endParaRPr>
          </a:p>
        </p:txBody>
      </p:sp>
      <p:pic>
        <p:nvPicPr>
          <p:cNvPr id="482" name="Google Shape;482;gdd2d852816_0_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29792" y="-8"/>
            <a:ext cx="1162212" cy="562658"/>
          </a:xfrm>
          <a:prstGeom prst="rect">
            <a:avLst/>
          </a:prstGeom>
          <a:noFill/>
          <a:ln>
            <a:noFill/>
          </a:ln>
        </p:spPr>
      </p:pic>
      <p:sp>
        <p:nvSpPr>
          <p:cNvPr id="483" name="Google Shape;483;gdd2d852816_0_27"/>
          <p:cNvSpPr txBox="1"/>
          <p:nvPr/>
        </p:nvSpPr>
        <p:spPr>
          <a:xfrm>
            <a:off x="593550" y="479825"/>
            <a:ext cx="11004900" cy="13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rgbClr val="4196B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DHLab in EU Projects:</a:t>
            </a:r>
            <a:endParaRPr sz="2500">
              <a:solidFill>
                <a:srgbClr val="4196B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>
                <a:solidFill>
                  <a:srgbClr val="1F497D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EOSC-Pillar WP 6</a:t>
            </a:r>
            <a:endParaRPr sz="3500">
              <a:solidFill>
                <a:srgbClr val="1F497D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84" name="Google Shape;484;gdd2d852816_0_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3550" y="2336429"/>
            <a:ext cx="10973708" cy="373646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85" name="Google Shape;485;gdd2d852816_0_27"/>
          <p:cNvGrpSpPr/>
          <p:nvPr/>
        </p:nvGrpSpPr>
        <p:grpSpPr>
          <a:xfrm>
            <a:off x="593351" y="632226"/>
            <a:ext cx="10974090" cy="5487045"/>
            <a:chOff x="593351" y="632226"/>
            <a:chExt cx="10974090" cy="5487045"/>
          </a:xfrm>
        </p:grpSpPr>
        <p:pic>
          <p:nvPicPr>
            <p:cNvPr id="486" name="Google Shape;486;gdd2d852816_0_2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94640" y="1907293"/>
              <a:ext cx="10972801" cy="1983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7" name="Google Shape;487;gdd2d852816_0_27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594640" y="4155452"/>
              <a:ext cx="10972694" cy="19638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8" name="Google Shape;488;gdd2d852816_0_27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593351" y="632226"/>
              <a:ext cx="2945666" cy="1275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89" name="Google Shape;489;gdd2d852816_0_27"/>
            <p:cNvSpPr txBox="1"/>
            <p:nvPr/>
          </p:nvSpPr>
          <p:spPr>
            <a:xfrm>
              <a:off x="594640" y="1941613"/>
              <a:ext cx="1044000" cy="52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latin typeface="Calibri"/>
                  <a:ea typeface="Calibri"/>
                  <a:cs typeface="Calibri"/>
                  <a:sym typeface="Calibri"/>
                </a:rPr>
                <a:t>WP 6.5</a:t>
              </a:r>
              <a:endParaRPr b="1" sz="18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0" name="Google Shape;490;gdd2d852816_0_27"/>
            <p:cNvSpPr txBox="1"/>
            <p:nvPr/>
          </p:nvSpPr>
          <p:spPr>
            <a:xfrm>
              <a:off x="594640" y="4155441"/>
              <a:ext cx="1044000" cy="52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latin typeface="Calibri"/>
                  <a:ea typeface="Calibri"/>
                  <a:cs typeface="Calibri"/>
                  <a:sym typeface="Calibri"/>
                </a:rPr>
                <a:t>WP 6.9</a:t>
              </a:r>
              <a:endParaRPr b="1" sz="180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91" name="Google Shape;491;gdd2d852816_0_27"/>
          <p:cNvSpPr/>
          <p:nvPr/>
        </p:nvSpPr>
        <p:spPr>
          <a:xfrm>
            <a:off x="3950669" y="5341907"/>
            <a:ext cx="792000" cy="2460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307B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2" name="Google Shape;492;gdd2d852816_0_27"/>
          <p:cNvGrpSpPr/>
          <p:nvPr/>
        </p:nvGrpSpPr>
        <p:grpSpPr>
          <a:xfrm>
            <a:off x="5450230" y="5489608"/>
            <a:ext cx="3682920" cy="466233"/>
            <a:chOff x="4046325" y="4385775"/>
            <a:chExt cx="3069100" cy="400200"/>
          </a:xfrm>
        </p:grpSpPr>
        <p:sp>
          <p:nvSpPr>
            <p:cNvPr id="493" name="Google Shape;493;gdd2d852816_0_27"/>
            <p:cNvSpPr txBox="1"/>
            <p:nvPr/>
          </p:nvSpPr>
          <p:spPr>
            <a:xfrm>
              <a:off x="4046325" y="4385775"/>
              <a:ext cx="11460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rgbClr val="4196B4"/>
                  </a:solidFill>
                  <a:latin typeface="Calibri"/>
                  <a:ea typeface="Calibri"/>
                  <a:cs typeface="Calibri"/>
                  <a:sym typeface="Calibri"/>
                </a:rPr>
                <a:t>TEXTCROWD </a:t>
              </a:r>
              <a:endParaRPr>
                <a:solidFill>
                  <a:srgbClr val="4196B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4" name="Google Shape;494;gdd2d852816_0_27"/>
            <p:cNvSpPr txBox="1"/>
            <p:nvPr/>
          </p:nvSpPr>
          <p:spPr>
            <a:xfrm>
              <a:off x="5779225" y="4385775"/>
              <a:ext cx="133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rgbClr val="002A48"/>
                  </a:solidFill>
                  <a:latin typeface="Calibri"/>
                  <a:ea typeface="Calibri"/>
                  <a:cs typeface="Calibri"/>
                  <a:sym typeface="Calibri"/>
                </a:rPr>
                <a:t>THESPIAN-NER</a:t>
              </a:r>
              <a:r>
                <a:rPr lang="en-US"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95" name="Google Shape;495;gdd2d852816_0_27"/>
            <p:cNvCxnSpPr>
              <a:stCxn id="493" idx="3"/>
              <a:endCxn id="494" idx="1"/>
            </p:cNvCxnSpPr>
            <p:nvPr/>
          </p:nvCxnSpPr>
          <p:spPr>
            <a:xfrm>
              <a:off x="5192325" y="4585875"/>
              <a:ext cx="586800" cy="0"/>
            </a:xfrm>
            <a:prstGeom prst="straightConnector1">
              <a:avLst/>
            </a:prstGeom>
            <a:noFill/>
            <a:ln cap="flat" cmpd="sng" w="9525">
              <a:solidFill>
                <a:srgbClr val="307BF3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"/>
          <p:cNvSpPr txBox="1"/>
          <p:nvPr/>
        </p:nvSpPr>
        <p:spPr>
          <a:xfrm>
            <a:off x="0" y="6454775"/>
            <a:ext cx="10547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1F497D"/>
                </a:solidFill>
              </a:rPr>
              <a:t>CHNet cloud: an EOSC-based cloud for physical technologies applied to cultural heritages</a:t>
            </a:r>
            <a:r>
              <a:rPr lang="en-US" sz="1200">
                <a:solidFill>
                  <a:schemeClr val="dk1"/>
                </a:solidFill>
              </a:rPr>
              <a:t>  </a:t>
            </a:r>
            <a:r>
              <a:rPr lang="en-US" sz="1200">
                <a:solidFill>
                  <a:schemeClr val="dk1"/>
                </a:solidFill>
              </a:rPr>
              <a:t>-</a:t>
            </a:r>
            <a:r>
              <a:rPr lang="en-US" sz="1200">
                <a:solidFill>
                  <a:srgbClr val="6295B5"/>
                </a:solidFill>
              </a:rPr>
              <a:t>  </a:t>
            </a:r>
            <a:r>
              <a:rPr lang="en-US" sz="1200">
                <a:solidFill>
                  <a:srgbClr val="6295B5"/>
                </a:solidFill>
              </a:rPr>
              <a:t>Alessandro Bombini - </a:t>
            </a:r>
            <a:r>
              <a:rPr i="1" lang="en-US" sz="1200">
                <a:solidFill>
                  <a:srgbClr val="6295B5"/>
                </a:solidFill>
              </a:rPr>
              <a:t>INFN CHNet, Firenze</a:t>
            </a:r>
            <a:endParaRPr i="1">
              <a:solidFill>
                <a:srgbClr val="6295B5"/>
              </a:solidFill>
            </a:endParaRPr>
          </a:p>
        </p:txBody>
      </p:sp>
      <p:sp>
        <p:nvSpPr>
          <p:cNvPr id="41" name="Google Shape;41;p2"/>
          <p:cNvSpPr txBox="1"/>
          <p:nvPr/>
        </p:nvSpPr>
        <p:spPr>
          <a:xfrm>
            <a:off x="10547350" y="6626225"/>
            <a:ext cx="419100" cy="288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grpSp>
        <p:nvGrpSpPr>
          <p:cNvPr id="42" name="Google Shape;42;p2"/>
          <p:cNvGrpSpPr/>
          <p:nvPr/>
        </p:nvGrpSpPr>
        <p:grpSpPr>
          <a:xfrm>
            <a:off x="837125" y="3760880"/>
            <a:ext cx="4983661" cy="2725084"/>
            <a:chOff x="-1075" y="2684275"/>
            <a:chExt cx="4091675" cy="2244900"/>
          </a:xfrm>
        </p:grpSpPr>
        <p:pic>
          <p:nvPicPr>
            <p:cNvPr descr="nodi3_scritte" id="43" name="Google Shape;43;p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471225" y="2684275"/>
              <a:ext cx="2619375" cy="22066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4" name="Google Shape;44;p2"/>
            <p:cNvSpPr/>
            <p:nvPr/>
          </p:nvSpPr>
          <p:spPr>
            <a:xfrm>
              <a:off x="-1075" y="2703475"/>
              <a:ext cx="1980600" cy="222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200">
                  <a:solidFill>
                    <a:srgbClr val="00CC66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r>
                <a:rPr b="1" baseline="30000" lang="en-US" sz="1200">
                  <a:solidFill>
                    <a:srgbClr val="00CC66"/>
                  </a:solidFill>
                  <a:latin typeface="Arial"/>
                  <a:ea typeface="Arial"/>
                  <a:cs typeface="Arial"/>
                  <a:sym typeface="Arial"/>
                </a:rPr>
                <a:t>rd</a:t>
              </a:r>
              <a:r>
                <a:rPr b="1" lang="en-US" sz="1200">
                  <a:solidFill>
                    <a:srgbClr val="00CC66"/>
                  </a:solidFill>
                  <a:latin typeface="Arial"/>
                  <a:ea typeface="Arial"/>
                  <a:cs typeface="Arial"/>
                  <a:sym typeface="Arial"/>
                </a:rPr>
                <a:t> level nodes:</a:t>
              </a:r>
              <a:br>
                <a:rPr lang="en-US" sz="1200">
                  <a:solidFill>
                    <a:srgbClr val="00CC66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1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Foreign research centres/Universities  outside Europe.</a:t>
              </a:r>
              <a:endPara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- Each 3</a:t>
              </a:r>
              <a:r>
                <a:rPr baseline="30000" lang="en-US" sz="1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rd</a:t>
              </a:r>
              <a:r>
                <a:rPr lang="en-US" sz="1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level node is </a:t>
              </a:r>
              <a:endPara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bound to a 1</a:t>
              </a:r>
              <a:r>
                <a:rPr baseline="30000" lang="en-US" sz="1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st</a:t>
              </a:r>
              <a:r>
                <a:rPr lang="en-US" sz="1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level node</a:t>
              </a:r>
              <a:endPara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- Each 3</a:t>
              </a:r>
              <a:r>
                <a:rPr baseline="30000" lang="en-US" sz="1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rd</a:t>
              </a:r>
              <a:r>
                <a:rPr lang="en-US" sz="1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level node is encouraged to create a </a:t>
              </a:r>
              <a:br>
                <a:rPr lang="en-US" sz="1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1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local network with different competencies in its own countr</a:t>
              </a:r>
              <a:r>
                <a:rPr lang="en-US" sz="1200"/>
                <a:t>y</a:t>
              </a:r>
              <a:endPara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" name="Google Shape;45;p2"/>
          <p:cNvGrpSpPr/>
          <p:nvPr/>
        </p:nvGrpSpPr>
        <p:grpSpPr>
          <a:xfrm>
            <a:off x="5674869" y="1860322"/>
            <a:ext cx="6049033" cy="2003544"/>
            <a:chOff x="3970800" y="1118613"/>
            <a:chExt cx="4966365" cy="1650501"/>
          </a:xfrm>
        </p:grpSpPr>
        <p:cxnSp>
          <p:nvCxnSpPr>
            <p:cNvPr id="46" name="Google Shape;46;p2"/>
            <p:cNvCxnSpPr/>
            <p:nvPr/>
          </p:nvCxnSpPr>
          <p:spPr>
            <a:xfrm>
              <a:off x="6393960" y="1994798"/>
              <a:ext cx="0" cy="205800"/>
            </a:xfrm>
            <a:prstGeom prst="straightConnector1">
              <a:avLst/>
            </a:prstGeom>
            <a:noFill/>
            <a:ln cap="flat" cmpd="sng" w="38150">
              <a:solidFill>
                <a:srgbClr val="3399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7" name="Google Shape;47;p2"/>
            <p:cNvCxnSpPr/>
            <p:nvPr/>
          </p:nvCxnSpPr>
          <p:spPr>
            <a:xfrm>
              <a:off x="7424565" y="1994798"/>
              <a:ext cx="0" cy="205800"/>
            </a:xfrm>
            <a:prstGeom prst="straightConnector1">
              <a:avLst/>
            </a:prstGeom>
            <a:noFill/>
            <a:ln cap="flat" cmpd="sng" w="38150">
              <a:solidFill>
                <a:srgbClr val="3399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8" name="Google Shape;48;p2"/>
            <p:cNvCxnSpPr/>
            <p:nvPr/>
          </p:nvCxnSpPr>
          <p:spPr>
            <a:xfrm>
              <a:off x="8403735" y="1994798"/>
              <a:ext cx="900" cy="205800"/>
            </a:xfrm>
            <a:prstGeom prst="straightConnector1">
              <a:avLst/>
            </a:prstGeom>
            <a:noFill/>
            <a:ln cap="flat" cmpd="sng" w="38150">
              <a:solidFill>
                <a:srgbClr val="3399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9" name="Google Shape;49;p2"/>
            <p:cNvSpPr/>
            <p:nvPr/>
          </p:nvSpPr>
          <p:spPr>
            <a:xfrm>
              <a:off x="3970800" y="1634800"/>
              <a:ext cx="876300" cy="360900"/>
            </a:xfrm>
            <a:prstGeom prst="roundRect">
              <a:avLst>
                <a:gd fmla="val 16667" name="adj"/>
              </a:avLst>
            </a:prstGeom>
            <a:solidFill>
              <a:srgbClr val="FFAE85"/>
            </a:solidFill>
            <a:ln cap="flat" cmpd="sng" w="9525">
              <a:solidFill>
                <a:srgbClr val="FF99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Research</a:t>
              </a:r>
              <a:br>
                <a:rPr lang="en-US" sz="16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lang="en-US" sz="1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(50%)</a:t>
              </a:r>
              <a:endParaRPr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3970800" y="2562414"/>
              <a:ext cx="876300" cy="206700"/>
            </a:xfrm>
            <a:prstGeom prst="roundRect">
              <a:avLst>
                <a:gd fmla="val 16667" name="adj"/>
              </a:avLst>
            </a:prstGeom>
            <a:solidFill>
              <a:srgbClr val="FFAE85"/>
            </a:solidFill>
            <a:ln cap="flat" cmpd="sng" w="9525">
              <a:solidFill>
                <a:srgbClr val="FF99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External Projects</a:t>
              </a:r>
              <a:endParaRPr sz="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3970800" y="1118613"/>
              <a:ext cx="4948200" cy="360000"/>
            </a:xfrm>
            <a:prstGeom prst="roundRect">
              <a:avLst>
                <a:gd fmla="val 16667" name="adj"/>
              </a:avLst>
            </a:prstGeom>
            <a:solidFill>
              <a:srgbClr val="A1C6FD"/>
            </a:solidFill>
            <a:ln cap="flat" cmpd="sng" w="9525">
              <a:solidFill>
                <a:srgbClr val="0066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INFN-CHNet</a:t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3970800" y="2150036"/>
              <a:ext cx="463800" cy="206700"/>
            </a:xfrm>
            <a:prstGeom prst="roundRect">
              <a:avLst>
                <a:gd fmla="val 16667" name="adj"/>
              </a:avLst>
            </a:prstGeom>
            <a:solidFill>
              <a:srgbClr val="FFAE85"/>
            </a:solidFill>
            <a:ln cap="flat" cmpd="sng" w="9525">
              <a:solidFill>
                <a:srgbClr val="FF99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INFN</a:t>
              </a:r>
              <a:endParaRPr sz="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53" name="Google Shape;53;p2"/>
            <p:cNvCxnSpPr/>
            <p:nvPr/>
          </p:nvCxnSpPr>
          <p:spPr>
            <a:xfrm>
              <a:off x="4176540" y="1994798"/>
              <a:ext cx="0" cy="154200"/>
            </a:xfrm>
            <a:prstGeom prst="straightConnector1">
              <a:avLst/>
            </a:prstGeom>
            <a:noFill/>
            <a:ln cap="flat" cmpd="sng" w="38150">
              <a:solidFill>
                <a:srgbClr val="3399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4" name="Google Shape;54;p2"/>
            <p:cNvCxnSpPr/>
            <p:nvPr/>
          </p:nvCxnSpPr>
          <p:spPr>
            <a:xfrm>
              <a:off x="4640408" y="1994798"/>
              <a:ext cx="0" cy="567600"/>
            </a:xfrm>
            <a:prstGeom prst="straightConnector1">
              <a:avLst/>
            </a:prstGeom>
            <a:noFill/>
            <a:ln cap="flat" cmpd="sng" w="38150">
              <a:solidFill>
                <a:srgbClr val="3399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5" name="Google Shape;55;p2"/>
            <p:cNvCxnSpPr/>
            <p:nvPr/>
          </p:nvCxnSpPr>
          <p:spPr>
            <a:xfrm>
              <a:off x="4434668" y="1478610"/>
              <a:ext cx="0" cy="155400"/>
            </a:xfrm>
            <a:prstGeom prst="straightConnector1">
              <a:avLst/>
            </a:prstGeom>
            <a:noFill/>
            <a:ln cap="flat" cmpd="sng" w="38150">
              <a:solidFill>
                <a:srgbClr val="3399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6" name="Google Shape;56;p2"/>
            <p:cNvSpPr/>
            <p:nvPr/>
          </p:nvSpPr>
          <p:spPr>
            <a:xfrm>
              <a:off x="4949970" y="1634800"/>
              <a:ext cx="876300" cy="360900"/>
            </a:xfrm>
            <a:prstGeom prst="roundRect">
              <a:avLst>
                <a:gd fmla="val 16667" name="adj"/>
              </a:avLst>
            </a:prstGeom>
            <a:solidFill>
              <a:srgbClr val="AED1AB"/>
            </a:solidFill>
            <a:ln cap="flat" cmpd="sng" w="9525">
              <a:solidFill>
                <a:srgbClr val="6699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Education</a:t>
              </a:r>
              <a:br>
                <a:rPr lang="en-US" sz="16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lang="en-US" sz="1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(20%)</a:t>
              </a:r>
              <a:endParaRPr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57" name="Google Shape;57;p2"/>
            <p:cNvCxnSpPr/>
            <p:nvPr/>
          </p:nvCxnSpPr>
          <p:spPr>
            <a:xfrm>
              <a:off x="5361450" y="1478610"/>
              <a:ext cx="0" cy="155400"/>
            </a:xfrm>
            <a:prstGeom prst="straightConnector1">
              <a:avLst/>
            </a:prstGeom>
            <a:noFill/>
            <a:ln cap="flat" cmpd="sng" w="38150">
              <a:solidFill>
                <a:srgbClr val="3399FF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8" name="Google Shape;58;p2"/>
            <p:cNvSpPr/>
            <p:nvPr/>
          </p:nvSpPr>
          <p:spPr>
            <a:xfrm>
              <a:off x="5929140" y="1634800"/>
              <a:ext cx="2990100" cy="360900"/>
            </a:xfrm>
            <a:prstGeom prst="roundRect">
              <a:avLst>
                <a:gd fmla="val 16667" name="adj"/>
              </a:avLst>
            </a:prstGeom>
            <a:solidFill>
              <a:srgbClr val="CDCDFF"/>
            </a:solidFill>
            <a:ln cap="flat" cmpd="sng" w="9525">
              <a:solidFill>
                <a:srgbClr val="8989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1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Third Mission</a:t>
              </a:r>
              <a:br>
                <a:rPr lang="en-US" sz="11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lang="en-US" sz="11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(30%)</a:t>
              </a:r>
              <a:endParaRPr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6940695" y="2183368"/>
              <a:ext cx="979200" cy="567600"/>
            </a:xfrm>
            <a:prstGeom prst="roundRect">
              <a:avLst>
                <a:gd fmla="val 16667" name="adj"/>
              </a:avLst>
            </a:prstGeom>
            <a:solidFill>
              <a:srgbClr val="CDCDFF"/>
            </a:solidFill>
            <a:ln cap="flat" cmpd="sng" w="9525">
              <a:solidFill>
                <a:srgbClr val="8989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Access to </a:t>
              </a:r>
              <a:br>
                <a:rPr lang="en-US" sz="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lang="en-US" sz="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Laboratories and</a:t>
              </a:r>
              <a:br>
                <a:rPr lang="en-US" sz="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lang="en-US" sz="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Instrumentation</a:t>
              </a:r>
              <a:br>
                <a:rPr lang="en-US" sz="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lang="en-US" sz="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(30%)</a:t>
              </a:r>
              <a:endParaRPr sz="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5922473" y="2183368"/>
              <a:ext cx="979200" cy="567600"/>
            </a:xfrm>
            <a:prstGeom prst="roundRect">
              <a:avLst>
                <a:gd fmla="val 16667" name="adj"/>
              </a:avLst>
            </a:prstGeom>
            <a:solidFill>
              <a:srgbClr val="CDCDFF"/>
            </a:solidFill>
            <a:ln cap="flat" cmpd="sng" w="9525">
              <a:solidFill>
                <a:srgbClr val="8989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Public</a:t>
              </a:r>
              <a:br>
                <a:rPr lang="en-US" sz="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lang="en-US" sz="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Engagement</a:t>
              </a:r>
              <a:br>
                <a:rPr lang="en-US" sz="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lang="en-US" sz="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(40%)</a:t>
              </a:r>
              <a:endParaRPr sz="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7957965" y="2176702"/>
              <a:ext cx="979200" cy="566700"/>
            </a:xfrm>
            <a:prstGeom prst="roundRect">
              <a:avLst>
                <a:gd fmla="val 16667" name="adj"/>
              </a:avLst>
            </a:prstGeom>
            <a:solidFill>
              <a:srgbClr val="CDCDFF"/>
            </a:solidFill>
            <a:ln cap="flat" cmpd="sng" w="9525">
              <a:solidFill>
                <a:srgbClr val="8989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000" lIns="90000" spcFirstLastPara="1" rIns="90000" wrap="square" tIns="45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Technology</a:t>
              </a:r>
              <a:br>
                <a:rPr lang="en-US" sz="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lang="en-US" sz="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Transfer</a:t>
              </a:r>
              <a:br>
                <a:rPr lang="en-US" sz="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lang="en-US" sz="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(30%)</a:t>
              </a:r>
              <a:endParaRPr sz="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62" name="Google Shape;62;p2"/>
            <p:cNvCxnSpPr/>
            <p:nvPr/>
          </p:nvCxnSpPr>
          <p:spPr>
            <a:xfrm>
              <a:off x="7424565" y="1478610"/>
              <a:ext cx="0" cy="155400"/>
            </a:xfrm>
            <a:prstGeom prst="straightConnector1">
              <a:avLst/>
            </a:prstGeom>
            <a:noFill/>
            <a:ln cap="flat" cmpd="sng" w="38150">
              <a:solidFill>
                <a:srgbClr val="3399FF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63" name="Google Shape;63;p2"/>
          <p:cNvSpPr txBox="1"/>
          <p:nvPr/>
        </p:nvSpPr>
        <p:spPr>
          <a:xfrm>
            <a:off x="5674875" y="678075"/>
            <a:ext cx="6048900" cy="112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002A48"/>
                </a:solidFill>
                <a:latin typeface="Calibri"/>
                <a:ea typeface="Calibri"/>
                <a:cs typeface="Calibri"/>
                <a:sym typeface="Calibri"/>
              </a:rPr>
              <a:t>The INFN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6295B5"/>
                </a:solidFill>
                <a:latin typeface="Calibri"/>
                <a:ea typeface="Calibri"/>
                <a:cs typeface="Calibri"/>
                <a:sym typeface="Calibri"/>
              </a:rPr>
              <a:t>Cultural Heritage Network</a:t>
            </a:r>
            <a:endParaRPr sz="3000">
              <a:solidFill>
                <a:srgbClr val="6295B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4" name="Google Shape;64;p2"/>
          <p:cNvGrpSpPr/>
          <p:nvPr/>
        </p:nvGrpSpPr>
        <p:grpSpPr>
          <a:xfrm>
            <a:off x="838434" y="772470"/>
            <a:ext cx="9535353" cy="5667032"/>
            <a:chOff x="0" y="222450"/>
            <a:chExt cx="7828697" cy="4668451"/>
          </a:xfrm>
        </p:grpSpPr>
        <p:pic>
          <p:nvPicPr>
            <p:cNvPr id="65" name="Google Shape;65;p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0" y="222450"/>
              <a:ext cx="2187699" cy="25343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" name="Google Shape;66;p2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428922" y="2810700"/>
              <a:ext cx="3399775" cy="2080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" name="Google Shape;67;p2"/>
            <p:cNvSpPr/>
            <p:nvPr/>
          </p:nvSpPr>
          <p:spPr>
            <a:xfrm>
              <a:off x="1636275" y="283475"/>
              <a:ext cx="2187600" cy="142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000" lIns="90000" spcFirstLastPara="1" rIns="90000" wrap="square" tIns="450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2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r>
                <a:rPr b="1" baseline="30000" lang="en-US" sz="12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st</a:t>
              </a:r>
              <a:r>
                <a:rPr b="1" lang="en-US" sz="12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 level nodes:</a:t>
              </a:r>
              <a:br>
                <a:rPr lang="en-US" sz="1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1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Laboratories in INFN facilities</a:t>
              </a:r>
              <a:endPara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rPr b="1" lang="en-US" sz="1200">
                  <a:solidFill>
                    <a:srgbClr val="0000FF"/>
                  </a:solidFill>
                </a:rPr>
                <a:t>2</a:t>
              </a:r>
              <a:r>
                <a:rPr b="1" baseline="30000" lang="en-US" sz="1200">
                  <a:solidFill>
                    <a:srgbClr val="0000FF"/>
                  </a:solidFill>
                </a:rPr>
                <a:t>nd</a:t>
              </a:r>
              <a:r>
                <a:rPr b="1" lang="en-US" sz="1200">
                  <a:solidFill>
                    <a:srgbClr val="0000FF"/>
                  </a:solidFill>
                </a:rPr>
                <a:t> level nodes:</a:t>
              </a:r>
              <a:br>
                <a:rPr lang="en-US" sz="1200">
                  <a:solidFill>
                    <a:srgbClr val="0000FF"/>
                  </a:solidFill>
                </a:rPr>
              </a:br>
              <a:r>
                <a:rPr lang="en-US" sz="1200">
                  <a:solidFill>
                    <a:srgbClr val="000000"/>
                  </a:solidFill>
                </a:rPr>
                <a:t>Universities, Restoration Centres, Associations, with complementary competencies</a:t>
              </a:r>
              <a:endParaRPr sz="1200"/>
            </a:p>
          </p:txBody>
        </p:sp>
      </p:grpSp>
      <p:grpSp>
        <p:nvGrpSpPr>
          <p:cNvPr id="68" name="Google Shape;68;p2"/>
          <p:cNvGrpSpPr/>
          <p:nvPr/>
        </p:nvGrpSpPr>
        <p:grpSpPr>
          <a:xfrm>
            <a:off x="6254606" y="4401637"/>
            <a:ext cx="4238061" cy="1701190"/>
            <a:chOff x="4446775" y="3212125"/>
            <a:chExt cx="3479525" cy="1401425"/>
          </a:xfrm>
        </p:grpSpPr>
        <p:grpSp>
          <p:nvGrpSpPr>
            <p:cNvPr id="69" name="Google Shape;69;p2"/>
            <p:cNvGrpSpPr/>
            <p:nvPr/>
          </p:nvGrpSpPr>
          <p:grpSpPr>
            <a:xfrm>
              <a:off x="4446775" y="3212125"/>
              <a:ext cx="3479525" cy="1401425"/>
              <a:chOff x="4446775" y="3212125"/>
              <a:chExt cx="3479525" cy="1401425"/>
            </a:xfrm>
          </p:grpSpPr>
          <p:grpSp>
            <p:nvGrpSpPr>
              <p:cNvPr id="70" name="Google Shape;70;p2"/>
              <p:cNvGrpSpPr/>
              <p:nvPr/>
            </p:nvGrpSpPr>
            <p:grpSpPr>
              <a:xfrm>
                <a:off x="5157175" y="3212125"/>
                <a:ext cx="2769125" cy="1401425"/>
                <a:chOff x="5157175" y="3212125"/>
                <a:chExt cx="2769125" cy="1401425"/>
              </a:xfrm>
            </p:grpSpPr>
            <p:sp>
              <p:nvSpPr>
                <p:cNvPr id="71" name="Google Shape;71;p2"/>
                <p:cNvSpPr/>
                <p:nvPr/>
              </p:nvSpPr>
              <p:spPr>
                <a:xfrm>
                  <a:off x="7236000" y="3212125"/>
                  <a:ext cx="690300" cy="360000"/>
                </a:xfrm>
                <a:prstGeom prst="rect">
                  <a:avLst/>
                </a:prstGeom>
                <a:solidFill>
                  <a:srgbClr val="FFFFFF"/>
                </a:solidFill>
                <a:ln cap="flat" cmpd="sng" w="9525">
                  <a:solidFill>
                    <a:srgbClr val="FFFFFF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2" name="Google Shape;72;p2"/>
                <p:cNvSpPr/>
                <p:nvPr/>
              </p:nvSpPr>
              <p:spPr>
                <a:xfrm>
                  <a:off x="7174375" y="4110150"/>
                  <a:ext cx="690300" cy="503400"/>
                </a:xfrm>
                <a:prstGeom prst="rect">
                  <a:avLst/>
                </a:prstGeom>
                <a:solidFill>
                  <a:srgbClr val="FFFFFF"/>
                </a:solidFill>
                <a:ln cap="flat" cmpd="sng" w="9525">
                  <a:solidFill>
                    <a:srgbClr val="FFFFFF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3" name="Google Shape;73;p2"/>
                <p:cNvSpPr/>
                <p:nvPr/>
              </p:nvSpPr>
              <p:spPr>
                <a:xfrm>
                  <a:off x="5157175" y="4110150"/>
                  <a:ext cx="686400" cy="427500"/>
                </a:xfrm>
                <a:prstGeom prst="rect">
                  <a:avLst/>
                </a:prstGeom>
                <a:solidFill>
                  <a:srgbClr val="FFFFFF"/>
                </a:solidFill>
                <a:ln cap="flat" cmpd="sng" w="9525">
                  <a:solidFill>
                    <a:srgbClr val="FFFFFF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74" name="Google Shape;74;p2"/>
              <p:cNvSpPr/>
              <p:nvPr/>
            </p:nvSpPr>
            <p:spPr>
              <a:xfrm>
                <a:off x="4446775" y="3452875"/>
                <a:ext cx="897600" cy="438300"/>
              </a:xfrm>
              <a:prstGeom prst="rect">
                <a:avLst/>
              </a:prstGeom>
              <a:solidFill>
                <a:srgbClr val="FFFFFF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75" name="Google Shape;75;p2"/>
            <p:cNvSpPr/>
            <p:nvPr/>
          </p:nvSpPr>
          <p:spPr>
            <a:xfrm>
              <a:off x="5809200" y="4120825"/>
              <a:ext cx="46500" cy="354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76" name="Google Shape;76;p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029792" y="-8"/>
            <a:ext cx="1162212" cy="5626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dd08612fba_0_40"/>
          <p:cNvSpPr txBox="1"/>
          <p:nvPr>
            <p:ph idx="12" type="sldNum"/>
          </p:nvPr>
        </p:nvSpPr>
        <p:spPr>
          <a:xfrm>
            <a:off x="10547350" y="6626225"/>
            <a:ext cx="419100" cy="288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83" name="Google Shape;83;gdd08612fba_0_40"/>
          <p:cNvPicPr preferRelativeResize="0"/>
          <p:nvPr/>
        </p:nvPicPr>
        <p:blipFill>
          <a:blip r:embed="rId3">
            <a:alphaModFix amt="14000"/>
          </a:blip>
          <a:stretch>
            <a:fillRect/>
          </a:stretch>
        </p:blipFill>
        <p:spPr>
          <a:xfrm>
            <a:off x="289206" y="1931675"/>
            <a:ext cx="11613585" cy="4677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gdd08612fba_0_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2245" y="735726"/>
            <a:ext cx="10766463" cy="197310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5" name="Google Shape;85;gdd08612fba_0_40"/>
          <p:cNvGrpSpPr/>
          <p:nvPr/>
        </p:nvGrpSpPr>
        <p:grpSpPr>
          <a:xfrm>
            <a:off x="3852901" y="402958"/>
            <a:ext cx="4536022" cy="1860774"/>
            <a:chOff x="2671714" y="318813"/>
            <a:chExt cx="3369000" cy="1391337"/>
          </a:xfrm>
        </p:grpSpPr>
        <p:cxnSp>
          <p:nvCxnSpPr>
            <p:cNvPr id="86" name="Google Shape;86;gdd08612fba_0_40"/>
            <p:cNvCxnSpPr>
              <a:stCxn id="87" idx="0"/>
              <a:endCxn id="88" idx="2"/>
            </p:cNvCxnSpPr>
            <p:nvPr/>
          </p:nvCxnSpPr>
          <p:spPr>
            <a:xfrm flipH="1" rot="10800000">
              <a:off x="4355450" y="1438350"/>
              <a:ext cx="900" cy="271800"/>
            </a:xfrm>
            <a:prstGeom prst="straightConnector1">
              <a:avLst/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grpSp>
          <p:nvGrpSpPr>
            <p:cNvPr id="89" name="Google Shape;89;gdd08612fba_0_40"/>
            <p:cNvGrpSpPr/>
            <p:nvPr/>
          </p:nvGrpSpPr>
          <p:grpSpPr>
            <a:xfrm>
              <a:off x="2671714" y="318813"/>
              <a:ext cx="3369000" cy="1119411"/>
              <a:chOff x="2671714" y="318813"/>
              <a:chExt cx="3369000" cy="1119411"/>
            </a:xfrm>
          </p:grpSpPr>
          <p:sp>
            <p:nvSpPr>
              <p:cNvPr id="90" name="Google Shape;90;gdd08612fba_0_40"/>
              <p:cNvSpPr/>
              <p:nvPr/>
            </p:nvSpPr>
            <p:spPr>
              <a:xfrm>
                <a:off x="3397515" y="318813"/>
                <a:ext cx="1905000" cy="1087800"/>
              </a:xfrm>
              <a:prstGeom prst="roundRect">
                <a:avLst>
                  <a:gd fmla="val 16667" name="adj"/>
                </a:avLst>
              </a:prstGeom>
              <a:solidFill>
                <a:srgbClr val="EEECE1"/>
              </a:solidFill>
              <a:ln cap="flat" cmpd="sng" w="9525">
                <a:solidFill>
                  <a:srgbClr val="1F497D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68575" lIns="68575" spcFirstLastPara="1" rIns="68575" wrap="square" tIns="6857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pic>
            <p:nvPicPr>
              <p:cNvPr id="91" name="Google Shape;91;gdd08612fba_0_40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4381976" y="520804"/>
                <a:ext cx="615728" cy="63689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92" name="Google Shape;92;gdd08612fba_0_40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3645803" y="330587"/>
                <a:ext cx="1071604" cy="646804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3" name="Google Shape;93;gdd08612fba_0_40"/>
              <p:cNvSpPr txBox="1"/>
              <p:nvPr/>
            </p:nvSpPr>
            <p:spPr>
              <a:xfrm>
                <a:off x="3591086" y="923877"/>
                <a:ext cx="986100" cy="181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68575" lIns="68575" spcFirstLastPara="1" rIns="68575" wrap="square" tIns="6857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00"/>
                  <a:t>F. Niccolucci</a:t>
                </a:r>
                <a:endParaRPr sz="1000"/>
              </a:p>
            </p:txBody>
          </p:sp>
          <p:sp>
            <p:nvSpPr>
              <p:cNvPr id="88" name="Google Shape;88;gdd08612fba_0_40"/>
              <p:cNvSpPr txBox="1"/>
              <p:nvPr/>
            </p:nvSpPr>
            <p:spPr>
              <a:xfrm>
                <a:off x="2671714" y="1083624"/>
                <a:ext cx="3369000" cy="3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68575" lIns="68575" spcFirstLastPara="1" rIns="68575" wrap="square" tIns="6857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1" lang="en-US" sz="1100">
                    <a:solidFill>
                      <a:srgbClr val="1F497D"/>
                    </a:solidFill>
                  </a:rPr>
                  <a:t>Task Director </a:t>
                </a:r>
                <a:endParaRPr b="1" i="1" sz="1100">
                  <a:solidFill>
                    <a:srgbClr val="1F497D"/>
                  </a:solidFill>
                </a:endParaRPr>
              </a:p>
            </p:txBody>
          </p:sp>
        </p:grpSp>
      </p:grpSp>
      <p:grpSp>
        <p:nvGrpSpPr>
          <p:cNvPr id="94" name="Google Shape;94;gdd08612fba_0_40"/>
          <p:cNvGrpSpPr/>
          <p:nvPr/>
        </p:nvGrpSpPr>
        <p:grpSpPr>
          <a:xfrm>
            <a:off x="3631663" y="4978136"/>
            <a:ext cx="4995490" cy="1452980"/>
            <a:chOff x="2507395" y="3739763"/>
            <a:chExt cx="3710257" cy="1086421"/>
          </a:xfrm>
        </p:grpSpPr>
        <p:grpSp>
          <p:nvGrpSpPr>
            <p:cNvPr id="95" name="Google Shape;95;gdd08612fba_0_40"/>
            <p:cNvGrpSpPr/>
            <p:nvPr/>
          </p:nvGrpSpPr>
          <p:grpSpPr>
            <a:xfrm>
              <a:off x="2507395" y="3943662"/>
              <a:ext cx="3710257" cy="882522"/>
              <a:chOff x="2507395" y="3943662"/>
              <a:chExt cx="3710257" cy="882522"/>
            </a:xfrm>
          </p:grpSpPr>
          <p:grpSp>
            <p:nvGrpSpPr>
              <p:cNvPr id="96" name="Google Shape;96;gdd08612fba_0_40"/>
              <p:cNvGrpSpPr/>
              <p:nvPr/>
            </p:nvGrpSpPr>
            <p:grpSpPr>
              <a:xfrm>
                <a:off x="2507395" y="3943662"/>
                <a:ext cx="1138405" cy="449400"/>
                <a:chOff x="2507395" y="3943662"/>
                <a:chExt cx="1138405" cy="449400"/>
              </a:xfrm>
            </p:grpSpPr>
            <p:sp>
              <p:nvSpPr>
                <p:cNvPr id="97" name="Google Shape;97;gdd08612fba_0_40"/>
                <p:cNvSpPr/>
                <p:nvPr/>
              </p:nvSpPr>
              <p:spPr>
                <a:xfrm flipH="1" rot="10800000">
                  <a:off x="2507395" y="3943662"/>
                  <a:ext cx="1091700" cy="449400"/>
                </a:xfrm>
                <a:prstGeom prst="foldedCorner">
                  <a:avLst>
                    <a:gd fmla="val 20835" name="adj"/>
                  </a:avLst>
                </a:prstGeom>
                <a:solidFill>
                  <a:srgbClr val="F3F3F3"/>
                </a:solidFill>
                <a:ln cap="flat" cmpd="sng" w="9525">
                  <a:solidFill>
                    <a:srgbClr val="1F497D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68575" lIns="68575" spcFirstLastPara="1" rIns="68575" wrap="square" tIns="6857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8" name="Google Shape;98;gdd08612fba_0_40"/>
                <p:cNvSpPr txBox="1"/>
                <p:nvPr/>
              </p:nvSpPr>
              <p:spPr>
                <a:xfrm>
                  <a:off x="2520200" y="4102350"/>
                  <a:ext cx="1125600" cy="252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68575" lIns="68575" spcFirstLastPara="1" rIns="68575" wrap="square" tIns="6857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-US"/>
                    <a:t>Thespian-Mask</a:t>
                  </a:r>
                  <a:endParaRPr b="1"/>
                </a:p>
              </p:txBody>
            </p:sp>
          </p:grpSp>
          <p:grpSp>
            <p:nvGrpSpPr>
              <p:cNvPr id="99" name="Google Shape;99;gdd08612fba_0_40"/>
              <p:cNvGrpSpPr/>
              <p:nvPr/>
            </p:nvGrpSpPr>
            <p:grpSpPr>
              <a:xfrm>
                <a:off x="3799724" y="4144842"/>
                <a:ext cx="1049564" cy="455263"/>
                <a:chOff x="3799724" y="4144842"/>
                <a:chExt cx="1049564" cy="455263"/>
              </a:xfrm>
            </p:grpSpPr>
            <p:sp>
              <p:nvSpPr>
                <p:cNvPr id="100" name="Google Shape;100;gdd08612fba_0_40"/>
                <p:cNvSpPr/>
                <p:nvPr/>
              </p:nvSpPr>
              <p:spPr>
                <a:xfrm flipH="1" rot="10800000">
                  <a:off x="3799724" y="4144842"/>
                  <a:ext cx="1043100" cy="449400"/>
                </a:xfrm>
                <a:prstGeom prst="foldedCorner">
                  <a:avLst>
                    <a:gd fmla="val 20835" name="adj"/>
                  </a:avLst>
                </a:prstGeom>
                <a:solidFill>
                  <a:srgbClr val="F3F3F3"/>
                </a:solidFill>
                <a:ln cap="flat" cmpd="sng" w="9525">
                  <a:solidFill>
                    <a:srgbClr val="1F497D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68575" lIns="68575" spcFirstLastPara="1" rIns="68575" wrap="square" tIns="6857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1" name="Google Shape;101;gdd08612fba_0_40"/>
                <p:cNvSpPr txBox="1"/>
                <p:nvPr/>
              </p:nvSpPr>
              <p:spPr>
                <a:xfrm>
                  <a:off x="3806188" y="4300104"/>
                  <a:ext cx="1043100" cy="30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68575" lIns="68575" spcFirstLastPara="1" rIns="68575" wrap="square" tIns="6857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-US"/>
                    <a:t>XRF Analyser</a:t>
                  </a:r>
                  <a:endParaRPr b="1"/>
                </a:p>
              </p:txBody>
            </p:sp>
          </p:grpSp>
          <p:grpSp>
            <p:nvGrpSpPr>
              <p:cNvPr id="102" name="Google Shape;102;gdd08612fba_0_40"/>
              <p:cNvGrpSpPr/>
              <p:nvPr/>
            </p:nvGrpSpPr>
            <p:grpSpPr>
              <a:xfrm>
                <a:off x="5092053" y="4376784"/>
                <a:ext cx="1125600" cy="449400"/>
                <a:chOff x="5092053" y="4376784"/>
                <a:chExt cx="1125600" cy="449400"/>
              </a:xfrm>
            </p:grpSpPr>
            <p:sp>
              <p:nvSpPr>
                <p:cNvPr id="103" name="Google Shape;103;gdd08612fba_0_40"/>
                <p:cNvSpPr/>
                <p:nvPr/>
              </p:nvSpPr>
              <p:spPr>
                <a:xfrm flipH="1" rot="10800000">
                  <a:off x="5133353" y="4376784"/>
                  <a:ext cx="1043100" cy="449400"/>
                </a:xfrm>
                <a:prstGeom prst="foldedCorner">
                  <a:avLst>
                    <a:gd fmla="val 20835" name="adj"/>
                  </a:avLst>
                </a:prstGeom>
                <a:solidFill>
                  <a:srgbClr val="F3F3F3"/>
                </a:solidFill>
                <a:ln cap="flat" cmpd="sng" w="9525">
                  <a:solidFill>
                    <a:srgbClr val="1F497D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68575" lIns="68575" spcFirstLastPara="1" rIns="68575" wrap="square" tIns="6857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4" name="Google Shape;104;gdd08612fba_0_40"/>
                <p:cNvSpPr txBox="1"/>
                <p:nvPr/>
              </p:nvSpPr>
              <p:spPr>
                <a:xfrm>
                  <a:off x="5092053" y="4535478"/>
                  <a:ext cx="1125600" cy="252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68575" lIns="68575" spcFirstLastPara="1" rIns="68575" wrap="square" tIns="6857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-US"/>
                    <a:t>Thespian-NER</a:t>
                  </a:r>
                  <a:endParaRPr b="1"/>
                </a:p>
              </p:txBody>
            </p:sp>
          </p:grpSp>
        </p:grpSp>
        <p:cxnSp>
          <p:nvCxnSpPr>
            <p:cNvPr id="105" name="Google Shape;105;gdd08612fba_0_40"/>
            <p:cNvCxnSpPr>
              <a:stCxn id="106" idx="2"/>
              <a:endCxn id="97" idx="2"/>
            </p:cNvCxnSpPr>
            <p:nvPr/>
          </p:nvCxnSpPr>
          <p:spPr>
            <a:xfrm flipH="1">
              <a:off x="3053156" y="3739763"/>
              <a:ext cx="1335300" cy="204000"/>
            </a:xfrm>
            <a:prstGeom prst="straightConnector1">
              <a:avLst/>
            </a:prstGeom>
            <a:noFill/>
            <a:ln cap="flat" cmpd="sng" w="19050">
              <a:solidFill>
                <a:srgbClr val="4196B4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07" name="Google Shape;107;gdd08612fba_0_40"/>
            <p:cNvCxnSpPr>
              <a:stCxn id="106" idx="2"/>
              <a:endCxn id="100" idx="2"/>
            </p:cNvCxnSpPr>
            <p:nvPr/>
          </p:nvCxnSpPr>
          <p:spPr>
            <a:xfrm flipH="1">
              <a:off x="4321256" y="3739763"/>
              <a:ext cx="67200" cy="405000"/>
            </a:xfrm>
            <a:prstGeom prst="straightConnector1">
              <a:avLst/>
            </a:prstGeom>
            <a:noFill/>
            <a:ln cap="flat" cmpd="sng" w="19050">
              <a:solidFill>
                <a:srgbClr val="4196B4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08" name="Google Shape;108;gdd08612fba_0_40"/>
            <p:cNvCxnSpPr>
              <a:stCxn id="106" idx="2"/>
              <a:endCxn id="103" idx="2"/>
            </p:cNvCxnSpPr>
            <p:nvPr/>
          </p:nvCxnSpPr>
          <p:spPr>
            <a:xfrm>
              <a:off x="4388456" y="3739763"/>
              <a:ext cx="1266300" cy="636900"/>
            </a:xfrm>
            <a:prstGeom prst="straightConnector1">
              <a:avLst/>
            </a:prstGeom>
            <a:noFill/>
            <a:ln cap="flat" cmpd="sng" w="19050">
              <a:solidFill>
                <a:srgbClr val="4196B4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109" name="Google Shape;109;gdd08612fba_0_40"/>
          <p:cNvGrpSpPr/>
          <p:nvPr/>
        </p:nvGrpSpPr>
        <p:grpSpPr>
          <a:xfrm>
            <a:off x="8962849" y="5557471"/>
            <a:ext cx="2311228" cy="1156728"/>
            <a:chOff x="6466981" y="4172943"/>
            <a:chExt cx="1716599" cy="864908"/>
          </a:xfrm>
        </p:grpSpPr>
        <p:sp>
          <p:nvSpPr>
            <p:cNvPr id="110" name="Google Shape;110;gdd08612fba_0_40"/>
            <p:cNvSpPr/>
            <p:nvPr/>
          </p:nvSpPr>
          <p:spPr>
            <a:xfrm>
              <a:off x="6466981" y="4172943"/>
              <a:ext cx="1665900" cy="697800"/>
            </a:xfrm>
            <a:prstGeom prst="roundRect">
              <a:avLst>
                <a:gd fmla="val 16667" name="adj"/>
              </a:avLst>
            </a:prstGeom>
            <a:noFill/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11" name="Google Shape;111;gdd08612fba_0_40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6578409" y="4233707"/>
              <a:ext cx="734540" cy="263922"/>
            </a:xfrm>
            <a:prstGeom prst="rect">
              <a:avLst/>
            </a:prstGeom>
            <a:noFill/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112" name="Google Shape;112;gdd08612fba_0_40"/>
            <p:cNvSpPr txBox="1"/>
            <p:nvPr/>
          </p:nvSpPr>
          <p:spPr>
            <a:xfrm>
              <a:off x="7416760" y="4577041"/>
              <a:ext cx="6603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68575" lIns="68575" spcFirstLastPara="1" rIns="68575" wrap="square" tIns="6857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US" sz="1200"/>
                <a:t>Testing</a:t>
              </a:r>
              <a:endParaRPr i="1" sz="1200"/>
            </a:p>
          </p:txBody>
        </p:sp>
        <p:sp>
          <p:nvSpPr>
            <p:cNvPr id="113" name="Google Shape;113;gdd08612fba_0_40"/>
            <p:cNvSpPr txBox="1"/>
            <p:nvPr/>
          </p:nvSpPr>
          <p:spPr>
            <a:xfrm>
              <a:off x="6611162" y="4509251"/>
              <a:ext cx="660300" cy="52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68575" lIns="68575" spcFirstLastPara="1" rIns="68575" wrap="square" tIns="68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/>
                <a:t>L. Liccioli</a:t>
              </a:r>
              <a:endParaRPr sz="8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/>
                <a:t>S. Barone</a:t>
              </a:r>
              <a:endParaRPr sz="800"/>
            </a:p>
          </p:txBody>
        </p:sp>
        <p:sp>
          <p:nvSpPr>
            <p:cNvPr id="114" name="Google Shape;114;gdd08612fba_0_40"/>
            <p:cNvSpPr txBox="1"/>
            <p:nvPr/>
          </p:nvSpPr>
          <p:spPr>
            <a:xfrm>
              <a:off x="7482780" y="4214442"/>
              <a:ext cx="700800" cy="35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68575" lIns="68575" spcFirstLastPara="1" rIns="68575" wrap="square" tIns="68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/>
                <a:t>C. Ruberto</a:t>
              </a:r>
              <a:endParaRPr sz="8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800">
                  <a:solidFill>
                    <a:schemeClr val="dk1"/>
                  </a:solidFill>
                </a:rPr>
                <a:t>A. Mazzinghi</a:t>
              </a:r>
              <a:endParaRPr sz="800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/>
                <a:t>       ...</a:t>
              </a:r>
              <a:endParaRPr sz="800"/>
            </a:p>
          </p:txBody>
        </p:sp>
      </p:grpSp>
      <p:grpSp>
        <p:nvGrpSpPr>
          <p:cNvPr id="115" name="Google Shape;115;gdd08612fba_0_40"/>
          <p:cNvGrpSpPr/>
          <p:nvPr/>
        </p:nvGrpSpPr>
        <p:grpSpPr>
          <a:xfrm>
            <a:off x="9784521" y="3882822"/>
            <a:ext cx="1800271" cy="1364950"/>
            <a:chOff x="7077254" y="2920775"/>
            <a:chExt cx="1337100" cy="1020600"/>
          </a:xfrm>
        </p:grpSpPr>
        <p:sp>
          <p:nvSpPr>
            <p:cNvPr id="116" name="Google Shape;116;gdd08612fba_0_40"/>
            <p:cNvSpPr/>
            <p:nvPr/>
          </p:nvSpPr>
          <p:spPr>
            <a:xfrm>
              <a:off x="7077254" y="2920775"/>
              <a:ext cx="1337100" cy="1020600"/>
            </a:xfrm>
            <a:prstGeom prst="rect">
              <a:avLst/>
            </a:prstGeom>
            <a:noFill/>
            <a:ln cap="flat" cmpd="sng" w="28575">
              <a:solidFill>
                <a:srgbClr val="4196B4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gdd08612fba_0_40"/>
            <p:cNvSpPr/>
            <p:nvPr/>
          </p:nvSpPr>
          <p:spPr>
            <a:xfrm>
              <a:off x="7186749" y="3010220"/>
              <a:ext cx="1071600" cy="727200"/>
            </a:xfrm>
            <a:prstGeom prst="roundRect">
              <a:avLst>
                <a:gd fmla="val 16667" name="adj"/>
              </a:avLst>
            </a:prstGeom>
            <a:noFill/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18" name="Google Shape;118;gdd08612fba_0_40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7546357" y="3063097"/>
              <a:ext cx="659960" cy="3657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9" name="Google Shape;119;gdd08612fba_0_40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7255801" y="3263848"/>
              <a:ext cx="400033" cy="42152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0" name="Google Shape;120;gdd08612fba_0_40"/>
            <p:cNvSpPr txBox="1"/>
            <p:nvPr/>
          </p:nvSpPr>
          <p:spPr>
            <a:xfrm>
              <a:off x="7523852" y="3454527"/>
              <a:ext cx="734700" cy="30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68575" lIns="68575" spcFirstLastPara="1" rIns="68575" wrap="square" tIns="6857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/>
                <a:t>F. Giacomini</a:t>
              </a:r>
              <a:endParaRPr sz="800"/>
            </a:p>
          </p:txBody>
        </p:sp>
        <p:sp>
          <p:nvSpPr>
            <p:cNvPr id="121" name="Google Shape;121;gdd08612fba_0_40"/>
            <p:cNvSpPr txBox="1"/>
            <p:nvPr/>
          </p:nvSpPr>
          <p:spPr>
            <a:xfrm>
              <a:off x="7198900" y="3680150"/>
              <a:ext cx="1071600" cy="25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68575" lIns="68575" spcFirstLastPara="1" rIns="68575" wrap="square" tIns="685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US" sz="1100">
                  <a:solidFill>
                    <a:srgbClr val="4196B4"/>
                  </a:solidFill>
                </a:rPr>
                <a:t>Development</a:t>
              </a:r>
              <a:endParaRPr b="1" i="1" sz="1100">
                <a:solidFill>
                  <a:srgbClr val="4196B4"/>
                </a:solidFill>
              </a:endParaRPr>
            </a:p>
          </p:txBody>
        </p:sp>
      </p:grpSp>
      <p:grpSp>
        <p:nvGrpSpPr>
          <p:cNvPr id="122" name="Google Shape;122;gdd08612fba_0_40"/>
          <p:cNvGrpSpPr/>
          <p:nvPr/>
        </p:nvGrpSpPr>
        <p:grpSpPr>
          <a:xfrm>
            <a:off x="1449696" y="1099139"/>
            <a:ext cx="6419771" cy="5029697"/>
            <a:chOff x="886802" y="839361"/>
            <a:chExt cx="4768100" cy="3760803"/>
          </a:xfrm>
        </p:grpSpPr>
        <p:cxnSp>
          <p:nvCxnSpPr>
            <p:cNvPr id="123" name="Google Shape;123;gdd08612fba_0_40"/>
            <p:cNvCxnSpPr>
              <a:stCxn id="124" idx="1"/>
              <a:endCxn id="125" idx="0"/>
            </p:cNvCxnSpPr>
            <p:nvPr/>
          </p:nvCxnSpPr>
          <p:spPr>
            <a:xfrm>
              <a:off x="886802" y="839361"/>
              <a:ext cx="321300" cy="2098200"/>
            </a:xfrm>
            <a:prstGeom prst="curvedConnector4">
              <a:avLst>
                <a:gd fmla="val -55045" name="adj1"/>
                <a:gd fmla="val 62964" name="adj2"/>
              </a:avLst>
            </a:prstGeom>
            <a:noFill/>
            <a:ln cap="flat" cmpd="sng" w="9525">
              <a:solidFill>
                <a:srgbClr val="FF0000"/>
              </a:solidFill>
              <a:prstDash val="dashDot"/>
              <a:round/>
              <a:headEnd len="med" w="med" type="stealth"/>
              <a:tailEnd len="med" w="med" type="none"/>
            </a:ln>
          </p:spPr>
        </p:cxnSp>
        <p:cxnSp>
          <p:nvCxnSpPr>
            <p:cNvPr id="126" name="Google Shape;126;gdd08612fba_0_40"/>
            <p:cNvCxnSpPr>
              <a:endCxn id="90" idx="1"/>
            </p:cNvCxnSpPr>
            <p:nvPr/>
          </p:nvCxnSpPr>
          <p:spPr>
            <a:xfrm flipH="1" rot="10800000">
              <a:off x="1128615" y="862713"/>
              <a:ext cx="2268900" cy="1171800"/>
            </a:xfrm>
            <a:prstGeom prst="bentConnector3">
              <a:avLst>
                <a:gd fmla="val 49264" name="adj1"/>
              </a:avLst>
            </a:prstGeom>
            <a:noFill/>
            <a:ln cap="flat" cmpd="sng" w="9525">
              <a:solidFill>
                <a:srgbClr val="FF0000"/>
              </a:solidFill>
              <a:prstDash val="dashDot"/>
              <a:round/>
              <a:headEnd len="med" w="med" type="none"/>
              <a:tailEnd len="med" w="med" type="stealth"/>
            </a:ln>
          </p:spPr>
        </p:cxnSp>
        <p:cxnSp>
          <p:nvCxnSpPr>
            <p:cNvPr id="127" name="Google Shape;127;gdd08612fba_0_40"/>
            <p:cNvCxnSpPr/>
            <p:nvPr/>
          </p:nvCxnSpPr>
          <p:spPr>
            <a:xfrm>
              <a:off x="1123238" y="2053163"/>
              <a:ext cx="22200" cy="8847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dashDot"/>
              <a:round/>
              <a:headEnd len="med" w="med" type="none"/>
              <a:tailEnd len="med" w="med" type="none"/>
            </a:ln>
          </p:spPr>
        </p:cxnSp>
        <p:grpSp>
          <p:nvGrpSpPr>
            <p:cNvPr id="128" name="Google Shape;128;gdd08612fba_0_40"/>
            <p:cNvGrpSpPr/>
            <p:nvPr/>
          </p:nvGrpSpPr>
          <p:grpSpPr>
            <a:xfrm>
              <a:off x="1363916" y="3375958"/>
              <a:ext cx="4290987" cy="1224206"/>
              <a:chOff x="1363916" y="3375958"/>
              <a:chExt cx="4290987" cy="1224206"/>
            </a:xfrm>
          </p:grpSpPr>
          <p:cxnSp>
            <p:nvCxnSpPr>
              <p:cNvPr id="129" name="Google Shape;129;gdd08612fba_0_40"/>
              <p:cNvCxnSpPr>
                <a:endCxn id="103" idx="2"/>
              </p:cNvCxnSpPr>
              <p:nvPr/>
            </p:nvCxnSpPr>
            <p:spPr>
              <a:xfrm>
                <a:off x="1575203" y="3376284"/>
                <a:ext cx="4079700" cy="1000500"/>
              </a:xfrm>
              <a:prstGeom prst="curvedConnector2">
                <a:avLst/>
              </a:prstGeom>
              <a:noFill/>
              <a:ln cap="flat" cmpd="sng" w="9525">
                <a:solidFill>
                  <a:srgbClr val="1F497D"/>
                </a:solidFill>
                <a:prstDash val="solid"/>
                <a:round/>
                <a:headEnd len="med" w="med" type="none"/>
                <a:tailEnd len="med" w="med" type="stealth"/>
              </a:ln>
            </p:spPr>
          </p:cxnSp>
          <p:cxnSp>
            <p:nvCxnSpPr>
              <p:cNvPr id="130" name="Google Shape;130;gdd08612fba_0_40"/>
              <p:cNvCxnSpPr>
                <a:stCxn id="131" idx="2"/>
                <a:endCxn id="101" idx="2"/>
              </p:cNvCxnSpPr>
              <p:nvPr/>
            </p:nvCxnSpPr>
            <p:spPr>
              <a:xfrm flipH="1" rot="-5400000">
                <a:off x="2706116" y="2978664"/>
                <a:ext cx="279300" cy="2963700"/>
              </a:xfrm>
              <a:prstGeom prst="curvedConnector3">
                <a:avLst>
                  <a:gd fmla="val 163728" name="adj1"/>
                </a:avLst>
              </a:prstGeom>
              <a:noFill/>
              <a:ln cap="flat" cmpd="sng" w="9525">
                <a:solidFill>
                  <a:srgbClr val="1F497D"/>
                </a:solidFill>
                <a:prstDash val="solid"/>
                <a:round/>
                <a:headEnd len="med" w="med" type="none"/>
                <a:tailEnd len="med" w="med" type="stealth"/>
              </a:ln>
            </p:spPr>
          </p:cxnSp>
          <p:grpSp>
            <p:nvGrpSpPr>
              <p:cNvPr id="132" name="Google Shape;132;gdd08612fba_0_40"/>
              <p:cNvGrpSpPr/>
              <p:nvPr/>
            </p:nvGrpSpPr>
            <p:grpSpPr>
              <a:xfrm>
                <a:off x="1535091" y="3375958"/>
                <a:ext cx="985200" cy="1069592"/>
                <a:chOff x="1535091" y="3375958"/>
                <a:chExt cx="985200" cy="1069592"/>
              </a:xfrm>
            </p:grpSpPr>
            <p:cxnSp>
              <p:nvCxnSpPr>
                <p:cNvPr id="133" name="Google Shape;133;gdd08612fba_0_40"/>
                <p:cNvCxnSpPr>
                  <a:endCxn id="98" idx="1"/>
                </p:cNvCxnSpPr>
                <p:nvPr/>
              </p:nvCxnSpPr>
              <p:spPr>
                <a:xfrm flipH="1" rot="10800000">
                  <a:off x="1794800" y="4228650"/>
                  <a:ext cx="725400" cy="216900"/>
                </a:xfrm>
                <a:prstGeom prst="curvedConnector3">
                  <a:avLst>
                    <a:gd fmla="val 48297" name="adj1"/>
                  </a:avLst>
                </a:prstGeom>
                <a:noFill/>
                <a:ln cap="flat" cmpd="sng" w="9525">
                  <a:solidFill>
                    <a:srgbClr val="1F497D"/>
                  </a:solidFill>
                  <a:prstDash val="solid"/>
                  <a:round/>
                  <a:headEnd len="med" w="med" type="none"/>
                  <a:tailEnd len="med" w="med" type="stealth"/>
                </a:ln>
              </p:spPr>
            </p:cxnSp>
            <p:cxnSp>
              <p:nvCxnSpPr>
                <p:cNvPr id="134" name="Google Shape;134;gdd08612fba_0_40"/>
                <p:cNvCxnSpPr>
                  <a:stCxn id="135" idx="3"/>
                  <a:endCxn id="98" idx="1"/>
                </p:cNvCxnSpPr>
                <p:nvPr/>
              </p:nvCxnSpPr>
              <p:spPr>
                <a:xfrm>
                  <a:off x="1575162" y="3375958"/>
                  <a:ext cx="945000" cy="852600"/>
                </a:xfrm>
                <a:prstGeom prst="curvedConnector3">
                  <a:avLst>
                    <a:gd fmla="val 50002" name="adj1"/>
                  </a:avLst>
                </a:prstGeom>
                <a:noFill/>
                <a:ln cap="flat" cmpd="sng" w="9525">
                  <a:solidFill>
                    <a:srgbClr val="1F497D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136" name="Google Shape;136;gdd08612fba_0_40"/>
                <p:cNvCxnSpPr>
                  <a:stCxn id="131" idx="3"/>
                  <a:endCxn id="98" idx="1"/>
                </p:cNvCxnSpPr>
                <p:nvPr/>
              </p:nvCxnSpPr>
              <p:spPr>
                <a:xfrm>
                  <a:off x="1535091" y="4094794"/>
                  <a:ext cx="985200" cy="133800"/>
                </a:xfrm>
                <a:prstGeom prst="curvedConnector3">
                  <a:avLst>
                    <a:gd fmla="val 49995" name="adj1"/>
                  </a:avLst>
                </a:prstGeom>
                <a:noFill/>
                <a:ln cap="flat" cmpd="sng" w="9525">
                  <a:solidFill>
                    <a:srgbClr val="1F497D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</p:grpSp>
        <p:cxnSp>
          <p:nvCxnSpPr>
            <p:cNvPr id="137" name="Google Shape;137;gdd08612fba_0_40"/>
            <p:cNvCxnSpPr>
              <a:stCxn id="106" idx="1"/>
            </p:cNvCxnSpPr>
            <p:nvPr/>
          </p:nvCxnSpPr>
          <p:spPr>
            <a:xfrm flipH="1">
              <a:off x="1901456" y="2725013"/>
              <a:ext cx="1215000" cy="238200"/>
            </a:xfrm>
            <a:prstGeom prst="straightConnector1">
              <a:avLst/>
            </a:prstGeom>
            <a:noFill/>
            <a:ln cap="flat" cmpd="sng" w="19050">
              <a:solidFill>
                <a:srgbClr val="CA901E"/>
              </a:solidFill>
              <a:prstDash val="dashDot"/>
              <a:round/>
              <a:headEnd len="med" w="med" type="stealth"/>
              <a:tailEnd len="med" w="med" type="stealth"/>
            </a:ln>
          </p:spPr>
        </p:cxnSp>
      </p:grpSp>
      <p:grpSp>
        <p:nvGrpSpPr>
          <p:cNvPr id="138" name="Google Shape;138;gdd08612fba_0_40"/>
          <p:cNvGrpSpPr/>
          <p:nvPr/>
        </p:nvGrpSpPr>
        <p:grpSpPr>
          <a:xfrm>
            <a:off x="6784600" y="1099157"/>
            <a:ext cx="4035370" cy="4829145"/>
            <a:chOff x="4849149" y="839375"/>
            <a:chExt cx="2997155" cy="3610845"/>
          </a:xfrm>
        </p:grpSpPr>
        <p:cxnSp>
          <p:nvCxnSpPr>
            <p:cNvPr id="139" name="Google Shape;139;gdd08612fba_0_40"/>
            <p:cNvCxnSpPr>
              <a:stCxn id="117" idx="1"/>
              <a:endCxn id="101" idx="3"/>
            </p:cNvCxnSpPr>
            <p:nvPr/>
          </p:nvCxnSpPr>
          <p:spPr>
            <a:xfrm flipH="1">
              <a:off x="4849149" y="3373820"/>
              <a:ext cx="2337600" cy="1076400"/>
            </a:xfrm>
            <a:prstGeom prst="straightConnector1">
              <a:avLst/>
            </a:prstGeom>
            <a:noFill/>
            <a:ln cap="flat" cmpd="sng" w="9525">
              <a:solidFill>
                <a:srgbClr val="4196B4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40" name="Google Shape;140;gdd08612fba_0_40"/>
            <p:cNvCxnSpPr>
              <a:stCxn id="116" idx="0"/>
              <a:endCxn id="141" idx="3"/>
            </p:cNvCxnSpPr>
            <p:nvPr/>
          </p:nvCxnSpPr>
          <p:spPr>
            <a:xfrm rot="-5400000">
              <a:off x="6755354" y="1829825"/>
              <a:ext cx="2081400" cy="100500"/>
            </a:xfrm>
            <a:prstGeom prst="curvedConnector4">
              <a:avLst>
                <a:gd fmla="val 36935" name="adj1"/>
                <a:gd fmla="val 275952" name="adj2"/>
              </a:avLst>
            </a:prstGeom>
            <a:noFill/>
            <a:ln cap="flat" cmpd="sng" w="9525">
              <a:solidFill>
                <a:srgbClr val="FF0000"/>
              </a:solidFill>
              <a:prstDash val="dashDot"/>
              <a:round/>
              <a:headEnd len="med" w="med" type="none"/>
              <a:tailEnd len="med" w="med" type="stealth"/>
            </a:ln>
          </p:spPr>
        </p:cxnSp>
        <p:cxnSp>
          <p:nvCxnSpPr>
            <p:cNvPr id="142" name="Google Shape;142;gdd08612fba_0_40"/>
            <p:cNvCxnSpPr>
              <a:stCxn id="106" idx="3"/>
            </p:cNvCxnSpPr>
            <p:nvPr/>
          </p:nvCxnSpPr>
          <p:spPr>
            <a:xfrm>
              <a:off x="5660456" y="2725013"/>
              <a:ext cx="1417800" cy="210300"/>
            </a:xfrm>
            <a:prstGeom prst="straightConnector1">
              <a:avLst/>
            </a:prstGeom>
            <a:noFill/>
            <a:ln cap="flat" cmpd="sng" w="19050">
              <a:solidFill>
                <a:srgbClr val="6295B5"/>
              </a:solidFill>
              <a:prstDash val="dashDot"/>
              <a:round/>
              <a:headEnd len="med" w="med" type="stealth"/>
              <a:tailEnd len="med" w="med" type="stealth"/>
            </a:ln>
          </p:spPr>
        </p:cxnSp>
      </p:grpSp>
      <p:grpSp>
        <p:nvGrpSpPr>
          <p:cNvPr id="143" name="Google Shape;143;gdd08612fba_0_40"/>
          <p:cNvGrpSpPr/>
          <p:nvPr/>
        </p:nvGrpSpPr>
        <p:grpSpPr>
          <a:xfrm>
            <a:off x="4451492" y="2075554"/>
            <a:ext cx="3425452" cy="2954899"/>
            <a:chOff x="3116300" y="1569446"/>
            <a:chExt cx="2544156" cy="2209436"/>
          </a:xfrm>
        </p:grpSpPr>
        <p:sp>
          <p:nvSpPr>
            <p:cNvPr id="106" name="Google Shape;106;gdd08612fba_0_40"/>
            <p:cNvSpPr/>
            <p:nvPr/>
          </p:nvSpPr>
          <p:spPr>
            <a:xfrm>
              <a:off x="3116456" y="1710263"/>
              <a:ext cx="2544000" cy="20295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6D9EEB"/>
                </a:gs>
              </a:gsLst>
              <a:path path="circle">
                <a:fillToRect b="50%" l="50%" r="50%" t="50%"/>
              </a:path>
              <a:tileRect/>
            </a:gradFill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gdd08612fba_0_40"/>
            <p:cNvSpPr/>
            <p:nvPr/>
          </p:nvSpPr>
          <p:spPr>
            <a:xfrm rot="-3285354">
              <a:off x="4065482" y="2453840"/>
              <a:ext cx="592138" cy="587981"/>
            </a:xfrm>
            <a:prstGeom prst="ellipse">
              <a:avLst/>
            </a:prstGeom>
            <a:solidFill>
              <a:srgbClr val="A1C3F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600"/>
            </a:p>
          </p:txBody>
        </p:sp>
        <p:grpSp>
          <p:nvGrpSpPr>
            <p:cNvPr id="145" name="Google Shape;145;gdd08612fba_0_40"/>
            <p:cNvGrpSpPr/>
            <p:nvPr/>
          </p:nvGrpSpPr>
          <p:grpSpPr>
            <a:xfrm>
              <a:off x="4191407" y="2281497"/>
              <a:ext cx="1317991" cy="1475680"/>
              <a:chOff x="4184863" y="1520198"/>
              <a:chExt cx="2958454" cy="3298347"/>
            </a:xfrm>
          </p:grpSpPr>
          <p:sp>
            <p:nvSpPr>
              <p:cNvPr id="146" name="Google Shape;146;gdd08612fba_0_40"/>
              <p:cNvSpPr/>
              <p:nvPr/>
            </p:nvSpPr>
            <p:spPr>
              <a:xfrm rot="-3280088">
                <a:off x="4136321" y="2563569"/>
                <a:ext cx="3184127" cy="1211606"/>
              </a:xfrm>
              <a:custGeom>
                <a:rect b="b" l="l" r="r" t="t"/>
                <a:pathLst>
                  <a:path extrusionOk="0" h="187" w="492">
                    <a:moveTo>
                      <a:pt x="457" y="0"/>
                    </a:moveTo>
                    <a:cubicBezTo>
                      <a:pt x="416" y="91"/>
                      <a:pt x="325" y="155"/>
                      <a:pt x="218" y="155"/>
                    </a:cubicBezTo>
                    <a:cubicBezTo>
                      <a:pt x="137" y="155"/>
                      <a:pt x="64" y="118"/>
                      <a:pt x="17" y="60"/>
                    </a:cubicBezTo>
                    <a:cubicBezTo>
                      <a:pt x="11" y="70"/>
                      <a:pt x="5" y="80"/>
                      <a:pt x="0" y="90"/>
                    </a:cubicBezTo>
                    <a:cubicBezTo>
                      <a:pt x="54" y="150"/>
                      <a:pt x="132" y="187"/>
                      <a:pt x="218" y="187"/>
                    </a:cubicBezTo>
                    <a:cubicBezTo>
                      <a:pt x="343" y="187"/>
                      <a:pt x="449" y="109"/>
                      <a:pt x="492" y="0"/>
                    </a:cubicBezTo>
                    <a:cubicBezTo>
                      <a:pt x="480" y="0"/>
                      <a:pt x="468" y="1"/>
                      <a:pt x="457" y="0"/>
                    </a:cubicBezTo>
                    <a:close/>
                  </a:path>
                </a:pathLst>
              </a:custGeom>
              <a:solidFill>
                <a:srgbClr val="A1C3FA"/>
              </a:solidFill>
              <a:ln cap="flat" cmpd="sng" w="9525">
                <a:solidFill>
                  <a:srgbClr val="FFFFFF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600"/>
              </a:p>
            </p:txBody>
          </p:sp>
          <p:sp>
            <p:nvSpPr>
              <p:cNvPr id="147" name="Google Shape;147;gdd08612fba_0_40"/>
              <p:cNvSpPr/>
              <p:nvPr/>
            </p:nvSpPr>
            <p:spPr>
              <a:xfrm rot="-3280088">
                <a:off x="4100923" y="2460157"/>
                <a:ext cx="2729637" cy="1205146"/>
              </a:xfrm>
              <a:custGeom>
                <a:rect b="b" l="l" r="r" t="t"/>
                <a:pathLst>
                  <a:path extrusionOk="0" h="194" w="440">
                    <a:moveTo>
                      <a:pt x="262" y="39"/>
                    </a:moveTo>
                    <a:cubicBezTo>
                      <a:pt x="206" y="71"/>
                      <a:pt x="134" y="53"/>
                      <a:pt x="100" y="0"/>
                    </a:cubicBezTo>
                    <a:cubicBezTo>
                      <a:pt x="57" y="25"/>
                      <a:pt x="24" y="60"/>
                      <a:pt x="0" y="99"/>
                    </a:cubicBezTo>
                    <a:cubicBezTo>
                      <a:pt x="47" y="157"/>
                      <a:pt x="120" y="194"/>
                      <a:pt x="201" y="194"/>
                    </a:cubicBezTo>
                    <a:cubicBezTo>
                      <a:pt x="308" y="194"/>
                      <a:pt x="399" y="130"/>
                      <a:pt x="440" y="39"/>
                    </a:cubicBezTo>
                    <a:cubicBezTo>
                      <a:pt x="393" y="37"/>
                      <a:pt x="346" y="24"/>
                      <a:pt x="303" y="0"/>
                    </a:cubicBezTo>
                    <a:cubicBezTo>
                      <a:pt x="292" y="15"/>
                      <a:pt x="279" y="29"/>
                      <a:pt x="262" y="39"/>
                    </a:cubicBezTo>
                    <a:close/>
                  </a:path>
                </a:pathLst>
              </a:custGeom>
              <a:solidFill>
                <a:srgbClr val="307BF3"/>
              </a:solidFill>
              <a:ln cap="flat" cmpd="sng" w="9525">
                <a:solidFill>
                  <a:srgbClr val="FFFFFF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600"/>
              </a:p>
            </p:txBody>
          </p:sp>
          <p:sp>
            <p:nvSpPr>
              <p:cNvPr id="148" name="Google Shape;148;gdd08612fba_0_40"/>
              <p:cNvSpPr txBox="1"/>
              <p:nvPr/>
            </p:nvSpPr>
            <p:spPr>
              <a:xfrm rot="-3779206">
                <a:off x="4733052" y="2863735"/>
                <a:ext cx="1577952" cy="5632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Cloud Architecture </a:t>
                </a:r>
                <a:endParaRPr sz="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&amp;</a:t>
                </a:r>
                <a:endParaRPr sz="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CyberSecurity</a:t>
                </a:r>
                <a:endParaRPr sz="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149" name="Google Shape;149;gdd08612fba_0_40"/>
            <p:cNvGrpSpPr/>
            <p:nvPr/>
          </p:nvGrpSpPr>
          <p:grpSpPr>
            <a:xfrm>
              <a:off x="3600170" y="1569446"/>
              <a:ext cx="1467288" cy="1441932"/>
              <a:chOff x="2857731" y="-71332"/>
              <a:chExt cx="3293577" cy="3222916"/>
            </a:xfrm>
          </p:grpSpPr>
          <p:sp>
            <p:nvSpPr>
              <p:cNvPr id="150" name="Google Shape;150;gdd08612fba_0_40"/>
              <p:cNvSpPr/>
              <p:nvPr/>
            </p:nvSpPr>
            <p:spPr>
              <a:xfrm rot="-3280089">
                <a:off x="3410337" y="297186"/>
                <a:ext cx="2188366" cy="2485879"/>
              </a:xfrm>
              <a:custGeom>
                <a:rect b="b" l="l" r="r" t="t"/>
                <a:pathLst>
                  <a:path extrusionOk="0" h="384" w="338">
                    <a:moveTo>
                      <a:pt x="45" y="32"/>
                    </a:moveTo>
                    <a:cubicBezTo>
                      <a:pt x="189" y="32"/>
                      <a:pt x="306" y="148"/>
                      <a:pt x="306" y="292"/>
                    </a:cubicBezTo>
                    <a:cubicBezTo>
                      <a:pt x="306" y="325"/>
                      <a:pt x="300" y="355"/>
                      <a:pt x="289" y="384"/>
                    </a:cubicBezTo>
                    <a:cubicBezTo>
                      <a:pt x="301" y="384"/>
                      <a:pt x="312" y="384"/>
                      <a:pt x="324" y="383"/>
                    </a:cubicBezTo>
                    <a:cubicBezTo>
                      <a:pt x="333" y="354"/>
                      <a:pt x="338" y="324"/>
                      <a:pt x="338" y="292"/>
                    </a:cubicBezTo>
                    <a:cubicBezTo>
                      <a:pt x="338" y="131"/>
                      <a:pt x="207" y="0"/>
                      <a:pt x="45" y="0"/>
                    </a:cubicBezTo>
                    <a:cubicBezTo>
                      <a:pt x="30" y="0"/>
                      <a:pt x="15" y="1"/>
                      <a:pt x="0" y="3"/>
                    </a:cubicBezTo>
                    <a:cubicBezTo>
                      <a:pt x="6" y="13"/>
                      <a:pt x="12" y="23"/>
                      <a:pt x="18" y="33"/>
                    </a:cubicBezTo>
                    <a:cubicBezTo>
                      <a:pt x="27" y="32"/>
                      <a:pt x="36" y="32"/>
                      <a:pt x="45" y="32"/>
                    </a:cubicBezTo>
                    <a:close/>
                  </a:path>
                </a:pathLst>
              </a:custGeom>
              <a:solidFill>
                <a:srgbClr val="A1C3FA"/>
              </a:solidFill>
              <a:ln cap="flat" cmpd="sng" w="9525">
                <a:solidFill>
                  <a:srgbClr val="FFFFFF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600"/>
              </a:p>
            </p:txBody>
          </p:sp>
          <p:sp>
            <p:nvSpPr>
              <p:cNvPr id="151" name="Google Shape;151;gdd08612fba_0_40"/>
              <p:cNvSpPr/>
              <p:nvPr/>
            </p:nvSpPr>
            <p:spPr>
              <a:xfrm rot="-3280088">
                <a:off x="3667674" y="581521"/>
                <a:ext cx="1790169" cy="2186080"/>
              </a:xfrm>
              <a:custGeom>
                <a:rect b="b" l="l" r="r" t="t"/>
                <a:pathLst>
                  <a:path extrusionOk="0" h="352" w="288">
                    <a:moveTo>
                      <a:pt x="27" y="0"/>
                    </a:moveTo>
                    <a:cubicBezTo>
                      <a:pt x="18" y="0"/>
                      <a:pt x="9" y="0"/>
                      <a:pt x="0" y="1"/>
                    </a:cubicBezTo>
                    <a:cubicBezTo>
                      <a:pt x="21" y="43"/>
                      <a:pt x="34" y="90"/>
                      <a:pt x="35" y="140"/>
                    </a:cubicBezTo>
                    <a:cubicBezTo>
                      <a:pt x="74" y="142"/>
                      <a:pt x="111" y="163"/>
                      <a:pt x="132" y="200"/>
                    </a:cubicBezTo>
                    <a:cubicBezTo>
                      <a:pt x="153" y="236"/>
                      <a:pt x="153" y="279"/>
                      <a:pt x="136" y="315"/>
                    </a:cubicBezTo>
                    <a:cubicBezTo>
                      <a:pt x="179" y="339"/>
                      <a:pt x="225" y="351"/>
                      <a:pt x="271" y="352"/>
                    </a:cubicBezTo>
                    <a:cubicBezTo>
                      <a:pt x="282" y="323"/>
                      <a:pt x="288" y="293"/>
                      <a:pt x="288" y="260"/>
                    </a:cubicBezTo>
                    <a:cubicBezTo>
                      <a:pt x="288" y="116"/>
                      <a:pt x="171" y="0"/>
                      <a:pt x="27" y="0"/>
                    </a:cubicBezTo>
                    <a:close/>
                  </a:path>
                </a:pathLst>
              </a:custGeom>
              <a:solidFill>
                <a:srgbClr val="0D5DDF"/>
              </a:solidFill>
              <a:ln cap="flat" cmpd="sng" w="9525">
                <a:solidFill>
                  <a:srgbClr val="FFFFFF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600"/>
              </a:p>
            </p:txBody>
          </p:sp>
          <p:sp>
            <p:nvSpPr>
              <p:cNvPr id="152" name="Google Shape;152;gdd08612fba_0_40"/>
              <p:cNvSpPr txBox="1"/>
              <p:nvPr/>
            </p:nvSpPr>
            <p:spPr>
              <a:xfrm>
                <a:off x="3782825" y="1153125"/>
                <a:ext cx="1578000" cy="563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Web Full Stack</a:t>
                </a:r>
                <a:endParaRPr sz="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development</a:t>
                </a:r>
                <a:endParaRPr sz="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153" name="Google Shape;153;gdd08612fba_0_40"/>
            <p:cNvGrpSpPr/>
            <p:nvPr/>
          </p:nvGrpSpPr>
          <p:grpSpPr>
            <a:xfrm>
              <a:off x="3200180" y="2355081"/>
              <a:ext cx="1525585" cy="1396907"/>
              <a:chOff x="1959887" y="1684671"/>
              <a:chExt cx="3424433" cy="3122279"/>
            </a:xfrm>
          </p:grpSpPr>
          <p:sp>
            <p:nvSpPr>
              <p:cNvPr id="154" name="Google Shape;154;gdd08612fba_0_40"/>
              <p:cNvSpPr/>
              <p:nvPr/>
            </p:nvSpPr>
            <p:spPr>
              <a:xfrm rot="-3280088">
                <a:off x="2859669" y="1740600"/>
                <a:ext cx="1624870" cy="3045726"/>
              </a:xfrm>
              <a:custGeom>
                <a:rect b="b" l="l" r="r" t="t"/>
                <a:pathLst>
                  <a:path extrusionOk="0" h="470" w="251">
                    <a:moveTo>
                      <a:pt x="32" y="286"/>
                    </a:moveTo>
                    <a:cubicBezTo>
                      <a:pt x="32" y="157"/>
                      <a:pt x="127" y="49"/>
                      <a:pt x="251" y="29"/>
                    </a:cubicBezTo>
                    <a:cubicBezTo>
                      <a:pt x="245" y="19"/>
                      <a:pt x="239" y="9"/>
                      <a:pt x="233" y="0"/>
                    </a:cubicBezTo>
                    <a:cubicBezTo>
                      <a:pt x="100" y="28"/>
                      <a:pt x="0" y="145"/>
                      <a:pt x="0" y="286"/>
                    </a:cubicBezTo>
                    <a:cubicBezTo>
                      <a:pt x="0" y="356"/>
                      <a:pt x="25" y="420"/>
                      <a:pt x="65" y="470"/>
                    </a:cubicBezTo>
                    <a:cubicBezTo>
                      <a:pt x="70" y="460"/>
                      <a:pt x="76" y="450"/>
                      <a:pt x="82" y="440"/>
                    </a:cubicBezTo>
                    <a:cubicBezTo>
                      <a:pt x="51" y="397"/>
                      <a:pt x="32" y="344"/>
                      <a:pt x="32" y="286"/>
                    </a:cubicBezTo>
                    <a:close/>
                  </a:path>
                </a:pathLst>
              </a:custGeom>
              <a:solidFill>
                <a:srgbClr val="A1C3FA"/>
              </a:solidFill>
              <a:ln cap="flat" cmpd="sng" w="9525">
                <a:solidFill>
                  <a:srgbClr val="FFFFFF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600"/>
              </a:p>
            </p:txBody>
          </p:sp>
          <p:sp>
            <p:nvSpPr>
              <p:cNvPr id="155" name="Google Shape;155;gdd08612fba_0_40"/>
              <p:cNvSpPr/>
              <p:nvPr/>
            </p:nvSpPr>
            <p:spPr>
              <a:xfrm rot="-3280089">
                <a:off x="3037225" y="1789647"/>
                <a:ext cx="1575644" cy="2550423"/>
              </a:xfrm>
              <a:custGeom>
                <a:rect b="b" l="l" r="r" t="t"/>
                <a:pathLst>
                  <a:path extrusionOk="0" h="411" w="254">
                    <a:moveTo>
                      <a:pt x="152" y="311"/>
                    </a:moveTo>
                    <a:cubicBezTo>
                      <a:pt x="124" y="254"/>
                      <a:pt x="145" y="185"/>
                      <a:pt x="200" y="153"/>
                    </a:cubicBezTo>
                    <a:cubicBezTo>
                      <a:pt x="217" y="143"/>
                      <a:pt x="236" y="137"/>
                      <a:pt x="254" y="136"/>
                    </a:cubicBezTo>
                    <a:cubicBezTo>
                      <a:pt x="253" y="87"/>
                      <a:pt x="241" y="41"/>
                      <a:pt x="219" y="0"/>
                    </a:cubicBezTo>
                    <a:cubicBezTo>
                      <a:pt x="95" y="20"/>
                      <a:pt x="0" y="128"/>
                      <a:pt x="0" y="257"/>
                    </a:cubicBezTo>
                    <a:cubicBezTo>
                      <a:pt x="0" y="315"/>
                      <a:pt x="19" y="368"/>
                      <a:pt x="50" y="411"/>
                    </a:cubicBezTo>
                    <a:cubicBezTo>
                      <a:pt x="75" y="371"/>
                      <a:pt x="110" y="337"/>
                      <a:pt x="152" y="311"/>
                    </a:cubicBezTo>
                    <a:close/>
                  </a:path>
                </a:pathLst>
              </a:custGeom>
              <a:solidFill>
                <a:srgbClr val="0944A1"/>
              </a:solidFill>
              <a:ln cap="flat" cmpd="sng" w="9525">
                <a:solidFill>
                  <a:srgbClr val="FFFFFF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600"/>
              </a:p>
            </p:txBody>
          </p:sp>
          <p:sp>
            <p:nvSpPr>
              <p:cNvPr id="156" name="Google Shape;156;gdd08612fba_0_40"/>
              <p:cNvSpPr txBox="1"/>
              <p:nvPr/>
            </p:nvSpPr>
            <p:spPr>
              <a:xfrm flipH="1" rot="3725110">
                <a:off x="2866277" y="2863871"/>
                <a:ext cx="1577671" cy="5631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Artificial Intelligence</a:t>
                </a:r>
                <a:endParaRPr sz="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sp>
          <p:nvSpPr>
            <p:cNvPr id="157" name="Google Shape;157;gdd08612fba_0_40"/>
            <p:cNvSpPr txBox="1"/>
            <p:nvPr/>
          </p:nvSpPr>
          <p:spPr>
            <a:xfrm>
              <a:off x="3378330" y="3526281"/>
              <a:ext cx="2047500" cy="25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68575" lIns="68575" spcFirstLastPara="1" rIns="68575" wrap="square" tIns="685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-US" sz="1100"/>
                <a:t>Alessandro Bombini</a:t>
              </a:r>
              <a:endParaRPr i="1" sz="1100"/>
            </a:p>
          </p:txBody>
        </p:sp>
        <p:sp>
          <p:nvSpPr>
            <p:cNvPr id="87" name="Google Shape;87;gdd08612fba_0_40"/>
            <p:cNvSpPr txBox="1"/>
            <p:nvPr/>
          </p:nvSpPr>
          <p:spPr>
            <a:xfrm>
              <a:off x="3116300" y="1710150"/>
              <a:ext cx="2478300" cy="24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68575" lIns="68575" spcFirstLastPara="1" rIns="68575" wrap="square" tIns="685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US" sz="1100"/>
                <a:t>  Research &amp; Development</a:t>
              </a:r>
              <a:endParaRPr b="1" i="1" sz="1100"/>
            </a:p>
          </p:txBody>
        </p:sp>
        <p:sp>
          <p:nvSpPr>
            <p:cNvPr id="158" name="Google Shape;158;gdd08612fba_0_40"/>
            <p:cNvSpPr txBox="1"/>
            <p:nvPr/>
          </p:nvSpPr>
          <p:spPr>
            <a:xfrm>
              <a:off x="4064475" y="2454544"/>
              <a:ext cx="615900" cy="59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9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DATA</a:t>
              </a:r>
              <a:endParaRPr b="1" sz="9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59" name="Google Shape;159;gdd08612fba_0_40"/>
          <p:cNvGrpSpPr/>
          <p:nvPr/>
        </p:nvGrpSpPr>
        <p:grpSpPr>
          <a:xfrm>
            <a:off x="1353809" y="371727"/>
            <a:ext cx="4766010" cy="1892154"/>
            <a:chOff x="815585" y="295461"/>
            <a:chExt cx="3539817" cy="1414800"/>
          </a:xfrm>
        </p:grpSpPr>
        <p:grpSp>
          <p:nvGrpSpPr>
            <p:cNvPr id="160" name="Google Shape;160;gdd08612fba_0_40"/>
            <p:cNvGrpSpPr/>
            <p:nvPr/>
          </p:nvGrpSpPr>
          <p:grpSpPr>
            <a:xfrm>
              <a:off x="815585" y="295461"/>
              <a:ext cx="3539817" cy="1414800"/>
              <a:chOff x="815585" y="295461"/>
              <a:chExt cx="3539817" cy="1414800"/>
            </a:xfrm>
          </p:grpSpPr>
          <p:cxnSp>
            <p:nvCxnSpPr>
              <p:cNvPr id="161" name="Google Shape;161;gdd08612fba_0_40"/>
              <p:cNvCxnSpPr>
                <a:stCxn id="124" idx="2"/>
                <a:endCxn id="87" idx="0"/>
              </p:cNvCxnSpPr>
              <p:nvPr/>
            </p:nvCxnSpPr>
            <p:spPr>
              <a:xfrm flipH="1" rot="-5400000">
                <a:off x="2933852" y="288711"/>
                <a:ext cx="327000" cy="2516100"/>
              </a:xfrm>
              <a:prstGeom prst="curvedConnector3">
                <a:avLst>
                  <a:gd fmla="val 49983" name="adj1"/>
                </a:avLst>
              </a:prstGeom>
              <a:noFill/>
              <a:ln cap="flat" cmpd="sng" w="19050">
                <a:solidFill>
                  <a:srgbClr val="FF0000"/>
                </a:solidFill>
                <a:prstDash val="solid"/>
                <a:round/>
                <a:headEnd len="med" w="med" type="stealth"/>
                <a:tailEnd len="med" w="med" type="none"/>
              </a:ln>
            </p:spPr>
          </p:cxnSp>
          <p:grpSp>
            <p:nvGrpSpPr>
              <p:cNvPr id="162" name="Google Shape;162;gdd08612fba_0_40"/>
              <p:cNvGrpSpPr/>
              <p:nvPr/>
            </p:nvGrpSpPr>
            <p:grpSpPr>
              <a:xfrm>
                <a:off x="815585" y="295461"/>
                <a:ext cx="2047500" cy="1188739"/>
                <a:chOff x="815585" y="295461"/>
                <a:chExt cx="2047500" cy="1188739"/>
              </a:xfrm>
            </p:grpSpPr>
            <p:sp>
              <p:nvSpPr>
                <p:cNvPr id="124" name="Google Shape;124;gdd08612fba_0_40"/>
                <p:cNvSpPr/>
                <p:nvPr/>
              </p:nvSpPr>
              <p:spPr>
                <a:xfrm>
                  <a:off x="886802" y="295461"/>
                  <a:ext cx="1905000" cy="1087800"/>
                </a:xfrm>
                <a:prstGeom prst="roundRect">
                  <a:avLst>
                    <a:gd fmla="val 16667" name="adj"/>
                  </a:avLst>
                </a:prstGeom>
                <a:noFill/>
                <a:ln cap="flat" cmpd="sng" w="19050">
                  <a:solidFill>
                    <a:srgbClr val="1F497D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68575" lIns="68575" spcFirstLastPara="1" rIns="68575" wrap="square" tIns="6857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pic>
              <p:nvPicPr>
                <p:cNvPr id="163" name="Google Shape;163;gdd08612fba_0_40"/>
                <p:cNvPicPr preferRelativeResize="0"/>
                <p:nvPr/>
              </p:nvPicPr>
              <p:blipFill>
                <a:blip r:embed="rId10">
                  <a:alphaModFix/>
                </a:blip>
                <a:stretch>
                  <a:fillRect/>
                </a:stretch>
              </p:blipFill>
              <p:spPr>
                <a:xfrm>
                  <a:off x="1912439" y="497929"/>
                  <a:ext cx="659949" cy="68261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64" name="Google Shape;164;gdd08612fba_0_40"/>
                <p:cNvSpPr txBox="1"/>
                <p:nvPr/>
              </p:nvSpPr>
              <p:spPr>
                <a:xfrm>
                  <a:off x="1006352" y="890620"/>
                  <a:ext cx="700800" cy="181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68575" lIns="68575" spcFirstLastPara="1" rIns="68575" wrap="square" tIns="6857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000"/>
                    <a:t>F. Taccetti</a:t>
                  </a:r>
                  <a:endParaRPr sz="1000"/>
                </a:p>
              </p:txBody>
            </p:sp>
            <p:sp>
              <p:nvSpPr>
                <p:cNvPr id="165" name="Google Shape;165;gdd08612fba_0_40"/>
                <p:cNvSpPr txBox="1"/>
                <p:nvPr/>
              </p:nvSpPr>
              <p:spPr>
                <a:xfrm>
                  <a:off x="815585" y="1084900"/>
                  <a:ext cx="2047500" cy="399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68575" lIns="68575" spcFirstLastPara="1" rIns="68575" wrap="square" tIns="6857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i="1" lang="en-US" sz="1100">
                      <a:solidFill>
                        <a:srgbClr val="1F497D"/>
                      </a:solidFill>
                    </a:rPr>
                    <a:t>Scientific director</a:t>
                  </a:r>
                  <a:endParaRPr b="1" i="1" sz="1100">
                    <a:solidFill>
                      <a:srgbClr val="1F497D"/>
                    </a:solidFill>
                  </a:endParaRPr>
                </a:p>
              </p:txBody>
            </p:sp>
          </p:grpSp>
        </p:grpSp>
        <p:pic>
          <p:nvPicPr>
            <p:cNvPr id="166" name="Google Shape;166;gdd08612fba_0_40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1045417" y="371542"/>
              <a:ext cx="984925" cy="51337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7" name="Google Shape;167;gdd08612fba_0_40"/>
          <p:cNvGrpSpPr/>
          <p:nvPr/>
        </p:nvGrpSpPr>
        <p:grpSpPr>
          <a:xfrm>
            <a:off x="6119918" y="371727"/>
            <a:ext cx="5086045" cy="1892154"/>
            <a:chOff x="4355475" y="295461"/>
            <a:chExt cx="3777514" cy="1414800"/>
          </a:xfrm>
        </p:grpSpPr>
        <p:grpSp>
          <p:nvGrpSpPr>
            <p:cNvPr id="168" name="Google Shape;168;gdd08612fba_0_40"/>
            <p:cNvGrpSpPr/>
            <p:nvPr/>
          </p:nvGrpSpPr>
          <p:grpSpPr>
            <a:xfrm>
              <a:off x="4355475" y="295461"/>
              <a:ext cx="3777514" cy="1414800"/>
              <a:chOff x="4355475" y="295461"/>
              <a:chExt cx="3777514" cy="1414800"/>
            </a:xfrm>
          </p:grpSpPr>
          <p:cxnSp>
            <p:nvCxnSpPr>
              <p:cNvPr id="169" name="Google Shape;169;gdd08612fba_0_40"/>
              <p:cNvCxnSpPr>
                <a:stCxn id="141" idx="2"/>
                <a:endCxn id="87" idx="0"/>
              </p:cNvCxnSpPr>
              <p:nvPr/>
            </p:nvCxnSpPr>
            <p:spPr>
              <a:xfrm rot="5400000">
                <a:off x="5461125" y="277611"/>
                <a:ext cx="327000" cy="2538300"/>
              </a:xfrm>
              <a:prstGeom prst="curvedConnector3">
                <a:avLst>
                  <a:gd fmla="val 49983" name="adj1"/>
                </a:avLst>
              </a:prstGeom>
              <a:noFill/>
              <a:ln cap="flat" cmpd="sng" w="19050">
                <a:solidFill>
                  <a:srgbClr val="FF0000"/>
                </a:solidFill>
                <a:prstDash val="solid"/>
                <a:round/>
                <a:headEnd len="med" w="med" type="stealth"/>
                <a:tailEnd len="med" w="med" type="none"/>
              </a:ln>
            </p:spPr>
          </p:cxnSp>
          <p:grpSp>
            <p:nvGrpSpPr>
              <p:cNvPr id="170" name="Google Shape;170;gdd08612fba_0_40"/>
              <p:cNvGrpSpPr/>
              <p:nvPr/>
            </p:nvGrpSpPr>
            <p:grpSpPr>
              <a:xfrm>
                <a:off x="5654689" y="295461"/>
                <a:ext cx="2478300" cy="1188739"/>
                <a:chOff x="5654689" y="295461"/>
                <a:chExt cx="2478300" cy="1188739"/>
              </a:xfrm>
            </p:grpSpPr>
            <p:sp>
              <p:nvSpPr>
                <p:cNvPr id="141" name="Google Shape;141;gdd08612fba_0_40"/>
                <p:cNvSpPr/>
                <p:nvPr/>
              </p:nvSpPr>
              <p:spPr>
                <a:xfrm>
                  <a:off x="5941275" y="295461"/>
                  <a:ext cx="1905000" cy="1087800"/>
                </a:xfrm>
                <a:prstGeom prst="roundRect">
                  <a:avLst>
                    <a:gd fmla="val 16667" name="adj"/>
                  </a:avLst>
                </a:prstGeom>
                <a:noFill/>
                <a:ln cap="flat" cmpd="sng" w="19050">
                  <a:solidFill>
                    <a:srgbClr val="1F497D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68575" lIns="68575" spcFirstLastPara="1" rIns="68575" wrap="square" tIns="6857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pic>
              <p:nvPicPr>
                <p:cNvPr id="171" name="Google Shape;171;gdd08612fba_0_40"/>
                <p:cNvPicPr preferRelativeResize="0"/>
                <p:nvPr/>
              </p:nvPicPr>
              <p:blipFill>
                <a:blip r:embed="rId12">
                  <a:alphaModFix/>
                </a:blip>
                <a:stretch>
                  <a:fillRect/>
                </a:stretch>
              </p:blipFill>
              <p:spPr>
                <a:xfrm>
                  <a:off x="7005137" y="490199"/>
                  <a:ext cx="700764" cy="6981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72" name="Google Shape;172;gdd08612fba_0_40"/>
                <p:cNvSpPr txBox="1"/>
                <p:nvPr/>
              </p:nvSpPr>
              <p:spPr>
                <a:xfrm>
                  <a:off x="6019206" y="890620"/>
                  <a:ext cx="986100" cy="181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68575" lIns="68575" spcFirstLastPara="1" rIns="68575" wrap="square" tIns="6857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000"/>
                    <a:t>L. dell’Agnello</a:t>
                  </a:r>
                  <a:endParaRPr sz="1000"/>
                </a:p>
              </p:txBody>
            </p:sp>
            <p:sp>
              <p:nvSpPr>
                <p:cNvPr id="173" name="Google Shape;173;gdd08612fba_0_40"/>
                <p:cNvSpPr txBox="1"/>
                <p:nvPr/>
              </p:nvSpPr>
              <p:spPr>
                <a:xfrm>
                  <a:off x="5654689" y="1084900"/>
                  <a:ext cx="2478300" cy="399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68575" lIns="68575" spcFirstLastPara="1" rIns="68575" wrap="square" tIns="6857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i="1" lang="en-US" sz="1100">
                      <a:solidFill>
                        <a:srgbClr val="1F497D"/>
                      </a:solidFill>
                    </a:rPr>
                    <a:t>Technical Director</a:t>
                  </a:r>
                  <a:endParaRPr b="1" i="1" sz="1100">
                    <a:solidFill>
                      <a:srgbClr val="1F497D"/>
                    </a:solidFill>
                  </a:endParaRPr>
                </a:p>
              </p:txBody>
            </p:sp>
          </p:grpSp>
        </p:grpSp>
        <p:pic>
          <p:nvPicPr>
            <p:cNvPr id="174" name="Google Shape;174;gdd08612fba_0_40"/>
            <p:cNvPicPr preferRelativeResize="0"/>
            <p:nvPr/>
          </p:nvPicPr>
          <p:blipFill>
            <a:blip r:embed="rId13">
              <a:alphaModFix/>
            </a:blip>
            <a:stretch>
              <a:fillRect/>
            </a:stretch>
          </p:blipFill>
          <p:spPr>
            <a:xfrm>
              <a:off x="6110000" y="348100"/>
              <a:ext cx="1035824" cy="53732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75" name="Google Shape;175;gdd08612fba_0_40"/>
          <p:cNvGrpSpPr/>
          <p:nvPr/>
        </p:nvGrpSpPr>
        <p:grpSpPr>
          <a:xfrm>
            <a:off x="852245" y="3905421"/>
            <a:ext cx="1978627" cy="2624380"/>
            <a:chOff x="443062" y="2937673"/>
            <a:chExt cx="1469568" cy="1962300"/>
          </a:xfrm>
        </p:grpSpPr>
        <p:grpSp>
          <p:nvGrpSpPr>
            <p:cNvPr id="176" name="Google Shape;176;gdd08612fba_0_40"/>
            <p:cNvGrpSpPr/>
            <p:nvPr/>
          </p:nvGrpSpPr>
          <p:grpSpPr>
            <a:xfrm>
              <a:off x="443062" y="2937673"/>
              <a:ext cx="1469568" cy="1962300"/>
              <a:chOff x="443062" y="2937673"/>
              <a:chExt cx="1469568" cy="1962300"/>
            </a:xfrm>
          </p:grpSpPr>
          <p:sp>
            <p:nvSpPr>
              <p:cNvPr id="125" name="Google Shape;125;gdd08612fba_0_40"/>
              <p:cNvSpPr/>
              <p:nvPr/>
            </p:nvSpPr>
            <p:spPr>
              <a:xfrm>
                <a:off x="503531" y="2937673"/>
                <a:ext cx="1409100" cy="1962300"/>
              </a:xfrm>
              <a:prstGeom prst="rect">
                <a:avLst/>
              </a:prstGeom>
              <a:noFill/>
              <a:ln cap="flat" cmpd="sng" w="28575">
                <a:solidFill>
                  <a:srgbClr val="002A48"/>
                </a:solidFill>
                <a:prstDash val="dot"/>
                <a:round/>
                <a:headEnd len="sm" w="sm" type="none"/>
                <a:tailEnd len="sm" w="sm" type="none"/>
              </a:ln>
            </p:spPr>
            <p:txBody>
              <a:bodyPr anchorCtr="0" anchor="ctr" bIns="68575" lIns="68575" spcFirstLastPara="1" rIns="68575" wrap="square" tIns="6857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77" name="Google Shape;177;gdd08612fba_0_40"/>
              <p:cNvGrpSpPr/>
              <p:nvPr/>
            </p:nvGrpSpPr>
            <p:grpSpPr>
              <a:xfrm>
                <a:off x="443062" y="3012358"/>
                <a:ext cx="1132099" cy="808922"/>
                <a:chOff x="443062" y="3012358"/>
                <a:chExt cx="1132099" cy="808922"/>
              </a:xfrm>
            </p:grpSpPr>
            <p:sp>
              <p:nvSpPr>
                <p:cNvPr id="135" name="Google Shape;135;gdd08612fba_0_40"/>
                <p:cNvSpPr/>
                <p:nvPr/>
              </p:nvSpPr>
              <p:spPr>
                <a:xfrm>
                  <a:off x="532062" y="3012358"/>
                  <a:ext cx="1043100" cy="727200"/>
                </a:xfrm>
                <a:prstGeom prst="roundRect">
                  <a:avLst>
                    <a:gd fmla="val 16667" name="adj"/>
                  </a:avLst>
                </a:prstGeom>
                <a:noFill/>
                <a:ln cap="flat" cmpd="sng" w="9525">
                  <a:solidFill>
                    <a:srgbClr val="1F497D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68575" lIns="68575" spcFirstLastPara="1" rIns="68575" wrap="square" tIns="6857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pic>
              <p:nvPicPr>
                <p:cNvPr id="178" name="Google Shape;178;gdd08612fba_0_40"/>
                <p:cNvPicPr preferRelativeResize="0"/>
                <p:nvPr/>
              </p:nvPicPr>
              <p:blipFill>
                <a:blip r:embed="rId14">
                  <a:alphaModFix/>
                </a:blip>
                <a:stretch>
                  <a:fillRect/>
                </a:stretch>
              </p:blipFill>
              <p:spPr>
                <a:xfrm>
                  <a:off x="1006352" y="3183064"/>
                  <a:ext cx="494542" cy="528317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79" name="Google Shape;179;gdd08612fba_0_40"/>
                <p:cNvPicPr preferRelativeResize="0"/>
                <p:nvPr/>
              </p:nvPicPr>
              <p:blipFill>
                <a:blip r:embed="rId6">
                  <a:alphaModFix/>
                </a:blip>
                <a:stretch>
                  <a:fillRect/>
                </a:stretch>
              </p:blipFill>
              <p:spPr>
                <a:xfrm>
                  <a:off x="443062" y="3012358"/>
                  <a:ext cx="875314" cy="528318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80" name="Google Shape;180;gdd08612fba_0_40"/>
                <p:cNvSpPr txBox="1"/>
                <p:nvPr/>
              </p:nvSpPr>
              <p:spPr>
                <a:xfrm>
                  <a:off x="503531" y="3521280"/>
                  <a:ext cx="700800" cy="30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68575" lIns="68575" spcFirstLastPara="1" rIns="68575" wrap="square" tIns="6857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800"/>
                    <a:t>A. Felicetti</a:t>
                  </a:r>
                  <a:endParaRPr sz="800"/>
                </a:p>
              </p:txBody>
            </p:sp>
          </p:grpSp>
          <p:grpSp>
            <p:nvGrpSpPr>
              <p:cNvPr id="181" name="Google Shape;181;gdd08612fba_0_40"/>
              <p:cNvGrpSpPr/>
              <p:nvPr/>
            </p:nvGrpSpPr>
            <p:grpSpPr>
              <a:xfrm>
                <a:off x="613345" y="3759450"/>
                <a:ext cx="1226105" cy="908839"/>
                <a:chOff x="613345" y="3759450"/>
                <a:chExt cx="1226105" cy="908839"/>
              </a:xfrm>
            </p:grpSpPr>
            <p:sp>
              <p:nvSpPr>
                <p:cNvPr id="182" name="Google Shape;182;gdd08612fba_0_40"/>
                <p:cNvSpPr/>
                <p:nvPr/>
              </p:nvSpPr>
              <p:spPr>
                <a:xfrm>
                  <a:off x="613350" y="3759450"/>
                  <a:ext cx="1226100" cy="860400"/>
                </a:xfrm>
                <a:prstGeom prst="roundRect">
                  <a:avLst>
                    <a:gd fmla="val 16667" name="adj"/>
                  </a:avLst>
                </a:prstGeom>
                <a:noFill/>
                <a:ln cap="flat" cmpd="sng" w="9525">
                  <a:solidFill>
                    <a:srgbClr val="1F497D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68575" lIns="68575" spcFirstLastPara="1" rIns="68575" wrap="square" tIns="6857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grpSp>
              <p:nvGrpSpPr>
                <p:cNvPr id="183" name="Google Shape;183;gdd08612fba_0_40"/>
                <p:cNvGrpSpPr/>
                <p:nvPr/>
              </p:nvGrpSpPr>
              <p:grpSpPr>
                <a:xfrm>
                  <a:off x="613345" y="3868724"/>
                  <a:ext cx="1174355" cy="799565"/>
                  <a:chOff x="613345" y="3868724"/>
                  <a:chExt cx="1174355" cy="799565"/>
                </a:xfrm>
              </p:grpSpPr>
              <p:pic>
                <p:nvPicPr>
                  <p:cNvPr id="131" name="Google Shape;131;gdd08612fba_0_40"/>
                  <p:cNvPicPr preferRelativeResize="0"/>
                  <p:nvPr/>
                </p:nvPicPr>
                <p:blipFill>
                  <a:blip r:embed="rId15">
                    <a:alphaModFix/>
                  </a:blip>
                  <a:stretch>
                    <a:fillRect/>
                  </a:stretch>
                </p:blipFill>
                <p:spPr>
                  <a:xfrm>
                    <a:off x="1192741" y="3868724"/>
                    <a:ext cx="342351" cy="45214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184" name="Google Shape;184;gdd08612fba_0_40"/>
                  <p:cNvSpPr txBox="1"/>
                  <p:nvPr/>
                </p:nvSpPr>
                <p:spPr>
                  <a:xfrm>
                    <a:off x="903232" y="4368289"/>
                    <a:ext cx="700800" cy="300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68575" lIns="68575" spcFirstLastPara="1" rIns="68575" wrap="square" tIns="6857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800"/>
                      <a:t>M. E. Fedi</a:t>
                    </a:r>
                    <a:endParaRPr sz="800"/>
                  </a:p>
                </p:txBody>
              </p:sp>
              <p:sp>
                <p:nvSpPr>
                  <p:cNvPr id="185" name="Google Shape;185;gdd08612fba_0_40"/>
                  <p:cNvSpPr txBox="1"/>
                  <p:nvPr/>
                </p:nvSpPr>
                <p:spPr>
                  <a:xfrm>
                    <a:off x="613345" y="4155679"/>
                    <a:ext cx="700800" cy="300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68575" lIns="68575" spcFirstLastPara="1" rIns="68575" wrap="square" tIns="68575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n-US" sz="800"/>
                      <a:t>L. Castelli</a:t>
                    </a:r>
                    <a:endParaRPr sz="800"/>
                  </a:p>
                </p:txBody>
              </p:sp>
              <p:pic>
                <p:nvPicPr>
                  <p:cNvPr id="186" name="Google Shape;186;gdd08612fba_0_40"/>
                  <p:cNvPicPr preferRelativeResize="0"/>
                  <p:nvPr/>
                </p:nvPicPr>
                <p:blipFill>
                  <a:blip r:embed="rId16">
                    <a:alphaModFix/>
                  </a:blip>
                  <a:stretch>
                    <a:fillRect/>
                  </a:stretch>
                </p:blipFill>
                <p:spPr>
                  <a:xfrm>
                    <a:off x="1445349" y="4188076"/>
                    <a:ext cx="342351" cy="3657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</p:grpSp>
          <p:sp>
            <p:nvSpPr>
              <p:cNvPr id="187" name="Google Shape;187;gdd08612fba_0_40"/>
              <p:cNvSpPr txBox="1"/>
              <p:nvPr/>
            </p:nvSpPr>
            <p:spPr>
              <a:xfrm>
                <a:off x="731395" y="4620519"/>
                <a:ext cx="805800" cy="252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68575" lIns="68575" spcFirstLastPara="1" rIns="68575" wrap="square" tIns="6857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1" lang="en-US" sz="1100">
                    <a:solidFill>
                      <a:srgbClr val="002A48"/>
                    </a:solidFill>
                  </a:rPr>
                  <a:t>Research</a:t>
                </a:r>
                <a:endParaRPr b="1" i="1" sz="1100">
                  <a:solidFill>
                    <a:srgbClr val="002A48"/>
                  </a:solidFill>
                </a:endParaRPr>
              </a:p>
            </p:txBody>
          </p:sp>
        </p:grpSp>
        <p:pic>
          <p:nvPicPr>
            <p:cNvPr id="188" name="Google Shape;188;gdd08612fba_0_40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626950" y="3763600"/>
              <a:ext cx="595625" cy="3104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9" name="Google Shape;189;gdd08612fba_0_40"/>
          <p:cNvSpPr txBox="1"/>
          <p:nvPr/>
        </p:nvSpPr>
        <p:spPr>
          <a:xfrm>
            <a:off x="0" y="6454775"/>
            <a:ext cx="10547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1F497D"/>
                </a:solidFill>
              </a:rPr>
              <a:t>CHNet cloud: an EOSC-based cloud for physical technologies applied to cultural heritages</a:t>
            </a:r>
            <a:r>
              <a:rPr lang="en-US" sz="1200">
                <a:solidFill>
                  <a:schemeClr val="dk1"/>
                </a:solidFill>
              </a:rPr>
              <a:t>  -</a:t>
            </a:r>
            <a:r>
              <a:rPr lang="en-US" sz="1200">
                <a:solidFill>
                  <a:srgbClr val="6295B5"/>
                </a:solidFill>
              </a:rPr>
              <a:t>  Alessandro Bombini - </a:t>
            </a:r>
            <a:r>
              <a:rPr i="1" lang="en-US" sz="1200">
                <a:solidFill>
                  <a:srgbClr val="6295B5"/>
                </a:solidFill>
              </a:rPr>
              <a:t>INFN CHNet, Firenze</a:t>
            </a:r>
            <a:endParaRPr i="1">
              <a:solidFill>
                <a:srgbClr val="6295B5"/>
              </a:solidFill>
            </a:endParaRPr>
          </a:p>
        </p:txBody>
      </p:sp>
      <p:pic>
        <p:nvPicPr>
          <p:cNvPr id="190" name="Google Shape;190;gdd08612fba_0_4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1029792" y="-8"/>
            <a:ext cx="1162212" cy="5626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gdd08612fba_0_1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29792" y="-8"/>
            <a:ext cx="1162212" cy="562658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gdd08612fba_0_159"/>
          <p:cNvSpPr txBox="1"/>
          <p:nvPr>
            <p:ph idx="12" type="sldNum"/>
          </p:nvPr>
        </p:nvSpPr>
        <p:spPr>
          <a:xfrm>
            <a:off x="10547350" y="6626225"/>
            <a:ext cx="419100" cy="288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8" name="Google Shape;198;gdd08612fba_0_159"/>
          <p:cNvSpPr txBox="1"/>
          <p:nvPr/>
        </p:nvSpPr>
        <p:spPr>
          <a:xfrm>
            <a:off x="0" y="6454775"/>
            <a:ext cx="10547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1F497D"/>
                </a:solidFill>
              </a:rPr>
              <a:t>CHNet cloud: an EOSC-based cloud for physical technologies applied to cultural heritages</a:t>
            </a:r>
            <a:r>
              <a:rPr lang="en-US" sz="1200">
                <a:solidFill>
                  <a:schemeClr val="dk1"/>
                </a:solidFill>
              </a:rPr>
              <a:t>  -</a:t>
            </a:r>
            <a:r>
              <a:rPr lang="en-US" sz="1200">
                <a:solidFill>
                  <a:srgbClr val="6295B5"/>
                </a:solidFill>
              </a:rPr>
              <a:t>  Alessandro Bombini - </a:t>
            </a:r>
            <a:r>
              <a:rPr i="1" lang="en-US" sz="1200">
                <a:solidFill>
                  <a:srgbClr val="6295B5"/>
                </a:solidFill>
              </a:rPr>
              <a:t>INFN CHNet, Firenze</a:t>
            </a:r>
            <a:endParaRPr i="1">
              <a:solidFill>
                <a:srgbClr val="6295B5"/>
              </a:solidFill>
            </a:endParaRPr>
          </a:p>
        </p:txBody>
      </p:sp>
      <p:sp>
        <p:nvSpPr>
          <p:cNvPr id="199" name="Google Shape;199;gdd08612fba_0_159"/>
          <p:cNvSpPr/>
          <p:nvPr/>
        </p:nvSpPr>
        <p:spPr>
          <a:xfrm>
            <a:off x="963776" y="438485"/>
            <a:ext cx="8101800" cy="5682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1F49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0" name="Google Shape;200;gdd08612fba_0_1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37497" y="585538"/>
            <a:ext cx="7596479" cy="5682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gdd08612fba_0_15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5221" y="350680"/>
            <a:ext cx="10360269" cy="4901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gdd08612fba_0_15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3981" y="350679"/>
            <a:ext cx="9083540" cy="5753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gdd08612fba_0_15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015164" y="253788"/>
            <a:ext cx="9882849" cy="4599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gdd08612fba_0_15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138106" y="996098"/>
            <a:ext cx="7431570" cy="5608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gdd08612fba_0_15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760126" y="-12"/>
            <a:ext cx="2605875" cy="86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dd08612fba_0_167"/>
          <p:cNvSpPr txBox="1"/>
          <p:nvPr>
            <p:ph idx="12" type="sldNum"/>
          </p:nvPr>
        </p:nvSpPr>
        <p:spPr>
          <a:xfrm>
            <a:off x="10547350" y="6626225"/>
            <a:ext cx="419100" cy="288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2" name="Google Shape;212;gdd08612fba_0_167"/>
          <p:cNvSpPr txBox="1"/>
          <p:nvPr/>
        </p:nvSpPr>
        <p:spPr>
          <a:xfrm>
            <a:off x="0" y="6454775"/>
            <a:ext cx="10547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1F497D"/>
                </a:solidFill>
              </a:rPr>
              <a:t>CHNet cloud: an EOSC-based cloud for physical technologies applied to cultural heritages</a:t>
            </a:r>
            <a:r>
              <a:rPr lang="en-US" sz="1200">
                <a:solidFill>
                  <a:schemeClr val="dk1"/>
                </a:solidFill>
              </a:rPr>
              <a:t>  -</a:t>
            </a:r>
            <a:r>
              <a:rPr lang="en-US" sz="1200">
                <a:solidFill>
                  <a:srgbClr val="6295B5"/>
                </a:solidFill>
              </a:rPr>
              <a:t>  Alessandro Bombini - </a:t>
            </a:r>
            <a:r>
              <a:rPr i="1" lang="en-US" sz="1200">
                <a:solidFill>
                  <a:srgbClr val="6295B5"/>
                </a:solidFill>
              </a:rPr>
              <a:t>INFN CHNet, Firenze</a:t>
            </a:r>
            <a:endParaRPr i="1">
              <a:solidFill>
                <a:srgbClr val="6295B5"/>
              </a:solidFill>
            </a:endParaRPr>
          </a:p>
        </p:txBody>
      </p:sp>
      <p:grpSp>
        <p:nvGrpSpPr>
          <p:cNvPr id="213" name="Google Shape;213;gdd08612fba_0_167"/>
          <p:cNvGrpSpPr/>
          <p:nvPr/>
        </p:nvGrpSpPr>
        <p:grpSpPr>
          <a:xfrm>
            <a:off x="4709416" y="4567505"/>
            <a:ext cx="926307" cy="1398727"/>
            <a:chOff x="3315795" y="3407273"/>
            <a:chExt cx="694800" cy="1047500"/>
          </a:xfrm>
        </p:grpSpPr>
        <p:pic>
          <p:nvPicPr>
            <p:cNvPr id="214" name="Google Shape;214;gdd08612fba_0_16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364936" y="3802590"/>
              <a:ext cx="596001" cy="58205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5" name="Google Shape;215;gdd08612fba_0_167"/>
            <p:cNvSpPr/>
            <p:nvPr/>
          </p:nvSpPr>
          <p:spPr>
            <a:xfrm>
              <a:off x="3315795" y="3734173"/>
              <a:ext cx="694800" cy="7206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4196B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16" name="Google Shape;216;gdd08612fba_0_167"/>
            <p:cNvCxnSpPr/>
            <p:nvPr/>
          </p:nvCxnSpPr>
          <p:spPr>
            <a:xfrm rot="10800000">
              <a:off x="3662945" y="3407273"/>
              <a:ext cx="0" cy="333300"/>
            </a:xfrm>
            <a:prstGeom prst="straightConnector1">
              <a:avLst/>
            </a:prstGeom>
            <a:noFill/>
            <a:ln cap="flat" cmpd="sng" w="19050">
              <a:solidFill>
                <a:srgbClr val="002A48"/>
              </a:solidFill>
              <a:prstDash val="solid"/>
              <a:round/>
              <a:headEnd len="med" w="med" type="stealth"/>
              <a:tailEnd len="med" w="med" type="stealth"/>
            </a:ln>
          </p:spPr>
        </p:cxnSp>
      </p:grpSp>
      <p:pic>
        <p:nvPicPr>
          <p:cNvPr id="217" name="Google Shape;217;gdd08612fba_0_1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82108" y="2064998"/>
            <a:ext cx="746871" cy="73271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8" name="Google Shape;218;gdd08612fba_0_167"/>
          <p:cNvGrpSpPr/>
          <p:nvPr/>
        </p:nvGrpSpPr>
        <p:grpSpPr>
          <a:xfrm>
            <a:off x="1359125" y="3655273"/>
            <a:ext cx="10049000" cy="927774"/>
            <a:chOff x="802825" y="2724107"/>
            <a:chExt cx="7537504" cy="694805"/>
          </a:xfrm>
        </p:grpSpPr>
        <p:sp>
          <p:nvSpPr>
            <p:cNvPr id="219" name="Google Shape;219;gdd08612fba_0_167"/>
            <p:cNvSpPr/>
            <p:nvPr/>
          </p:nvSpPr>
          <p:spPr>
            <a:xfrm>
              <a:off x="802829" y="3247612"/>
              <a:ext cx="7537500" cy="171300"/>
            </a:xfrm>
            <a:prstGeom prst="rect">
              <a:avLst/>
            </a:prstGeom>
            <a:solidFill>
              <a:srgbClr val="3C78D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gdd08612fba_0_167"/>
            <p:cNvSpPr txBox="1"/>
            <p:nvPr/>
          </p:nvSpPr>
          <p:spPr>
            <a:xfrm>
              <a:off x="802825" y="3177775"/>
              <a:ext cx="7537500" cy="20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100">
                  <a:solidFill>
                    <a:srgbClr val="FFD966"/>
                  </a:solidFill>
                </a:rPr>
                <a:t>Back End</a:t>
              </a:r>
              <a:endParaRPr b="1" sz="1100">
                <a:solidFill>
                  <a:srgbClr val="FFD966"/>
                </a:solidFill>
              </a:endParaRPr>
            </a:p>
          </p:txBody>
        </p:sp>
        <p:grpSp>
          <p:nvGrpSpPr>
            <p:cNvPr id="221" name="Google Shape;221;gdd08612fba_0_167"/>
            <p:cNvGrpSpPr/>
            <p:nvPr/>
          </p:nvGrpSpPr>
          <p:grpSpPr>
            <a:xfrm>
              <a:off x="1157042" y="2724107"/>
              <a:ext cx="990900" cy="533888"/>
              <a:chOff x="1157042" y="2724107"/>
              <a:chExt cx="990900" cy="533888"/>
            </a:xfrm>
          </p:grpSpPr>
          <p:pic>
            <p:nvPicPr>
              <p:cNvPr id="222" name="Google Shape;222;gdd08612fba_0_167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1487429" y="2724107"/>
                <a:ext cx="443569" cy="48846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23" name="Google Shape;223;gdd08612fba_0_167"/>
              <p:cNvSpPr/>
              <p:nvPr/>
            </p:nvSpPr>
            <p:spPr>
              <a:xfrm>
                <a:off x="1517042" y="2789845"/>
                <a:ext cx="363300" cy="365100"/>
              </a:xfrm>
              <a:prstGeom prst="roundRect">
                <a:avLst>
                  <a:gd fmla="val 16667" name="adj"/>
                </a:avLst>
              </a:prstGeom>
              <a:gradFill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D9D2E9"/>
                  </a:gs>
                </a:gsLst>
                <a:path path="circle">
                  <a:fillToRect b="50%" l="50%" r="50%" t="50%"/>
                </a:path>
                <a:tileRect/>
              </a:gradFill>
              <a:ln cap="flat" cmpd="sng" w="9525">
                <a:solidFill>
                  <a:srgbClr val="1F497D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224" name="Google Shape;224;gdd08612fba_0_167"/>
              <p:cNvCxnSpPr>
                <a:endCxn id="223" idx="1"/>
              </p:cNvCxnSpPr>
              <p:nvPr/>
            </p:nvCxnSpPr>
            <p:spPr>
              <a:xfrm>
                <a:off x="1157042" y="2734495"/>
                <a:ext cx="360000" cy="237900"/>
              </a:xfrm>
              <a:prstGeom prst="bentConnector3">
                <a:avLst>
                  <a:gd fmla="val 642" name="adj1"/>
                </a:avLst>
              </a:prstGeom>
              <a:noFill/>
              <a:ln cap="flat" cmpd="sng" w="28575">
                <a:solidFill>
                  <a:srgbClr val="1F497D"/>
                </a:solidFill>
                <a:prstDash val="solid"/>
                <a:round/>
                <a:headEnd len="med" w="med" type="none"/>
                <a:tailEnd len="med" w="med" type="stealth"/>
              </a:ln>
            </p:spPr>
          </p:cxnSp>
          <p:cxnSp>
            <p:nvCxnSpPr>
              <p:cNvPr id="225" name="Google Shape;225;gdd08612fba_0_167"/>
              <p:cNvCxnSpPr>
                <a:stCxn id="223" idx="3"/>
              </p:cNvCxnSpPr>
              <p:nvPr/>
            </p:nvCxnSpPr>
            <p:spPr>
              <a:xfrm>
                <a:off x="1880342" y="2972395"/>
                <a:ext cx="267600" cy="285600"/>
              </a:xfrm>
              <a:prstGeom prst="bentConnector2">
                <a:avLst/>
              </a:prstGeom>
              <a:noFill/>
              <a:ln cap="flat" cmpd="sng" w="28575">
                <a:solidFill>
                  <a:srgbClr val="1F497D"/>
                </a:solidFill>
                <a:prstDash val="solid"/>
                <a:round/>
                <a:headEnd len="med" w="med" type="none"/>
                <a:tailEnd len="med" w="med" type="stealth"/>
              </a:ln>
            </p:spPr>
          </p:cxnSp>
          <p:sp>
            <p:nvSpPr>
              <p:cNvPr id="226" name="Google Shape;226;gdd08612fba_0_167"/>
              <p:cNvSpPr txBox="1"/>
              <p:nvPr/>
            </p:nvSpPr>
            <p:spPr>
              <a:xfrm>
                <a:off x="1658070" y="2898073"/>
                <a:ext cx="207300" cy="237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1100">
                    <a:solidFill>
                      <a:srgbClr val="00FF00"/>
                    </a:solidFill>
                  </a:rPr>
                  <a:t>2</a:t>
                </a:r>
                <a:endParaRPr b="1" sz="1100">
                  <a:solidFill>
                    <a:srgbClr val="00FF00"/>
                  </a:solidFill>
                </a:endParaRPr>
              </a:p>
            </p:txBody>
          </p:sp>
        </p:grpSp>
      </p:grpSp>
      <p:grpSp>
        <p:nvGrpSpPr>
          <p:cNvPr id="227" name="Google Shape;227;gdd08612fba_0_167"/>
          <p:cNvGrpSpPr/>
          <p:nvPr/>
        </p:nvGrpSpPr>
        <p:grpSpPr>
          <a:xfrm>
            <a:off x="3641784" y="3655273"/>
            <a:ext cx="1389461" cy="691670"/>
            <a:chOff x="2514991" y="2724107"/>
            <a:chExt cx="1042200" cy="517988"/>
          </a:xfrm>
        </p:grpSpPr>
        <p:pic>
          <p:nvPicPr>
            <p:cNvPr id="228" name="Google Shape;228;gdd08612fba_0_16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880477" y="2724107"/>
              <a:ext cx="443569" cy="4884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9" name="Google Shape;229;gdd08612fba_0_167"/>
            <p:cNvSpPr/>
            <p:nvPr/>
          </p:nvSpPr>
          <p:spPr>
            <a:xfrm>
              <a:off x="2910091" y="2789845"/>
              <a:ext cx="363300" cy="3651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D9D2E9"/>
                </a:gs>
              </a:gsLst>
              <a:path path="circle">
                <a:fillToRect b="50%" l="50%" r="50%" t="50%"/>
              </a:path>
              <a:tileRect/>
            </a:gradFill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30" name="Google Shape;230;gdd08612fba_0_167"/>
            <p:cNvCxnSpPr>
              <a:endCxn id="229" idx="1"/>
            </p:cNvCxnSpPr>
            <p:nvPr/>
          </p:nvCxnSpPr>
          <p:spPr>
            <a:xfrm flipH="1" rot="10800000">
              <a:off x="2514991" y="2972395"/>
              <a:ext cx="395100" cy="269700"/>
            </a:xfrm>
            <a:prstGeom prst="bentConnector3">
              <a:avLst>
                <a:gd fmla="val 1574" name="adj1"/>
              </a:avLst>
            </a:prstGeom>
            <a:noFill/>
            <a:ln cap="flat" cmpd="sng" w="28575">
              <a:solidFill>
                <a:srgbClr val="1F497D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231" name="Google Shape;231;gdd08612fba_0_167"/>
            <p:cNvCxnSpPr>
              <a:stCxn id="229" idx="3"/>
            </p:cNvCxnSpPr>
            <p:nvPr/>
          </p:nvCxnSpPr>
          <p:spPr>
            <a:xfrm flipH="1" rot="10800000">
              <a:off x="3273391" y="2734495"/>
              <a:ext cx="283800" cy="237900"/>
            </a:xfrm>
            <a:prstGeom prst="bentConnector3">
              <a:avLst>
                <a:gd fmla="val 97966" name="adj1"/>
              </a:avLst>
            </a:prstGeom>
            <a:noFill/>
            <a:ln cap="flat" cmpd="sng" w="28575">
              <a:solidFill>
                <a:srgbClr val="1F497D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232" name="Google Shape;232;gdd08612fba_0_167"/>
            <p:cNvSpPr txBox="1"/>
            <p:nvPr/>
          </p:nvSpPr>
          <p:spPr>
            <a:xfrm>
              <a:off x="3065889" y="2898073"/>
              <a:ext cx="207300" cy="23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100">
                  <a:solidFill>
                    <a:srgbClr val="00FF00"/>
                  </a:solidFill>
                </a:rPr>
                <a:t>2</a:t>
              </a:r>
              <a:endParaRPr b="1" sz="1100">
                <a:solidFill>
                  <a:srgbClr val="00FF00"/>
                </a:solidFill>
              </a:endParaRPr>
            </a:p>
          </p:txBody>
        </p:sp>
      </p:grpSp>
      <p:grpSp>
        <p:nvGrpSpPr>
          <p:cNvPr id="233" name="Google Shape;233;gdd08612fba_0_167"/>
          <p:cNvGrpSpPr/>
          <p:nvPr/>
        </p:nvGrpSpPr>
        <p:grpSpPr>
          <a:xfrm>
            <a:off x="6074283" y="3655273"/>
            <a:ext cx="4283743" cy="691670"/>
            <a:chOff x="4339547" y="2724107"/>
            <a:chExt cx="3213128" cy="517988"/>
          </a:xfrm>
        </p:grpSpPr>
        <p:pic>
          <p:nvPicPr>
            <p:cNvPr id="234" name="Google Shape;234;gdd08612fba_0_16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869662" y="2724107"/>
              <a:ext cx="443569" cy="4884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5" name="Google Shape;235;gdd08612fba_0_167"/>
            <p:cNvSpPr/>
            <p:nvPr/>
          </p:nvSpPr>
          <p:spPr>
            <a:xfrm>
              <a:off x="6899275" y="2789845"/>
              <a:ext cx="363300" cy="3651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D9D2E9"/>
                </a:gs>
              </a:gsLst>
              <a:path path="circle">
                <a:fillToRect b="50%" l="50%" r="50%" t="50%"/>
              </a:path>
              <a:tileRect/>
            </a:gradFill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36" name="Google Shape;236;gdd08612fba_0_167"/>
            <p:cNvCxnSpPr>
              <a:endCxn id="235" idx="1"/>
            </p:cNvCxnSpPr>
            <p:nvPr/>
          </p:nvCxnSpPr>
          <p:spPr>
            <a:xfrm flipH="1" rot="10800000">
              <a:off x="6504175" y="2972395"/>
              <a:ext cx="395100" cy="269700"/>
            </a:xfrm>
            <a:prstGeom prst="bentConnector3">
              <a:avLst>
                <a:gd fmla="val 965" name="adj1"/>
              </a:avLst>
            </a:prstGeom>
            <a:noFill/>
            <a:ln cap="flat" cmpd="sng" w="28575">
              <a:solidFill>
                <a:srgbClr val="1F497D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237" name="Google Shape;237;gdd08612fba_0_167"/>
            <p:cNvCxnSpPr>
              <a:stCxn id="235" idx="3"/>
            </p:cNvCxnSpPr>
            <p:nvPr/>
          </p:nvCxnSpPr>
          <p:spPr>
            <a:xfrm flipH="1" rot="10800000">
              <a:off x="7262575" y="2734495"/>
              <a:ext cx="290100" cy="237900"/>
            </a:xfrm>
            <a:prstGeom prst="bentConnector3">
              <a:avLst>
                <a:gd fmla="val 97447" name="adj1"/>
              </a:avLst>
            </a:prstGeom>
            <a:noFill/>
            <a:ln cap="flat" cmpd="sng" w="28575">
              <a:solidFill>
                <a:srgbClr val="1F497D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238" name="Google Shape;238;gdd08612fba_0_167"/>
            <p:cNvSpPr txBox="1"/>
            <p:nvPr/>
          </p:nvSpPr>
          <p:spPr>
            <a:xfrm>
              <a:off x="4339547" y="2822251"/>
              <a:ext cx="914700" cy="23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800"/>
                <a:t>. . .</a:t>
              </a:r>
              <a:endParaRPr b="1" sz="1800"/>
            </a:p>
          </p:txBody>
        </p:sp>
        <p:sp>
          <p:nvSpPr>
            <p:cNvPr id="239" name="Google Shape;239;gdd08612fba_0_167"/>
            <p:cNvSpPr txBox="1"/>
            <p:nvPr/>
          </p:nvSpPr>
          <p:spPr>
            <a:xfrm>
              <a:off x="7055074" y="2898073"/>
              <a:ext cx="207300" cy="23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100">
                  <a:solidFill>
                    <a:srgbClr val="00FF00"/>
                  </a:solidFill>
                </a:rPr>
                <a:t>2</a:t>
              </a:r>
              <a:endParaRPr b="1" sz="1100">
                <a:solidFill>
                  <a:srgbClr val="00FF00"/>
                </a:solidFill>
              </a:endParaRPr>
            </a:p>
          </p:txBody>
        </p:sp>
      </p:grpSp>
      <p:grpSp>
        <p:nvGrpSpPr>
          <p:cNvPr id="240" name="Google Shape;240;gdd08612fba_0_167"/>
          <p:cNvGrpSpPr/>
          <p:nvPr/>
        </p:nvGrpSpPr>
        <p:grpSpPr>
          <a:xfrm>
            <a:off x="1359130" y="2610088"/>
            <a:ext cx="10048995" cy="1136260"/>
            <a:chOff x="802829" y="1941373"/>
            <a:chExt cx="7537500" cy="850940"/>
          </a:xfrm>
        </p:grpSpPr>
        <p:sp>
          <p:nvSpPr>
            <p:cNvPr id="241" name="Google Shape;241;gdd08612fba_0_167"/>
            <p:cNvSpPr/>
            <p:nvPr/>
          </p:nvSpPr>
          <p:spPr>
            <a:xfrm>
              <a:off x="802829" y="2557975"/>
              <a:ext cx="7537500" cy="171300"/>
            </a:xfrm>
            <a:prstGeom prst="rect">
              <a:avLst/>
            </a:prstGeom>
            <a:solidFill>
              <a:srgbClr val="6AA84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gdd08612fba_0_167"/>
            <p:cNvSpPr txBox="1"/>
            <p:nvPr/>
          </p:nvSpPr>
          <p:spPr>
            <a:xfrm>
              <a:off x="939100" y="2478213"/>
              <a:ext cx="7271700" cy="31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100">
                  <a:solidFill>
                    <a:srgbClr val="CC0000"/>
                  </a:solidFill>
                </a:rPr>
                <a:t>Front End</a:t>
              </a:r>
              <a:endParaRPr b="1" sz="1100">
                <a:solidFill>
                  <a:srgbClr val="CC0000"/>
                </a:solidFill>
              </a:endParaRPr>
            </a:p>
          </p:txBody>
        </p:sp>
        <p:cxnSp>
          <p:nvCxnSpPr>
            <p:cNvPr id="243" name="Google Shape;243;gdd08612fba_0_167"/>
            <p:cNvCxnSpPr>
              <a:stCxn id="244" idx="2"/>
            </p:cNvCxnSpPr>
            <p:nvPr/>
          </p:nvCxnSpPr>
          <p:spPr>
            <a:xfrm>
              <a:off x="5820535" y="2205753"/>
              <a:ext cx="6300" cy="358800"/>
            </a:xfrm>
            <a:prstGeom prst="straightConnector1">
              <a:avLst/>
            </a:prstGeom>
            <a:noFill/>
            <a:ln cap="flat" cmpd="sng" w="19050">
              <a:solidFill>
                <a:srgbClr val="002A48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pic>
          <p:nvPicPr>
            <p:cNvPr id="245" name="Google Shape;245;gdd08612fba_0_16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073498" y="1976186"/>
              <a:ext cx="310136" cy="2961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6" name="Google Shape;246;gdd08612fba_0_167"/>
            <p:cNvSpPr/>
            <p:nvPr/>
          </p:nvSpPr>
          <p:spPr>
            <a:xfrm>
              <a:off x="1047927" y="1941373"/>
              <a:ext cx="360000" cy="3651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4196B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47" name="Google Shape;247;gdd08612fba_0_167"/>
            <p:cNvCxnSpPr>
              <a:stCxn id="246" idx="2"/>
            </p:cNvCxnSpPr>
            <p:nvPr/>
          </p:nvCxnSpPr>
          <p:spPr>
            <a:xfrm>
              <a:off x="1227927" y="2306473"/>
              <a:ext cx="3300" cy="260400"/>
            </a:xfrm>
            <a:prstGeom prst="straightConnector1">
              <a:avLst/>
            </a:prstGeom>
            <a:noFill/>
            <a:ln cap="flat" cmpd="sng" w="19050">
              <a:solidFill>
                <a:srgbClr val="4196B4"/>
              </a:solidFill>
              <a:prstDash val="solid"/>
              <a:round/>
              <a:headEnd len="med" w="med" type="stealth"/>
              <a:tailEnd len="med" w="med" type="stealth"/>
            </a:ln>
          </p:spPr>
        </p:cxnSp>
      </p:grpSp>
      <p:grpSp>
        <p:nvGrpSpPr>
          <p:cNvPr id="248" name="Google Shape;248;gdd08612fba_0_167"/>
          <p:cNvGrpSpPr/>
          <p:nvPr/>
        </p:nvGrpSpPr>
        <p:grpSpPr>
          <a:xfrm>
            <a:off x="7019230" y="4567505"/>
            <a:ext cx="4390150" cy="1510029"/>
            <a:chOff x="5048328" y="3407273"/>
            <a:chExt cx="3292942" cy="1130854"/>
          </a:xfrm>
        </p:grpSpPr>
        <p:sp>
          <p:nvSpPr>
            <p:cNvPr id="249" name="Google Shape;249;gdd08612fba_0_167"/>
            <p:cNvSpPr/>
            <p:nvPr/>
          </p:nvSpPr>
          <p:spPr>
            <a:xfrm>
              <a:off x="5888050" y="3740573"/>
              <a:ext cx="694800" cy="7206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4196B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50" name="Google Shape;250;gdd08612fba_0_167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5944193" y="3810523"/>
              <a:ext cx="595991" cy="5837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1" name="Google Shape;251;gdd08612fba_0_16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048328" y="3849377"/>
              <a:ext cx="443569" cy="4884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2" name="Google Shape;252;gdd08612fba_0_167"/>
            <p:cNvSpPr/>
            <p:nvPr/>
          </p:nvSpPr>
          <p:spPr>
            <a:xfrm>
              <a:off x="5077942" y="3915115"/>
              <a:ext cx="363300" cy="3651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D9D2E9"/>
                </a:gs>
              </a:gsLst>
              <a:path path="circle">
                <a:fillToRect b="50%" l="50%" r="50%" t="50%"/>
              </a:path>
              <a:tileRect/>
            </a:gradFill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53" name="Google Shape;253;gdd08612fba_0_167"/>
            <p:cNvCxnSpPr>
              <a:stCxn id="252" idx="0"/>
            </p:cNvCxnSpPr>
            <p:nvPr/>
          </p:nvCxnSpPr>
          <p:spPr>
            <a:xfrm rot="10800000">
              <a:off x="5256292" y="3432715"/>
              <a:ext cx="3300" cy="482400"/>
            </a:xfrm>
            <a:prstGeom prst="straightConnector1">
              <a:avLst/>
            </a:prstGeom>
            <a:noFill/>
            <a:ln cap="flat" cmpd="sng" w="19050">
              <a:solidFill>
                <a:srgbClr val="002A48"/>
              </a:solidFill>
              <a:prstDash val="solid"/>
              <a:round/>
              <a:headEnd len="med" w="med" type="stealth"/>
              <a:tailEnd len="med" w="med" type="none"/>
            </a:ln>
          </p:spPr>
        </p:cxnSp>
        <p:cxnSp>
          <p:nvCxnSpPr>
            <p:cNvPr id="254" name="Google Shape;254;gdd08612fba_0_167"/>
            <p:cNvCxnSpPr>
              <a:endCxn id="249" idx="1"/>
            </p:cNvCxnSpPr>
            <p:nvPr/>
          </p:nvCxnSpPr>
          <p:spPr>
            <a:xfrm>
              <a:off x="5441950" y="4097573"/>
              <a:ext cx="446100" cy="3300"/>
            </a:xfrm>
            <a:prstGeom prst="straightConnector1">
              <a:avLst/>
            </a:prstGeom>
            <a:noFill/>
            <a:ln cap="flat" cmpd="sng" w="19050">
              <a:solidFill>
                <a:srgbClr val="002A48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55" name="Google Shape;255;gdd08612fba_0_167"/>
            <p:cNvCxnSpPr/>
            <p:nvPr/>
          </p:nvCxnSpPr>
          <p:spPr>
            <a:xfrm rot="10800000">
              <a:off x="6235191" y="3407273"/>
              <a:ext cx="0" cy="333300"/>
            </a:xfrm>
            <a:prstGeom prst="straightConnector1">
              <a:avLst/>
            </a:prstGeom>
            <a:noFill/>
            <a:ln cap="flat" cmpd="sng" w="19050">
              <a:solidFill>
                <a:srgbClr val="1F497D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256" name="Google Shape;256;gdd08612fba_0_167"/>
            <p:cNvSpPr txBox="1"/>
            <p:nvPr/>
          </p:nvSpPr>
          <p:spPr>
            <a:xfrm>
              <a:off x="5252935" y="4036733"/>
              <a:ext cx="207300" cy="23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100">
                  <a:solidFill>
                    <a:srgbClr val="00FF00"/>
                  </a:solidFill>
                </a:rPr>
                <a:t>3</a:t>
              </a:r>
              <a:endParaRPr b="1" sz="1100">
                <a:solidFill>
                  <a:srgbClr val="00FF00"/>
                </a:solidFill>
              </a:endParaRPr>
            </a:p>
          </p:txBody>
        </p:sp>
        <p:pic>
          <p:nvPicPr>
            <p:cNvPr id="257" name="Google Shape;257;gdd08612fba_0_167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7158977" y="3915848"/>
              <a:ext cx="595991" cy="5837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8" name="Google Shape;258;gdd08612fba_0_167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7417899" y="3796871"/>
              <a:ext cx="595991" cy="5837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9" name="Google Shape;259;gdd08612fba_0_167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7744324" y="3675779"/>
              <a:ext cx="595991" cy="58378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0" name="Google Shape;260;gdd08612fba_0_167"/>
            <p:cNvSpPr/>
            <p:nvPr/>
          </p:nvSpPr>
          <p:spPr>
            <a:xfrm>
              <a:off x="7158970" y="3649527"/>
              <a:ext cx="1182300" cy="8886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4196B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61" name="Google Shape;261;gdd08612fba_0_167"/>
            <p:cNvCxnSpPr>
              <a:stCxn id="249" idx="3"/>
              <a:endCxn id="260" idx="1"/>
            </p:cNvCxnSpPr>
            <p:nvPr/>
          </p:nvCxnSpPr>
          <p:spPr>
            <a:xfrm flipH="1" rot="10800000">
              <a:off x="6582850" y="4093973"/>
              <a:ext cx="576000" cy="6900"/>
            </a:xfrm>
            <a:prstGeom prst="straightConnector1">
              <a:avLst/>
            </a:prstGeom>
            <a:noFill/>
            <a:ln cap="flat" cmpd="sng" w="19050">
              <a:solidFill>
                <a:srgbClr val="002A48"/>
              </a:solidFill>
              <a:prstDash val="solid"/>
              <a:round/>
              <a:headEnd len="med" w="med" type="stealth"/>
              <a:tailEnd len="med" w="med" type="stealth"/>
            </a:ln>
          </p:spPr>
        </p:cxnSp>
      </p:grpSp>
      <p:grpSp>
        <p:nvGrpSpPr>
          <p:cNvPr id="262" name="Google Shape;262;gdd08612fba_0_167"/>
          <p:cNvGrpSpPr/>
          <p:nvPr/>
        </p:nvGrpSpPr>
        <p:grpSpPr>
          <a:xfrm>
            <a:off x="4129066" y="1246733"/>
            <a:ext cx="6808713" cy="2158295"/>
            <a:chOff x="2880488" y="920363"/>
            <a:chExt cx="5107045" cy="1616338"/>
          </a:xfrm>
        </p:grpSpPr>
        <p:pic>
          <p:nvPicPr>
            <p:cNvPr id="263" name="Google Shape;263;gdd08612fba_0_16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288584" y="1239445"/>
              <a:ext cx="1117432" cy="10945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4" name="Google Shape;244;gdd08612fba_0_167"/>
            <p:cNvSpPr/>
            <p:nvPr/>
          </p:nvSpPr>
          <p:spPr>
            <a:xfrm>
              <a:off x="5363185" y="1386753"/>
              <a:ext cx="914700" cy="8190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D9D2E9"/>
                </a:gs>
              </a:gsLst>
              <a:path path="circle">
                <a:fillToRect b="50%" l="50%" r="50%" t="50%"/>
              </a:path>
              <a:tileRect/>
            </a:gradFill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gdd08612fba_0_167"/>
            <p:cNvSpPr txBox="1"/>
            <p:nvPr/>
          </p:nvSpPr>
          <p:spPr>
            <a:xfrm>
              <a:off x="5978959" y="1941372"/>
              <a:ext cx="207300" cy="23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100">
                  <a:solidFill>
                    <a:srgbClr val="00FF00"/>
                  </a:solidFill>
                </a:rPr>
                <a:t>1</a:t>
              </a:r>
              <a:endParaRPr b="1" sz="1100">
                <a:solidFill>
                  <a:srgbClr val="00FF00"/>
                </a:solidFill>
              </a:endParaRPr>
            </a:p>
          </p:txBody>
        </p:sp>
        <p:cxnSp>
          <p:nvCxnSpPr>
            <p:cNvPr id="265" name="Google Shape;265;gdd08612fba_0_167"/>
            <p:cNvCxnSpPr/>
            <p:nvPr/>
          </p:nvCxnSpPr>
          <p:spPr>
            <a:xfrm flipH="1" rot="10800000">
              <a:off x="2880488" y="1796655"/>
              <a:ext cx="2482800" cy="9600"/>
            </a:xfrm>
            <a:prstGeom prst="straightConnector1">
              <a:avLst/>
            </a:prstGeom>
            <a:noFill/>
            <a:ln cap="flat" cmpd="sng" w="19050">
              <a:solidFill>
                <a:srgbClr val="4196B4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pic>
          <p:nvPicPr>
            <p:cNvPr id="266" name="Google Shape;266;gdd08612fba_0_167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6542550" y="2081916"/>
              <a:ext cx="317733" cy="2614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7" name="Google Shape;267;gdd08612fba_0_167"/>
            <p:cNvSpPr/>
            <p:nvPr/>
          </p:nvSpPr>
          <p:spPr>
            <a:xfrm>
              <a:off x="6805263" y="1635778"/>
              <a:ext cx="940200" cy="504600"/>
            </a:xfrm>
            <a:prstGeom prst="roundRect">
              <a:avLst>
                <a:gd fmla="val 16667" name="adj"/>
              </a:avLst>
            </a:prstGeom>
            <a:solidFill>
              <a:srgbClr val="CFE2F3"/>
            </a:solidFill>
            <a:ln cap="flat" cmpd="sng" w="9525">
              <a:solidFill>
                <a:srgbClr val="00294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/>
                <a:t>IAM-cloud</a:t>
              </a:r>
              <a:endParaRPr sz="1200"/>
            </a:p>
          </p:txBody>
        </p:sp>
        <p:cxnSp>
          <p:nvCxnSpPr>
            <p:cNvPr id="268" name="Google Shape;268;gdd08612fba_0_167"/>
            <p:cNvCxnSpPr>
              <a:stCxn id="244" idx="0"/>
              <a:endCxn id="267" idx="0"/>
            </p:cNvCxnSpPr>
            <p:nvPr/>
          </p:nvCxnSpPr>
          <p:spPr>
            <a:xfrm flipH="1" rot="-5400000">
              <a:off x="6423385" y="783903"/>
              <a:ext cx="249000" cy="1454700"/>
            </a:xfrm>
            <a:prstGeom prst="bentConnector3">
              <a:avLst>
                <a:gd fmla="val -71619" name="adj1"/>
              </a:avLst>
            </a:prstGeom>
            <a:noFill/>
            <a:ln cap="flat" cmpd="sng" w="19050">
              <a:solidFill>
                <a:srgbClr val="1F497D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pic>
          <p:nvPicPr>
            <p:cNvPr id="269" name="Google Shape;269;gdd08612fba_0_167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7452473" y="1512475"/>
              <a:ext cx="535061" cy="36513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70" name="Google Shape;270;gdd08612fba_0_167"/>
            <p:cNvCxnSpPr>
              <a:stCxn id="267" idx="2"/>
              <a:endCxn id="244" idx="3"/>
            </p:cNvCxnSpPr>
            <p:nvPr/>
          </p:nvCxnSpPr>
          <p:spPr>
            <a:xfrm flipH="1" rot="5400000">
              <a:off x="6604563" y="1469578"/>
              <a:ext cx="344100" cy="997500"/>
            </a:xfrm>
            <a:prstGeom prst="bentConnector4">
              <a:avLst>
                <a:gd fmla="val -51825" name="adj1"/>
                <a:gd fmla="val 73563" name="adj2"/>
              </a:avLst>
            </a:prstGeom>
            <a:noFill/>
            <a:ln cap="flat" cmpd="sng" w="19050">
              <a:solidFill>
                <a:srgbClr val="6295B5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271" name="Google Shape;271;gdd08612fba_0_167"/>
            <p:cNvSpPr txBox="1"/>
            <p:nvPr/>
          </p:nvSpPr>
          <p:spPr>
            <a:xfrm>
              <a:off x="6143700" y="920363"/>
              <a:ext cx="9429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latin typeface="Calibri"/>
                  <a:ea typeface="Calibri"/>
                  <a:cs typeface="Calibri"/>
                  <a:sym typeface="Calibri"/>
                </a:rPr>
                <a:t>Authentication</a:t>
              </a:r>
              <a:endParaRPr sz="9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" name="Google Shape;272;gdd08612fba_0_167"/>
            <p:cNvSpPr txBox="1"/>
            <p:nvPr/>
          </p:nvSpPr>
          <p:spPr>
            <a:xfrm>
              <a:off x="6540175" y="2263700"/>
              <a:ext cx="801300" cy="27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latin typeface="Calibri"/>
                  <a:ea typeface="Calibri"/>
                  <a:cs typeface="Calibri"/>
                  <a:sym typeface="Calibri"/>
                </a:rPr>
                <a:t>Authorization</a:t>
              </a:r>
              <a:endParaRPr sz="90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73" name="Google Shape;273;gdd08612fba_0_16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775385" y="2820365"/>
            <a:ext cx="1804944" cy="365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gdd08612fba_0_16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890233" y="1395225"/>
            <a:ext cx="1575263" cy="700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gdd08612fba_0_167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511071" y="2159384"/>
            <a:ext cx="527570" cy="525956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gdd08612fba_0_167"/>
          <p:cNvSpPr txBox="1"/>
          <p:nvPr/>
        </p:nvSpPr>
        <p:spPr>
          <a:xfrm>
            <a:off x="2636397" y="410830"/>
            <a:ext cx="7038300" cy="7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002A48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en-US" sz="2800">
                <a:solidFill>
                  <a:srgbClr val="6295B5"/>
                </a:solidFill>
                <a:latin typeface="Calibri"/>
                <a:ea typeface="Calibri"/>
                <a:cs typeface="Calibri"/>
                <a:sym typeface="Calibri"/>
              </a:rPr>
              <a:t>Cultural Heritage Network </a:t>
            </a:r>
            <a:r>
              <a:rPr lang="en-US" sz="2800">
                <a:solidFill>
                  <a:srgbClr val="002949"/>
                </a:solidFill>
                <a:latin typeface="Calibri"/>
                <a:ea typeface="Calibri"/>
                <a:cs typeface="Calibri"/>
                <a:sym typeface="Calibri"/>
              </a:rPr>
              <a:t>Cloud</a:t>
            </a:r>
            <a:endParaRPr sz="2800">
              <a:solidFill>
                <a:srgbClr val="00294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7" name="Google Shape;277;gdd08612fba_0_167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288799" y="1315550"/>
            <a:ext cx="1683100" cy="1017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gdd08612fba_0_167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331699" y="400200"/>
            <a:ext cx="1575275" cy="81169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9" name="Google Shape;279;gdd08612fba_0_167"/>
          <p:cNvGrpSpPr/>
          <p:nvPr/>
        </p:nvGrpSpPr>
        <p:grpSpPr>
          <a:xfrm>
            <a:off x="1359091" y="4606252"/>
            <a:ext cx="2332567" cy="1847702"/>
            <a:chOff x="1359091" y="4606252"/>
            <a:chExt cx="2332567" cy="1847702"/>
          </a:xfrm>
        </p:grpSpPr>
        <p:grpSp>
          <p:nvGrpSpPr>
            <p:cNvPr id="280" name="Google Shape;280;gdd08612fba_0_167"/>
            <p:cNvGrpSpPr/>
            <p:nvPr/>
          </p:nvGrpSpPr>
          <p:grpSpPr>
            <a:xfrm>
              <a:off x="1359091" y="4606252"/>
              <a:ext cx="2332567" cy="1847702"/>
              <a:chOff x="802799" y="3436291"/>
              <a:chExt cx="1749600" cy="1383736"/>
            </a:xfrm>
          </p:grpSpPr>
          <p:sp>
            <p:nvSpPr>
              <p:cNvPr id="281" name="Google Shape;281;gdd08612fba_0_167"/>
              <p:cNvSpPr/>
              <p:nvPr/>
            </p:nvSpPr>
            <p:spPr>
              <a:xfrm>
                <a:off x="802799" y="3642526"/>
                <a:ext cx="1749600" cy="1177500"/>
              </a:xfrm>
              <a:prstGeom prst="roundRect">
                <a:avLst>
                  <a:gd fmla="val 16667" name="adj"/>
                </a:avLst>
              </a:prstGeom>
              <a:noFill/>
              <a:ln cap="flat" cmpd="sng" w="19050">
                <a:solidFill>
                  <a:srgbClr val="4196B4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pic>
            <p:nvPicPr>
              <p:cNvPr id="282" name="Google Shape;282;gdd08612fba_0_167"/>
              <p:cNvPicPr preferRelativeResize="0"/>
              <p:nvPr/>
            </p:nvPicPr>
            <p:blipFill>
              <a:blip r:embed="rId14">
                <a:alphaModFix/>
              </a:blip>
              <a:stretch>
                <a:fillRect/>
              </a:stretch>
            </p:blipFill>
            <p:spPr>
              <a:xfrm>
                <a:off x="1127121" y="3629615"/>
                <a:ext cx="801435" cy="744799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283" name="Google Shape;283;gdd08612fba_0_167"/>
              <p:cNvCxnSpPr/>
              <p:nvPr/>
            </p:nvCxnSpPr>
            <p:spPr>
              <a:xfrm flipH="1" rot="10800000">
                <a:off x="1537389" y="3436291"/>
                <a:ext cx="6300" cy="3270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2A48"/>
                </a:solidFill>
                <a:prstDash val="solid"/>
                <a:round/>
                <a:headEnd len="med" w="med" type="stealth"/>
                <a:tailEnd len="med" w="med" type="stealth"/>
              </a:ln>
            </p:spPr>
          </p:cxnSp>
          <p:pic>
            <p:nvPicPr>
              <p:cNvPr id="284" name="Google Shape;284;gdd08612fba_0_167"/>
              <p:cNvPicPr preferRelativeResize="0"/>
              <p:nvPr/>
            </p:nvPicPr>
            <p:blipFill>
              <a:blip r:embed="rId15">
                <a:alphaModFix/>
              </a:blip>
              <a:stretch>
                <a:fillRect/>
              </a:stretch>
            </p:blipFill>
            <p:spPr>
              <a:xfrm>
                <a:off x="939102" y="4361105"/>
                <a:ext cx="291431" cy="29008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85" name="Google Shape;285;gdd08612fba_0_167"/>
              <p:cNvPicPr preferRelativeResize="0"/>
              <p:nvPr/>
            </p:nvPicPr>
            <p:blipFill>
              <a:blip r:embed="rId16">
                <a:alphaModFix/>
              </a:blip>
              <a:stretch>
                <a:fillRect/>
              </a:stretch>
            </p:blipFill>
            <p:spPr>
              <a:xfrm>
                <a:off x="1994940" y="4337841"/>
                <a:ext cx="556448" cy="36953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86" name="Google Shape;286;gdd08612fba_0_167"/>
            <p:cNvPicPr preferRelativeResize="0"/>
            <p:nvPr/>
          </p:nvPicPr>
          <p:blipFill>
            <a:blip r:embed="rId17">
              <a:alphaModFix/>
            </a:blip>
            <a:stretch>
              <a:fillRect/>
            </a:stretch>
          </p:blipFill>
          <p:spPr>
            <a:xfrm>
              <a:off x="2091627" y="6240763"/>
              <a:ext cx="752850" cy="100992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87" name="Google Shape;287;gdd08612fba_0_167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11029792" y="-8"/>
            <a:ext cx="1162212" cy="5626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dd08612fba_0_346"/>
          <p:cNvSpPr txBox="1"/>
          <p:nvPr>
            <p:ph idx="1" type="body"/>
          </p:nvPr>
        </p:nvSpPr>
        <p:spPr>
          <a:xfrm>
            <a:off x="182575" y="1232375"/>
            <a:ext cx="11590200" cy="5108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A48"/>
              </a:buClr>
              <a:buSzPts val="2000"/>
              <a:buFont typeface="Helvetica Neue"/>
              <a:buChar char="●"/>
            </a:pPr>
            <a:r>
              <a:rPr lang="en-US" sz="2000">
                <a:solidFill>
                  <a:srgbClr val="002A4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CHNet is the INFN network dedicated to the application of physical technologies on Cultural Heritages.</a:t>
            </a:r>
            <a:endParaRPr sz="2000">
              <a:solidFill>
                <a:srgbClr val="002A4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2A4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A48"/>
              </a:buClr>
              <a:buSzPts val="2000"/>
              <a:buFont typeface="Helvetica Neue"/>
              <a:buChar char="●"/>
            </a:pPr>
            <a:r>
              <a:rPr lang="en-US" sz="2000">
                <a:solidFill>
                  <a:srgbClr val="002A4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is currently developing, jointly with CNAF and PIN, a set of ontology-enabled web-based services for FAIR-based data storage &amp; analysis, available in its cloud.</a:t>
            </a:r>
            <a:endParaRPr sz="2000">
              <a:solidFill>
                <a:srgbClr val="002A4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2A4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A48"/>
              </a:buClr>
              <a:buSzPts val="2000"/>
              <a:buFont typeface="Helvetica Neue"/>
              <a:buChar char="●"/>
            </a:pPr>
            <a:r>
              <a:rPr lang="en-US" sz="2000">
                <a:solidFill>
                  <a:srgbClr val="002A4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currently offers cloud services developed within 2 european projects,                       </a:t>
            </a:r>
            <a:endParaRPr sz="2000">
              <a:solidFill>
                <a:srgbClr val="002A4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2A4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                      .  In the near future, they will be integrated into the       competence center on Cultural Heritages.              </a:t>
            </a:r>
            <a:endParaRPr sz="2000">
              <a:solidFill>
                <a:srgbClr val="002A4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2A4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A48"/>
              </a:buClr>
              <a:buSzPts val="2000"/>
              <a:buFont typeface="Helvetica Neue"/>
              <a:buChar char="●"/>
            </a:pPr>
            <a:r>
              <a:rPr lang="en-US" sz="2000">
                <a:solidFill>
                  <a:srgbClr val="002A4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DHLab, the digital group of CHNet, is currently developing further (micro)services, but it is also involved in few research projects on Digital technologies applied to Scientific Analysis on Cultural Heritages. </a:t>
            </a:r>
            <a:endParaRPr sz="2000">
              <a:solidFill>
                <a:srgbClr val="002A4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2A4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A48"/>
              </a:buClr>
              <a:buSzPts val="2000"/>
              <a:buFont typeface="Helvetica Neue"/>
              <a:buChar char="●"/>
            </a:pPr>
            <a:r>
              <a:rPr lang="en-US" sz="2000">
                <a:solidFill>
                  <a:srgbClr val="002A4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goal is to move (almost) all CHNet software and data in the cloud.</a:t>
            </a:r>
            <a:endParaRPr sz="2000"/>
          </a:p>
        </p:txBody>
      </p:sp>
      <p:sp>
        <p:nvSpPr>
          <p:cNvPr id="294" name="Google Shape;294;gdd08612fba_0_346"/>
          <p:cNvSpPr txBox="1"/>
          <p:nvPr>
            <p:ph idx="12" type="sldNum"/>
          </p:nvPr>
        </p:nvSpPr>
        <p:spPr>
          <a:xfrm>
            <a:off x="10547350" y="6626225"/>
            <a:ext cx="419100" cy="288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5" name="Google Shape;295;gdd08612fba_0_346"/>
          <p:cNvSpPr txBox="1"/>
          <p:nvPr/>
        </p:nvSpPr>
        <p:spPr>
          <a:xfrm>
            <a:off x="0" y="6454775"/>
            <a:ext cx="10547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1F497D"/>
                </a:solidFill>
              </a:rPr>
              <a:t>CHNet cloud: an EOSC-based cloud for physical technologies applied to cultural heritages</a:t>
            </a:r>
            <a:r>
              <a:rPr lang="en-US" sz="1200">
                <a:solidFill>
                  <a:schemeClr val="dk1"/>
                </a:solidFill>
              </a:rPr>
              <a:t>  -</a:t>
            </a:r>
            <a:r>
              <a:rPr lang="en-US" sz="1200">
                <a:solidFill>
                  <a:srgbClr val="6295B5"/>
                </a:solidFill>
              </a:rPr>
              <a:t>  Alessandro Bombini - </a:t>
            </a:r>
            <a:r>
              <a:rPr i="1" lang="en-US" sz="1200">
                <a:solidFill>
                  <a:srgbClr val="6295B5"/>
                </a:solidFill>
              </a:rPr>
              <a:t>INFN CHNet, Firenze</a:t>
            </a:r>
            <a:endParaRPr i="1">
              <a:solidFill>
                <a:srgbClr val="6295B5"/>
              </a:solidFill>
            </a:endParaRPr>
          </a:p>
        </p:txBody>
      </p:sp>
      <p:pic>
        <p:nvPicPr>
          <p:cNvPr id="296" name="Google Shape;296;gdd08612fba_0_3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94525" y="3104129"/>
            <a:ext cx="1311998" cy="489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gdd08612fba_0_3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35403" y="3675971"/>
            <a:ext cx="1520903" cy="221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gdd08612fba_0_3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34962" y="3550856"/>
            <a:ext cx="320630" cy="320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gdd08612fba_0_34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029792" y="-8"/>
            <a:ext cx="1162212" cy="56265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gdd08612fba_0_34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766303" y="2623480"/>
            <a:ext cx="2425699" cy="8489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dd08612fba_0_359"/>
          <p:cNvSpPr txBox="1"/>
          <p:nvPr>
            <p:ph type="ctrTitle"/>
          </p:nvPr>
        </p:nvSpPr>
        <p:spPr>
          <a:xfrm>
            <a:off x="1058850" y="1608125"/>
            <a:ext cx="9969300" cy="343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Thank you for your attention!</a:t>
            </a:r>
            <a:endParaRPr/>
          </a:p>
        </p:txBody>
      </p:sp>
      <p:sp>
        <p:nvSpPr>
          <p:cNvPr id="306" name="Google Shape;306;gdd08612fba_0_359"/>
          <p:cNvSpPr txBox="1"/>
          <p:nvPr>
            <p:ph idx="1" type="subTitle"/>
          </p:nvPr>
        </p:nvSpPr>
        <p:spPr>
          <a:xfrm>
            <a:off x="1058862" y="5233987"/>
            <a:ext cx="8169300" cy="830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3F50"/>
              </a:buClr>
              <a:buSzPts val="3200"/>
              <a:buNone/>
            </a:pPr>
            <a:r>
              <a:rPr lang="en-US">
                <a:solidFill>
                  <a:srgbClr val="333F50"/>
                </a:solidFill>
              </a:rPr>
              <a:t>Alessandro Bombini</a:t>
            </a:r>
            <a:endParaRPr/>
          </a:p>
        </p:txBody>
      </p:sp>
      <p:sp>
        <p:nvSpPr>
          <p:cNvPr id="307" name="Google Shape;307;gdd08612fba_0_359"/>
          <p:cNvSpPr txBox="1"/>
          <p:nvPr>
            <p:ph idx="3" type="body"/>
          </p:nvPr>
        </p:nvSpPr>
        <p:spPr>
          <a:xfrm>
            <a:off x="1058862" y="6096000"/>
            <a:ext cx="8169300" cy="5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3F50"/>
              </a:buClr>
              <a:buSzPts val="2400"/>
              <a:buNone/>
            </a:pPr>
            <a:r>
              <a:rPr lang="en-US">
                <a:solidFill>
                  <a:srgbClr val="333F50"/>
                </a:solidFill>
              </a:rPr>
              <a:t>INFN CHNet, Firenze</a:t>
            </a:r>
            <a:endParaRPr/>
          </a:p>
        </p:txBody>
      </p:sp>
      <p:pic>
        <p:nvPicPr>
          <p:cNvPr id="308" name="Google Shape;308;gdd08612fba_0_3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3770496" cy="18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gdd08612fba_0_3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59712" y="4377275"/>
            <a:ext cx="6132300" cy="24807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dd2d852816_0_8"/>
          <p:cNvSpPr txBox="1"/>
          <p:nvPr>
            <p:ph type="ctrTitle"/>
          </p:nvPr>
        </p:nvSpPr>
        <p:spPr>
          <a:xfrm>
            <a:off x="1058850" y="1608125"/>
            <a:ext cx="9969300" cy="343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Extra slides</a:t>
            </a:r>
            <a:endParaRPr/>
          </a:p>
        </p:txBody>
      </p:sp>
      <p:sp>
        <p:nvSpPr>
          <p:cNvPr id="315" name="Google Shape;315;gdd2d852816_0_8"/>
          <p:cNvSpPr txBox="1"/>
          <p:nvPr>
            <p:ph idx="1" type="subTitle"/>
          </p:nvPr>
        </p:nvSpPr>
        <p:spPr>
          <a:xfrm>
            <a:off x="1058862" y="5233987"/>
            <a:ext cx="8169300" cy="830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3F50"/>
              </a:buClr>
              <a:buSzPts val="3200"/>
              <a:buNone/>
            </a:pPr>
            <a:r>
              <a:rPr lang="en-US">
                <a:solidFill>
                  <a:srgbClr val="333F50"/>
                </a:solidFill>
              </a:rPr>
              <a:t>Alessandro Bombini</a:t>
            </a:r>
            <a:endParaRPr/>
          </a:p>
        </p:txBody>
      </p:sp>
      <p:sp>
        <p:nvSpPr>
          <p:cNvPr id="316" name="Google Shape;316;gdd2d852816_0_8"/>
          <p:cNvSpPr txBox="1"/>
          <p:nvPr>
            <p:ph idx="3" type="body"/>
          </p:nvPr>
        </p:nvSpPr>
        <p:spPr>
          <a:xfrm>
            <a:off x="1058862" y="6096000"/>
            <a:ext cx="8169300" cy="5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3F50"/>
              </a:buClr>
              <a:buSzPts val="2400"/>
              <a:buNone/>
            </a:pPr>
            <a:r>
              <a:rPr lang="en-US">
                <a:solidFill>
                  <a:srgbClr val="333F50"/>
                </a:solidFill>
              </a:rPr>
              <a:t>INFN CHNet, Firenze</a:t>
            </a:r>
            <a:endParaRPr/>
          </a:p>
        </p:txBody>
      </p:sp>
      <p:pic>
        <p:nvPicPr>
          <p:cNvPr id="317" name="Google Shape;317;gdd2d852816_0_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3770496" cy="18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gdd2d852816_0_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59712" y="4377275"/>
            <a:ext cx="6132300" cy="24807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dd2d852816_0_16"/>
          <p:cNvSpPr txBox="1"/>
          <p:nvPr>
            <p:ph idx="12" type="sldNum"/>
          </p:nvPr>
        </p:nvSpPr>
        <p:spPr>
          <a:xfrm>
            <a:off x="10547350" y="6626225"/>
            <a:ext cx="419100" cy="288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5" name="Google Shape;325;gdd2d852816_0_16"/>
          <p:cNvSpPr txBox="1"/>
          <p:nvPr/>
        </p:nvSpPr>
        <p:spPr>
          <a:xfrm>
            <a:off x="0" y="6454775"/>
            <a:ext cx="105474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1F497D"/>
                </a:solidFill>
              </a:rPr>
              <a:t>CHNet cloud: an EOSC-based cloud for physical technologies applied to cultural heritages</a:t>
            </a:r>
            <a:r>
              <a:rPr lang="en-US" sz="1200">
                <a:solidFill>
                  <a:schemeClr val="dk1"/>
                </a:solidFill>
              </a:rPr>
              <a:t>  -</a:t>
            </a:r>
            <a:r>
              <a:rPr lang="en-US" sz="1200">
                <a:solidFill>
                  <a:srgbClr val="6295B5"/>
                </a:solidFill>
              </a:rPr>
              <a:t>  Alessandro Bombini - </a:t>
            </a:r>
            <a:r>
              <a:rPr i="1" lang="en-US" sz="1200">
                <a:solidFill>
                  <a:srgbClr val="6295B5"/>
                </a:solidFill>
              </a:rPr>
              <a:t>INFN CHNet, Firenze</a:t>
            </a:r>
            <a:endParaRPr i="1">
              <a:solidFill>
                <a:srgbClr val="6295B5"/>
              </a:solidFill>
            </a:endParaRPr>
          </a:p>
        </p:txBody>
      </p:sp>
      <p:pic>
        <p:nvPicPr>
          <p:cNvPr id="326" name="Google Shape;326;gdd2d852816_0_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29792" y="-8"/>
            <a:ext cx="1162212" cy="56265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7" name="Google Shape;327;gdd2d852816_0_16"/>
          <p:cNvGrpSpPr/>
          <p:nvPr/>
        </p:nvGrpSpPr>
        <p:grpSpPr>
          <a:xfrm>
            <a:off x="2169594" y="764920"/>
            <a:ext cx="4680600" cy="5600856"/>
            <a:chOff x="2169594" y="764920"/>
            <a:chExt cx="4680600" cy="5600856"/>
          </a:xfrm>
        </p:grpSpPr>
        <p:cxnSp>
          <p:nvCxnSpPr>
            <p:cNvPr id="328" name="Google Shape;328;gdd2d852816_0_16"/>
            <p:cNvCxnSpPr/>
            <p:nvPr/>
          </p:nvCxnSpPr>
          <p:spPr>
            <a:xfrm rot="10800000">
              <a:off x="4987775" y="3307837"/>
              <a:ext cx="1209600" cy="624600"/>
            </a:xfrm>
            <a:prstGeom prst="straightConnector1">
              <a:avLst/>
            </a:prstGeom>
            <a:noFill/>
            <a:ln cap="flat" cmpd="sng" w="9525">
              <a:solidFill>
                <a:srgbClr val="307BF3"/>
              </a:solidFill>
              <a:prstDash val="solid"/>
              <a:round/>
              <a:headEnd len="med" w="med" type="stealth"/>
              <a:tailEnd len="med" w="med" type="none"/>
            </a:ln>
          </p:spPr>
        </p:cxnSp>
        <p:grpSp>
          <p:nvGrpSpPr>
            <p:cNvPr id="329" name="Google Shape;329;gdd2d852816_0_16"/>
            <p:cNvGrpSpPr/>
            <p:nvPr/>
          </p:nvGrpSpPr>
          <p:grpSpPr>
            <a:xfrm>
              <a:off x="2169594" y="764920"/>
              <a:ext cx="4680600" cy="5600856"/>
              <a:chOff x="2169594" y="764920"/>
              <a:chExt cx="4680600" cy="5600856"/>
            </a:xfrm>
          </p:grpSpPr>
          <p:sp>
            <p:nvSpPr>
              <p:cNvPr id="330" name="Google Shape;330;gdd2d852816_0_16"/>
              <p:cNvSpPr/>
              <p:nvPr/>
            </p:nvSpPr>
            <p:spPr>
              <a:xfrm>
                <a:off x="2169594" y="764920"/>
                <a:ext cx="4680600" cy="5351400"/>
              </a:xfrm>
              <a:prstGeom prst="cube">
                <a:avLst>
                  <a:gd fmla="val 96785" name="adj"/>
                </a:avLst>
              </a:prstGeom>
              <a:solidFill>
                <a:srgbClr val="E7E6E6"/>
              </a:solidFill>
              <a:ln cap="flat" cmpd="sng" w="9525">
                <a:solidFill>
                  <a:srgbClr val="44546A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331" name="Google Shape;331;gdd2d852816_0_16"/>
              <p:cNvCxnSpPr/>
              <p:nvPr/>
            </p:nvCxnSpPr>
            <p:spPr>
              <a:xfrm rot="10800000">
                <a:off x="4606775" y="3686608"/>
                <a:ext cx="1209600" cy="6246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307BF3"/>
                </a:solidFill>
                <a:prstDash val="solid"/>
                <a:round/>
                <a:headEnd len="med" w="med" type="none"/>
                <a:tailEnd len="med" w="med" type="stealth"/>
              </a:ln>
            </p:spPr>
          </p:cxnSp>
          <p:pic>
            <p:nvPicPr>
              <p:cNvPr id="332" name="Google Shape;332;gdd2d852816_0_16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2315063" y="5613837"/>
                <a:ext cx="1381139" cy="38443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33" name="Google Shape;333;gdd2d852816_0_16"/>
              <p:cNvSpPr txBox="1"/>
              <p:nvPr/>
            </p:nvSpPr>
            <p:spPr>
              <a:xfrm>
                <a:off x="6206094" y="1123652"/>
                <a:ext cx="641400" cy="57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Back</a:t>
                </a:r>
                <a:endParaRPr sz="1000"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End</a:t>
                </a:r>
                <a:endParaRPr sz="1000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334" name="Google Shape;334;gdd2d852816_0_16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4772455" y="3964123"/>
                <a:ext cx="467313" cy="38400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35" name="Google Shape;335;gdd2d852816_0_16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2395125" y="6042956"/>
                <a:ext cx="714375" cy="32281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36" name="Google Shape;336;gdd2d852816_0_16"/>
              <p:cNvPicPr preferRelativeResize="0"/>
              <p:nvPr/>
            </p:nvPicPr>
            <p:blipFill>
              <a:blip r:embed="rId7">
                <a:alphaModFix/>
              </a:blip>
              <a:stretch>
                <a:fillRect/>
              </a:stretch>
            </p:blipFill>
            <p:spPr>
              <a:xfrm>
                <a:off x="5448875" y="3299630"/>
                <a:ext cx="285756" cy="28407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37" name="Google Shape;337;gdd2d852816_0_16"/>
              <p:cNvPicPr preferRelativeResize="0"/>
              <p:nvPr/>
            </p:nvPicPr>
            <p:blipFill>
              <a:blip r:embed="rId8">
                <a:alphaModFix/>
              </a:blip>
              <a:stretch>
                <a:fillRect/>
              </a:stretch>
            </p:blipFill>
            <p:spPr>
              <a:xfrm>
                <a:off x="5734625" y="3323303"/>
                <a:ext cx="428625" cy="42611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38" name="Google Shape;338;gdd2d852816_0_16"/>
              <p:cNvPicPr preferRelativeResize="0"/>
              <p:nvPr/>
            </p:nvPicPr>
            <p:blipFill>
              <a:blip r:embed="rId9">
                <a:alphaModFix/>
              </a:blip>
              <a:stretch>
                <a:fillRect/>
              </a:stretch>
            </p:blipFill>
            <p:spPr>
              <a:xfrm>
                <a:off x="4043774" y="3164115"/>
                <a:ext cx="930494" cy="91033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339" name="Google Shape;339;gdd2d852816_0_16"/>
          <p:cNvGrpSpPr/>
          <p:nvPr/>
        </p:nvGrpSpPr>
        <p:grpSpPr>
          <a:xfrm>
            <a:off x="4775766" y="784228"/>
            <a:ext cx="4717291" cy="5531539"/>
            <a:chOff x="4775766" y="784228"/>
            <a:chExt cx="4717291" cy="5531539"/>
          </a:xfrm>
        </p:grpSpPr>
        <p:sp>
          <p:nvSpPr>
            <p:cNvPr id="340" name="Google Shape;340;gdd2d852816_0_16"/>
            <p:cNvSpPr/>
            <p:nvPr/>
          </p:nvSpPr>
          <p:spPr>
            <a:xfrm>
              <a:off x="4775766" y="784228"/>
              <a:ext cx="4680600" cy="5351400"/>
            </a:xfrm>
            <a:prstGeom prst="cube">
              <a:avLst>
                <a:gd fmla="val 96785" name="adj"/>
              </a:avLst>
            </a:prstGeom>
            <a:gradFill>
              <a:gsLst>
                <a:gs pos="0">
                  <a:srgbClr val="F5D0D0"/>
                </a:gs>
                <a:gs pos="100000">
                  <a:srgbClr val="D96868"/>
                </a:gs>
              </a:gsLst>
              <a:path path="circle">
                <a:fillToRect b="50%" l="50%" r="50%" t="50%"/>
              </a:path>
              <a:tileRect/>
            </a:gra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341" name="Google Shape;341;gdd2d852816_0_16"/>
            <p:cNvCxnSpPr/>
            <p:nvPr/>
          </p:nvCxnSpPr>
          <p:spPr>
            <a:xfrm rot="10800000">
              <a:off x="7273325" y="3494743"/>
              <a:ext cx="1092300" cy="570600"/>
            </a:xfrm>
            <a:prstGeom prst="straightConnector1">
              <a:avLst/>
            </a:prstGeom>
            <a:noFill/>
            <a:ln cap="flat" cmpd="sng" w="9525">
              <a:solidFill>
                <a:srgbClr val="307BF3"/>
              </a:solidFill>
              <a:prstDash val="solid"/>
              <a:round/>
              <a:headEnd len="med" w="med" type="stealth"/>
              <a:tailEnd len="med" w="med" type="stealth"/>
            </a:ln>
          </p:spPr>
        </p:cxnSp>
        <p:pic>
          <p:nvPicPr>
            <p:cNvPr id="342" name="Google Shape;342;gdd2d852816_0_16"/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4889813" y="5260870"/>
              <a:ext cx="892969" cy="8877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43" name="Google Shape;343;gdd2d852816_0_16"/>
            <p:cNvSpPr txBox="1"/>
            <p:nvPr/>
          </p:nvSpPr>
          <p:spPr>
            <a:xfrm>
              <a:off x="8851656" y="1123652"/>
              <a:ext cx="641400" cy="57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latin typeface="Calibri"/>
                  <a:ea typeface="Calibri"/>
                  <a:cs typeface="Calibri"/>
                  <a:sym typeface="Calibri"/>
                </a:rPr>
                <a:t>Front</a:t>
              </a:r>
              <a:endParaRPr sz="1000"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latin typeface="Calibri"/>
                  <a:ea typeface="Calibri"/>
                  <a:cs typeface="Calibri"/>
                  <a:sym typeface="Calibri"/>
                </a:rPr>
                <a:t>End</a:t>
              </a:r>
              <a:endParaRPr sz="1000"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44" name="Google Shape;344;gdd2d852816_0_16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439455" y="3774738"/>
              <a:ext cx="467313" cy="3840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5" name="Google Shape;345;gdd2d852816_0_16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5020781" y="6092958"/>
              <a:ext cx="762000" cy="22280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46" name="Google Shape;346;gdd2d852816_0_16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9545250" y="1442728"/>
            <a:ext cx="2286000" cy="1051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gdd2d852816_0_16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10866511" y="5287949"/>
            <a:ext cx="785558" cy="78436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8" name="Google Shape;348;gdd2d852816_0_16"/>
          <p:cNvGrpSpPr/>
          <p:nvPr/>
        </p:nvGrpSpPr>
        <p:grpSpPr>
          <a:xfrm>
            <a:off x="1419047" y="492215"/>
            <a:ext cx="3467740" cy="2135586"/>
            <a:chOff x="1419047" y="492215"/>
            <a:chExt cx="3467740" cy="2135586"/>
          </a:xfrm>
        </p:grpSpPr>
        <p:pic>
          <p:nvPicPr>
            <p:cNvPr id="349" name="Google Shape;349;gdd2d852816_0_16"/>
            <p:cNvPicPr preferRelativeResize="0"/>
            <p:nvPr/>
          </p:nvPicPr>
          <p:blipFill>
            <a:blip r:embed="rId14">
              <a:alphaModFix/>
            </a:blip>
            <a:stretch>
              <a:fillRect/>
            </a:stretch>
          </p:blipFill>
          <p:spPr>
            <a:xfrm>
              <a:off x="1419047" y="492215"/>
              <a:ext cx="785571" cy="76851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0" name="Google Shape;350;gdd2d852816_0_16"/>
            <p:cNvSpPr/>
            <p:nvPr/>
          </p:nvSpPr>
          <p:spPr>
            <a:xfrm>
              <a:off x="2932297" y="1043872"/>
              <a:ext cx="894300" cy="1063200"/>
            </a:xfrm>
            <a:prstGeom prst="can">
              <a:avLst>
                <a:gd fmla="val 25000" name="adj"/>
              </a:avLst>
            </a:prstGeom>
            <a:solidFill>
              <a:srgbClr val="E7E6E6"/>
            </a:solidFill>
            <a:ln cap="flat" cmpd="sng" w="9525">
              <a:solidFill>
                <a:srgbClr val="44546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351" name="Google Shape;351;gdd2d852816_0_16"/>
            <p:cNvCxnSpPr/>
            <p:nvPr/>
          </p:nvCxnSpPr>
          <p:spPr>
            <a:xfrm rot="10800000">
              <a:off x="3718700" y="2057202"/>
              <a:ext cx="1092300" cy="570600"/>
            </a:xfrm>
            <a:prstGeom prst="straightConnector1">
              <a:avLst/>
            </a:prstGeom>
            <a:noFill/>
            <a:ln cap="flat" cmpd="sng" w="9525">
              <a:solidFill>
                <a:srgbClr val="44546A"/>
              </a:solidFill>
              <a:prstDash val="solid"/>
              <a:round/>
              <a:headEnd len="med" w="med" type="stealth"/>
              <a:tailEnd len="med" w="med" type="stealth"/>
            </a:ln>
          </p:spPr>
        </p:cxnSp>
        <p:pic>
          <p:nvPicPr>
            <p:cNvPr id="352" name="Google Shape;352;gdd2d852816_0_16"/>
            <p:cNvPicPr preferRelativeResize="0"/>
            <p:nvPr/>
          </p:nvPicPr>
          <p:blipFill>
            <a:blip r:embed="rId15">
              <a:alphaModFix/>
            </a:blip>
            <a:stretch>
              <a:fillRect/>
            </a:stretch>
          </p:blipFill>
          <p:spPr>
            <a:xfrm>
              <a:off x="3743813" y="2147015"/>
              <a:ext cx="1142974" cy="31816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3" name="Google Shape;353;gdd2d852816_0_16"/>
            <p:cNvPicPr preferRelativeResize="0"/>
            <p:nvPr/>
          </p:nvPicPr>
          <p:blipFill>
            <a:blip r:embed="rId14">
              <a:alphaModFix/>
            </a:blip>
            <a:stretch>
              <a:fillRect/>
            </a:stretch>
          </p:blipFill>
          <p:spPr>
            <a:xfrm>
              <a:off x="1609547" y="681601"/>
              <a:ext cx="785571" cy="7685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4" name="Google Shape;354;gdd2d852816_0_16"/>
            <p:cNvPicPr preferRelativeResize="0"/>
            <p:nvPr/>
          </p:nvPicPr>
          <p:blipFill>
            <a:blip r:embed="rId14">
              <a:alphaModFix/>
            </a:blip>
            <a:stretch>
              <a:fillRect/>
            </a:stretch>
          </p:blipFill>
          <p:spPr>
            <a:xfrm>
              <a:off x="1800047" y="870986"/>
              <a:ext cx="785571" cy="768512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55" name="Google Shape;355;gdd2d852816_0_16"/>
            <p:cNvCxnSpPr/>
            <p:nvPr/>
          </p:nvCxnSpPr>
          <p:spPr>
            <a:xfrm rot="10800000">
              <a:off x="2517119" y="1585259"/>
              <a:ext cx="371100" cy="157500"/>
            </a:xfrm>
            <a:prstGeom prst="straightConnector1">
              <a:avLst/>
            </a:prstGeom>
            <a:noFill/>
            <a:ln cap="flat" cmpd="sng" w="9525">
              <a:solidFill>
                <a:srgbClr val="44546A"/>
              </a:solidFill>
              <a:prstDash val="solid"/>
              <a:round/>
              <a:headEnd len="med" w="med" type="stealth"/>
              <a:tailEnd len="med" w="med" type="stealth"/>
            </a:ln>
          </p:spPr>
        </p:cxnSp>
        <p:pic>
          <p:nvPicPr>
            <p:cNvPr id="356" name="Google Shape;356;gdd2d852816_0_16"/>
            <p:cNvPicPr preferRelativeResize="0"/>
            <p:nvPr/>
          </p:nvPicPr>
          <p:blipFill>
            <a:blip r:embed="rId16">
              <a:alphaModFix/>
            </a:blip>
            <a:stretch>
              <a:fillRect/>
            </a:stretch>
          </p:blipFill>
          <p:spPr>
            <a:xfrm>
              <a:off x="3009938" y="1230244"/>
              <a:ext cx="737592" cy="86660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57" name="Google Shape;357;gdd2d852816_0_16"/>
          <p:cNvGrpSpPr/>
          <p:nvPr/>
        </p:nvGrpSpPr>
        <p:grpSpPr>
          <a:xfrm>
            <a:off x="360750" y="1537234"/>
            <a:ext cx="3402500" cy="2132188"/>
            <a:chOff x="360750" y="1537234"/>
            <a:chExt cx="3402500" cy="2132188"/>
          </a:xfrm>
        </p:grpSpPr>
        <p:sp>
          <p:nvSpPr>
            <p:cNvPr id="358" name="Google Shape;358;gdd2d852816_0_16"/>
            <p:cNvSpPr/>
            <p:nvPr/>
          </p:nvSpPr>
          <p:spPr>
            <a:xfrm>
              <a:off x="505313" y="1584317"/>
              <a:ext cx="1382400" cy="18165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4196B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359" name="Google Shape;359;gdd2d852816_0_16"/>
            <p:cNvPicPr preferRelativeResize="0"/>
            <p:nvPr/>
          </p:nvPicPr>
          <p:blipFill>
            <a:blip r:embed="rId17">
              <a:alphaModFix/>
            </a:blip>
            <a:stretch>
              <a:fillRect/>
            </a:stretch>
          </p:blipFill>
          <p:spPr>
            <a:xfrm>
              <a:off x="1037752" y="2196247"/>
              <a:ext cx="848684" cy="7878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0" name="Google Shape;360;gdd2d852816_0_16"/>
            <p:cNvPicPr preferRelativeResize="0"/>
            <p:nvPr/>
          </p:nvPicPr>
          <p:blipFill>
            <a:blip r:embed="rId18">
              <a:alphaModFix/>
            </a:blip>
            <a:stretch>
              <a:fillRect/>
            </a:stretch>
          </p:blipFill>
          <p:spPr>
            <a:xfrm>
              <a:off x="609301" y="3174462"/>
              <a:ext cx="669947" cy="1110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1" name="Google Shape;361;gdd2d852816_0_16"/>
            <p:cNvPicPr preferRelativeResize="0"/>
            <p:nvPr/>
          </p:nvPicPr>
          <p:blipFill>
            <a:blip r:embed="rId19">
              <a:alphaModFix/>
            </a:blip>
            <a:stretch>
              <a:fillRect/>
            </a:stretch>
          </p:blipFill>
          <p:spPr>
            <a:xfrm>
              <a:off x="649650" y="2537963"/>
              <a:ext cx="308613" cy="3068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2" name="Google Shape;362;gdd2d852816_0_16"/>
            <p:cNvPicPr preferRelativeResize="0"/>
            <p:nvPr/>
          </p:nvPicPr>
          <p:blipFill>
            <a:blip r:embed="rId20">
              <a:alphaModFix/>
            </a:blip>
            <a:stretch>
              <a:fillRect/>
            </a:stretch>
          </p:blipFill>
          <p:spPr>
            <a:xfrm>
              <a:off x="649664" y="1850007"/>
              <a:ext cx="589245" cy="390872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63" name="Google Shape;363;gdd2d852816_0_16"/>
            <p:cNvCxnSpPr/>
            <p:nvPr/>
          </p:nvCxnSpPr>
          <p:spPr>
            <a:xfrm rot="10800000">
              <a:off x="1762250" y="2722022"/>
              <a:ext cx="2001000" cy="947400"/>
            </a:xfrm>
            <a:prstGeom prst="straightConnector1">
              <a:avLst/>
            </a:prstGeom>
            <a:noFill/>
            <a:ln cap="flat" cmpd="sng" w="9525">
              <a:solidFill>
                <a:srgbClr val="F4B400"/>
              </a:solidFill>
              <a:prstDash val="solid"/>
              <a:round/>
              <a:headEnd len="med" w="med" type="stealth"/>
              <a:tailEnd len="med" w="med" type="stealth"/>
            </a:ln>
          </p:spPr>
        </p:cxnSp>
        <p:sp>
          <p:nvSpPr>
            <p:cNvPr id="364" name="Google Shape;364;gdd2d852816_0_16"/>
            <p:cNvSpPr txBox="1"/>
            <p:nvPr/>
          </p:nvSpPr>
          <p:spPr>
            <a:xfrm>
              <a:off x="360750" y="1537234"/>
              <a:ext cx="1673100" cy="382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latin typeface="Calibri"/>
                  <a:ea typeface="Calibri"/>
                  <a:cs typeface="Calibri"/>
                  <a:sym typeface="Calibri"/>
                </a:rPr>
                <a:t>Third-party APIs</a:t>
              </a:r>
              <a:endParaRPr sz="100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65" name="Google Shape;365;gdd2d852816_0_16"/>
          <p:cNvGrpSpPr/>
          <p:nvPr/>
        </p:nvGrpSpPr>
        <p:grpSpPr>
          <a:xfrm>
            <a:off x="7334031" y="2326729"/>
            <a:ext cx="4377354" cy="3985765"/>
            <a:chOff x="7334031" y="2326729"/>
            <a:chExt cx="4377354" cy="3985765"/>
          </a:xfrm>
        </p:grpSpPr>
        <p:sp>
          <p:nvSpPr>
            <p:cNvPr id="366" name="Google Shape;366;gdd2d852816_0_16"/>
            <p:cNvSpPr txBox="1"/>
            <p:nvPr/>
          </p:nvSpPr>
          <p:spPr>
            <a:xfrm>
              <a:off x="9104828" y="2326729"/>
              <a:ext cx="1081800" cy="382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>
                  <a:latin typeface="Calibri"/>
                  <a:ea typeface="Calibri"/>
                  <a:cs typeface="Calibri"/>
                  <a:sym typeface="Calibri"/>
                </a:rPr>
                <a:t>Authorization</a:t>
              </a:r>
              <a:endParaRPr sz="800"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67" name="Google Shape;367;gdd2d852816_0_16"/>
            <p:cNvGrpSpPr/>
            <p:nvPr/>
          </p:nvGrpSpPr>
          <p:grpSpPr>
            <a:xfrm>
              <a:off x="7334031" y="2627799"/>
              <a:ext cx="4377354" cy="3684696"/>
              <a:chOff x="7334031" y="2627799"/>
              <a:chExt cx="4377354" cy="3684696"/>
            </a:xfrm>
          </p:grpSpPr>
          <p:sp>
            <p:nvSpPr>
              <p:cNvPr id="368" name="Google Shape;368;gdd2d852816_0_16"/>
              <p:cNvSpPr/>
              <p:nvPr/>
            </p:nvSpPr>
            <p:spPr>
              <a:xfrm>
                <a:off x="7334031" y="2822431"/>
                <a:ext cx="2300400" cy="3107100"/>
              </a:xfrm>
              <a:prstGeom prst="cube">
                <a:avLst>
                  <a:gd fmla="val 96785" name="adj"/>
                </a:avLst>
              </a:prstGeom>
              <a:solidFill>
                <a:srgbClr val="ABEF70"/>
              </a:solidFill>
              <a:ln cap="flat" cmpd="sng" w="9525">
                <a:solidFill>
                  <a:srgbClr val="44546A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pic>
            <p:nvPicPr>
              <p:cNvPr id="369" name="Google Shape;369;gdd2d852816_0_16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10187955" y="2627799"/>
                <a:ext cx="467313" cy="38400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70" name="Google Shape;370;gdd2d852816_0_16"/>
              <p:cNvPicPr preferRelativeResize="0"/>
              <p:nvPr/>
            </p:nvPicPr>
            <p:blipFill>
              <a:blip r:embed="rId9">
                <a:alphaModFix/>
              </a:blip>
              <a:stretch>
                <a:fillRect/>
              </a:stretch>
            </p:blipFill>
            <p:spPr>
              <a:xfrm>
                <a:off x="8169587" y="3920570"/>
                <a:ext cx="930494" cy="91033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71" name="Google Shape;371;gdd2d852816_0_16"/>
              <p:cNvSpPr/>
              <p:nvPr/>
            </p:nvSpPr>
            <p:spPr>
              <a:xfrm>
                <a:off x="9964720" y="4065343"/>
                <a:ext cx="1382400" cy="738900"/>
              </a:xfrm>
              <a:prstGeom prst="roundRect">
                <a:avLst>
                  <a:gd fmla="val 16667" name="adj"/>
                </a:avLst>
              </a:prstGeom>
              <a:solidFill>
                <a:srgbClr val="CFE2F3"/>
              </a:solidFill>
              <a:ln cap="flat" cmpd="sng" w="9525">
                <a:solidFill>
                  <a:srgbClr val="00294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/>
                  <a:t>IAM-cloud</a:t>
                </a:r>
                <a:endParaRPr/>
              </a:p>
            </p:txBody>
          </p:sp>
          <p:pic>
            <p:nvPicPr>
              <p:cNvPr id="372" name="Google Shape;372;gdd2d852816_0_16"/>
              <p:cNvPicPr preferRelativeResize="0"/>
              <p:nvPr/>
            </p:nvPicPr>
            <p:blipFill>
              <a:blip r:embed="rId21">
                <a:alphaModFix/>
              </a:blip>
              <a:stretch>
                <a:fillRect/>
              </a:stretch>
            </p:blipFill>
            <p:spPr>
              <a:xfrm>
                <a:off x="10924422" y="3837294"/>
                <a:ext cx="786963" cy="53635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73" name="Google Shape;373;gdd2d852816_0_16"/>
              <p:cNvPicPr preferRelativeResize="0"/>
              <p:nvPr/>
            </p:nvPicPr>
            <p:blipFill>
              <a:blip r:embed="rId22">
                <a:alphaModFix/>
              </a:blip>
              <a:stretch>
                <a:fillRect/>
              </a:stretch>
            </p:blipFill>
            <p:spPr>
              <a:xfrm>
                <a:off x="7403875" y="5480474"/>
                <a:ext cx="1142977" cy="44855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74" name="Google Shape;374;gdd2d852816_0_16"/>
              <p:cNvSpPr txBox="1"/>
              <p:nvPr/>
            </p:nvSpPr>
            <p:spPr>
              <a:xfrm>
                <a:off x="8922531" y="3280368"/>
                <a:ext cx="714000" cy="57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00">
                    <a:latin typeface="Calibri"/>
                    <a:ea typeface="Calibri"/>
                    <a:cs typeface="Calibri"/>
                    <a:sym typeface="Calibri"/>
                  </a:rPr>
                  <a:t>Reverse Proxy</a:t>
                </a:r>
                <a:endParaRPr sz="1000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375" name="Google Shape;375;gdd2d852816_0_16"/>
              <p:cNvCxnSpPr/>
              <p:nvPr/>
            </p:nvCxnSpPr>
            <p:spPr>
              <a:xfrm rot="10800000">
                <a:off x="8663011" y="4423434"/>
                <a:ext cx="2203500" cy="12567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944A1"/>
                </a:solidFill>
                <a:prstDash val="solid"/>
                <a:round/>
                <a:headEnd len="med" w="med" type="none"/>
                <a:tailEnd len="med" w="med" type="stealth"/>
              </a:ln>
            </p:spPr>
          </p:cxnSp>
          <p:cxnSp>
            <p:nvCxnSpPr>
              <p:cNvPr id="376" name="Google Shape;376;gdd2d852816_0_16"/>
              <p:cNvCxnSpPr>
                <a:endCxn id="371" idx="1"/>
              </p:cNvCxnSpPr>
              <p:nvPr/>
            </p:nvCxnSpPr>
            <p:spPr>
              <a:xfrm>
                <a:off x="8790520" y="4383193"/>
                <a:ext cx="1174200" cy="516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944A1"/>
                </a:solidFill>
                <a:prstDash val="solid"/>
                <a:round/>
                <a:headEnd len="med" w="med" type="none"/>
                <a:tailEnd len="med" w="med" type="stealth"/>
              </a:ln>
            </p:spPr>
          </p:cxnSp>
          <p:sp>
            <p:nvSpPr>
              <p:cNvPr id="377" name="Google Shape;377;gdd2d852816_0_16"/>
              <p:cNvSpPr txBox="1"/>
              <p:nvPr/>
            </p:nvSpPr>
            <p:spPr>
              <a:xfrm>
                <a:off x="8896828" y="4379805"/>
                <a:ext cx="1081800" cy="382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800">
                    <a:latin typeface="Calibri"/>
                    <a:ea typeface="Calibri"/>
                    <a:cs typeface="Calibri"/>
                    <a:sym typeface="Calibri"/>
                  </a:rPr>
                  <a:t>Authentication</a:t>
                </a:r>
                <a:endParaRPr sz="800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378" name="Google Shape;378;gdd2d852816_0_16"/>
              <p:cNvCxnSpPr>
                <a:stCxn id="371" idx="0"/>
                <a:endCxn id="370" idx="0"/>
              </p:cNvCxnSpPr>
              <p:nvPr/>
            </p:nvCxnSpPr>
            <p:spPr>
              <a:xfrm flipH="1" rot="5400000">
                <a:off x="9572920" y="2982343"/>
                <a:ext cx="144900" cy="2021100"/>
              </a:xfrm>
              <a:prstGeom prst="bentConnector3">
                <a:avLst>
                  <a:gd fmla="val 1031568" name="adj1"/>
                </a:avLst>
              </a:prstGeom>
              <a:noFill/>
              <a:ln cap="flat" cmpd="sng" w="9525">
                <a:solidFill>
                  <a:srgbClr val="307BF3"/>
                </a:solidFill>
                <a:prstDash val="solid"/>
                <a:round/>
                <a:headEnd len="med" w="med" type="none"/>
                <a:tailEnd len="med" w="med" type="stealth"/>
              </a:ln>
            </p:spPr>
          </p:cxnSp>
          <p:pic>
            <p:nvPicPr>
              <p:cNvPr id="379" name="Google Shape;379;gdd2d852816_0_16"/>
              <p:cNvPicPr preferRelativeResize="0"/>
              <p:nvPr/>
            </p:nvPicPr>
            <p:blipFill>
              <a:blip r:embed="rId23">
                <a:alphaModFix/>
              </a:blip>
              <a:stretch>
                <a:fillRect/>
              </a:stretch>
            </p:blipFill>
            <p:spPr>
              <a:xfrm>
                <a:off x="7783844" y="5929017"/>
                <a:ext cx="385779" cy="38347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380" name="Google Shape;380;gdd2d852816_0_16"/>
          <p:cNvGrpSpPr/>
          <p:nvPr/>
        </p:nvGrpSpPr>
        <p:grpSpPr>
          <a:xfrm>
            <a:off x="586885" y="781187"/>
            <a:ext cx="8793280" cy="6053096"/>
            <a:chOff x="80575" y="642425"/>
            <a:chExt cx="6883733" cy="4760969"/>
          </a:xfrm>
        </p:grpSpPr>
        <p:pic>
          <p:nvPicPr>
            <p:cNvPr id="381" name="Google Shape;381;gdd2d852816_0_16"/>
            <p:cNvPicPr preferRelativeResize="0"/>
            <p:nvPr/>
          </p:nvPicPr>
          <p:blipFill>
            <a:blip r:embed="rId24">
              <a:alphaModFix/>
            </a:blip>
            <a:stretch>
              <a:fillRect/>
            </a:stretch>
          </p:blipFill>
          <p:spPr>
            <a:xfrm>
              <a:off x="80575" y="3102738"/>
              <a:ext cx="1536192" cy="8705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2" name="Google Shape;382;gdd2d852816_0_16"/>
            <p:cNvPicPr preferRelativeResize="0"/>
            <p:nvPr/>
          </p:nvPicPr>
          <p:blipFill>
            <a:blip r:embed="rId25">
              <a:alphaModFix/>
            </a:blip>
            <a:stretch>
              <a:fillRect/>
            </a:stretch>
          </p:blipFill>
          <p:spPr>
            <a:xfrm>
              <a:off x="1119038" y="642425"/>
              <a:ext cx="2293620" cy="15765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3" name="Google Shape;383;gdd2d852816_0_16"/>
            <p:cNvPicPr preferRelativeResize="0"/>
            <p:nvPr/>
          </p:nvPicPr>
          <p:blipFill>
            <a:blip r:embed="rId25">
              <a:alphaModFix/>
            </a:blip>
            <a:stretch>
              <a:fillRect/>
            </a:stretch>
          </p:blipFill>
          <p:spPr>
            <a:xfrm>
              <a:off x="469488" y="3825038"/>
              <a:ext cx="2293620" cy="15765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4" name="Google Shape;384;gdd2d852816_0_16"/>
            <p:cNvPicPr preferRelativeResize="0"/>
            <p:nvPr/>
          </p:nvPicPr>
          <p:blipFill>
            <a:blip r:embed="rId25">
              <a:alphaModFix/>
            </a:blip>
            <a:stretch>
              <a:fillRect/>
            </a:stretch>
          </p:blipFill>
          <p:spPr>
            <a:xfrm>
              <a:off x="2606488" y="3825038"/>
              <a:ext cx="2293620" cy="15765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5" name="Google Shape;385;gdd2d852816_0_16"/>
            <p:cNvPicPr preferRelativeResize="0"/>
            <p:nvPr/>
          </p:nvPicPr>
          <p:blipFill>
            <a:blip r:embed="rId25">
              <a:alphaModFix/>
            </a:blip>
            <a:stretch>
              <a:fillRect/>
            </a:stretch>
          </p:blipFill>
          <p:spPr>
            <a:xfrm>
              <a:off x="4670688" y="3826800"/>
              <a:ext cx="2293620" cy="1576594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86" name="Google Shape;386;gdd2d852816_0_16"/>
            <p:cNvCxnSpPr/>
            <p:nvPr/>
          </p:nvCxnSpPr>
          <p:spPr>
            <a:xfrm>
              <a:off x="1303800" y="3418650"/>
              <a:ext cx="4313700" cy="990600"/>
            </a:xfrm>
            <a:prstGeom prst="straightConnector1">
              <a:avLst/>
            </a:prstGeom>
            <a:noFill/>
            <a:ln cap="flat" cmpd="sng" w="19050">
              <a:solidFill>
                <a:srgbClr val="3C78D8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387" name="Google Shape;387;gdd2d852816_0_16"/>
            <p:cNvCxnSpPr/>
            <p:nvPr/>
          </p:nvCxnSpPr>
          <p:spPr>
            <a:xfrm>
              <a:off x="1069825" y="3693338"/>
              <a:ext cx="277800" cy="681000"/>
            </a:xfrm>
            <a:prstGeom prst="straightConnector1">
              <a:avLst/>
            </a:prstGeom>
            <a:noFill/>
            <a:ln cap="flat" cmpd="sng" w="19050">
              <a:solidFill>
                <a:srgbClr val="3C78D8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388" name="Google Shape;388;gdd2d852816_0_16"/>
            <p:cNvCxnSpPr/>
            <p:nvPr/>
          </p:nvCxnSpPr>
          <p:spPr>
            <a:xfrm>
              <a:off x="1234725" y="3527775"/>
              <a:ext cx="2116800" cy="860700"/>
            </a:xfrm>
            <a:prstGeom prst="straightConnector1">
              <a:avLst/>
            </a:prstGeom>
            <a:noFill/>
            <a:ln cap="flat" cmpd="sng" w="19050">
              <a:solidFill>
                <a:srgbClr val="3C78D8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389" name="Google Shape;389;gdd2d852816_0_16"/>
            <p:cNvCxnSpPr/>
            <p:nvPr/>
          </p:nvCxnSpPr>
          <p:spPr>
            <a:xfrm flipH="1" rot="10800000">
              <a:off x="1121825" y="1735650"/>
              <a:ext cx="903000" cy="1495800"/>
            </a:xfrm>
            <a:prstGeom prst="straightConnector1">
              <a:avLst/>
            </a:prstGeom>
            <a:noFill/>
            <a:ln cap="flat" cmpd="sng" w="19050">
              <a:solidFill>
                <a:srgbClr val="3C78D8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</p:grpSp>
      <p:grpSp>
        <p:nvGrpSpPr>
          <p:cNvPr id="390" name="Google Shape;390;gdd2d852816_0_16"/>
          <p:cNvGrpSpPr/>
          <p:nvPr/>
        </p:nvGrpSpPr>
        <p:grpSpPr>
          <a:xfrm>
            <a:off x="268695" y="798551"/>
            <a:ext cx="9074191" cy="6018341"/>
            <a:chOff x="-180162" y="642425"/>
            <a:chExt cx="7144470" cy="4760969"/>
          </a:xfrm>
        </p:grpSpPr>
        <p:pic>
          <p:nvPicPr>
            <p:cNvPr id="391" name="Google Shape;391;gdd2d852816_0_16"/>
            <p:cNvPicPr preferRelativeResize="0"/>
            <p:nvPr/>
          </p:nvPicPr>
          <p:blipFill>
            <a:blip r:embed="rId25">
              <a:alphaModFix/>
            </a:blip>
            <a:stretch>
              <a:fillRect/>
            </a:stretch>
          </p:blipFill>
          <p:spPr>
            <a:xfrm>
              <a:off x="1119038" y="642425"/>
              <a:ext cx="2293620" cy="15765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2" name="Google Shape;392;gdd2d852816_0_16"/>
            <p:cNvPicPr preferRelativeResize="0"/>
            <p:nvPr/>
          </p:nvPicPr>
          <p:blipFill>
            <a:blip r:embed="rId25">
              <a:alphaModFix/>
            </a:blip>
            <a:stretch>
              <a:fillRect/>
            </a:stretch>
          </p:blipFill>
          <p:spPr>
            <a:xfrm>
              <a:off x="469488" y="3825038"/>
              <a:ext cx="2293620" cy="15765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3" name="Google Shape;393;gdd2d852816_0_16"/>
            <p:cNvPicPr preferRelativeResize="0"/>
            <p:nvPr/>
          </p:nvPicPr>
          <p:blipFill>
            <a:blip r:embed="rId25">
              <a:alphaModFix/>
            </a:blip>
            <a:stretch>
              <a:fillRect/>
            </a:stretch>
          </p:blipFill>
          <p:spPr>
            <a:xfrm>
              <a:off x="2606488" y="3825038"/>
              <a:ext cx="2293620" cy="15765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4" name="Google Shape;394;gdd2d852816_0_16"/>
            <p:cNvPicPr preferRelativeResize="0"/>
            <p:nvPr/>
          </p:nvPicPr>
          <p:blipFill>
            <a:blip r:embed="rId25">
              <a:alphaModFix/>
            </a:blip>
            <a:stretch>
              <a:fillRect/>
            </a:stretch>
          </p:blipFill>
          <p:spPr>
            <a:xfrm>
              <a:off x="4670688" y="3826800"/>
              <a:ext cx="2293620" cy="1576594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95" name="Google Shape;395;gdd2d852816_0_16"/>
            <p:cNvCxnSpPr/>
            <p:nvPr/>
          </p:nvCxnSpPr>
          <p:spPr>
            <a:xfrm flipH="1" rot="10800000">
              <a:off x="1121825" y="1735650"/>
              <a:ext cx="903000" cy="1495800"/>
            </a:xfrm>
            <a:prstGeom prst="straightConnector1">
              <a:avLst/>
            </a:prstGeom>
            <a:noFill/>
            <a:ln cap="flat" cmpd="sng" w="19050">
              <a:solidFill>
                <a:srgbClr val="3C78D8"/>
              </a:solidFill>
              <a:prstDash val="solid"/>
              <a:round/>
              <a:headEnd len="med" w="med" type="stealth"/>
              <a:tailEnd len="med" w="med" type="none"/>
            </a:ln>
          </p:spPr>
        </p:cxnSp>
        <p:cxnSp>
          <p:nvCxnSpPr>
            <p:cNvPr id="396" name="Google Shape;396;gdd2d852816_0_16"/>
            <p:cNvCxnSpPr/>
            <p:nvPr/>
          </p:nvCxnSpPr>
          <p:spPr>
            <a:xfrm>
              <a:off x="1502825" y="3499550"/>
              <a:ext cx="4114500" cy="909900"/>
            </a:xfrm>
            <a:prstGeom prst="straightConnector1">
              <a:avLst/>
            </a:prstGeom>
            <a:noFill/>
            <a:ln cap="flat" cmpd="sng" w="19050">
              <a:solidFill>
                <a:srgbClr val="3C78D8"/>
              </a:solidFill>
              <a:prstDash val="solid"/>
              <a:round/>
              <a:headEnd len="med" w="med" type="stealth"/>
              <a:tailEnd len="med" w="med" type="none"/>
            </a:ln>
          </p:spPr>
        </p:cxnSp>
        <p:cxnSp>
          <p:nvCxnSpPr>
            <p:cNvPr id="397" name="Google Shape;397;gdd2d852816_0_16"/>
            <p:cNvCxnSpPr/>
            <p:nvPr/>
          </p:nvCxnSpPr>
          <p:spPr>
            <a:xfrm>
              <a:off x="1069825" y="3693338"/>
              <a:ext cx="277800" cy="681000"/>
            </a:xfrm>
            <a:prstGeom prst="straightConnector1">
              <a:avLst/>
            </a:prstGeom>
            <a:noFill/>
            <a:ln cap="flat" cmpd="sng" w="19050">
              <a:solidFill>
                <a:srgbClr val="3C78D8"/>
              </a:solidFill>
              <a:prstDash val="solid"/>
              <a:round/>
              <a:headEnd len="med" w="med" type="stealth"/>
              <a:tailEnd len="med" w="med" type="none"/>
            </a:ln>
          </p:spPr>
        </p:cxnSp>
        <p:cxnSp>
          <p:nvCxnSpPr>
            <p:cNvPr id="398" name="Google Shape;398;gdd2d852816_0_16"/>
            <p:cNvCxnSpPr/>
            <p:nvPr/>
          </p:nvCxnSpPr>
          <p:spPr>
            <a:xfrm>
              <a:off x="1234725" y="3527775"/>
              <a:ext cx="2116800" cy="860700"/>
            </a:xfrm>
            <a:prstGeom prst="straightConnector1">
              <a:avLst/>
            </a:prstGeom>
            <a:noFill/>
            <a:ln cap="flat" cmpd="sng" w="19050">
              <a:solidFill>
                <a:srgbClr val="3C78D8"/>
              </a:solidFill>
              <a:prstDash val="solid"/>
              <a:round/>
              <a:headEnd len="med" w="med" type="stealth"/>
              <a:tailEnd len="med" w="med" type="none"/>
            </a:ln>
          </p:spPr>
        </p:cxnSp>
        <p:pic>
          <p:nvPicPr>
            <p:cNvPr id="399" name="Google Shape;399;gdd2d852816_0_16"/>
            <p:cNvPicPr preferRelativeResize="0"/>
            <p:nvPr/>
          </p:nvPicPr>
          <p:blipFill>
            <a:blip r:embed="rId26">
              <a:alphaModFix/>
            </a:blip>
            <a:stretch>
              <a:fillRect/>
            </a:stretch>
          </p:blipFill>
          <p:spPr>
            <a:xfrm>
              <a:off x="-180162" y="2947988"/>
              <a:ext cx="1917383" cy="105321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POI_THEME_TEMPLATE_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2021-05-26T15:06:40Z</dcterms:created>
  <dc:creator>Carlo</dc:creator>
</cp:coreProperties>
</file>