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24"/>
  </p:notesMasterIdLst>
  <p:sldIdLst>
    <p:sldId id="256" r:id="rId2"/>
    <p:sldId id="285" r:id="rId3"/>
    <p:sldId id="257" r:id="rId4"/>
    <p:sldId id="259" r:id="rId5"/>
    <p:sldId id="279" r:id="rId6"/>
    <p:sldId id="260" r:id="rId7"/>
    <p:sldId id="261" r:id="rId8"/>
    <p:sldId id="265" r:id="rId9"/>
    <p:sldId id="262" r:id="rId10"/>
    <p:sldId id="281" r:id="rId11"/>
    <p:sldId id="280" r:id="rId12"/>
    <p:sldId id="266" r:id="rId13"/>
    <p:sldId id="267" r:id="rId14"/>
    <p:sldId id="268" r:id="rId15"/>
    <p:sldId id="269" r:id="rId16"/>
    <p:sldId id="270" r:id="rId17"/>
    <p:sldId id="274" r:id="rId18"/>
    <p:sldId id="273" r:id="rId19"/>
    <p:sldId id="276" r:id="rId20"/>
    <p:sldId id="278" r:id="rId21"/>
    <p:sldId id="258" r:id="rId22"/>
    <p:sldId id="271" r:id="rId23"/>
  </p:sldIdLst>
  <p:sldSz cx="12192000" cy="6858000"/>
  <p:notesSz cx="12192000" cy="6858000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Rubik" panose="02000604000000020004" pitchFamily="2" charset="-79"/>
      <p:regular r:id="rId29"/>
      <p:bold r:id="rId30"/>
      <p:italic r:id="rId31"/>
      <p:boldItalic r:id="rId32"/>
    </p:embeddedFont>
    <p:embeddedFont>
      <p:font typeface="Rubik Medium" pitchFamily="2" charset="-79"/>
      <p:regular r:id="rId33"/>
      <p:italic r:id="rId34"/>
    </p:embeddedFont>
    <p:embeddedFont>
      <p:font typeface="Segoe UI Semibold" panose="020B0702040204020203" pitchFamily="34" charset="0"/>
      <p:bold r:id="rId35"/>
      <p:boldItalic r:id="rId36"/>
    </p:embeddedFont>
  </p:embeddedFontLst>
  <p:defaultTextStyle>
    <a:defPPr>
      <a:defRPr lang="en-US"/>
    </a:defPPr>
    <a:lvl1pPr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1pPr>
    <a:lvl2pPr marL="4572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2pPr>
    <a:lvl3pPr marL="9144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3pPr>
    <a:lvl4pPr marL="13716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4pPr>
    <a:lvl5pPr marL="1828800" algn="l">
      <a:spcBef>
        <a:spcPts val="0"/>
      </a:spcBef>
      <a:spcAft>
        <a:spcPts val="0"/>
      </a:spcAft>
      <a:defRPr>
        <a:solidFill>
          <a:schemeClr val="tx1"/>
        </a:solidFill>
        <a:latin typeface="Calibri"/>
        <a:ea typeface="+mn-ea"/>
        <a:cs typeface="+mn-cs"/>
      </a:defRPr>
    </a:lvl5pPr>
    <a:lvl6pPr marL="2286000" algn="l" defTabSz="914400">
      <a:defRPr>
        <a:solidFill>
          <a:schemeClr val="tx1"/>
        </a:solidFill>
        <a:latin typeface="Calibri"/>
        <a:ea typeface="+mn-ea"/>
        <a:cs typeface="+mn-cs"/>
      </a:defRPr>
    </a:lvl6pPr>
    <a:lvl7pPr marL="2743200" algn="l" defTabSz="914400">
      <a:defRPr>
        <a:solidFill>
          <a:schemeClr val="tx1"/>
        </a:solidFill>
        <a:latin typeface="Calibri"/>
        <a:ea typeface="+mn-ea"/>
        <a:cs typeface="+mn-cs"/>
      </a:defRPr>
    </a:lvl7pPr>
    <a:lvl8pPr marL="3200400" algn="l" defTabSz="914400">
      <a:defRPr>
        <a:solidFill>
          <a:schemeClr val="tx1"/>
        </a:solidFill>
        <a:latin typeface="Calibri"/>
        <a:ea typeface="+mn-ea"/>
        <a:cs typeface="+mn-cs"/>
      </a:defRPr>
    </a:lvl8pPr>
    <a:lvl9pPr marL="3657600" algn="l" defTabSz="914400">
      <a:defRPr>
        <a:solidFill>
          <a:schemeClr val="tx1"/>
        </a:solidFill>
        <a:latin typeface="Calibri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3090"/>
    <a:srgbClr val="FFAA11"/>
    <a:srgbClr val="EF7E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76" d="100"/>
          <a:sy n="76" d="100"/>
        </p:scale>
        <p:origin x="58" y="10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5BEB0-F331-485D-8C69-6B371166B447}" type="datetimeFigureOut">
              <a:rPr lang="it-IT" smtClean="0"/>
              <a:t>06/11/2023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038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44E27E-A1B9-4C6C-94F9-19150C14366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1008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44E27E-A1B9-4C6C-94F9-19150C143668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14493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44E27E-A1B9-4C6C-94F9-19150C143668}" type="slidenum">
              <a:rPr lang="it-IT" smtClean="0"/>
              <a:t>22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5102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44E27E-A1B9-4C6C-94F9-19150C143668}" type="slidenum">
              <a:rPr kumimoji="0" lang="it-IT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it-IT" sz="12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56708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44E27E-A1B9-4C6C-94F9-19150C143668}" type="slidenum">
              <a:rPr lang="it-IT" smtClean="0"/>
              <a:t>12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014375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44E27E-A1B9-4C6C-94F9-19150C143668}" type="slidenum">
              <a:rPr lang="it-IT" smtClean="0"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407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44E27E-A1B9-4C6C-94F9-19150C143668}" type="slidenum">
              <a:rPr lang="it-IT" smtClean="0"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47868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44E27E-A1B9-4C6C-94F9-19150C143668}" type="slidenum">
              <a:rPr lang="it-IT" smtClean="0"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574370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44E27E-A1B9-4C6C-94F9-19150C143668}" type="slidenum">
              <a:rPr lang="it-IT" smtClean="0"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63400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44E27E-A1B9-4C6C-94F9-19150C143668}" type="slidenum">
              <a:rPr lang="it-IT" smtClean="0"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06048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44E27E-A1B9-4C6C-94F9-19150C143668}" type="slidenum">
              <a:rPr lang="it-IT" smtClean="0"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418529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Diapositiva titolo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 bwMode="auto">
          <a:xfrm>
            <a:off x="1015999" y="898246"/>
            <a:ext cx="4988423" cy="3437467"/>
          </a:xfrm>
        </p:spPr>
        <p:txBody>
          <a:bodyPr/>
          <a:lstStyle>
            <a:lvl1pPr algn="l">
              <a:defRPr sz="2700" b="1">
                <a:solidFill>
                  <a:schemeClr val="tx2"/>
                </a:solidFill>
                <a:latin typeface="Rubik Medium"/>
                <a:cs typeface="Rubik Medium"/>
              </a:defRPr>
            </a:lvl1pPr>
          </a:lstStyle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 bwMode="auto">
          <a:xfrm>
            <a:off x="1016001" y="4420378"/>
            <a:ext cx="5008879" cy="1358123"/>
          </a:xfrm>
        </p:spPr>
        <p:txBody>
          <a:bodyPr anchor="b"/>
          <a:lstStyle>
            <a:lvl1pPr marL="0" indent="0" algn="l">
              <a:buNone/>
              <a:defRPr sz="1800" b="0">
                <a:solidFill>
                  <a:schemeClr val="accent6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it-IT"/>
              <a:t>Fare clic per modificare lo stile del sottotitolo dello schema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Immagine con didascalia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 bwMode="auto">
          <a:xfrm>
            <a:off x="5183188" y="987429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>
              <a:defRPr/>
            </a:pPr>
            <a:r>
              <a:rPr lang="it-IT"/>
              <a:t>Fare clic sull'icona per inserire un'immagine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Nome Cognome - Organizzazione (da inserire in piè di pagina)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E9A9C0D9-73EC-40C5-9599-8B979EB3FF1F}" type="slidenum">
              <a:r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olo e testo vertica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Nome Cognome - Organizzazione (da inserire in piè di pagina)</a:t>
            </a:r>
            <a:endParaRPr lang="en-U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112777CD-1BED-4576-B05F-1B336AD3D0A7}" type="slidenum">
              <a:r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1_Titolo e testo vertical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 bwMode="auto">
          <a:xfrm>
            <a:off x="8724902" y="365125"/>
            <a:ext cx="2628900" cy="5811838"/>
          </a:xfrm>
        </p:spPr>
        <p:txBody>
          <a:bodyPr vert="eaVert"/>
          <a:lstStyle/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 bwMode="auto">
          <a:xfrm>
            <a:off x="838202" y="365125"/>
            <a:ext cx="7734300" cy="5811838"/>
          </a:xfrm>
        </p:spPr>
        <p:txBody>
          <a:bodyPr vert="eaVert"/>
          <a:lstStyle/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Nome Cognome - Organizzazione (da inserire in piè di pagina)</a:t>
            </a:r>
            <a:endParaRPr lang="en-U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DBB738DB-0757-48E4-8BCF-F59C3A08C32B}" type="slidenum">
              <a:r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Diapositiva titolo">
    <p:bg>
      <p:bgPr>
        <a:blipFill>
          <a:blip r:embed="rId2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 bwMode="auto">
          <a:xfrm>
            <a:off x="1046481" y="898246"/>
            <a:ext cx="4957942" cy="3437467"/>
          </a:xfrm>
        </p:spPr>
        <p:txBody>
          <a:bodyPr/>
          <a:lstStyle>
            <a:lvl1pPr algn="l">
              <a:defRPr sz="2700" b="1">
                <a:solidFill>
                  <a:schemeClr val="tx2"/>
                </a:solidFill>
                <a:latin typeface="Rubik Medium"/>
                <a:cs typeface="Rubik Medium"/>
              </a:defRPr>
            </a:lvl1pPr>
          </a:lstStyle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 bwMode="auto">
          <a:xfrm>
            <a:off x="1036320" y="4420378"/>
            <a:ext cx="4998719" cy="1358123"/>
          </a:xfrm>
        </p:spPr>
        <p:txBody>
          <a:bodyPr anchor="b"/>
          <a:lstStyle>
            <a:lvl1pPr marL="0" indent="0" algn="l">
              <a:buNone/>
              <a:defRPr sz="1800" b="0">
                <a:solidFill>
                  <a:schemeClr val="accent6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it-IT"/>
              <a:t>Fare clic per modificare lo stile del sottotitolo dello schema</a:t>
            </a:r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olo e contenut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Nome Cognome - Organizzazione (da inserire in piè di pagina)</a:t>
            </a:r>
            <a:endParaRPr lang="en-U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C906A02E-EE17-477B-9312-8E0C1C603D39}" type="slidenum">
              <a:r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Intestazione sezion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>
          <a:xfrm>
            <a:off x="831851" y="1709741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Nome Cognome - Organizzazione (da inserire in piè di pagina)</a:t>
            </a:r>
            <a:endParaRPr lang="en-US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AE26993-BB71-4B41-B5A3-6BCAF3E89F6B}" type="slidenum">
              <a:r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Due contenuti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 bwMode="auto">
          <a:xfrm>
            <a:off x="838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 bwMode="auto">
          <a:xfrm>
            <a:off x="6172200" y="1825625"/>
            <a:ext cx="5181600" cy="4351338"/>
          </a:xfrm>
        </p:spPr>
        <p:txBody>
          <a:bodyPr/>
          <a:lstStyle/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Nome Cognome - Organizzazione (da inserire in piè di pagina)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BAE1FFAE-207D-49C5-B7A7-89B734792799}" type="slidenum">
              <a:r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nfront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>
          <a:xfrm>
            <a:off x="839788" y="365129"/>
            <a:ext cx="10515600" cy="1325563"/>
          </a:xfrm>
        </p:spPr>
        <p:txBody>
          <a:bodyPr/>
          <a:lstStyle/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 bwMode="auto">
          <a:xfrm>
            <a:off x="839789" y="2505074"/>
            <a:ext cx="5157787" cy="3684588"/>
          </a:xfrm>
        </p:spPr>
        <p:txBody>
          <a:bodyPr/>
          <a:lstStyle/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 bwMode="auto"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 bwMode="auto">
          <a:xfrm>
            <a:off x="6172202" y="2505074"/>
            <a:ext cx="5183188" cy="3684588"/>
          </a:xfrm>
        </p:spPr>
        <p:txBody>
          <a:bodyPr/>
          <a:lstStyle/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piè di pagina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Nome Cognome - Organizzazione (da inserire in piè di pagina)</a:t>
            </a:r>
            <a:endParaRPr lang="en-US"/>
          </a:p>
        </p:txBody>
      </p:sp>
      <p:sp>
        <p:nvSpPr>
          <p:cNvPr id="8" name="Segnaposto numero diapositiva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C386A704-C071-4EDF-A46D-571D81D409BC}" type="slidenum">
              <a:r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Solo titolo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Nome Cognome - Organizzazione (da inserire in piè di pagina)</a:t>
            </a:r>
            <a:endParaRPr lang="en-US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3F215CEC-F533-4021-B664-6F0C3E272C20}" type="slidenum">
              <a:r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Vuota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egnaposto piè di pagina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Nome Cognome - Organizzazione (da inserire in piè di pagina)</a:t>
            </a:r>
            <a:endParaRPr lang="en-US"/>
          </a:p>
        </p:txBody>
      </p:sp>
      <p:sp>
        <p:nvSpPr>
          <p:cNvPr id="3" name="Segnaposto numero diapositiva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49A9CF63-335D-475A-BCE8-0BAC41C648CB}" type="slidenum">
              <a:rPr/>
              <a:t>‹N›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uto con didascalia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 bwMode="auto">
          <a:xfrm>
            <a:off x="5183188" y="987429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 bwMode="auto"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/>
              <a:t>Nome Cognome - Organizzazione (da inserire in piè di pagina)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89AFACD7-14EC-4188-A05C-E0FB4307910F}" type="slidenum">
              <a:rPr/>
              <a:t>‹N›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>
            <a:lum/>
          </a:blip>
          <a:stretch/>
        </a:blip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182566" y="0"/>
            <a:ext cx="11590337" cy="118109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182566" y="1533529"/>
            <a:ext cx="11590337" cy="48990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it-IT"/>
              <a:t>Modifica gli stili del testo dello schema</a:t>
            </a:r>
            <a:endParaRPr/>
          </a:p>
          <a:p>
            <a:pPr lvl="1">
              <a:defRPr/>
            </a:pPr>
            <a:r>
              <a:rPr lang="it-IT"/>
              <a:t>Secondo livello</a:t>
            </a:r>
            <a:endParaRPr/>
          </a:p>
          <a:p>
            <a:pPr lvl="2">
              <a:defRPr/>
            </a:pPr>
            <a:r>
              <a:rPr lang="it-IT"/>
              <a:t>Terzo livello</a:t>
            </a:r>
            <a:endParaRPr/>
          </a:p>
          <a:p>
            <a:pPr lvl="3">
              <a:defRPr/>
            </a:pPr>
            <a:r>
              <a:rPr lang="it-IT"/>
              <a:t>Quarto livello</a:t>
            </a:r>
            <a:endParaRPr/>
          </a:p>
          <a:p>
            <a:pPr lvl="4">
              <a:defRPr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 bwMode="auto">
          <a:xfrm>
            <a:off x="104269" y="6508969"/>
            <a:ext cx="8791575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spcBef>
                <a:spcPts val="0"/>
              </a:spcBef>
              <a:spcAft>
                <a:spcPts val="0"/>
              </a:spcAft>
              <a:defRPr sz="900">
                <a:solidFill>
                  <a:schemeClr val="tx2"/>
                </a:solidFill>
                <a:latin typeface="Rubik"/>
                <a:cs typeface="Rubik"/>
              </a:defRPr>
            </a:lvl1pPr>
          </a:lstStyle>
          <a:p>
            <a:pPr>
              <a:defRPr/>
            </a:pPr>
            <a:r>
              <a:rPr lang="it-IT"/>
              <a:t>Nome Cognome - Organizzazione (da inserire in piè di pagina)</a:t>
            </a:r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 bwMode="auto">
          <a:xfrm>
            <a:off x="9863890" y="6508969"/>
            <a:ext cx="419100" cy="3429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spcBef>
                <a:spcPts val="0"/>
              </a:spcBef>
              <a:spcAft>
                <a:spcPts val="0"/>
              </a:spcAft>
              <a:defRPr lang="en-US" sz="900">
                <a:solidFill>
                  <a:schemeClr val="tx2"/>
                </a:solidFill>
                <a:latin typeface="Rubik Medium"/>
                <a:ea typeface="+mn-ea"/>
                <a:cs typeface="Rubik Medium"/>
              </a:defRPr>
            </a:lvl1pPr>
          </a:lstStyle>
          <a:p>
            <a:pPr>
              <a:defRPr/>
            </a:pPr>
            <a:fld id="{B69D7432-7E7A-493B-BED3-2DBD28D03B20}" type="slidenum">
              <a:rPr lang="it-IT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>
        <a:lnSpc>
          <a:spcPct val="90000"/>
        </a:lnSpc>
        <a:spcBef>
          <a:spcPts val="0"/>
        </a:spcBef>
        <a:spcAft>
          <a:spcPts val="0"/>
        </a:spcAft>
        <a:defRPr sz="2700">
          <a:solidFill>
            <a:schemeClr val="tx1"/>
          </a:solidFill>
          <a:latin typeface="Rubik Medium"/>
          <a:ea typeface="+mj-ea"/>
          <a:cs typeface="Rubik Medium"/>
        </a:defRPr>
      </a:lvl1pPr>
      <a:lvl2pPr algn="l">
        <a:lnSpc>
          <a:spcPct val="90000"/>
        </a:lnSpc>
        <a:spcBef>
          <a:spcPts val="0"/>
        </a:spcBef>
        <a:spcAft>
          <a:spcPts val="0"/>
        </a:spcAft>
        <a:defRPr sz="2700">
          <a:solidFill>
            <a:schemeClr val="tx1"/>
          </a:solidFill>
          <a:latin typeface="Rubik Medium"/>
          <a:cs typeface="Rubik Medium"/>
        </a:defRPr>
      </a:lvl2pPr>
      <a:lvl3pPr algn="l">
        <a:lnSpc>
          <a:spcPct val="90000"/>
        </a:lnSpc>
        <a:spcBef>
          <a:spcPts val="0"/>
        </a:spcBef>
        <a:spcAft>
          <a:spcPts val="0"/>
        </a:spcAft>
        <a:defRPr sz="2700">
          <a:solidFill>
            <a:schemeClr val="tx1"/>
          </a:solidFill>
          <a:latin typeface="Rubik Medium"/>
          <a:cs typeface="Rubik Medium"/>
        </a:defRPr>
      </a:lvl3pPr>
      <a:lvl4pPr algn="l">
        <a:lnSpc>
          <a:spcPct val="90000"/>
        </a:lnSpc>
        <a:spcBef>
          <a:spcPts val="0"/>
        </a:spcBef>
        <a:spcAft>
          <a:spcPts val="0"/>
        </a:spcAft>
        <a:defRPr sz="2700">
          <a:solidFill>
            <a:schemeClr val="tx1"/>
          </a:solidFill>
          <a:latin typeface="Rubik Medium"/>
          <a:cs typeface="Rubik Medium"/>
        </a:defRPr>
      </a:lvl4pPr>
      <a:lvl5pPr algn="l">
        <a:lnSpc>
          <a:spcPct val="90000"/>
        </a:lnSpc>
        <a:spcBef>
          <a:spcPts val="0"/>
        </a:spcBef>
        <a:spcAft>
          <a:spcPts val="0"/>
        </a:spcAft>
        <a:defRPr sz="2700">
          <a:solidFill>
            <a:schemeClr val="tx1"/>
          </a:solidFill>
          <a:latin typeface="Rubik Medium"/>
          <a:cs typeface="Rubik Medium"/>
        </a:defRPr>
      </a:lvl5pPr>
      <a:lvl6pPr marL="342900" algn="l">
        <a:lnSpc>
          <a:spcPct val="90000"/>
        </a:lnSpc>
        <a:spcBef>
          <a:spcPts val="0"/>
        </a:spcBef>
        <a:spcAft>
          <a:spcPts val="0"/>
        </a:spcAft>
        <a:defRPr sz="2700" b="1">
          <a:solidFill>
            <a:schemeClr val="tx1"/>
          </a:solidFill>
          <a:latin typeface="Segoe UI Semibold"/>
          <a:cs typeface="Segoe UI Semibold"/>
        </a:defRPr>
      </a:lvl6pPr>
      <a:lvl7pPr marL="685800" algn="l">
        <a:lnSpc>
          <a:spcPct val="90000"/>
        </a:lnSpc>
        <a:spcBef>
          <a:spcPts val="0"/>
        </a:spcBef>
        <a:spcAft>
          <a:spcPts val="0"/>
        </a:spcAft>
        <a:defRPr sz="2700" b="1">
          <a:solidFill>
            <a:schemeClr val="tx1"/>
          </a:solidFill>
          <a:latin typeface="Segoe UI Semibold"/>
          <a:cs typeface="Segoe UI Semibold"/>
        </a:defRPr>
      </a:lvl7pPr>
      <a:lvl8pPr marL="1028700" algn="l">
        <a:lnSpc>
          <a:spcPct val="90000"/>
        </a:lnSpc>
        <a:spcBef>
          <a:spcPts val="0"/>
        </a:spcBef>
        <a:spcAft>
          <a:spcPts val="0"/>
        </a:spcAft>
        <a:defRPr sz="2700" b="1">
          <a:solidFill>
            <a:schemeClr val="tx1"/>
          </a:solidFill>
          <a:latin typeface="Segoe UI Semibold"/>
          <a:cs typeface="Segoe UI Semibold"/>
        </a:defRPr>
      </a:lvl8pPr>
      <a:lvl9pPr marL="1371600" algn="l">
        <a:lnSpc>
          <a:spcPct val="90000"/>
        </a:lnSpc>
        <a:spcBef>
          <a:spcPts val="0"/>
        </a:spcBef>
        <a:spcAft>
          <a:spcPts val="0"/>
        </a:spcAft>
        <a:defRPr sz="2700" b="1">
          <a:solidFill>
            <a:schemeClr val="tx1"/>
          </a:solidFill>
          <a:latin typeface="Segoe UI Semibold"/>
          <a:cs typeface="Segoe UI Semibold"/>
        </a:defRPr>
      </a:lvl9pPr>
    </p:titleStyle>
    <p:bodyStyle>
      <a:lvl1pPr marL="171450" indent="-171450" algn="l">
        <a:lnSpc>
          <a:spcPct val="90000"/>
        </a:lnSpc>
        <a:spcBef>
          <a:spcPts val="750"/>
        </a:spcBef>
        <a:spcAft>
          <a:spcPts val="0"/>
        </a:spcAft>
        <a:buFont typeface="Arial"/>
        <a:buChar char="•"/>
        <a:defRPr sz="2100">
          <a:solidFill>
            <a:schemeClr val="tx1"/>
          </a:solidFill>
          <a:latin typeface="Rubik"/>
          <a:ea typeface="+mn-ea"/>
          <a:cs typeface="Rubik"/>
        </a:defRPr>
      </a:lvl1pPr>
      <a:lvl2pPr marL="514350" indent="-171450" algn="l">
        <a:lnSpc>
          <a:spcPct val="90000"/>
        </a:lnSpc>
        <a:spcBef>
          <a:spcPts val="375"/>
        </a:spcBef>
        <a:spcAft>
          <a:spcPts val="0"/>
        </a:spcAft>
        <a:buFont typeface="Arial"/>
        <a:buChar char="•"/>
        <a:defRPr sz="1800">
          <a:solidFill>
            <a:schemeClr val="tx1"/>
          </a:solidFill>
          <a:latin typeface="Rubik"/>
          <a:ea typeface="+mn-ea"/>
          <a:cs typeface="Rubik"/>
        </a:defRPr>
      </a:lvl2pPr>
      <a:lvl3pPr marL="857250" indent="-171450" algn="l">
        <a:lnSpc>
          <a:spcPct val="90000"/>
        </a:lnSpc>
        <a:spcBef>
          <a:spcPts val="375"/>
        </a:spcBef>
        <a:spcAft>
          <a:spcPts val="0"/>
        </a:spcAft>
        <a:buFont typeface="Arial"/>
        <a:buChar char="•"/>
        <a:defRPr sz="1500">
          <a:solidFill>
            <a:schemeClr val="tx1"/>
          </a:solidFill>
          <a:latin typeface="Rubik"/>
          <a:ea typeface="+mn-ea"/>
          <a:cs typeface="Rubik"/>
        </a:defRPr>
      </a:lvl3pPr>
      <a:lvl4pPr marL="1200150" indent="-171450" algn="l">
        <a:lnSpc>
          <a:spcPct val="90000"/>
        </a:lnSpc>
        <a:spcBef>
          <a:spcPts val="375"/>
        </a:spcBef>
        <a:spcAft>
          <a:spcPts val="0"/>
        </a:spcAft>
        <a:buFont typeface="Arial"/>
        <a:buChar char="•"/>
        <a:defRPr>
          <a:solidFill>
            <a:schemeClr val="tx1"/>
          </a:solidFill>
          <a:latin typeface="Rubik"/>
          <a:ea typeface="+mn-ea"/>
          <a:cs typeface="Rubik"/>
        </a:defRPr>
      </a:lvl4pPr>
      <a:lvl5pPr marL="1543050" indent="-171450" algn="l">
        <a:lnSpc>
          <a:spcPct val="90000"/>
        </a:lnSpc>
        <a:spcBef>
          <a:spcPts val="375"/>
        </a:spcBef>
        <a:spcAft>
          <a:spcPts val="0"/>
        </a:spcAft>
        <a:buFont typeface="Arial"/>
        <a:buChar char="•"/>
        <a:defRPr>
          <a:solidFill>
            <a:schemeClr val="tx1"/>
          </a:solidFill>
          <a:latin typeface="Rubik"/>
          <a:ea typeface="+mn-ea"/>
          <a:cs typeface="Rubik"/>
        </a:defRPr>
      </a:lvl5pPr>
      <a:lvl6pPr marL="18859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50.png"/><Relationship Id="rId7" Type="http://schemas.openxmlformats.org/officeDocument/2006/relationships/image" Target="../media/image46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9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54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image" Target="../media/image59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10" Type="http://schemas.openxmlformats.org/officeDocument/2006/relationships/image" Target="../media/image65.png"/><Relationship Id="rId4" Type="http://schemas.openxmlformats.org/officeDocument/2006/relationships/image" Target="../media/image60.png"/><Relationship Id="rId9" Type="http://schemas.openxmlformats.org/officeDocument/2006/relationships/image" Target="../media/image6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1.png"/><Relationship Id="rId4" Type="http://schemas.openxmlformats.org/officeDocument/2006/relationships/image" Target="../media/image7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mailto:c.clivati@inrim.it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9.png"/><Relationship Id="rId7" Type="http://schemas.openxmlformats.org/officeDocument/2006/relationships/hyperlink" Target="https://bbmaps.itu.int/bbmaps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cablemap.info/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svg"/><Relationship Id="rId18" Type="http://schemas.openxmlformats.org/officeDocument/2006/relationships/image" Target="../media/image13.png"/><Relationship Id="rId26" Type="http://schemas.openxmlformats.org/officeDocument/2006/relationships/image" Target="../media/image42.png"/><Relationship Id="rId3" Type="http://schemas.openxmlformats.org/officeDocument/2006/relationships/image" Target="../media/image20.svg"/><Relationship Id="rId21" Type="http://schemas.openxmlformats.org/officeDocument/2006/relationships/image" Target="../media/image37.svg"/><Relationship Id="rId7" Type="http://schemas.openxmlformats.org/officeDocument/2006/relationships/image" Target="../media/image24.svg"/><Relationship Id="rId12" Type="http://schemas.openxmlformats.org/officeDocument/2006/relationships/image" Target="../media/image29.png"/><Relationship Id="rId17" Type="http://schemas.openxmlformats.org/officeDocument/2006/relationships/image" Target="../media/image34.svg"/><Relationship Id="rId25" Type="http://schemas.openxmlformats.org/officeDocument/2006/relationships/image" Target="../media/image41.svg"/><Relationship Id="rId2" Type="http://schemas.openxmlformats.org/officeDocument/2006/relationships/image" Target="../media/image19.png"/><Relationship Id="rId16" Type="http://schemas.openxmlformats.org/officeDocument/2006/relationships/image" Target="../media/image33.png"/><Relationship Id="rId20" Type="http://schemas.openxmlformats.org/officeDocument/2006/relationships/image" Target="../media/image36.png"/><Relationship Id="rId29" Type="http://schemas.openxmlformats.org/officeDocument/2006/relationships/image" Target="../media/image45.sv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png"/><Relationship Id="rId11" Type="http://schemas.openxmlformats.org/officeDocument/2006/relationships/image" Target="../media/image28.svg"/><Relationship Id="rId24" Type="http://schemas.openxmlformats.org/officeDocument/2006/relationships/image" Target="../media/image40.png"/><Relationship Id="rId5" Type="http://schemas.openxmlformats.org/officeDocument/2006/relationships/image" Target="../media/image22.svg"/><Relationship Id="rId15" Type="http://schemas.openxmlformats.org/officeDocument/2006/relationships/image" Target="../media/image32.svg"/><Relationship Id="rId23" Type="http://schemas.openxmlformats.org/officeDocument/2006/relationships/image" Target="../media/image39.svg"/><Relationship Id="rId28" Type="http://schemas.openxmlformats.org/officeDocument/2006/relationships/image" Target="../media/image44.png"/><Relationship Id="rId10" Type="http://schemas.openxmlformats.org/officeDocument/2006/relationships/image" Target="../media/image27.png"/><Relationship Id="rId19" Type="http://schemas.openxmlformats.org/officeDocument/2006/relationships/image" Target="../media/image35.svg"/><Relationship Id="rId4" Type="http://schemas.openxmlformats.org/officeDocument/2006/relationships/image" Target="../media/image21.png"/><Relationship Id="rId9" Type="http://schemas.openxmlformats.org/officeDocument/2006/relationships/image" Target="../media/image26.svg"/><Relationship Id="rId14" Type="http://schemas.openxmlformats.org/officeDocument/2006/relationships/image" Target="../media/image31.png"/><Relationship Id="rId22" Type="http://schemas.openxmlformats.org/officeDocument/2006/relationships/image" Target="../media/image38.png"/><Relationship Id="rId27" Type="http://schemas.openxmlformats.org/officeDocument/2006/relationships/image" Target="../media/image43.sv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50.png"/><Relationship Id="rId7" Type="http://schemas.openxmlformats.org/officeDocument/2006/relationships/image" Target="../media/image46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Relationship Id="rId9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 bwMode="auto">
          <a:xfrm>
            <a:off x="978929" y="1281307"/>
            <a:ext cx="5080001" cy="3437467"/>
          </a:xfrm>
        </p:spPr>
        <p:txBody>
          <a:bodyPr/>
          <a:lstStyle/>
          <a:p>
            <a:pPr>
              <a:defRPr/>
            </a:pPr>
            <a:br>
              <a:rPr lang="it-IT" dirty="0"/>
            </a:br>
            <a:br>
              <a:rPr lang="it-IT" dirty="0"/>
            </a:br>
            <a:br>
              <a:rPr lang="it-IT" dirty="0"/>
            </a:br>
            <a:r>
              <a:rPr lang="it-IT" dirty="0"/>
              <a:t>La rete in fibra come sensore: </a:t>
            </a:r>
            <a:br>
              <a:rPr lang="it-IT" dirty="0"/>
            </a:br>
            <a:br>
              <a:rPr lang="it-IT" dirty="0"/>
            </a:br>
            <a:r>
              <a:rPr lang="it-IT" dirty="0"/>
              <a:t>attività e prospettive 	         per un monitoraggio</a:t>
            </a:r>
            <a:br>
              <a:rPr lang="it-IT" dirty="0"/>
            </a:br>
            <a:r>
              <a:rPr lang="it-IT" dirty="0"/>
              <a:t>geofisico globale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Cecilia Clivati</a:t>
            </a:r>
            <a:endParaRPr dirty="0"/>
          </a:p>
          <a:p>
            <a:pPr>
              <a:defRPr/>
            </a:pPr>
            <a:r>
              <a:rPr lang="it-IT" dirty="0"/>
              <a:t>Ist. Naz. Ricerca Metrologica (INRIM)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Optical Time-Domain </a:t>
            </a:r>
            <a:r>
              <a:rPr lang="it-IT" dirty="0" err="1"/>
              <a:t>Reflectometry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Cecilia Clivati - INRIM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906A02E-EE17-477B-9312-8E0C1C603D39}" type="slidenum">
              <a:rPr lang="it-IT"/>
              <a:t>10</a:t>
            </a:fld>
            <a:endParaRPr lang="it-IT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6BCD077A-A867-4F89-F368-81404E4CD82B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42577" y="974025"/>
            <a:ext cx="3513569" cy="2100455"/>
          </a:xfrm>
          <a:prstGeom prst="rect">
            <a:avLst/>
          </a:prstGeom>
          <a:ln w="18000">
            <a:noFill/>
            <a:round/>
          </a:ln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AC486BB0-4D9A-FC25-E3D1-DC59B97554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6638" y="982652"/>
            <a:ext cx="2933055" cy="1954512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6B7EFF0F-8F46-1199-9381-D27AF4AB1D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9991" y="982652"/>
            <a:ext cx="2933055" cy="2699109"/>
          </a:xfrm>
          <a:prstGeom prst="rect">
            <a:avLst/>
          </a:prstGeom>
        </p:spPr>
      </p:pic>
      <p:pic>
        <p:nvPicPr>
          <p:cNvPr id="37" name="Immagine 36">
            <a:extLst>
              <a:ext uri="{FF2B5EF4-FFF2-40B4-BE49-F238E27FC236}">
                <a16:creationId xmlns:a16="http://schemas.microsoft.com/office/drawing/2014/main" id="{B070FFD0-1AA5-8115-0F66-FE6BF5FB73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9991" y="2761447"/>
            <a:ext cx="1242424" cy="920314"/>
          </a:xfrm>
          <a:prstGeom prst="rect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8B9570D3-5011-7632-8681-AA7F1995465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9390" t="65229" r="8030" b="7400"/>
          <a:stretch/>
        </p:blipFill>
        <p:spPr>
          <a:xfrm>
            <a:off x="10073440" y="982652"/>
            <a:ext cx="2167188" cy="2955636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FA961860-0F5D-A62D-1DEE-7809A3F8F593}"/>
              </a:ext>
            </a:extLst>
          </p:cNvPr>
          <p:cNvSpPr txBox="1"/>
          <p:nvPr/>
        </p:nvSpPr>
        <p:spPr bwMode="auto">
          <a:xfrm>
            <a:off x="284724" y="4031474"/>
            <a:ext cx="4480714" cy="4001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sz="2000" dirty="0">
                <a:latin typeface="Rubik" panose="02000604000000020004" pitchFamily="2" charset="-79"/>
                <a:cs typeface="Rubik" panose="02000604000000020004" pitchFamily="2" charset="-79"/>
              </a:rPr>
              <a:t>Optical Time Domain </a:t>
            </a:r>
            <a:r>
              <a:rPr lang="it-IT" sz="2000" dirty="0" err="1">
                <a:latin typeface="Rubik" panose="02000604000000020004" pitchFamily="2" charset="-79"/>
                <a:cs typeface="Rubik" panose="02000604000000020004" pitchFamily="2" charset="-79"/>
              </a:rPr>
              <a:t>Reflectometry</a:t>
            </a:r>
            <a:r>
              <a:rPr lang="it-IT" sz="2000" dirty="0">
                <a:latin typeface="Rubik" panose="02000604000000020004" pitchFamily="2" charset="-79"/>
                <a:cs typeface="Rubik" panose="02000604000000020004" pitchFamily="2" charset="-79"/>
              </a:rPr>
              <a:t>: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2986910-E3C0-CFE7-5C7C-70901F4E86EF}"/>
              </a:ext>
            </a:extLst>
          </p:cNvPr>
          <p:cNvPicPr/>
          <p:nvPr/>
        </p:nvPicPr>
        <p:blipFill rotWithShape="1">
          <a:blip r:embed="rId7"/>
          <a:srcRect t="14303"/>
          <a:stretch/>
        </p:blipFill>
        <p:spPr bwMode="auto">
          <a:xfrm>
            <a:off x="104269" y="4966411"/>
            <a:ext cx="7752240" cy="1542558"/>
          </a:xfrm>
          <a:prstGeom prst="rect">
            <a:avLst/>
          </a:prstGeom>
          <a:ln w="0">
            <a:noFill/>
          </a:ln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86690B89-F5A8-1193-3C40-910AD4BE18E8}"/>
              </a:ext>
            </a:extLst>
          </p:cNvPr>
          <p:cNvSpPr/>
          <p:nvPr/>
        </p:nvSpPr>
        <p:spPr bwMode="auto">
          <a:xfrm>
            <a:off x="2623540" y="5616113"/>
            <a:ext cx="790220" cy="6195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3C6216C7-55A9-8BFA-68FC-619EB4623D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701226" y="5682364"/>
            <a:ext cx="900036" cy="431524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85EF3395-E633-1D36-706F-C5AA856347AD}"/>
              </a:ext>
            </a:extLst>
          </p:cNvPr>
          <p:cNvSpPr/>
          <p:nvPr/>
        </p:nvSpPr>
        <p:spPr bwMode="auto">
          <a:xfrm>
            <a:off x="3581027" y="4896165"/>
            <a:ext cx="790220" cy="664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71753619-CA11-3FBA-9D2E-C4444B79ABE5}"/>
              </a:ext>
            </a:extLst>
          </p:cNvPr>
          <p:cNvSpPr/>
          <p:nvPr/>
        </p:nvSpPr>
        <p:spPr bwMode="auto">
          <a:xfrm>
            <a:off x="5825847" y="4856956"/>
            <a:ext cx="943054" cy="5327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5A4178CE-BB19-BE78-961F-5FB37BEEE0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3587587" y="4891519"/>
            <a:ext cx="801402" cy="431524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id="{145E9346-CF7B-468D-ABB3-F61AB6BB15FC}"/>
              </a:ext>
            </a:extLst>
          </p:cNvPr>
          <p:cNvSpPr/>
          <p:nvPr/>
        </p:nvSpPr>
        <p:spPr bwMode="auto">
          <a:xfrm>
            <a:off x="5943743" y="5009356"/>
            <a:ext cx="415131" cy="5327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740DDCEE-B4F3-E68C-B47D-9AA95E573A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5576275" y="4832596"/>
            <a:ext cx="516346" cy="278032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D55DEBB-EE59-6827-6786-BFF496C7A696}"/>
              </a:ext>
            </a:extLst>
          </p:cNvPr>
          <p:cNvSpPr txBox="1"/>
          <p:nvPr/>
        </p:nvSpPr>
        <p:spPr bwMode="auto">
          <a:xfrm>
            <a:off x="1958259" y="6037768"/>
            <a:ext cx="1133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Laser </a:t>
            </a:r>
            <a:r>
              <a:rPr lang="it-IT" sz="1400" dirty="0" err="1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pulse</a:t>
            </a:r>
            <a:endParaRPr lang="it-IT" sz="1400" dirty="0">
              <a:solidFill>
                <a:srgbClr val="FF0000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6C2910C-1224-A8A9-FDCC-3BD170C73050}"/>
              </a:ext>
            </a:extLst>
          </p:cNvPr>
          <p:cNvSpPr txBox="1"/>
          <p:nvPr/>
        </p:nvSpPr>
        <p:spPr bwMode="auto">
          <a:xfrm>
            <a:off x="2696754" y="4807502"/>
            <a:ext cx="1342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Scattering #1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885F28F-30A9-2CF3-C18D-D29DAC68F832}"/>
              </a:ext>
            </a:extLst>
          </p:cNvPr>
          <p:cNvSpPr txBox="1"/>
          <p:nvPr/>
        </p:nvSpPr>
        <p:spPr bwMode="auto">
          <a:xfrm>
            <a:off x="4570356" y="4686637"/>
            <a:ext cx="1342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Scattering #2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ACEE49D5-6F13-DB5B-50BD-45B2DD909B22}"/>
              </a:ext>
            </a:extLst>
          </p:cNvPr>
          <p:cNvSpPr txBox="1"/>
          <p:nvPr/>
        </p:nvSpPr>
        <p:spPr>
          <a:xfrm>
            <a:off x="136082" y="2952912"/>
            <a:ext cx="61204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Z. Wang et al., </a:t>
            </a:r>
          </a:p>
          <a:p>
            <a:pPr>
              <a:lnSpc>
                <a:spcPct val="1000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Opt. </a:t>
            </a:r>
            <a:r>
              <a:rPr lang="it-IT" sz="1600" b="0" strike="noStrike" spc="-1" dirty="0" err="1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Expr</a:t>
            </a: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. 27, 23682 (2019) </a:t>
            </a:r>
            <a:endParaRPr lang="it-IT" sz="1600" b="0" strike="noStrike" spc="-1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4E461F42-8BA0-B748-00DE-BD177454C638}"/>
              </a:ext>
            </a:extLst>
          </p:cNvPr>
          <p:cNvSpPr txBox="1"/>
          <p:nvPr/>
        </p:nvSpPr>
        <p:spPr bwMode="auto">
          <a:xfrm>
            <a:off x="3882803" y="2957558"/>
            <a:ext cx="61204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N. Lindsey et al.,</a:t>
            </a:r>
          </a:p>
          <a:p>
            <a:pPr>
              <a:lnSpc>
                <a:spcPct val="1000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Science 366, 1103 (2019) </a:t>
            </a:r>
            <a:endParaRPr lang="it-IT" sz="1600" b="0" strike="noStrike" spc="-1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BEA9D054-F08D-D665-C2BB-6E5693216797}"/>
              </a:ext>
            </a:extLst>
          </p:cNvPr>
          <p:cNvSpPr txBox="1"/>
          <p:nvPr/>
        </p:nvSpPr>
        <p:spPr bwMode="auto">
          <a:xfrm>
            <a:off x="6930983" y="3688438"/>
            <a:ext cx="34180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P. </a:t>
            </a:r>
            <a:r>
              <a:rPr lang="it-IT" sz="1600" b="0" strike="noStrike" spc="-1" dirty="0" err="1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Jousset</a:t>
            </a: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, G. </a:t>
            </a:r>
            <a:r>
              <a:rPr lang="it-IT" sz="1600" b="0" strike="noStrike" spc="-1" dirty="0" err="1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Currenti</a:t>
            </a: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 et al.,</a:t>
            </a:r>
          </a:p>
          <a:p>
            <a:pPr>
              <a:lnSpc>
                <a:spcPct val="100000"/>
              </a:lnSpc>
            </a:pPr>
            <a:r>
              <a:rPr lang="fr-FR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Nat. </a:t>
            </a:r>
            <a:r>
              <a:rPr lang="fr-FR" sz="1600" b="0" strike="noStrike" spc="-1" dirty="0" err="1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Comm</a:t>
            </a:r>
            <a:r>
              <a:rPr lang="fr-FR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. 13, 1753 (2022)</a:t>
            </a:r>
            <a:endParaRPr lang="it-IT" sz="1600" b="0" strike="noStrike" spc="-1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5ED923F3-9DCE-FB5C-ECEA-340F74256F3C}"/>
              </a:ext>
            </a:extLst>
          </p:cNvPr>
          <p:cNvSpPr txBox="1"/>
          <p:nvPr/>
        </p:nvSpPr>
        <p:spPr bwMode="auto">
          <a:xfrm>
            <a:off x="10016360" y="3935729"/>
            <a:ext cx="34180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F. Walter et al.,</a:t>
            </a:r>
          </a:p>
          <a:p>
            <a:pPr>
              <a:lnSpc>
                <a:spcPct val="100000"/>
              </a:lnSpc>
            </a:pPr>
            <a:r>
              <a:rPr lang="fr-FR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Nat. </a:t>
            </a:r>
            <a:r>
              <a:rPr lang="fr-FR" sz="1600" b="0" strike="noStrike" spc="-1" dirty="0" err="1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Comm</a:t>
            </a:r>
            <a:r>
              <a:rPr lang="fr-FR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. 11, </a:t>
            </a:r>
          </a:p>
          <a:p>
            <a:pPr>
              <a:lnSpc>
                <a:spcPct val="100000"/>
              </a:lnSpc>
            </a:pPr>
            <a:r>
              <a:rPr lang="fr-FR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2436 (2020)</a:t>
            </a:r>
            <a:endParaRPr lang="it-IT" sz="1600" b="0" strike="noStrike" spc="-1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49985A77-0AC9-6B2F-B0ED-BC2FE8593723}"/>
              </a:ext>
            </a:extLst>
          </p:cNvPr>
          <p:cNvSpPr txBox="1"/>
          <p:nvPr/>
        </p:nvSpPr>
        <p:spPr bwMode="auto">
          <a:xfrm>
            <a:off x="7798724" y="4785578"/>
            <a:ext cx="41371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Point-by-point acoustic </a:t>
            </a:r>
            <a:r>
              <a:rPr lang="it-IT" dirty="0" err="1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map</a:t>
            </a:r>
            <a:r>
              <a:rPr lang="it-IT" dirty="0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along</a:t>
            </a:r>
            <a:r>
              <a:rPr lang="it-IT" dirty="0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cable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Not </a:t>
            </a:r>
            <a:r>
              <a:rPr lang="it-IT" dirty="0" err="1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compatible</a:t>
            </a:r>
            <a:r>
              <a:rPr lang="it-IT" dirty="0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with data </a:t>
            </a:r>
            <a:r>
              <a:rPr lang="it-IT" dirty="0" err="1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traffic</a:t>
            </a:r>
            <a:endParaRPr lang="it-IT" dirty="0">
              <a:solidFill>
                <a:srgbClr val="FF0000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$$$, </a:t>
            </a:r>
            <a:r>
              <a:rPr lang="it-IT" dirty="0" err="1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not</a:t>
            </a:r>
            <a:r>
              <a:rPr lang="it-IT" dirty="0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scalable</a:t>
            </a:r>
            <a:endParaRPr lang="it-IT" dirty="0">
              <a:solidFill>
                <a:srgbClr val="FF0000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41863158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Sensing </a:t>
            </a:r>
            <a:r>
              <a:rPr lang="it-IT" dirty="0" err="1"/>
              <a:t>while</a:t>
            </a:r>
            <a:r>
              <a:rPr lang="it-IT" dirty="0"/>
              <a:t> </a:t>
            </a:r>
            <a:r>
              <a:rPr lang="it-IT" dirty="0" err="1"/>
              <a:t>carrying</a:t>
            </a:r>
            <a:r>
              <a:rPr lang="it-IT" dirty="0"/>
              <a:t> data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ubik"/>
                <a:cs typeface="Rubik"/>
              </a:rPr>
              <a:t>Cecilia Clivati - INRIM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Rubik"/>
              <a:cs typeface="Rubik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06A02E-EE17-477B-9312-8E0C1C603D39}" type="slidenum">
              <a:rPr kumimoji="0" lang="it-IT" sz="9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ubik Medium"/>
                <a:cs typeface="Rubik Medium"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it-IT" sz="9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Rubik Medium"/>
              <a:cs typeface="Rubik Medium"/>
            </a:endParaRP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44494451-1913-2BEE-DB90-8E63042EA1CD}"/>
              </a:ext>
            </a:extLst>
          </p:cNvPr>
          <p:cNvCxnSpPr>
            <a:cxnSpLocks/>
          </p:cNvCxnSpPr>
          <p:nvPr/>
        </p:nvCxnSpPr>
        <p:spPr bwMode="auto">
          <a:xfrm>
            <a:off x="277090" y="2360338"/>
            <a:ext cx="10892312" cy="0"/>
          </a:xfrm>
          <a:prstGeom prst="line">
            <a:avLst/>
          </a:prstGeom>
          <a:ln w="69850" cmpd="sng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F7DF8693-99AE-9086-F282-EBF29F8B5B91}"/>
              </a:ext>
            </a:extLst>
          </p:cNvPr>
          <p:cNvGrpSpPr/>
          <p:nvPr/>
        </p:nvGrpSpPr>
        <p:grpSpPr>
          <a:xfrm>
            <a:off x="2846180" y="1219602"/>
            <a:ext cx="1909729" cy="1230736"/>
            <a:chOff x="1396760" y="1598291"/>
            <a:chExt cx="1909729" cy="1230736"/>
          </a:xfrm>
        </p:grpSpPr>
        <p:cxnSp>
          <p:nvCxnSpPr>
            <p:cNvPr id="13" name="Connettore diritto 12">
              <a:extLst>
                <a:ext uri="{FF2B5EF4-FFF2-40B4-BE49-F238E27FC236}">
                  <a16:creationId xmlns:a16="http://schemas.microsoft.com/office/drawing/2014/main" id="{50B1F8E7-91D4-36A0-C533-D0702EDC76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6760" y="1620576"/>
              <a:ext cx="0" cy="1122627"/>
            </a:xfrm>
            <a:prstGeom prst="line">
              <a:avLst/>
            </a:prstGeom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e 17">
              <a:extLst>
                <a:ext uri="{FF2B5EF4-FFF2-40B4-BE49-F238E27FC236}">
                  <a16:creationId xmlns:a16="http://schemas.microsoft.com/office/drawing/2014/main" id="{9DABB24E-BF06-F20E-8E7E-988769AF5FF2}"/>
                </a:ext>
              </a:extLst>
            </p:cNvPr>
            <p:cNvSpPr/>
            <p:nvPr/>
          </p:nvSpPr>
          <p:spPr>
            <a:xfrm>
              <a:off x="1396760" y="2649027"/>
              <a:ext cx="180000" cy="1800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endParaRPr>
            </a:p>
          </p:txBody>
        </p: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7BCF5B4B-A023-B790-988B-CEF51B4967B9}"/>
                </a:ext>
              </a:extLst>
            </p:cNvPr>
            <p:cNvSpPr txBox="1"/>
            <p:nvPr/>
          </p:nvSpPr>
          <p:spPr>
            <a:xfrm>
              <a:off x="1486760" y="1598291"/>
              <a:ext cx="1819729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1988: 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1st </a:t>
              </a:r>
              <a:r>
                <a:rPr kumimoji="0" lang="it-IT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fiber</a:t>
              </a:r>
              <a:r>
                <a:rPr kumimoji="0" lang="it-IT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 cable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in Atlantic Ocean</a:t>
              </a:r>
            </a:p>
          </p:txBody>
        </p:sp>
      </p:grp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015DC0D1-9AAE-BE49-BD41-4AE9BE22FFF4}"/>
              </a:ext>
            </a:extLst>
          </p:cNvPr>
          <p:cNvGrpSpPr/>
          <p:nvPr/>
        </p:nvGrpSpPr>
        <p:grpSpPr>
          <a:xfrm>
            <a:off x="6749233" y="1219602"/>
            <a:ext cx="2524392" cy="1230736"/>
            <a:chOff x="1396760" y="1598291"/>
            <a:chExt cx="2524392" cy="1230736"/>
          </a:xfrm>
        </p:grpSpPr>
        <p:cxnSp>
          <p:nvCxnSpPr>
            <p:cNvPr id="27" name="Connettore diritto 26">
              <a:extLst>
                <a:ext uri="{FF2B5EF4-FFF2-40B4-BE49-F238E27FC236}">
                  <a16:creationId xmlns:a16="http://schemas.microsoft.com/office/drawing/2014/main" id="{1D4D5344-BA50-1016-849A-D89AB889F0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6760" y="1620576"/>
              <a:ext cx="0" cy="1122627"/>
            </a:xfrm>
            <a:prstGeom prst="line">
              <a:avLst/>
            </a:prstGeom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e 28">
              <a:extLst>
                <a:ext uri="{FF2B5EF4-FFF2-40B4-BE49-F238E27FC236}">
                  <a16:creationId xmlns:a16="http://schemas.microsoft.com/office/drawing/2014/main" id="{4B3E5087-8F74-38EB-41B1-046DACEA66D1}"/>
                </a:ext>
              </a:extLst>
            </p:cNvPr>
            <p:cNvSpPr/>
            <p:nvPr/>
          </p:nvSpPr>
          <p:spPr>
            <a:xfrm>
              <a:off x="1396760" y="2649027"/>
              <a:ext cx="180000" cy="1800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endParaRPr>
            </a:p>
          </p:txBody>
        </p:sp>
        <p:sp>
          <p:nvSpPr>
            <p:cNvPr id="35" name="CasellaDiTesto 34">
              <a:extLst>
                <a:ext uri="{FF2B5EF4-FFF2-40B4-BE49-F238E27FC236}">
                  <a16:creationId xmlns:a16="http://schemas.microsoft.com/office/drawing/2014/main" id="{3C0C2A6F-CDC3-D0CE-9F36-D18023AD12B6}"/>
                </a:ext>
              </a:extLst>
            </p:cNvPr>
            <p:cNvSpPr txBox="1"/>
            <p:nvPr/>
          </p:nvSpPr>
          <p:spPr>
            <a:xfrm>
              <a:off x="1486759" y="1598291"/>
              <a:ext cx="2434393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2008: 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Coherent</a:t>
              </a:r>
              <a:r>
                <a:rPr kumimoji="0" lang="it-IT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 Optical 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Communications</a:t>
              </a:r>
            </a:p>
          </p:txBody>
        </p:sp>
      </p:grpSp>
      <p:cxnSp>
        <p:nvCxnSpPr>
          <p:cNvPr id="36" name="Connettore diritto 35">
            <a:extLst>
              <a:ext uri="{FF2B5EF4-FFF2-40B4-BE49-F238E27FC236}">
                <a16:creationId xmlns:a16="http://schemas.microsoft.com/office/drawing/2014/main" id="{AE60A9FB-7C07-1C2F-0FCC-A15801CD5D43}"/>
              </a:ext>
            </a:extLst>
          </p:cNvPr>
          <p:cNvCxnSpPr>
            <a:cxnSpLocks/>
          </p:cNvCxnSpPr>
          <p:nvPr/>
        </p:nvCxnSpPr>
        <p:spPr bwMode="auto">
          <a:xfrm flipV="1">
            <a:off x="9996293" y="2456099"/>
            <a:ext cx="0" cy="1717067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e 36">
            <a:extLst>
              <a:ext uri="{FF2B5EF4-FFF2-40B4-BE49-F238E27FC236}">
                <a16:creationId xmlns:a16="http://schemas.microsoft.com/office/drawing/2014/main" id="{DFB203FF-A16E-AFB1-F13F-A71B481E2897}"/>
              </a:ext>
            </a:extLst>
          </p:cNvPr>
          <p:cNvSpPr/>
          <p:nvPr/>
        </p:nvSpPr>
        <p:spPr bwMode="auto">
          <a:xfrm>
            <a:off x="9906293" y="2276099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489845-9CC5-E814-0FB4-647E31D7EE87}"/>
              </a:ext>
            </a:extLst>
          </p:cNvPr>
          <p:cNvSpPr txBox="1"/>
          <p:nvPr/>
        </p:nvSpPr>
        <p:spPr bwMode="auto">
          <a:xfrm>
            <a:off x="8368241" y="3416376"/>
            <a:ext cx="1648208" cy="830997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2018: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Coherent</a:t>
            </a: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 Laser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Interferometry</a:t>
            </a:r>
            <a:endParaRPr kumimoji="0" lang="it-IT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F659F61F-B042-650F-9E8C-DF2824816324}"/>
              </a:ext>
            </a:extLst>
          </p:cNvPr>
          <p:cNvSpPr txBox="1"/>
          <p:nvPr/>
        </p:nvSpPr>
        <p:spPr bwMode="auto">
          <a:xfrm>
            <a:off x="10389283" y="2540338"/>
            <a:ext cx="1874231" cy="830997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2021: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Telemetry-based</a:t>
            </a:r>
            <a:endParaRPr kumimoji="0" lang="it-IT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sensing</a:t>
            </a:r>
          </a:p>
        </p:txBody>
      </p:sp>
      <p:cxnSp>
        <p:nvCxnSpPr>
          <p:cNvPr id="43" name="Connettore diritto 42">
            <a:extLst>
              <a:ext uri="{FF2B5EF4-FFF2-40B4-BE49-F238E27FC236}">
                <a16:creationId xmlns:a16="http://schemas.microsoft.com/office/drawing/2014/main" id="{80214C88-839F-6C48-62EE-46BA2105EDEB}"/>
              </a:ext>
            </a:extLst>
          </p:cNvPr>
          <p:cNvCxnSpPr>
            <a:cxnSpLocks/>
          </p:cNvCxnSpPr>
          <p:nvPr/>
        </p:nvCxnSpPr>
        <p:spPr bwMode="auto">
          <a:xfrm flipV="1">
            <a:off x="10401461" y="2462199"/>
            <a:ext cx="0" cy="889413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e 43">
            <a:extLst>
              <a:ext uri="{FF2B5EF4-FFF2-40B4-BE49-F238E27FC236}">
                <a16:creationId xmlns:a16="http://schemas.microsoft.com/office/drawing/2014/main" id="{E5341A24-28D3-0CA5-279B-8532474E2F9D}"/>
              </a:ext>
            </a:extLst>
          </p:cNvPr>
          <p:cNvSpPr/>
          <p:nvPr/>
        </p:nvSpPr>
        <p:spPr bwMode="auto">
          <a:xfrm>
            <a:off x="10311461" y="2282199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cxnSp>
        <p:nvCxnSpPr>
          <p:cNvPr id="48" name="Connettore diritto 47">
            <a:extLst>
              <a:ext uri="{FF2B5EF4-FFF2-40B4-BE49-F238E27FC236}">
                <a16:creationId xmlns:a16="http://schemas.microsoft.com/office/drawing/2014/main" id="{27551205-358E-DD9A-25B9-B5E4FC8FC883}"/>
              </a:ext>
            </a:extLst>
          </p:cNvPr>
          <p:cNvCxnSpPr>
            <a:cxnSpLocks/>
          </p:cNvCxnSpPr>
          <p:nvPr/>
        </p:nvCxnSpPr>
        <p:spPr bwMode="auto">
          <a:xfrm flipV="1">
            <a:off x="6448874" y="2469794"/>
            <a:ext cx="0" cy="889413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e 48">
            <a:extLst>
              <a:ext uri="{FF2B5EF4-FFF2-40B4-BE49-F238E27FC236}">
                <a16:creationId xmlns:a16="http://schemas.microsoft.com/office/drawing/2014/main" id="{10C94220-625F-58CD-73C6-2B6B5D0A6850}"/>
              </a:ext>
            </a:extLst>
          </p:cNvPr>
          <p:cNvSpPr/>
          <p:nvPr/>
        </p:nvSpPr>
        <p:spPr bwMode="auto">
          <a:xfrm>
            <a:off x="6358874" y="2289794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F0928AF1-4302-6D1B-D18E-0BDB0A8BF651}"/>
              </a:ext>
            </a:extLst>
          </p:cNvPr>
          <p:cNvSpPr txBox="1"/>
          <p:nvPr/>
        </p:nvSpPr>
        <p:spPr bwMode="auto">
          <a:xfrm>
            <a:off x="5187476" y="2611698"/>
            <a:ext cx="1293944" cy="830997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2005: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OTDR </a:t>
            </a:r>
            <a:r>
              <a:rPr kumimoji="0" lang="it-IT" sz="16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used</a:t>
            </a:r>
            <a:endParaRPr kumimoji="0" lang="it-IT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for sensing</a:t>
            </a:r>
          </a:p>
        </p:txBody>
      </p:sp>
      <p:grpSp>
        <p:nvGrpSpPr>
          <p:cNvPr id="51" name="Gruppo 50">
            <a:extLst>
              <a:ext uri="{FF2B5EF4-FFF2-40B4-BE49-F238E27FC236}">
                <a16:creationId xmlns:a16="http://schemas.microsoft.com/office/drawing/2014/main" id="{B481C08C-991A-D01C-6B1B-277E79FF89D1}"/>
              </a:ext>
            </a:extLst>
          </p:cNvPr>
          <p:cNvGrpSpPr/>
          <p:nvPr/>
        </p:nvGrpSpPr>
        <p:grpSpPr>
          <a:xfrm>
            <a:off x="1281597" y="1239058"/>
            <a:ext cx="1178760" cy="1230736"/>
            <a:chOff x="1396760" y="1598291"/>
            <a:chExt cx="1178760" cy="1230736"/>
          </a:xfrm>
        </p:grpSpPr>
        <p:cxnSp>
          <p:nvCxnSpPr>
            <p:cNvPr id="52" name="Connettore diritto 51">
              <a:extLst>
                <a:ext uri="{FF2B5EF4-FFF2-40B4-BE49-F238E27FC236}">
                  <a16:creationId xmlns:a16="http://schemas.microsoft.com/office/drawing/2014/main" id="{041442A1-EE0A-AF42-0583-C2A3F8508B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6760" y="1620576"/>
              <a:ext cx="0" cy="1122627"/>
            </a:xfrm>
            <a:prstGeom prst="line">
              <a:avLst/>
            </a:prstGeom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e 52">
              <a:extLst>
                <a:ext uri="{FF2B5EF4-FFF2-40B4-BE49-F238E27FC236}">
                  <a16:creationId xmlns:a16="http://schemas.microsoft.com/office/drawing/2014/main" id="{69CA86E3-D8B4-DA68-7CA1-51F05E971B82}"/>
                </a:ext>
              </a:extLst>
            </p:cNvPr>
            <p:cNvSpPr/>
            <p:nvPr/>
          </p:nvSpPr>
          <p:spPr>
            <a:xfrm>
              <a:off x="1396760" y="2649027"/>
              <a:ext cx="180000" cy="1800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endParaRPr>
            </a:p>
          </p:txBody>
        </p:sp>
        <p:sp>
          <p:nvSpPr>
            <p:cNvPr id="54" name="CasellaDiTesto 53">
              <a:extLst>
                <a:ext uri="{FF2B5EF4-FFF2-40B4-BE49-F238E27FC236}">
                  <a16:creationId xmlns:a16="http://schemas.microsoft.com/office/drawing/2014/main" id="{5571321E-9AA7-B791-D4F6-AE6957D7330E}"/>
                </a:ext>
              </a:extLst>
            </p:cNvPr>
            <p:cNvSpPr txBox="1"/>
            <p:nvPr/>
          </p:nvSpPr>
          <p:spPr>
            <a:xfrm>
              <a:off x="1486760" y="1598291"/>
              <a:ext cx="1088760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1981: 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OTDR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invention</a:t>
              </a:r>
              <a:endPara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endParaRPr>
            </a:p>
          </p:txBody>
        </p:sp>
      </p:grp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12B88BAC-5C02-E8CA-2EF3-CD65183E1B4B}"/>
              </a:ext>
            </a:extLst>
          </p:cNvPr>
          <p:cNvSpPr txBox="1"/>
          <p:nvPr/>
        </p:nvSpPr>
        <p:spPr bwMode="auto">
          <a:xfrm>
            <a:off x="2701226" y="2611414"/>
            <a:ext cx="2013692" cy="830997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1986-1989: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Brillouin</a:t>
            </a: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/Raman-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scattering </a:t>
            </a:r>
            <a:r>
              <a:rPr kumimoji="0" lang="it-IT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sensors</a:t>
            </a:r>
            <a:endParaRPr kumimoji="0" lang="it-IT" sz="16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cxnSp>
        <p:nvCxnSpPr>
          <p:cNvPr id="58" name="Connettore diritto 57">
            <a:extLst>
              <a:ext uri="{FF2B5EF4-FFF2-40B4-BE49-F238E27FC236}">
                <a16:creationId xmlns:a16="http://schemas.microsoft.com/office/drawing/2014/main" id="{07C54403-E694-4479-653A-480FBCC44881}"/>
              </a:ext>
            </a:extLst>
          </p:cNvPr>
          <p:cNvCxnSpPr>
            <a:cxnSpLocks/>
          </p:cNvCxnSpPr>
          <p:nvPr/>
        </p:nvCxnSpPr>
        <p:spPr bwMode="auto">
          <a:xfrm flipV="1">
            <a:off x="8500110" y="2466554"/>
            <a:ext cx="0" cy="889413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e 58">
            <a:extLst>
              <a:ext uri="{FF2B5EF4-FFF2-40B4-BE49-F238E27FC236}">
                <a16:creationId xmlns:a16="http://schemas.microsoft.com/office/drawing/2014/main" id="{4D8D5338-219E-D6C0-5D51-50F691B488F5}"/>
              </a:ext>
            </a:extLst>
          </p:cNvPr>
          <p:cNvSpPr/>
          <p:nvPr/>
        </p:nvSpPr>
        <p:spPr bwMode="auto">
          <a:xfrm>
            <a:off x="8410110" y="2286554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176E6E94-BD12-44BD-76B3-03798B15E624}"/>
              </a:ext>
            </a:extLst>
          </p:cNvPr>
          <p:cNvSpPr txBox="1"/>
          <p:nvPr/>
        </p:nvSpPr>
        <p:spPr bwMode="auto">
          <a:xfrm>
            <a:off x="6924523" y="2608458"/>
            <a:ext cx="1608133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2013-2014: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Fiber</a:t>
            </a: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 sensing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in </a:t>
            </a:r>
            <a:r>
              <a:rPr kumimoji="0" lang="it-IT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geosciences</a:t>
            </a:r>
            <a:endParaRPr kumimoji="0" lang="it-IT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5407C50E-B137-21E5-9B51-ADC03E6B0F20}"/>
              </a:ext>
            </a:extLst>
          </p:cNvPr>
          <p:cNvSpPr/>
          <p:nvPr/>
        </p:nvSpPr>
        <p:spPr bwMode="auto">
          <a:xfrm rot="20515911">
            <a:off x="8255680" y="2081471"/>
            <a:ext cx="3953078" cy="2390762"/>
          </a:xfrm>
          <a:prstGeom prst="ellipse">
            <a:avLst/>
          </a:prstGeom>
          <a:noFill/>
          <a:ln w="38100">
            <a:solidFill>
              <a:srgbClr val="FF0000"/>
            </a:solidFill>
            <a:extLst>
              <a:ext uri="{C807C97D-BFC1-408E-A445-0C87EB9F89A2}">
                <ask:lineSketchStyleProps xmlns:ask="http://schemas.microsoft.com/office/drawing/2018/sketchyshapes" sd="264327539">
                  <a:custGeom>
                    <a:avLst/>
                    <a:gdLst>
                      <a:gd name="connsiteX0" fmla="*/ 0 w 3968494"/>
                      <a:gd name="connsiteY0" fmla="*/ 1106417 h 2212834"/>
                      <a:gd name="connsiteX1" fmla="*/ 1984247 w 3968494"/>
                      <a:gd name="connsiteY1" fmla="*/ 0 h 2212834"/>
                      <a:gd name="connsiteX2" fmla="*/ 3968494 w 3968494"/>
                      <a:gd name="connsiteY2" fmla="*/ 1106417 h 2212834"/>
                      <a:gd name="connsiteX3" fmla="*/ 1984247 w 3968494"/>
                      <a:gd name="connsiteY3" fmla="*/ 2212834 h 2212834"/>
                      <a:gd name="connsiteX4" fmla="*/ 0 w 3968494"/>
                      <a:gd name="connsiteY4" fmla="*/ 1106417 h 2212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968494" h="2212834" extrusionOk="0">
                        <a:moveTo>
                          <a:pt x="0" y="1106417"/>
                        </a:moveTo>
                        <a:cubicBezTo>
                          <a:pt x="-66661" y="309005"/>
                          <a:pt x="877043" y="-137551"/>
                          <a:pt x="1984247" y="0"/>
                        </a:cubicBezTo>
                        <a:cubicBezTo>
                          <a:pt x="3019618" y="-14653"/>
                          <a:pt x="3914145" y="505597"/>
                          <a:pt x="3968494" y="1106417"/>
                        </a:cubicBezTo>
                        <a:cubicBezTo>
                          <a:pt x="4045364" y="1880093"/>
                          <a:pt x="3206110" y="2160496"/>
                          <a:pt x="1984247" y="2212834"/>
                        </a:cubicBezTo>
                        <a:cubicBezTo>
                          <a:pt x="910473" y="2213879"/>
                          <a:pt x="9872" y="1830266"/>
                          <a:pt x="0" y="1106417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7" name="Connettore diritto 6">
            <a:extLst>
              <a:ext uri="{FF2B5EF4-FFF2-40B4-BE49-F238E27FC236}">
                <a16:creationId xmlns:a16="http://schemas.microsoft.com/office/drawing/2014/main" id="{06648AD5-AEA4-C6B6-6E13-7CA355056012}"/>
              </a:ext>
            </a:extLst>
          </p:cNvPr>
          <p:cNvCxnSpPr>
            <a:cxnSpLocks/>
          </p:cNvCxnSpPr>
          <p:nvPr/>
        </p:nvCxnSpPr>
        <p:spPr bwMode="auto">
          <a:xfrm flipV="1">
            <a:off x="928718" y="2465967"/>
            <a:ext cx="0" cy="889413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e 7">
            <a:extLst>
              <a:ext uri="{FF2B5EF4-FFF2-40B4-BE49-F238E27FC236}">
                <a16:creationId xmlns:a16="http://schemas.microsoft.com/office/drawing/2014/main" id="{0D4764DC-5066-7E73-E2F6-2298B2483D2D}"/>
              </a:ext>
            </a:extLst>
          </p:cNvPr>
          <p:cNvSpPr/>
          <p:nvPr/>
        </p:nvSpPr>
        <p:spPr bwMode="auto">
          <a:xfrm>
            <a:off x="838718" y="2285967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BE76166-6EA6-8E5F-2178-06740EEA5AE1}"/>
              </a:ext>
            </a:extLst>
          </p:cNvPr>
          <p:cNvSpPr txBox="1"/>
          <p:nvPr/>
        </p:nvSpPr>
        <p:spPr bwMode="auto">
          <a:xfrm>
            <a:off x="931924" y="2607871"/>
            <a:ext cx="1463862" cy="830997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bg1">
                    <a:lumMod val="75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1975-1978: </a:t>
            </a:r>
          </a:p>
          <a:p>
            <a:r>
              <a:rPr lang="it-IT" sz="1600" dirty="0">
                <a:solidFill>
                  <a:schemeClr val="bg1">
                    <a:lumMod val="75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1st discrete </a:t>
            </a:r>
          </a:p>
          <a:p>
            <a:r>
              <a:rPr lang="it-IT" sz="1600" dirty="0" err="1">
                <a:solidFill>
                  <a:schemeClr val="bg1">
                    <a:lumMod val="75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fiber</a:t>
            </a:r>
            <a:r>
              <a:rPr lang="it-IT" sz="1600" dirty="0">
                <a:solidFill>
                  <a:schemeClr val="bg1">
                    <a:lumMod val="75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sz="1600" dirty="0" err="1">
                <a:solidFill>
                  <a:schemeClr val="bg1">
                    <a:lumMod val="75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sensors</a:t>
            </a:r>
            <a:endParaRPr lang="it-IT" sz="1600" dirty="0">
              <a:solidFill>
                <a:schemeClr val="bg1">
                  <a:lumMod val="75000"/>
                </a:schemeClr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cxnSp>
        <p:nvCxnSpPr>
          <p:cNvPr id="19" name="Connettore diritto 18">
            <a:extLst>
              <a:ext uri="{FF2B5EF4-FFF2-40B4-BE49-F238E27FC236}">
                <a16:creationId xmlns:a16="http://schemas.microsoft.com/office/drawing/2014/main" id="{AD33E717-8908-AE46-EEE7-4DED119A2FA9}"/>
              </a:ext>
            </a:extLst>
          </p:cNvPr>
          <p:cNvCxnSpPr>
            <a:cxnSpLocks/>
          </p:cNvCxnSpPr>
          <p:nvPr/>
        </p:nvCxnSpPr>
        <p:spPr bwMode="auto">
          <a:xfrm flipV="1">
            <a:off x="2713540" y="2465967"/>
            <a:ext cx="0" cy="889413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le 19">
            <a:extLst>
              <a:ext uri="{FF2B5EF4-FFF2-40B4-BE49-F238E27FC236}">
                <a16:creationId xmlns:a16="http://schemas.microsoft.com/office/drawing/2014/main" id="{FC1BE846-3C2B-194D-F492-6031B4CA4881}"/>
              </a:ext>
            </a:extLst>
          </p:cNvPr>
          <p:cNvSpPr/>
          <p:nvPr/>
        </p:nvSpPr>
        <p:spPr bwMode="auto">
          <a:xfrm>
            <a:off x="2623540" y="2285967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3959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err="1"/>
              <a:t>Coherent</a:t>
            </a:r>
            <a:r>
              <a:rPr lang="it-IT" dirty="0"/>
              <a:t> laser </a:t>
            </a:r>
            <a:r>
              <a:rPr lang="it-IT" dirty="0" err="1"/>
              <a:t>interferometry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ubik"/>
                <a:cs typeface="Rubik"/>
              </a:rPr>
              <a:t>Cecilia Clivati - INRIM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Rubik"/>
              <a:cs typeface="Rubik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06A02E-EE17-477B-9312-8E0C1C603D39}" type="slidenum">
              <a:rPr kumimoji="0" lang="it-IT" sz="9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ubik Medium"/>
                <a:cs typeface="Rubik Medium"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it-IT" sz="9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Rubik Medium"/>
              <a:cs typeface="Rubik Medium"/>
            </a:endParaRPr>
          </a:p>
        </p:txBody>
      </p:sp>
      <p:grpSp>
        <p:nvGrpSpPr>
          <p:cNvPr id="191" name="Gruppo 190">
            <a:extLst>
              <a:ext uri="{FF2B5EF4-FFF2-40B4-BE49-F238E27FC236}">
                <a16:creationId xmlns:a16="http://schemas.microsoft.com/office/drawing/2014/main" id="{D8A6518B-7398-F722-CE9E-4FA86DB2FD11}"/>
              </a:ext>
            </a:extLst>
          </p:cNvPr>
          <p:cNvGrpSpPr/>
          <p:nvPr/>
        </p:nvGrpSpPr>
        <p:grpSpPr>
          <a:xfrm rot="10800000">
            <a:off x="5428382" y="4028702"/>
            <a:ext cx="2975127" cy="194260"/>
            <a:chOff x="3123637" y="2679648"/>
            <a:chExt cx="1584360" cy="108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2" name="Line 9">
              <a:extLst>
                <a:ext uri="{FF2B5EF4-FFF2-40B4-BE49-F238E27FC236}">
                  <a16:creationId xmlns:a16="http://schemas.microsoft.com/office/drawing/2014/main" id="{D79D6DD0-A2F2-2321-FBD0-896012F46DA7}"/>
                </a:ext>
              </a:extLst>
            </p:cNvPr>
            <p:cNvSpPr/>
            <p:nvPr/>
          </p:nvSpPr>
          <p:spPr bwMode="auto">
            <a:xfrm flipV="1">
              <a:off x="3123637" y="2787648"/>
              <a:ext cx="1584360" cy="0"/>
            </a:xfrm>
            <a:prstGeom prst="line">
              <a:avLst/>
            </a:prstGeom>
            <a:ln w="18000">
              <a:solidFill>
                <a:schemeClr val="bg1">
                  <a:lumMod val="50000"/>
                </a:schemeClr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  <p:sp>
          <p:nvSpPr>
            <p:cNvPr id="193" name="Line 10">
              <a:extLst>
                <a:ext uri="{FF2B5EF4-FFF2-40B4-BE49-F238E27FC236}">
                  <a16:creationId xmlns:a16="http://schemas.microsoft.com/office/drawing/2014/main" id="{8D7A87B6-6857-D8E1-EC0C-1D17EFF12286}"/>
                </a:ext>
              </a:extLst>
            </p:cNvPr>
            <p:cNvSpPr/>
            <p:nvPr/>
          </p:nvSpPr>
          <p:spPr bwMode="auto">
            <a:xfrm flipV="1">
              <a:off x="3123637" y="2751648"/>
              <a:ext cx="1584360" cy="0"/>
            </a:xfrm>
            <a:prstGeom prst="line">
              <a:avLst/>
            </a:prstGeom>
            <a:ln w="18000">
              <a:solidFill>
                <a:schemeClr val="bg1">
                  <a:lumMod val="50000"/>
                </a:schemeClr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194" name="Line 11">
              <a:extLst>
                <a:ext uri="{FF2B5EF4-FFF2-40B4-BE49-F238E27FC236}">
                  <a16:creationId xmlns:a16="http://schemas.microsoft.com/office/drawing/2014/main" id="{AE66F1F6-C9B7-B329-F266-4994D608D2EE}"/>
                </a:ext>
              </a:extLst>
            </p:cNvPr>
            <p:cNvSpPr/>
            <p:nvPr/>
          </p:nvSpPr>
          <p:spPr bwMode="auto">
            <a:xfrm flipV="1">
              <a:off x="3123637" y="2715648"/>
              <a:ext cx="1584360" cy="0"/>
            </a:xfrm>
            <a:prstGeom prst="line">
              <a:avLst/>
            </a:prstGeom>
            <a:ln w="18000">
              <a:solidFill>
                <a:schemeClr val="bg1">
                  <a:lumMod val="50000"/>
                </a:schemeClr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195" name="Line 12">
              <a:extLst>
                <a:ext uri="{FF2B5EF4-FFF2-40B4-BE49-F238E27FC236}">
                  <a16:creationId xmlns:a16="http://schemas.microsoft.com/office/drawing/2014/main" id="{3A948689-2C31-DD9E-9EBE-D0220F8BA92A}"/>
                </a:ext>
              </a:extLst>
            </p:cNvPr>
            <p:cNvSpPr/>
            <p:nvPr/>
          </p:nvSpPr>
          <p:spPr bwMode="auto">
            <a:xfrm flipV="1">
              <a:off x="3123637" y="2679648"/>
              <a:ext cx="1584360" cy="0"/>
            </a:xfrm>
            <a:prstGeom prst="line">
              <a:avLst/>
            </a:prstGeom>
            <a:ln w="25400">
              <a:solidFill>
                <a:srgbClr val="FF383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</p:grpSp>
      <p:grpSp>
        <p:nvGrpSpPr>
          <p:cNvPr id="179" name="Gruppo 178">
            <a:extLst>
              <a:ext uri="{FF2B5EF4-FFF2-40B4-BE49-F238E27FC236}">
                <a16:creationId xmlns:a16="http://schemas.microsoft.com/office/drawing/2014/main" id="{C2DE66D6-AD72-D1A9-2D5F-A6BF67CF1D28}"/>
              </a:ext>
            </a:extLst>
          </p:cNvPr>
          <p:cNvGrpSpPr/>
          <p:nvPr/>
        </p:nvGrpSpPr>
        <p:grpSpPr>
          <a:xfrm>
            <a:off x="5619067" y="3200862"/>
            <a:ext cx="2975127" cy="194260"/>
            <a:chOff x="3123637" y="2679648"/>
            <a:chExt cx="1584360" cy="108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80" name="Line 9">
              <a:extLst>
                <a:ext uri="{FF2B5EF4-FFF2-40B4-BE49-F238E27FC236}">
                  <a16:creationId xmlns:a16="http://schemas.microsoft.com/office/drawing/2014/main" id="{1E72E1E1-11BC-FA3E-6491-9EA9EE144791}"/>
                </a:ext>
              </a:extLst>
            </p:cNvPr>
            <p:cNvSpPr/>
            <p:nvPr/>
          </p:nvSpPr>
          <p:spPr bwMode="auto">
            <a:xfrm flipV="1">
              <a:off x="3123637" y="2787648"/>
              <a:ext cx="1584360" cy="0"/>
            </a:xfrm>
            <a:prstGeom prst="line">
              <a:avLst/>
            </a:prstGeom>
            <a:ln w="18000">
              <a:solidFill>
                <a:schemeClr val="bg1">
                  <a:lumMod val="50000"/>
                </a:schemeClr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  <p:sp>
          <p:nvSpPr>
            <p:cNvPr id="181" name="Line 10">
              <a:extLst>
                <a:ext uri="{FF2B5EF4-FFF2-40B4-BE49-F238E27FC236}">
                  <a16:creationId xmlns:a16="http://schemas.microsoft.com/office/drawing/2014/main" id="{1063BC9C-3950-3D4C-B54E-566DE115961A}"/>
                </a:ext>
              </a:extLst>
            </p:cNvPr>
            <p:cNvSpPr/>
            <p:nvPr/>
          </p:nvSpPr>
          <p:spPr bwMode="auto">
            <a:xfrm flipV="1">
              <a:off x="3123637" y="2751648"/>
              <a:ext cx="1584360" cy="0"/>
            </a:xfrm>
            <a:prstGeom prst="line">
              <a:avLst/>
            </a:prstGeom>
            <a:ln w="18000">
              <a:solidFill>
                <a:schemeClr val="bg1">
                  <a:lumMod val="50000"/>
                </a:schemeClr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182" name="Line 11">
              <a:extLst>
                <a:ext uri="{FF2B5EF4-FFF2-40B4-BE49-F238E27FC236}">
                  <a16:creationId xmlns:a16="http://schemas.microsoft.com/office/drawing/2014/main" id="{3E8B7F2C-5D72-2A89-C837-00F9F920C239}"/>
                </a:ext>
              </a:extLst>
            </p:cNvPr>
            <p:cNvSpPr/>
            <p:nvPr/>
          </p:nvSpPr>
          <p:spPr bwMode="auto">
            <a:xfrm flipV="1">
              <a:off x="3123637" y="2715648"/>
              <a:ext cx="1584360" cy="0"/>
            </a:xfrm>
            <a:prstGeom prst="line">
              <a:avLst/>
            </a:prstGeom>
            <a:ln w="18000">
              <a:solidFill>
                <a:schemeClr val="bg1">
                  <a:lumMod val="50000"/>
                </a:schemeClr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183" name="Line 12">
              <a:extLst>
                <a:ext uri="{FF2B5EF4-FFF2-40B4-BE49-F238E27FC236}">
                  <a16:creationId xmlns:a16="http://schemas.microsoft.com/office/drawing/2014/main" id="{2C93725F-AE39-E57F-22CB-020F1D68FC81}"/>
                </a:ext>
              </a:extLst>
            </p:cNvPr>
            <p:cNvSpPr/>
            <p:nvPr/>
          </p:nvSpPr>
          <p:spPr bwMode="auto">
            <a:xfrm flipV="1">
              <a:off x="3123637" y="2679648"/>
              <a:ext cx="1584360" cy="0"/>
            </a:xfrm>
            <a:prstGeom prst="line">
              <a:avLst/>
            </a:prstGeom>
            <a:ln w="25400">
              <a:solidFill>
                <a:srgbClr val="FF3838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</p:grpSp>
      <p:grpSp>
        <p:nvGrpSpPr>
          <p:cNvPr id="165" name="Gruppo 164">
            <a:extLst>
              <a:ext uri="{FF2B5EF4-FFF2-40B4-BE49-F238E27FC236}">
                <a16:creationId xmlns:a16="http://schemas.microsoft.com/office/drawing/2014/main" id="{90EBEF3C-81B7-5052-B92B-A118ECE4BB98}"/>
              </a:ext>
            </a:extLst>
          </p:cNvPr>
          <p:cNvGrpSpPr/>
          <p:nvPr/>
        </p:nvGrpSpPr>
        <p:grpSpPr>
          <a:xfrm rot="10800000">
            <a:off x="8407484" y="4012694"/>
            <a:ext cx="991447" cy="177688"/>
            <a:chOff x="8442839" y="4263820"/>
            <a:chExt cx="717560" cy="12854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59" name="Line 15">
              <a:extLst>
                <a:ext uri="{FF2B5EF4-FFF2-40B4-BE49-F238E27FC236}">
                  <a16:creationId xmlns:a16="http://schemas.microsoft.com/office/drawing/2014/main" id="{83696F5A-CF48-D85F-DD2B-123ACA4C6D44}"/>
                </a:ext>
              </a:extLst>
            </p:cNvPr>
            <p:cNvSpPr/>
            <p:nvPr/>
          </p:nvSpPr>
          <p:spPr bwMode="auto">
            <a:xfrm>
              <a:off x="8715117" y="4263820"/>
              <a:ext cx="445282" cy="0"/>
            </a:xfrm>
            <a:prstGeom prst="line">
              <a:avLst/>
            </a:prstGeom>
            <a:ln w="18000">
              <a:solidFill>
                <a:schemeClr val="bg1">
                  <a:lumMod val="50000"/>
                </a:schemeClr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  <p:sp>
          <p:nvSpPr>
            <p:cNvPr id="160" name="Line 15">
              <a:extLst>
                <a:ext uri="{FF2B5EF4-FFF2-40B4-BE49-F238E27FC236}">
                  <a16:creationId xmlns:a16="http://schemas.microsoft.com/office/drawing/2014/main" id="{3779EEC3-38BF-A3C9-F770-3C944DB06186}"/>
                </a:ext>
              </a:extLst>
            </p:cNvPr>
            <p:cNvSpPr/>
            <p:nvPr/>
          </p:nvSpPr>
          <p:spPr bwMode="auto">
            <a:xfrm>
              <a:off x="8443386" y="4263820"/>
              <a:ext cx="271184" cy="0"/>
            </a:xfrm>
            <a:prstGeom prst="line">
              <a:avLst/>
            </a:prstGeom>
            <a:ln w="18000">
              <a:solidFill>
                <a:schemeClr val="bg1">
                  <a:lumMod val="50000"/>
                </a:schemeClr>
              </a:solidFill>
              <a:prstDash val="dash"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  <p:sp>
          <p:nvSpPr>
            <p:cNvPr id="161" name="Line 15">
              <a:extLst>
                <a:ext uri="{FF2B5EF4-FFF2-40B4-BE49-F238E27FC236}">
                  <a16:creationId xmlns:a16="http://schemas.microsoft.com/office/drawing/2014/main" id="{1553759F-9DF6-1720-E29F-E7C0C1B5167A}"/>
                </a:ext>
              </a:extLst>
            </p:cNvPr>
            <p:cNvSpPr/>
            <p:nvPr/>
          </p:nvSpPr>
          <p:spPr bwMode="auto">
            <a:xfrm>
              <a:off x="8715117" y="4326948"/>
              <a:ext cx="445282" cy="0"/>
            </a:xfrm>
            <a:prstGeom prst="line">
              <a:avLst/>
            </a:prstGeom>
            <a:ln w="18000">
              <a:solidFill>
                <a:schemeClr val="bg1">
                  <a:lumMod val="50000"/>
                </a:schemeClr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  <p:sp>
          <p:nvSpPr>
            <p:cNvPr id="162" name="Line 15">
              <a:extLst>
                <a:ext uri="{FF2B5EF4-FFF2-40B4-BE49-F238E27FC236}">
                  <a16:creationId xmlns:a16="http://schemas.microsoft.com/office/drawing/2014/main" id="{E4DA451A-B513-281A-A4CC-B57B7D50500A}"/>
                </a:ext>
              </a:extLst>
            </p:cNvPr>
            <p:cNvSpPr/>
            <p:nvPr/>
          </p:nvSpPr>
          <p:spPr bwMode="auto">
            <a:xfrm>
              <a:off x="8443386" y="4326948"/>
              <a:ext cx="271184" cy="0"/>
            </a:xfrm>
            <a:prstGeom prst="line">
              <a:avLst/>
            </a:prstGeom>
            <a:ln w="18000">
              <a:solidFill>
                <a:schemeClr val="bg1">
                  <a:lumMod val="50000"/>
                </a:schemeClr>
              </a:solidFill>
              <a:prstDash val="dash"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  <p:sp>
          <p:nvSpPr>
            <p:cNvPr id="163" name="Line 15">
              <a:extLst>
                <a:ext uri="{FF2B5EF4-FFF2-40B4-BE49-F238E27FC236}">
                  <a16:creationId xmlns:a16="http://schemas.microsoft.com/office/drawing/2014/main" id="{D952E8A6-2E7C-88DB-5FBC-E294C82FB00B}"/>
                </a:ext>
              </a:extLst>
            </p:cNvPr>
            <p:cNvSpPr/>
            <p:nvPr/>
          </p:nvSpPr>
          <p:spPr bwMode="auto">
            <a:xfrm>
              <a:off x="8714570" y="4392365"/>
              <a:ext cx="445282" cy="0"/>
            </a:xfrm>
            <a:prstGeom prst="line">
              <a:avLst/>
            </a:prstGeom>
            <a:ln w="18000">
              <a:solidFill>
                <a:schemeClr val="bg1">
                  <a:lumMod val="50000"/>
                </a:schemeClr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  <p:sp>
          <p:nvSpPr>
            <p:cNvPr id="164" name="Line 15">
              <a:extLst>
                <a:ext uri="{FF2B5EF4-FFF2-40B4-BE49-F238E27FC236}">
                  <a16:creationId xmlns:a16="http://schemas.microsoft.com/office/drawing/2014/main" id="{CFABFA76-3F2E-91CA-8F3B-8327E5870A50}"/>
                </a:ext>
              </a:extLst>
            </p:cNvPr>
            <p:cNvSpPr/>
            <p:nvPr/>
          </p:nvSpPr>
          <p:spPr bwMode="auto">
            <a:xfrm>
              <a:off x="8442839" y="4392365"/>
              <a:ext cx="271184" cy="0"/>
            </a:xfrm>
            <a:prstGeom prst="line">
              <a:avLst/>
            </a:prstGeom>
            <a:ln w="18000">
              <a:solidFill>
                <a:schemeClr val="bg1">
                  <a:lumMod val="50000"/>
                </a:schemeClr>
              </a:solidFill>
              <a:prstDash val="dash"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</p:grpSp>
      <p:sp>
        <p:nvSpPr>
          <p:cNvPr id="147" name="Line 15">
            <a:extLst>
              <a:ext uri="{FF2B5EF4-FFF2-40B4-BE49-F238E27FC236}">
                <a16:creationId xmlns:a16="http://schemas.microsoft.com/office/drawing/2014/main" id="{8DACCC72-1B1E-3DA5-70CE-5A88DA480120}"/>
              </a:ext>
            </a:extLst>
          </p:cNvPr>
          <p:cNvSpPr/>
          <p:nvPr/>
        </p:nvSpPr>
        <p:spPr bwMode="auto">
          <a:xfrm>
            <a:off x="5110073" y="3985724"/>
            <a:ext cx="615243" cy="0"/>
          </a:xfrm>
          <a:prstGeom prst="line">
            <a:avLst/>
          </a:prstGeom>
          <a:ln w="18000">
            <a:solidFill>
              <a:schemeClr val="bg1">
                <a:lumMod val="50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48" name="Line 15">
            <a:extLst>
              <a:ext uri="{FF2B5EF4-FFF2-40B4-BE49-F238E27FC236}">
                <a16:creationId xmlns:a16="http://schemas.microsoft.com/office/drawing/2014/main" id="{70A69884-1990-4564-5B7B-BA71B89F13AE}"/>
              </a:ext>
            </a:extLst>
          </p:cNvPr>
          <p:cNvSpPr/>
          <p:nvPr/>
        </p:nvSpPr>
        <p:spPr bwMode="auto">
          <a:xfrm>
            <a:off x="4734624" y="3985724"/>
            <a:ext cx="374693" cy="0"/>
          </a:xfrm>
          <a:prstGeom prst="line">
            <a:avLst/>
          </a:prstGeom>
          <a:ln w="18000">
            <a:solidFill>
              <a:schemeClr val="bg1">
                <a:lumMod val="50000"/>
              </a:schemeClr>
            </a:solidFill>
            <a:prstDash val="dash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49" name="Line 15">
            <a:extLst>
              <a:ext uri="{FF2B5EF4-FFF2-40B4-BE49-F238E27FC236}">
                <a16:creationId xmlns:a16="http://schemas.microsoft.com/office/drawing/2014/main" id="{7BBE0D9E-500B-EDE0-D5C7-139A19390B12}"/>
              </a:ext>
            </a:extLst>
          </p:cNvPr>
          <p:cNvSpPr/>
          <p:nvPr/>
        </p:nvSpPr>
        <p:spPr bwMode="auto">
          <a:xfrm>
            <a:off x="5110073" y="4072986"/>
            <a:ext cx="615243" cy="0"/>
          </a:xfrm>
          <a:prstGeom prst="line">
            <a:avLst/>
          </a:prstGeom>
          <a:ln w="18000">
            <a:solidFill>
              <a:schemeClr val="bg1">
                <a:lumMod val="50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50" name="Line 15">
            <a:extLst>
              <a:ext uri="{FF2B5EF4-FFF2-40B4-BE49-F238E27FC236}">
                <a16:creationId xmlns:a16="http://schemas.microsoft.com/office/drawing/2014/main" id="{C9178D98-8DF7-7508-9DC3-F6EF03367361}"/>
              </a:ext>
            </a:extLst>
          </p:cNvPr>
          <p:cNvSpPr/>
          <p:nvPr/>
        </p:nvSpPr>
        <p:spPr bwMode="auto">
          <a:xfrm>
            <a:off x="4734624" y="4072986"/>
            <a:ext cx="374693" cy="0"/>
          </a:xfrm>
          <a:prstGeom prst="line">
            <a:avLst/>
          </a:prstGeom>
          <a:ln w="18000">
            <a:solidFill>
              <a:schemeClr val="bg1">
                <a:lumMod val="50000"/>
              </a:schemeClr>
            </a:solidFill>
            <a:prstDash val="dash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51" name="Line 15">
            <a:extLst>
              <a:ext uri="{FF2B5EF4-FFF2-40B4-BE49-F238E27FC236}">
                <a16:creationId xmlns:a16="http://schemas.microsoft.com/office/drawing/2014/main" id="{2451B145-97A1-568E-3163-B20E6D906E8E}"/>
              </a:ext>
            </a:extLst>
          </p:cNvPr>
          <p:cNvSpPr/>
          <p:nvPr/>
        </p:nvSpPr>
        <p:spPr bwMode="auto">
          <a:xfrm>
            <a:off x="5109317" y="4163411"/>
            <a:ext cx="615243" cy="0"/>
          </a:xfrm>
          <a:prstGeom prst="line">
            <a:avLst/>
          </a:prstGeom>
          <a:ln w="18000">
            <a:solidFill>
              <a:schemeClr val="bg1">
                <a:lumMod val="50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52" name="Line 15">
            <a:extLst>
              <a:ext uri="{FF2B5EF4-FFF2-40B4-BE49-F238E27FC236}">
                <a16:creationId xmlns:a16="http://schemas.microsoft.com/office/drawing/2014/main" id="{082CF66A-720B-B69E-3A90-460E66797B58}"/>
              </a:ext>
            </a:extLst>
          </p:cNvPr>
          <p:cNvSpPr/>
          <p:nvPr/>
        </p:nvSpPr>
        <p:spPr bwMode="auto">
          <a:xfrm>
            <a:off x="4733869" y="4163411"/>
            <a:ext cx="374693" cy="0"/>
          </a:xfrm>
          <a:prstGeom prst="line">
            <a:avLst/>
          </a:prstGeom>
          <a:ln w="18000">
            <a:solidFill>
              <a:schemeClr val="bg1">
                <a:lumMod val="50000"/>
              </a:schemeClr>
            </a:solidFill>
            <a:prstDash val="dash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29" name="Cubo 128">
            <a:extLst>
              <a:ext uri="{FF2B5EF4-FFF2-40B4-BE49-F238E27FC236}">
                <a16:creationId xmlns:a16="http://schemas.microsoft.com/office/drawing/2014/main" id="{14F04BC4-E284-04C6-AE3D-CBE60D2F84CA}"/>
              </a:ext>
            </a:extLst>
          </p:cNvPr>
          <p:cNvSpPr/>
          <p:nvPr/>
        </p:nvSpPr>
        <p:spPr>
          <a:xfrm>
            <a:off x="2757827" y="2405034"/>
            <a:ext cx="1255474" cy="1167964"/>
          </a:xfrm>
          <a:prstGeom prst="cube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27" name="Gruppo 126">
            <a:extLst>
              <a:ext uri="{FF2B5EF4-FFF2-40B4-BE49-F238E27FC236}">
                <a16:creationId xmlns:a16="http://schemas.microsoft.com/office/drawing/2014/main" id="{DFDD2F1F-D31A-6F00-9B33-BFA88A24042C}"/>
              </a:ext>
            </a:extLst>
          </p:cNvPr>
          <p:cNvGrpSpPr/>
          <p:nvPr/>
        </p:nvGrpSpPr>
        <p:grpSpPr>
          <a:xfrm>
            <a:off x="4143203" y="2632849"/>
            <a:ext cx="630052" cy="555466"/>
            <a:chOff x="1608589" y="1206370"/>
            <a:chExt cx="836016" cy="673464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25736A51-BA5D-D421-217F-FBF7A0EE9444}"/>
                </a:ext>
              </a:extLst>
            </p:cNvPr>
            <p:cNvGrpSpPr/>
            <p:nvPr/>
          </p:nvGrpSpPr>
          <p:grpSpPr>
            <a:xfrm>
              <a:off x="1688531" y="1206370"/>
              <a:ext cx="675576" cy="673464"/>
              <a:chOff x="-1527903" y="5937624"/>
              <a:chExt cx="378720" cy="594888"/>
            </a:xfrm>
          </p:grpSpPr>
          <p:sp>
            <p:nvSpPr>
              <p:cNvPr id="13" name="Freeform 193">
                <a:extLst>
                  <a:ext uri="{FF2B5EF4-FFF2-40B4-BE49-F238E27FC236}">
                    <a16:creationId xmlns:a16="http://schemas.microsoft.com/office/drawing/2014/main" id="{114992A0-6A29-6F66-08B4-83DDCD4E8FC6}"/>
                  </a:ext>
                </a:extLst>
              </p:cNvPr>
              <p:cNvSpPr/>
              <p:nvPr/>
            </p:nvSpPr>
            <p:spPr>
              <a:xfrm>
                <a:off x="-1527903" y="5937624"/>
                <a:ext cx="54360" cy="296505"/>
              </a:xfrm>
              <a:custGeom>
                <a:avLst/>
                <a:gdLst/>
                <a:ahLst/>
                <a:cxnLst/>
                <a:rect l="0" t="0" r="r" b="b"/>
                <a:pathLst>
                  <a:path w="151" h="1105">
                    <a:moveTo>
                      <a:pt x="0" y="1104"/>
                    </a:moveTo>
                    <a:cubicBezTo>
                      <a:pt x="103" y="0"/>
                      <a:pt x="150" y="1100"/>
                      <a:pt x="150" y="1100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18" name="Freeform 194">
                <a:extLst>
                  <a:ext uri="{FF2B5EF4-FFF2-40B4-BE49-F238E27FC236}">
                    <a16:creationId xmlns:a16="http://schemas.microsoft.com/office/drawing/2014/main" id="{833DBFC5-5695-2F7B-EFDD-D4F1FEA83C5B}"/>
                  </a:ext>
                </a:extLst>
              </p:cNvPr>
              <p:cNvSpPr/>
              <p:nvPr/>
            </p:nvSpPr>
            <p:spPr>
              <a:xfrm>
                <a:off x="-1473543" y="6231177"/>
                <a:ext cx="54000" cy="301335"/>
              </a:xfrm>
              <a:custGeom>
                <a:avLst/>
                <a:gdLst/>
                <a:ahLst/>
                <a:cxnLst/>
                <a:rect l="0" t="0" r="r" b="b"/>
                <a:pathLst>
                  <a:path w="150" h="1123">
                    <a:moveTo>
                      <a:pt x="149" y="0"/>
                    </a:moveTo>
                    <a:cubicBezTo>
                      <a:pt x="29" y="1122"/>
                      <a:pt x="0" y="1"/>
                      <a:pt x="0" y="1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grpSp>
            <p:nvGrpSpPr>
              <p:cNvPr id="22" name="Group 195">
                <a:extLst>
                  <a:ext uri="{FF2B5EF4-FFF2-40B4-BE49-F238E27FC236}">
                    <a16:creationId xmlns:a16="http://schemas.microsoft.com/office/drawing/2014/main" id="{E3A59863-E02A-2B19-0D34-32DBB9981345}"/>
                  </a:ext>
                </a:extLst>
              </p:cNvPr>
              <p:cNvGrpSpPr/>
              <p:nvPr/>
            </p:nvGrpSpPr>
            <p:grpSpPr>
              <a:xfrm>
                <a:off x="-1419903" y="6101842"/>
                <a:ext cx="216000" cy="263232"/>
                <a:chOff x="1327680" y="1482840"/>
                <a:chExt cx="216000" cy="353160"/>
              </a:xfrm>
            </p:grpSpPr>
            <p:sp>
              <p:nvSpPr>
                <p:cNvPr id="27" name="Freeform 196">
                  <a:extLst>
                    <a:ext uri="{FF2B5EF4-FFF2-40B4-BE49-F238E27FC236}">
                      <a16:creationId xmlns:a16="http://schemas.microsoft.com/office/drawing/2014/main" id="{8A76A5BC-BCC4-F0F9-8002-DEDF491FDB56}"/>
                    </a:ext>
                  </a:extLst>
                </p:cNvPr>
                <p:cNvSpPr/>
                <p:nvPr/>
              </p:nvSpPr>
              <p:spPr>
                <a:xfrm>
                  <a:off x="1327680" y="1264680"/>
                  <a:ext cx="54720" cy="39852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52" h="1107">
                      <a:moveTo>
                        <a:pt x="0" y="1106"/>
                      </a:moveTo>
                      <a:cubicBezTo>
                        <a:pt x="102" y="0"/>
                        <a:pt x="151" y="1103"/>
                        <a:pt x="151" y="1103"/>
                      </a:cubicBezTo>
                    </a:path>
                  </a:pathLst>
                </a:custGeom>
                <a:ln/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it-IT" kern="0">
                    <a:solidFill>
                      <a:prstClr val="black"/>
                    </a:solidFill>
                    <a:latin typeface="Calibri"/>
                    <a:cs typeface="Arial"/>
                  </a:endParaRPr>
                </a:p>
              </p:txBody>
            </p:sp>
            <p:sp>
              <p:nvSpPr>
                <p:cNvPr id="35" name="Freeform 197">
                  <a:extLst>
                    <a:ext uri="{FF2B5EF4-FFF2-40B4-BE49-F238E27FC236}">
                      <a16:creationId xmlns:a16="http://schemas.microsoft.com/office/drawing/2014/main" id="{9166F2ED-E1F1-47BF-738C-CDEE627E35DB}"/>
                    </a:ext>
                  </a:extLst>
                </p:cNvPr>
                <p:cNvSpPr/>
                <p:nvPr/>
              </p:nvSpPr>
              <p:spPr>
                <a:xfrm>
                  <a:off x="1381680" y="1658160"/>
                  <a:ext cx="54360" cy="37548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51" h="1043">
                      <a:moveTo>
                        <a:pt x="150" y="6"/>
                      </a:moveTo>
                      <a:cubicBezTo>
                        <a:pt x="54" y="1042"/>
                        <a:pt x="0" y="0"/>
                        <a:pt x="0" y="0"/>
                      </a:cubicBezTo>
                    </a:path>
                  </a:pathLst>
                </a:custGeom>
                <a:ln/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it-IT" kern="0">
                    <a:solidFill>
                      <a:prstClr val="black"/>
                    </a:solidFill>
                    <a:latin typeface="Calibri"/>
                    <a:cs typeface="Arial"/>
                  </a:endParaRPr>
                </a:p>
              </p:txBody>
            </p:sp>
            <p:sp>
              <p:nvSpPr>
                <p:cNvPr id="36" name="Freeform 198">
                  <a:extLst>
                    <a:ext uri="{FF2B5EF4-FFF2-40B4-BE49-F238E27FC236}">
                      <a16:creationId xmlns:a16="http://schemas.microsoft.com/office/drawing/2014/main" id="{C3F183A7-E52F-7B36-36B8-70B835C1C5CB}"/>
                    </a:ext>
                  </a:extLst>
                </p:cNvPr>
                <p:cNvSpPr/>
                <p:nvPr/>
              </p:nvSpPr>
              <p:spPr>
                <a:xfrm>
                  <a:off x="1435680" y="1262160"/>
                  <a:ext cx="54720" cy="3981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52" h="1106">
                      <a:moveTo>
                        <a:pt x="0" y="1105"/>
                      </a:moveTo>
                      <a:cubicBezTo>
                        <a:pt x="102" y="0"/>
                        <a:pt x="151" y="1103"/>
                        <a:pt x="151" y="1103"/>
                      </a:cubicBezTo>
                    </a:path>
                  </a:pathLst>
                </a:custGeom>
                <a:ln/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it-IT" kern="0">
                    <a:solidFill>
                      <a:prstClr val="black"/>
                    </a:solidFill>
                    <a:latin typeface="Calibri"/>
                    <a:cs typeface="Arial"/>
                  </a:endParaRPr>
                </a:p>
              </p:txBody>
            </p:sp>
            <p:sp>
              <p:nvSpPr>
                <p:cNvPr id="37" name="Freeform 199">
                  <a:extLst>
                    <a:ext uri="{FF2B5EF4-FFF2-40B4-BE49-F238E27FC236}">
                      <a16:creationId xmlns:a16="http://schemas.microsoft.com/office/drawing/2014/main" id="{68A67418-4C49-34EE-161B-841CEAB1EA99}"/>
                    </a:ext>
                  </a:extLst>
                </p:cNvPr>
                <p:cNvSpPr/>
                <p:nvPr/>
              </p:nvSpPr>
              <p:spPr>
                <a:xfrm>
                  <a:off x="1490400" y="1656000"/>
                  <a:ext cx="53640" cy="4050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49" h="1125">
                      <a:moveTo>
                        <a:pt x="148" y="1"/>
                      </a:moveTo>
                      <a:cubicBezTo>
                        <a:pt x="31" y="1124"/>
                        <a:pt x="0" y="0"/>
                        <a:pt x="0" y="0"/>
                      </a:cubicBezTo>
                    </a:path>
                  </a:pathLst>
                </a:custGeom>
                <a:ln/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it-IT" kern="0">
                    <a:solidFill>
                      <a:prstClr val="black"/>
                    </a:solidFill>
                    <a:latin typeface="Calibri"/>
                    <a:cs typeface="Arial"/>
                  </a:endParaRPr>
                </a:p>
              </p:txBody>
            </p:sp>
          </p:grpSp>
          <p:sp>
            <p:nvSpPr>
              <p:cNvPr id="26" name="Freeform 201">
                <a:extLst>
                  <a:ext uri="{FF2B5EF4-FFF2-40B4-BE49-F238E27FC236}">
                    <a16:creationId xmlns:a16="http://schemas.microsoft.com/office/drawing/2014/main" id="{1354DCFD-3B83-2AA3-EE83-1794284B081B}"/>
                  </a:ext>
                </a:extLst>
              </p:cNvPr>
              <p:cNvSpPr/>
              <p:nvPr/>
            </p:nvSpPr>
            <p:spPr>
              <a:xfrm>
                <a:off x="-1203903" y="5939502"/>
                <a:ext cx="54720" cy="296774"/>
              </a:xfrm>
              <a:custGeom>
                <a:avLst/>
                <a:gdLst/>
                <a:ahLst/>
                <a:cxnLst/>
                <a:rect l="0" t="0" r="r" b="b"/>
                <a:pathLst>
                  <a:path w="152" h="1106">
                    <a:moveTo>
                      <a:pt x="0" y="1105"/>
                    </a:moveTo>
                    <a:cubicBezTo>
                      <a:pt x="103" y="0"/>
                      <a:pt x="151" y="1101"/>
                      <a:pt x="151" y="1101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</p:grpSp>
        <p:cxnSp>
          <p:nvCxnSpPr>
            <p:cNvPr id="65" name="Connettore diritto 64">
              <a:extLst>
                <a:ext uri="{FF2B5EF4-FFF2-40B4-BE49-F238E27FC236}">
                  <a16:creationId xmlns:a16="http://schemas.microsoft.com/office/drawing/2014/main" id="{0BB52B58-4A2A-41EE-4E97-1C392193B16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608589" y="1554176"/>
              <a:ext cx="836016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6" name="Gruppo 125">
            <a:extLst>
              <a:ext uri="{FF2B5EF4-FFF2-40B4-BE49-F238E27FC236}">
                <a16:creationId xmlns:a16="http://schemas.microsoft.com/office/drawing/2014/main" id="{4B4B5FEE-83E0-04C5-BCA7-37394721B298}"/>
              </a:ext>
            </a:extLst>
          </p:cNvPr>
          <p:cNvGrpSpPr/>
          <p:nvPr/>
        </p:nvGrpSpPr>
        <p:grpSpPr>
          <a:xfrm>
            <a:off x="5740918" y="4518398"/>
            <a:ext cx="1092362" cy="581345"/>
            <a:chOff x="2276428" y="2212980"/>
            <a:chExt cx="959030" cy="677906"/>
          </a:xfrm>
        </p:grpSpPr>
        <p:grpSp>
          <p:nvGrpSpPr>
            <p:cNvPr id="38" name="Gruppo 37">
              <a:extLst>
                <a:ext uri="{FF2B5EF4-FFF2-40B4-BE49-F238E27FC236}">
                  <a16:creationId xmlns:a16="http://schemas.microsoft.com/office/drawing/2014/main" id="{BA3E9A6E-F217-8265-58D0-73997A56AD9E}"/>
                </a:ext>
              </a:extLst>
            </p:cNvPr>
            <p:cNvGrpSpPr/>
            <p:nvPr/>
          </p:nvGrpSpPr>
          <p:grpSpPr>
            <a:xfrm>
              <a:off x="2364423" y="2214388"/>
              <a:ext cx="737523" cy="673664"/>
              <a:chOff x="-1527903" y="5937624"/>
              <a:chExt cx="378720" cy="594888"/>
            </a:xfrm>
          </p:grpSpPr>
          <p:sp>
            <p:nvSpPr>
              <p:cNvPr id="39" name="Freeform 193">
                <a:extLst>
                  <a:ext uri="{FF2B5EF4-FFF2-40B4-BE49-F238E27FC236}">
                    <a16:creationId xmlns:a16="http://schemas.microsoft.com/office/drawing/2014/main" id="{E73B0239-7121-BAC6-368A-D86CFE65BCB2}"/>
                  </a:ext>
                </a:extLst>
              </p:cNvPr>
              <p:cNvSpPr/>
              <p:nvPr/>
            </p:nvSpPr>
            <p:spPr>
              <a:xfrm>
                <a:off x="-1527903" y="5937624"/>
                <a:ext cx="54360" cy="296505"/>
              </a:xfrm>
              <a:custGeom>
                <a:avLst/>
                <a:gdLst/>
                <a:ahLst/>
                <a:cxnLst/>
                <a:rect l="0" t="0" r="r" b="b"/>
                <a:pathLst>
                  <a:path w="151" h="1105">
                    <a:moveTo>
                      <a:pt x="0" y="1104"/>
                    </a:moveTo>
                    <a:cubicBezTo>
                      <a:pt x="103" y="0"/>
                      <a:pt x="150" y="1100"/>
                      <a:pt x="150" y="1100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40" name="Freeform 194">
                <a:extLst>
                  <a:ext uri="{FF2B5EF4-FFF2-40B4-BE49-F238E27FC236}">
                    <a16:creationId xmlns:a16="http://schemas.microsoft.com/office/drawing/2014/main" id="{0A4097D9-2C72-D2A3-D028-2C9FD54DD84D}"/>
                  </a:ext>
                </a:extLst>
              </p:cNvPr>
              <p:cNvSpPr/>
              <p:nvPr/>
            </p:nvSpPr>
            <p:spPr>
              <a:xfrm>
                <a:off x="-1473543" y="6231177"/>
                <a:ext cx="54000" cy="301335"/>
              </a:xfrm>
              <a:custGeom>
                <a:avLst/>
                <a:gdLst/>
                <a:ahLst/>
                <a:cxnLst/>
                <a:rect l="0" t="0" r="r" b="b"/>
                <a:pathLst>
                  <a:path w="150" h="1123">
                    <a:moveTo>
                      <a:pt x="149" y="0"/>
                    </a:moveTo>
                    <a:cubicBezTo>
                      <a:pt x="29" y="1122"/>
                      <a:pt x="0" y="1"/>
                      <a:pt x="0" y="1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grpSp>
            <p:nvGrpSpPr>
              <p:cNvPr id="41" name="Group 195">
                <a:extLst>
                  <a:ext uri="{FF2B5EF4-FFF2-40B4-BE49-F238E27FC236}">
                    <a16:creationId xmlns:a16="http://schemas.microsoft.com/office/drawing/2014/main" id="{4C70F2B0-AB64-BBFA-6076-7418EC07B42C}"/>
                  </a:ext>
                </a:extLst>
              </p:cNvPr>
              <p:cNvGrpSpPr/>
              <p:nvPr/>
            </p:nvGrpSpPr>
            <p:grpSpPr>
              <a:xfrm>
                <a:off x="-1419903" y="6101842"/>
                <a:ext cx="216000" cy="263232"/>
                <a:chOff x="1327680" y="1482840"/>
                <a:chExt cx="216000" cy="353160"/>
              </a:xfrm>
            </p:grpSpPr>
            <p:sp>
              <p:nvSpPr>
                <p:cNvPr id="43" name="Freeform 196">
                  <a:extLst>
                    <a:ext uri="{FF2B5EF4-FFF2-40B4-BE49-F238E27FC236}">
                      <a16:creationId xmlns:a16="http://schemas.microsoft.com/office/drawing/2014/main" id="{E720F59D-BBC3-621C-5032-A2CA9E477B6D}"/>
                    </a:ext>
                  </a:extLst>
                </p:cNvPr>
                <p:cNvSpPr/>
                <p:nvPr/>
              </p:nvSpPr>
              <p:spPr>
                <a:xfrm>
                  <a:off x="1327680" y="1264680"/>
                  <a:ext cx="54720" cy="39852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52" h="1107">
                      <a:moveTo>
                        <a:pt x="0" y="1106"/>
                      </a:moveTo>
                      <a:cubicBezTo>
                        <a:pt x="102" y="0"/>
                        <a:pt x="151" y="1103"/>
                        <a:pt x="151" y="1103"/>
                      </a:cubicBezTo>
                    </a:path>
                  </a:pathLst>
                </a:custGeom>
                <a:ln/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it-IT" kern="0">
                    <a:solidFill>
                      <a:prstClr val="black"/>
                    </a:solidFill>
                    <a:latin typeface="Calibri"/>
                    <a:cs typeface="Arial"/>
                  </a:endParaRPr>
                </a:p>
              </p:txBody>
            </p:sp>
            <p:sp>
              <p:nvSpPr>
                <p:cNvPr id="44" name="Freeform 197">
                  <a:extLst>
                    <a:ext uri="{FF2B5EF4-FFF2-40B4-BE49-F238E27FC236}">
                      <a16:creationId xmlns:a16="http://schemas.microsoft.com/office/drawing/2014/main" id="{BB5149BB-C1B3-6ACB-1E46-FA98E818EAAA}"/>
                    </a:ext>
                  </a:extLst>
                </p:cNvPr>
                <p:cNvSpPr/>
                <p:nvPr/>
              </p:nvSpPr>
              <p:spPr>
                <a:xfrm>
                  <a:off x="1381680" y="1658160"/>
                  <a:ext cx="54360" cy="37548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51" h="1043">
                      <a:moveTo>
                        <a:pt x="150" y="6"/>
                      </a:moveTo>
                      <a:cubicBezTo>
                        <a:pt x="54" y="1042"/>
                        <a:pt x="0" y="0"/>
                        <a:pt x="0" y="0"/>
                      </a:cubicBezTo>
                    </a:path>
                  </a:pathLst>
                </a:custGeom>
                <a:ln/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it-IT" kern="0">
                    <a:solidFill>
                      <a:prstClr val="black"/>
                    </a:solidFill>
                    <a:latin typeface="Calibri"/>
                    <a:cs typeface="Arial"/>
                  </a:endParaRPr>
                </a:p>
              </p:txBody>
            </p:sp>
            <p:sp>
              <p:nvSpPr>
                <p:cNvPr id="45" name="Freeform 198">
                  <a:extLst>
                    <a:ext uri="{FF2B5EF4-FFF2-40B4-BE49-F238E27FC236}">
                      <a16:creationId xmlns:a16="http://schemas.microsoft.com/office/drawing/2014/main" id="{E6E69D9A-AB8C-8936-E306-D708AE578758}"/>
                    </a:ext>
                  </a:extLst>
                </p:cNvPr>
                <p:cNvSpPr/>
                <p:nvPr/>
              </p:nvSpPr>
              <p:spPr>
                <a:xfrm>
                  <a:off x="1435680" y="1262160"/>
                  <a:ext cx="54720" cy="3981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52" h="1106">
                      <a:moveTo>
                        <a:pt x="0" y="1105"/>
                      </a:moveTo>
                      <a:cubicBezTo>
                        <a:pt x="102" y="0"/>
                        <a:pt x="151" y="1103"/>
                        <a:pt x="151" y="1103"/>
                      </a:cubicBezTo>
                    </a:path>
                  </a:pathLst>
                </a:custGeom>
                <a:ln/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it-IT" kern="0">
                    <a:solidFill>
                      <a:prstClr val="black"/>
                    </a:solidFill>
                    <a:latin typeface="Calibri"/>
                    <a:cs typeface="Arial"/>
                  </a:endParaRPr>
                </a:p>
              </p:txBody>
            </p:sp>
            <p:sp>
              <p:nvSpPr>
                <p:cNvPr id="46" name="Freeform 199">
                  <a:extLst>
                    <a:ext uri="{FF2B5EF4-FFF2-40B4-BE49-F238E27FC236}">
                      <a16:creationId xmlns:a16="http://schemas.microsoft.com/office/drawing/2014/main" id="{499FC6DA-376D-01AB-9C6E-6283950E2038}"/>
                    </a:ext>
                  </a:extLst>
                </p:cNvPr>
                <p:cNvSpPr/>
                <p:nvPr/>
              </p:nvSpPr>
              <p:spPr>
                <a:xfrm>
                  <a:off x="1490400" y="1656000"/>
                  <a:ext cx="53640" cy="4050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49" h="1125">
                      <a:moveTo>
                        <a:pt x="148" y="1"/>
                      </a:moveTo>
                      <a:cubicBezTo>
                        <a:pt x="31" y="1124"/>
                        <a:pt x="0" y="0"/>
                        <a:pt x="0" y="0"/>
                      </a:cubicBezTo>
                    </a:path>
                  </a:pathLst>
                </a:custGeom>
                <a:ln/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it-IT" kern="0">
                    <a:solidFill>
                      <a:prstClr val="black"/>
                    </a:solidFill>
                    <a:latin typeface="Calibri"/>
                    <a:cs typeface="Arial"/>
                  </a:endParaRPr>
                </a:p>
              </p:txBody>
            </p:sp>
          </p:grpSp>
          <p:sp>
            <p:nvSpPr>
              <p:cNvPr id="42" name="Freeform 201">
                <a:extLst>
                  <a:ext uri="{FF2B5EF4-FFF2-40B4-BE49-F238E27FC236}">
                    <a16:creationId xmlns:a16="http://schemas.microsoft.com/office/drawing/2014/main" id="{32BA0DCD-DF7B-EF4C-6851-7DCEB6C61C4C}"/>
                  </a:ext>
                </a:extLst>
              </p:cNvPr>
              <p:cNvSpPr/>
              <p:nvPr/>
            </p:nvSpPr>
            <p:spPr>
              <a:xfrm>
                <a:off x="-1203903" y="5939502"/>
                <a:ext cx="54720" cy="296774"/>
              </a:xfrm>
              <a:custGeom>
                <a:avLst/>
                <a:gdLst/>
                <a:ahLst/>
                <a:cxnLst/>
                <a:rect l="0" t="0" r="r" b="b"/>
                <a:pathLst>
                  <a:path w="152" h="1106">
                    <a:moveTo>
                      <a:pt x="0" y="1105"/>
                    </a:moveTo>
                    <a:cubicBezTo>
                      <a:pt x="103" y="0"/>
                      <a:pt x="151" y="1101"/>
                      <a:pt x="151" y="1101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</p:grpSp>
        <p:grpSp>
          <p:nvGrpSpPr>
            <p:cNvPr id="47" name="Gruppo 46">
              <a:extLst>
                <a:ext uri="{FF2B5EF4-FFF2-40B4-BE49-F238E27FC236}">
                  <a16:creationId xmlns:a16="http://schemas.microsoft.com/office/drawing/2014/main" id="{F6410F13-FCFA-176E-E03A-1B9C526E93FB}"/>
                </a:ext>
              </a:extLst>
            </p:cNvPr>
            <p:cNvGrpSpPr/>
            <p:nvPr/>
          </p:nvGrpSpPr>
          <p:grpSpPr>
            <a:xfrm>
              <a:off x="2412321" y="2212980"/>
              <a:ext cx="737523" cy="673664"/>
              <a:chOff x="-1527903" y="5937624"/>
              <a:chExt cx="378720" cy="594888"/>
            </a:xfrm>
          </p:grpSpPr>
          <p:sp>
            <p:nvSpPr>
              <p:cNvPr id="48" name="Freeform 193">
                <a:extLst>
                  <a:ext uri="{FF2B5EF4-FFF2-40B4-BE49-F238E27FC236}">
                    <a16:creationId xmlns:a16="http://schemas.microsoft.com/office/drawing/2014/main" id="{F020ECCC-CCFD-DB73-6764-F3518AEE2CC2}"/>
                  </a:ext>
                </a:extLst>
              </p:cNvPr>
              <p:cNvSpPr/>
              <p:nvPr/>
            </p:nvSpPr>
            <p:spPr>
              <a:xfrm>
                <a:off x="-1527903" y="5937624"/>
                <a:ext cx="54360" cy="296505"/>
              </a:xfrm>
              <a:custGeom>
                <a:avLst/>
                <a:gdLst/>
                <a:ahLst/>
                <a:cxnLst/>
                <a:rect l="0" t="0" r="r" b="b"/>
                <a:pathLst>
                  <a:path w="151" h="1105">
                    <a:moveTo>
                      <a:pt x="0" y="1104"/>
                    </a:moveTo>
                    <a:cubicBezTo>
                      <a:pt x="103" y="0"/>
                      <a:pt x="150" y="1100"/>
                      <a:pt x="150" y="1100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49" name="Freeform 194">
                <a:extLst>
                  <a:ext uri="{FF2B5EF4-FFF2-40B4-BE49-F238E27FC236}">
                    <a16:creationId xmlns:a16="http://schemas.microsoft.com/office/drawing/2014/main" id="{1276E458-43E2-D250-1DCC-C0C9FB9AEB25}"/>
                  </a:ext>
                </a:extLst>
              </p:cNvPr>
              <p:cNvSpPr/>
              <p:nvPr/>
            </p:nvSpPr>
            <p:spPr>
              <a:xfrm>
                <a:off x="-1473543" y="6231177"/>
                <a:ext cx="54000" cy="301335"/>
              </a:xfrm>
              <a:custGeom>
                <a:avLst/>
                <a:gdLst/>
                <a:ahLst/>
                <a:cxnLst/>
                <a:rect l="0" t="0" r="r" b="b"/>
                <a:pathLst>
                  <a:path w="150" h="1123">
                    <a:moveTo>
                      <a:pt x="149" y="0"/>
                    </a:moveTo>
                    <a:cubicBezTo>
                      <a:pt x="29" y="1122"/>
                      <a:pt x="0" y="1"/>
                      <a:pt x="0" y="1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grpSp>
            <p:nvGrpSpPr>
              <p:cNvPr id="50" name="Group 195">
                <a:extLst>
                  <a:ext uri="{FF2B5EF4-FFF2-40B4-BE49-F238E27FC236}">
                    <a16:creationId xmlns:a16="http://schemas.microsoft.com/office/drawing/2014/main" id="{FA70BE56-3BA3-CCC5-5C3A-0F93FF1A9CB5}"/>
                  </a:ext>
                </a:extLst>
              </p:cNvPr>
              <p:cNvGrpSpPr/>
              <p:nvPr/>
            </p:nvGrpSpPr>
            <p:grpSpPr>
              <a:xfrm>
                <a:off x="-1419903" y="6101842"/>
                <a:ext cx="216000" cy="263232"/>
                <a:chOff x="1327680" y="1482840"/>
                <a:chExt cx="216000" cy="353160"/>
              </a:xfrm>
            </p:grpSpPr>
            <p:sp>
              <p:nvSpPr>
                <p:cNvPr id="52" name="Freeform 196">
                  <a:extLst>
                    <a:ext uri="{FF2B5EF4-FFF2-40B4-BE49-F238E27FC236}">
                      <a16:creationId xmlns:a16="http://schemas.microsoft.com/office/drawing/2014/main" id="{BA79A6A3-DAC4-505F-B9C7-035091D74417}"/>
                    </a:ext>
                  </a:extLst>
                </p:cNvPr>
                <p:cNvSpPr/>
                <p:nvPr/>
              </p:nvSpPr>
              <p:spPr>
                <a:xfrm>
                  <a:off x="1327680" y="1264680"/>
                  <a:ext cx="54720" cy="39852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52" h="1107">
                      <a:moveTo>
                        <a:pt x="0" y="1106"/>
                      </a:moveTo>
                      <a:cubicBezTo>
                        <a:pt x="102" y="0"/>
                        <a:pt x="151" y="1103"/>
                        <a:pt x="151" y="1103"/>
                      </a:cubicBezTo>
                    </a:path>
                  </a:pathLst>
                </a:custGeom>
                <a:ln/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it-IT" kern="0">
                    <a:solidFill>
                      <a:prstClr val="black"/>
                    </a:solidFill>
                    <a:latin typeface="Calibri"/>
                    <a:cs typeface="Arial"/>
                  </a:endParaRPr>
                </a:p>
              </p:txBody>
            </p:sp>
            <p:sp>
              <p:nvSpPr>
                <p:cNvPr id="53" name="Freeform 197">
                  <a:extLst>
                    <a:ext uri="{FF2B5EF4-FFF2-40B4-BE49-F238E27FC236}">
                      <a16:creationId xmlns:a16="http://schemas.microsoft.com/office/drawing/2014/main" id="{A38DC02F-B843-D1AA-0234-7EFEA0D10605}"/>
                    </a:ext>
                  </a:extLst>
                </p:cNvPr>
                <p:cNvSpPr/>
                <p:nvPr/>
              </p:nvSpPr>
              <p:spPr>
                <a:xfrm>
                  <a:off x="1381680" y="1658160"/>
                  <a:ext cx="54360" cy="37548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51" h="1043">
                      <a:moveTo>
                        <a:pt x="150" y="6"/>
                      </a:moveTo>
                      <a:cubicBezTo>
                        <a:pt x="54" y="1042"/>
                        <a:pt x="0" y="0"/>
                        <a:pt x="0" y="0"/>
                      </a:cubicBezTo>
                    </a:path>
                  </a:pathLst>
                </a:custGeom>
                <a:ln/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it-IT" kern="0">
                    <a:solidFill>
                      <a:prstClr val="black"/>
                    </a:solidFill>
                    <a:latin typeface="Calibri"/>
                    <a:cs typeface="Arial"/>
                  </a:endParaRPr>
                </a:p>
              </p:txBody>
            </p:sp>
            <p:sp>
              <p:nvSpPr>
                <p:cNvPr id="54" name="Freeform 198">
                  <a:extLst>
                    <a:ext uri="{FF2B5EF4-FFF2-40B4-BE49-F238E27FC236}">
                      <a16:creationId xmlns:a16="http://schemas.microsoft.com/office/drawing/2014/main" id="{84A97552-432D-C8BA-BDA5-C266AC4219C3}"/>
                    </a:ext>
                  </a:extLst>
                </p:cNvPr>
                <p:cNvSpPr/>
                <p:nvPr/>
              </p:nvSpPr>
              <p:spPr>
                <a:xfrm>
                  <a:off x="1435680" y="1262160"/>
                  <a:ext cx="54720" cy="3981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52" h="1106">
                      <a:moveTo>
                        <a:pt x="0" y="1105"/>
                      </a:moveTo>
                      <a:cubicBezTo>
                        <a:pt x="102" y="0"/>
                        <a:pt x="151" y="1103"/>
                        <a:pt x="151" y="1103"/>
                      </a:cubicBezTo>
                    </a:path>
                  </a:pathLst>
                </a:custGeom>
                <a:ln/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it-IT" kern="0">
                    <a:solidFill>
                      <a:prstClr val="black"/>
                    </a:solidFill>
                    <a:latin typeface="Calibri"/>
                    <a:cs typeface="Arial"/>
                  </a:endParaRPr>
                </a:p>
              </p:txBody>
            </p:sp>
            <p:sp>
              <p:nvSpPr>
                <p:cNvPr id="55" name="Freeform 199">
                  <a:extLst>
                    <a:ext uri="{FF2B5EF4-FFF2-40B4-BE49-F238E27FC236}">
                      <a16:creationId xmlns:a16="http://schemas.microsoft.com/office/drawing/2014/main" id="{016115EF-E263-8564-8C1F-015873134FEE}"/>
                    </a:ext>
                  </a:extLst>
                </p:cNvPr>
                <p:cNvSpPr/>
                <p:nvPr/>
              </p:nvSpPr>
              <p:spPr>
                <a:xfrm>
                  <a:off x="1490400" y="1656000"/>
                  <a:ext cx="53640" cy="4050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49" h="1125">
                      <a:moveTo>
                        <a:pt x="148" y="1"/>
                      </a:moveTo>
                      <a:cubicBezTo>
                        <a:pt x="31" y="1124"/>
                        <a:pt x="0" y="0"/>
                        <a:pt x="0" y="0"/>
                      </a:cubicBezTo>
                    </a:path>
                  </a:pathLst>
                </a:custGeom>
                <a:ln/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it-IT" kern="0">
                    <a:solidFill>
                      <a:prstClr val="black"/>
                    </a:solidFill>
                    <a:latin typeface="Calibri"/>
                    <a:cs typeface="Arial"/>
                  </a:endParaRPr>
                </a:p>
              </p:txBody>
            </p:sp>
          </p:grpSp>
          <p:sp>
            <p:nvSpPr>
              <p:cNvPr id="51" name="Freeform 201">
                <a:extLst>
                  <a:ext uri="{FF2B5EF4-FFF2-40B4-BE49-F238E27FC236}">
                    <a16:creationId xmlns:a16="http://schemas.microsoft.com/office/drawing/2014/main" id="{EA3CBFF0-AC93-B4B1-4B32-71D9B5537A7E}"/>
                  </a:ext>
                </a:extLst>
              </p:cNvPr>
              <p:cNvSpPr/>
              <p:nvPr/>
            </p:nvSpPr>
            <p:spPr>
              <a:xfrm>
                <a:off x="-1203903" y="5939502"/>
                <a:ext cx="54720" cy="296774"/>
              </a:xfrm>
              <a:custGeom>
                <a:avLst/>
                <a:gdLst/>
                <a:ahLst/>
                <a:cxnLst/>
                <a:rect l="0" t="0" r="r" b="b"/>
                <a:pathLst>
                  <a:path w="152" h="1106">
                    <a:moveTo>
                      <a:pt x="0" y="1105"/>
                    </a:moveTo>
                    <a:cubicBezTo>
                      <a:pt x="103" y="0"/>
                      <a:pt x="151" y="1101"/>
                      <a:pt x="151" y="1101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</p:grpSp>
        <p:grpSp>
          <p:nvGrpSpPr>
            <p:cNvPr id="56" name="Gruppo 55">
              <a:extLst>
                <a:ext uri="{FF2B5EF4-FFF2-40B4-BE49-F238E27FC236}">
                  <a16:creationId xmlns:a16="http://schemas.microsoft.com/office/drawing/2014/main" id="{4E40E9D8-4E2E-A69F-7CF7-38FC5258DBFF}"/>
                </a:ext>
              </a:extLst>
            </p:cNvPr>
            <p:cNvGrpSpPr/>
            <p:nvPr/>
          </p:nvGrpSpPr>
          <p:grpSpPr>
            <a:xfrm>
              <a:off x="2387912" y="2217222"/>
              <a:ext cx="737523" cy="673664"/>
              <a:chOff x="-1527903" y="5937624"/>
              <a:chExt cx="378720" cy="594888"/>
            </a:xfrm>
          </p:grpSpPr>
          <p:sp>
            <p:nvSpPr>
              <p:cNvPr id="57" name="Freeform 193">
                <a:extLst>
                  <a:ext uri="{FF2B5EF4-FFF2-40B4-BE49-F238E27FC236}">
                    <a16:creationId xmlns:a16="http://schemas.microsoft.com/office/drawing/2014/main" id="{9A9A16E4-BA13-820B-D2CD-AE8713A052A9}"/>
                  </a:ext>
                </a:extLst>
              </p:cNvPr>
              <p:cNvSpPr/>
              <p:nvPr/>
            </p:nvSpPr>
            <p:spPr>
              <a:xfrm>
                <a:off x="-1527903" y="5937624"/>
                <a:ext cx="54360" cy="296505"/>
              </a:xfrm>
              <a:custGeom>
                <a:avLst/>
                <a:gdLst/>
                <a:ahLst/>
                <a:cxnLst/>
                <a:rect l="0" t="0" r="r" b="b"/>
                <a:pathLst>
                  <a:path w="151" h="1105">
                    <a:moveTo>
                      <a:pt x="0" y="1104"/>
                    </a:moveTo>
                    <a:cubicBezTo>
                      <a:pt x="103" y="0"/>
                      <a:pt x="150" y="1100"/>
                      <a:pt x="150" y="1100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58" name="Freeform 194">
                <a:extLst>
                  <a:ext uri="{FF2B5EF4-FFF2-40B4-BE49-F238E27FC236}">
                    <a16:creationId xmlns:a16="http://schemas.microsoft.com/office/drawing/2014/main" id="{5BAEC263-BBF7-8F07-324C-A9BE5CB640CD}"/>
                  </a:ext>
                </a:extLst>
              </p:cNvPr>
              <p:cNvSpPr/>
              <p:nvPr/>
            </p:nvSpPr>
            <p:spPr>
              <a:xfrm>
                <a:off x="-1473543" y="6231177"/>
                <a:ext cx="54000" cy="301335"/>
              </a:xfrm>
              <a:custGeom>
                <a:avLst/>
                <a:gdLst/>
                <a:ahLst/>
                <a:cxnLst/>
                <a:rect l="0" t="0" r="r" b="b"/>
                <a:pathLst>
                  <a:path w="150" h="1123">
                    <a:moveTo>
                      <a:pt x="149" y="0"/>
                    </a:moveTo>
                    <a:cubicBezTo>
                      <a:pt x="29" y="1122"/>
                      <a:pt x="0" y="1"/>
                      <a:pt x="0" y="1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grpSp>
            <p:nvGrpSpPr>
              <p:cNvPr id="59" name="Group 195">
                <a:extLst>
                  <a:ext uri="{FF2B5EF4-FFF2-40B4-BE49-F238E27FC236}">
                    <a16:creationId xmlns:a16="http://schemas.microsoft.com/office/drawing/2014/main" id="{0AB247DA-06A4-6D3F-80FE-367F3C91224A}"/>
                  </a:ext>
                </a:extLst>
              </p:cNvPr>
              <p:cNvGrpSpPr/>
              <p:nvPr/>
            </p:nvGrpSpPr>
            <p:grpSpPr>
              <a:xfrm>
                <a:off x="-1419903" y="6101842"/>
                <a:ext cx="216000" cy="263232"/>
                <a:chOff x="1327680" y="1482840"/>
                <a:chExt cx="216000" cy="353160"/>
              </a:xfrm>
            </p:grpSpPr>
            <p:sp>
              <p:nvSpPr>
                <p:cNvPr id="61" name="Freeform 196">
                  <a:extLst>
                    <a:ext uri="{FF2B5EF4-FFF2-40B4-BE49-F238E27FC236}">
                      <a16:creationId xmlns:a16="http://schemas.microsoft.com/office/drawing/2014/main" id="{2473BA95-1CCB-17D9-24AC-EB59BEDDE6F7}"/>
                    </a:ext>
                  </a:extLst>
                </p:cNvPr>
                <p:cNvSpPr/>
                <p:nvPr/>
              </p:nvSpPr>
              <p:spPr>
                <a:xfrm>
                  <a:off x="1327680" y="1264680"/>
                  <a:ext cx="54720" cy="39852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52" h="1107">
                      <a:moveTo>
                        <a:pt x="0" y="1106"/>
                      </a:moveTo>
                      <a:cubicBezTo>
                        <a:pt x="102" y="0"/>
                        <a:pt x="151" y="1103"/>
                        <a:pt x="151" y="1103"/>
                      </a:cubicBezTo>
                    </a:path>
                  </a:pathLst>
                </a:custGeom>
                <a:ln/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it-IT" kern="0">
                    <a:solidFill>
                      <a:prstClr val="black"/>
                    </a:solidFill>
                    <a:latin typeface="Calibri"/>
                    <a:cs typeface="Arial"/>
                  </a:endParaRPr>
                </a:p>
              </p:txBody>
            </p:sp>
            <p:sp>
              <p:nvSpPr>
                <p:cNvPr id="62" name="Freeform 197">
                  <a:extLst>
                    <a:ext uri="{FF2B5EF4-FFF2-40B4-BE49-F238E27FC236}">
                      <a16:creationId xmlns:a16="http://schemas.microsoft.com/office/drawing/2014/main" id="{015F4585-B3D0-44EC-71F2-CDD07E9E2758}"/>
                    </a:ext>
                  </a:extLst>
                </p:cNvPr>
                <p:cNvSpPr/>
                <p:nvPr/>
              </p:nvSpPr>
              <p:spPr>
                <a:xfrm>
                  <a:off x="1381680" y="1658160"/>
                  <a:ext cx="54360" cy="37548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51" h="1043">
                      <a:moveTo>
                        <a:pt x="150" y="6"/>
                      </a:moveTo>
                      <a:cubicBezTo>
                        <a:pt x="54" y="1042"/>
                        <a:pt x="0" y="0"/>
                        <a:pt x="0" y="0"/>
                      </a:cubicBezTo>
                    </a:path>
                  </a:pathLst>
                </a:custGeom>
                <a:ln/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it-IT" kern="0">
                    <a:solidFill>
                      <a:prstClr val="black"/>
                    </a:solidFill>
                    <a:latin typeface="Calibri"/>
                    <a:cs typeface="Arial"/>
                  </a:endParaRPr>
                </a:p>
              </p:txBody>
            </p:sp>
            <p:sp>
              <p:nvSpPr>
                <p:cNvPr id="63" name="Freeform 198">
                  <a:extLst>
                    <a:ext uri="{FF2B5EF4-FFF2-40B4-BE49-F238E27FC236}">
                      <a16:creationId xmlns:a16="http://schemas.microsoft.com/office/drawing/2014/main" id="{3E79DDE1-A205-EF4B-FC92-B1620064DA6B}"/>
                    </a:ext>
                  </a:extLst>
                </p:cNvPr>
                <p:cNvSpPr/>
                <p:nvPr/>
              </p:nvSpPr>
              <p:spPr>
                <a:xfrm>
                  <a:off x="1435680" y="1262160"/>
                  <a:ext cx="54720" cy="39816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52" h="1106">
                      <a:moveTo>
                        <a:pt x="0" y="1105"/>
                      </a:moveTo>
                      <a:cubicBezTo>
                        <a:pt x="102" y="0"/>
                        <a:pt x="151" y="1103"/>
                        <a:pt x="151" y="1103"/>
                      </a:cubicBezTo>
                    </a:path>
                  </a:pathLst>
                </a:custGeom>
                <a:ln/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it-IT" kern="0">
                    <a:solidFill>
                      <a:prstClr val="black"/>
                    </a:solidFill>
                    <a:latin typeface="Calibri"/>
                    <a:cs typeface="Arial"/>
                  </a:endParaRPr>
                </a:p>
              </p:txBody>
            </p:sp>
            <p:sp>
              <p:nvSpPr>
                <p:cNvPr id="64" name="Freeform 199">
                  <a:extLst>
                    <a:ext uri="{FF2B5EF4-FFF2-40B4-BE49-F238E27FC236}">
                      <a16:creationId xmlns:a16="http://schemas.microsoft.com/office/drawing/2014/main" id="{0872C5F0-0DDE-8881-71C1-06CD23115995}"/>
                    </a:ext>
                  </a:extLst>
                </p:cNvPr>
                <p:cNvSpPr/>
                <p:nvPr/>
              </p:nvSpPr>
              <p:spPr>
                <a:xfrm>
                  <a:off x="1490400" y="1656000"/>
                  <a:ext cx="53640" cy="405000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149" h="1125">
                      <a:moveTo>
                        <a:pt x="148" y="1"/>
                      </a:moveTo>
                      <a:cubicBezTo>
                        <a:pt x="31" y="1124"/>
                        <a:pt x="0" y="0"/>
                        <a:pt x="0" y="0"/>
                      </a:cubicBezTo>
                    </a:path>
                  </a:pathLst>
                </a:custGeom>
                <a:ln/>
              </p:spPr>
              <p:style>
                <a:lnRef idx="2">
                  <a:schemeClr val="accent3"/>
                </a:lnRef>
                <a:fillRef idx="0">
                  <a:schemeClr val="accent3"/>
                </a:fillRef>
                <a:effectRef idx="1">
                  <a:schemeClr val="accent3"/>
                </a:effectRef>
                <a:fontRef idx="minor">
                  <a:schemeClr val="tx1"/>
                </a:fontRef>
              </p:style>
              <p:txBody>
                <a:bodyPr/>
                <a:lstStyle/>
                <a:p>
                  <a:endParaRPr lang="it-IT" kern="0">
                    <a:solidFill>
                      <a:prstClr val="black"/>
                    </a:solidFill>
                    <a:latin typeface="Calibri"/>
                    <a:cs typeface="Arial"/>
                  </a:endParaRPr>
                </a:p>
              </p:txBody>
            </p:sp>
          </p:grpSp>
          <p:sp>
            <p:nvSpPr>
              <p:cNvPr id="60" name="Freeform 201">
                <a:extLst>
                  <a:ext uri="{FF2B5EF4-FFF2-40B4-BE49-F238E27FC236}">
                    <a16:creationId xmlns:a16="http://schemas.microsoft.com/office/drawing/2014/main" id="{E83F42F2-2F71-2DB1-6A21-4B09BB3F3073}"/>
                  </a:ext>
                </a:extLst>
              </p:cNvPr>
              <p:cNvSpPr/>
              <p:nvPr/>
            </p:nvSpPr>
            <p:spPr>
              <a:xfrm>
                <a:off x="-1203903" y="5939502"/>
                <a:ext cx="54720" cy="296774"/>
              </a:xfrm>
              <a:custGeom>
                <a:avLst/>
                <a:gdLst/>
                <a:ahLst/>
                <a:cxnLst/>
                <a:rect l="0" t="0" r="r" b="b"/>
                <a:pathLst>
                  <a:path w="152" h="1106">
                    <a:moveTo>
                      <a:pt x="0" y="1105"/>
                    </a:moveTo>
                    <a:cubicBezTo>
                      <a:pt x="103" y="0"/>
                      <a:pt x="151" y="1101"/>
                      <a:pt x="151" y="1101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</p:grpSp>
        <p:cxnSp>
          <p:nvCxnSpPr>
            <p:cNvPr id="66" name="Connettore diritto 65">
              <a:extLst>
                <a:ext uri="{FF2B5EF4-FFF2-40B4-BE49-F238E27FC236}">
                  <a16:creationId xmlns:a16="http://schemas.microsoft.com/office/drawing/2014/main" id="{11B8EFA1-4BA4-F09F-D05B-9E766C59AD3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276428" y="2551473"/>
              <a:ext cx="95903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3" name="Line 15">
            <a:extLst>
              <a:ext uri="{FF2B5EF4-FFF2-40B4-BE49-F238E27FC236}">
                <a16:creationId xmlns:a16="http://schemas.microsoft.com/office/drawing/2014/main" id="{751CA63F-4220-99B7-6E56-981A404DEB9A}"/>
              </a:ext>
            </a:extLst>
          </p:cNvPr>
          <p:cNvSpPr/>
          <p:nvPr/>
        </p:nvSpPr>
        <p:spPr>
          <a:xfrm>
            <a:off x="5111585" y="3250393"/>
            <a:ext cx="615243" cy="0"/>
          </a:xfrm>
          <a:prstGeom prst="line">
            <a:avLst/>
          </a:prstGeom>
          <a:ln w="18000">
            <a:solidFill>
              <a:schemeClr val="bg1">
                <a:lumMod val="50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84" name="Line 16">
            <a:extLst>
              <a:ext uri="{FF2B5EF4-FFF2-40B4-BE49-F238E27FC236}">
                <a16:creationId xmlns:a16="http://schemas.microsoft.com/office/drawing/2014/main" id="{DFB16301-12BD-F4F1-D0AA-E8D0A95F4957}"/>
              </a:ext>
            </a:extLst>
          </p:cNvPr>
          <p:cNvSpPr/>
          <p:nvPr/>
        </p:nvSpPr>
        <p:spPr>
          <a:xfrm>
            <a:off x="3908365" y="3149835"/>
            <a:ext cx="1420535" cy="0"/>
          </a:xfrm>
          <a:prstGeom prst="line">
            <a:avLst/>
          </a:prstGeom>
          <a:ln w="25400">
            <a:solidFill>
              <a:srgbClr val="FF3838"/>
            </a:solidFill>
            <a:round/>
            <a:tailEnd type="stealt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99" name="CustomShape 34">
            <a:extLst>
              <a:ext uri="{FF2B5EF4-FFF2-40B4-BE49-F238E27FC236}">
                <a16:creationId xmlns:a16="http://schemas.microsoft.com/office/drawing/2014/main" id="{B690F1B7-2C8E-A258-FDF4-520B1E38E4EC}"/>
              </a:ext>
            </a:extLst>
          </p:cNvPr>
          <p:cNvSpPr/>
          <p:nvPr/>
        </p:nvSpPr>
        <p:spPr>
          <a:xfrm rot="5400000">
            <a:off x="6803896" y="3125946"/>
            <a:ext cx="507580" cy="394943"/>
          </a:xfrm>
          <a:custGeom>
            <a:avLst/>
            <a:gdLst/>
            <a:ahLst/>
            <a:cxnLst/>
            <a:rect l="0" t="0" r="r" b="b"/>
            <a:pathLst>
              <a:path w="1021" h="796">
                <a:moveTo>
                  <a:pt x="510" y="0"/>
                </a:moveTo>
                <a:lnTo>
                  <a:pt x="0" y="795"/>
                </a:lnTo>
                <a:lnTo>
                  <a:pt x="1020" y="795"/>
                </a:lnTo>
                <a:lnTo>
                  <a:pt x="510" y="0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666666"/>
              </a:gs>
            </a:gsLst>
            <a:lin ang="9900000"/>
          </a:gradFill>
          <a:ln w="18000">
            <a:solidFill>
              <a:srgbClr val="000000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/>
          </a:p>
        </p:txBody>
      </p:sp>
      <p:grpSp>
        <p:nvGrpSpPr>
          <p:cNvPr id="112" name="Gruppo 111">
            <a:extLst>
              <a:ext uri="{FF2B5EF4-FFF2-40B4-BE49-F238E27FC236}">
                <a16:creationId xmlns:a16="http://schemas.microsoft.com/office/drawing/2014/main" id="{2701CACE-2A39-4B30-9AAC-472FDBD73898}"/>
              </a:ext>
            </a:extLst>
          </p:cNvPr>
          <p:cNvGrpSpPr/>
          <p:nvPr/>
        </p:nvGrpSpPr>
        <p:grpSpPr>
          <a:xfrm flipV="1">
            <a:off x="4692277" y="3779590"/>
            <a:ext cx="1034551" cy="643900"/>
            <a:chOff x="1527764" y="3206945"/>
            <a:chExt cx="748756" cy="81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16" name="Line 16">
              <a:extLst>
                <a:ext uri="{FF2B5EF4-FFF2-40B4-BE49-F238E27FC236}">
                  <a16:creationId xmlns:a16="http://schemas.microsoft.com/office/drawing/2014/main" id="{5A776F20-0868-67D9-09C9-41A98CE345B8}"/>
                </a:ext>
              </a:extLst>
            </p:cNvPr>
            <p:cNvSpPr/>
            <p:nvPr/>
          </p:nvSpPr>
          <p:spPr>
            <a:xfrm>
              <a:off x="1527764" y="3409248"/>
              <a:ext cx="489513" cy="0"/>
            </a:xfrm>
            <a:prstGeom prst="line">
              <a:avLst/>
            </a:prstGeom>
            <a:ln w="25400">
              <a:solidFill>
                <a:srgbClr val="FF3838"/>
              </a:solidFill>
              <a:round/>
              <a:headEnd type="stealth"/>
              <a:tailEnd type="none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 dirty="0"/>
            </a:p>
          </p:txBody>
        </p:sp>
        <p:sp>
          <p:nvSpPr>
            <p:cNvPr id="117" name="CustomShape 26">
              <a:extLst>
                <a:ext uri="{FF2B5EF4-FFF2-40B4-BE49-F238E27FC236}">
                  <a16:creationId xmlns:a16="http://schemas.microsoft.com/office/drawing/2014/main" id="{F94E1C39-685E-0788-D4A0-87152911C2B5}"/>
                </a:ext>
              </a:extLst>
            </p:cNvPr>
            <p:cNvSpPr/>
            <p:nvPr/>
          </p:nvSpPr>
          <p:spPr>
            <a:xfrm rot="5400000">
              <a:off x="1727520" y="3467945"/>
              <a:ext cx="810000" cy="288000"/>
            </a:xfrm>
            <a:custGeom>
              <a:avLst/>
              <a:gdLst/>
              <a:ahLst/>
              <a:cxnLst/>
              <a:rect l="0" t="0" r="r" b="b"/>
              <a:pathLst>
                <a:path w="2252" h="802">
                  <a:moveTo>
                    <a:pt x="0" y="801"/>
                  </a:moveTo>
                  <a:lnTo>
                    <a:pt x="2251" y="801"/>
                  </a:lnTo>
                  <a:lnTo>
                    <a:pt x="1712" y="0"/>
                  </a:lnTo>
                  <a:lnTo>
                    <a:pt x="538" y="0"/>
                  </a:lnTo>
                  <a:lnTo>
                    <a:pt x="0" y="801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000000"/>
                </a:gs>
              </a:gsLst>
              <a:path path="circle">
                <a:fillToRect l="100000" b="100000"/>
              </a:path>
            </a:gradFill>
            <a:ln w="180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</p:grpSp>
      <p:sp>
        <p:nvSpPr>
          <p:cNvPr id="118" name="CustomShape 34">
            <a:extLst>
              <a:ext uri="{FF2B5EF4-FFF2-40B4-BE49-F238E27FC236}">
                <a16:creationId xmlns:a16="http://schemas.microsoft.com/office/drawing/2014/main" id="{58634AEB-E468-196B-5350-7BA3CE57BB0B}"/>
              </a:ext>
            </a:extLst>
          </p:cNvPr>
          <p:cNvSpPr/>
          <p:nvPr/>
        </p:nvSpPr>
        <p:spPr bwMode="auto">
          <a:xfrm rot="5400000" flipH="1" flipV="1">
            <a:off x="6803896" y="3916519"/>
            <a:ext cx="507580" cy="394943"/>
          </a:xfrm>
          <a:custGeom>
            <a:avLst/>
            <a:gdLst/>
            <a:ahLst/>
            <a:cxnLst/>
            <a:rect l="0" t="0" r="r" b="b"/>
            <a:pathLst>
              <a:path w="1021" h="796">
                <a:moveTo>
                  <a:pt x="510" y="0"/>
                </a:moveTo>
                <a:lnTo>
                  <a:pt x="0" y="795"/>
                </a:lnTo>
                <a:lnTo>
                  <a:pt x="1020" y="795"/>
                </a:lnTo>
                <a:lnTo>
                  <a:pt x="510" y="0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666666"/>
              </a:gs>
            </a:gsLst>
            <a:lin ang="9900000"/>
          </a:gradFill>
          <a:ln w="18000">
            <a:solidFill>
              <a:srgbClr val="000000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/>
          </a:p>
        </p:txBody>
      </p:sp>
      <p:grpSp>
        <p:nvGrpSpPr>
          <p:cNvPr id="119" name="Gruppo 118">
            <a:extLst>
              <a:ext uri="{FF2B5EF4-FFF2-40B4-BE49-F238E27FC236}">
                <a16:creationId xmlns:a16="http://schemas.microsoft.com/office/drawing/2014/main" id="{F537F13D-C772-3665-3439-203F7EDA7C6D}"/>
              </a:ext>
            </a:extLst>
          </p:cNvPr>
          <p:cNvGrpSpPr/>
          <p:nvPr/>
        </p:nvGrpSpPr>
        <p:grpSpPr>
          <a:xfrm flipH="1" flipV="1">
            <a:off x="8395230" y="3800599"/>
            <a:ext cx="1027648" cy="643900"/>
            <a:chOff x="1532760" y="3206945"/>
            <a:chExt cx="743760" cy="81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3" name="Line 16">
              <a:extLst>
                <a:ext uri="{FF2B5EF4-FFF2-40B4-BE49-F238E27FC236}">
                  <a16:creationId xmlns:a16="http://schemas.microsoft.com/office/drawing/2014/main" id="{1E2013B0-0591-1DD8-ED65-C81F0DAD355B}"/>
                </a:ext>
              </a:extLst>
            </p:cNvPr>
            <p:cNvSpPr/>
            <p:nvPr/>
          </p:nvSpPr>
          <p:spPr>
            <a:xfrm>
              <a:off x="1532760" y="3409248"/>
              <a:ext cx="455760" cy="0"/>
            </a:xfrm>
            <a:prstGeom prst="line">
              <a:avLst/>
            </a:prstGeom>
            <a:ln w="25400">
              <a:solidFill>
                <a:srgbClr val="FF3838"/>
              </a:solidFill>
              <a:round/>
              <a:tailEnd type="stealth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  <p:sp>
          <p:nvSpPr>
            <p:cNvPr id="124" name="CustomShape 26">
              <a:extLst>
                <a:ext uri="{FF2B5EF4-FFF2-40B4-BE49-F238E27FC236}">
                  <a16:creationId xmlns:a16="http://schemas.microsoft.com/office/drawing/2014/main" id="{E49C3753-2BA8-4BBA-FD50-37CC9A8FCB55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1727520" y="3467945"/>
              <a:ext cx="810000" cy="288000"/>
            </a:xfrm>
            <a:custGeom>
              <a:avLst/>
              <a:gdLst/>
              <a:ahLst/>
              <a:cxnLst/>
              <a:rect l="0" t="0" r="r" b="b"/>
              <a:pathLst>
                <a:path w="2252" h="802">
                  <a:moveTo>
                    <a:pt x="0" y="801"/>
                  </a:moveTo>
                  <a:lnTo>
                    <a:pt x="2251" y="801"/>
                  </a:lnTo>
                  <a:lnTo>
                    <a:pt x="1712" y="0"/>
                  </a:lnTo>
                  <a:lnTo>
                    <a:pt x="538" y="0"/>
                  </a:lnTo>
                  <a:lnTo>
                    <a:pt x="0" y="801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000000"/>
                </a:gs>
              </a:gsLst>
              <a:path path="circle">
                <a:fillToRect l="100000" b="100000"/>
              </a:path>
            </a:gradFill>
            <a:ln w="180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</p:grpSp>
      <p:sp>
        <p:nvSpPr>
          <p:cNvPr id="131" name="Arco 130">
            <a:extLst>
              <a:ext uri="{FF2B5EF4-FFF2-40B4-BE49-F238E27FC236}">
                <a16:creationId xmlns:a16="http://schemas.microsoft.com/office/drawing/2014/main" id="{2C9D206A-9FD6-0A35-D832-3B73AAC013A6}"/>
              </a:ext>
            </a:extLst>
          </p:cNvPr>
          <p:cNvSpPr/>
          <p:nvPr/>
        </p:nvSpPr>
        <p:spPr>
          <a:xfrm>
            <a:off x="4146746" y="3149623"/>
            <a:ext cx="397927" cy="473989"/>
          </a:xfrm>
          <a:prstGeom prst="arc">
            <a:avLst/>
          </a:prstGeom>
          <a:ln w="25400">
            <a:solidFill>
              <a:srgbClr val="FF0000"/>
            </a:solidFill>
            <a:tailEnd type="stealt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3" name="Connettore diritto 132">
            <a:extLst>
              <a:ext uri="{FF2B5EF4-FFF2-40B4-BE49-F238E27FC236}">
                <a16:creationId xmlns:a16="http://schemas.microsoft.com/office/drawing/2014/main" id="{B6243621-11BB-D02F-AF55-50D9035766A3}"/>
              </a:ext>
            </a:extLst>
          </p:cNvPr>
          <p:cNvCxnSpPr>
            <a:cxnSpLocks/>
          </p:cNvCxnSpPr>
          <p:nvPr/>
        </p:nvCxnSpPr>
        <p:spPr>
          <a:xfrm>
            <a:off x="4545298" y="3340162"/>
            <a:ext cx="0" cy="1458576"/>
          </a:xfrm>
          <a:prstGeom prst="line">
            <a:avLst/>
          </a:prstGeom>
          <a:ln w="25400">
            <a:solidFill>
              <a:srgbClr val="FF0000"/>
            </a:solidFill>
            <a:tailEnd type="stealt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Arco 133">
            <a:extLst>
              <a:ext uri="{FF2B5EF4-FFF2-40B4-BE49-F238E27FC236}">
                <a16:creationId xmlns:a16="http://schemas.microsoft.com/office/drawing/2014/main" id="{934B3510-7A72-5E83-9C56-96A901C5A945}"/>
              </a:ext>
            </a:extLst>
          </p:cNvPr>
          <p:cNvSpPr/>
          <p:nvPr/>
        </p:nvSpPr>
        <p:spPr bwMode="auto">
          <a:xfrm flipH="1">
            <a:off x="4544683" y="4262672"/>
            <a:ext cx="397927" cy="473989"/>
          </a:xfrm>
          <a:prstGeom prst="arc">
            <a:avLst/>
          </a:prstGeom>
          <a:ln w="25400">
            <a:solidFill>
              <a:srgbClr val="FF0000"/>
            </a:solidFill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6" name="Arco 135">
            <a:extLst>
              <a:ext uri="{FF2B5EF4-FFF2-40B4-BE49-F238E27FC236}">
                <a16:creationId xmlns:a16="http://schemas.microsoft.com/office/drawing/2014/main" id="{3CDEBE7A-5C0A-2800-1202-78D1B4DD1B33}"/>
              </a:ext>
            </a:extLst>
          </p:cNvPr>
          <p:cNvSpPr/>
          <p:nvPr/>
        </p:nvSpPr>
        <p:spPr bwMode="auto">
          <a:xfrm>
            <a:off x="9191085" y="3170844"/>
            <a:ext cx="397927" cy="473989"/>
          </a:xfrm>
          <a:prstGeom prst="arc">
            <a:avLst/>
          </a:prstGeom>
          <a:ln w="25400">
            <a:solidFill>
              <a:srgbClr val="FF0000"/>
            </a:solidFill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7" name="Arco 136">
            <a:extLst>
              <a:ext uri="{FF2B5EF4-FFF2-40B4-BE49-F238E27FC236}">
                <a16:creationId xmlns:a16="http://schemas.microsoft.com/office/drawing/2014/main" id="{2525B0E3-78A0-B83E-3986-C9E0A70AF4EF}"/>
              </a:ext>
            </a:extLst>
          </p:cNvPr>
          <p:cNvSpPr/>
          <p:nvPr/>
        </p:nvSpPr>
        <p:spPr bwMode="auto">
          <a:xfrm flipV="1">
            <a:off x="9191085" y="3809692"/>
            <a:ext cx="397927" cy="473989"/>
          </a:xfrm>
          <a:prstGeom prst="arc">
            <a:avLst/>
          </a:prstGeom>
          <a:ln w="25400">
            <a:solidFill>
              <a:srgbClr val="FF0000"/>
            </a:solidFill>
            <a:headEnd type="stealth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8" name="Connettore diritto 137">
            <a:extLst>
              <a:ext uri="{FF2B5EF4-FFF2-40B4-BE49-F238E27FC236}">
                <a16:creationId xmlns:a16="http://schemas.microsoft.com/office/drawing/2014/main" id="{2B0A687B-64A6-0E88-0086-53D28CE56C7E}"/>
              </a:ext>
            </a:extLst>
          </p:cNvPr>
          <p:cNvCxnSpPr>
            <a:cxnSpLocks/>
            <a:endCxn id="137" idx="2"/>
          </p:cNvCxnSpPr>
          <p:nvPr/>
        </p:nvCxnSpPr>
        <p:spPr bwMode="auto">
          <a:xfrm>
            <a:off x="9589012" y="3376040"/>
            <a:ext cx="0" cy="670646"/>
          </a:xfrm>
          <a:prstGeom prst="line">
            <a:avLst/>
          </a:prstGeom>
          <a:ln w="25400">
            <a:solidFill>
              <a:srgbClr val="FF0000"/>
            </a:solidFill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Esplosione: 8 punte 74">
            <a:extLst>
              <a:ext uri="{FF2B5EF4-FFF2-40B4-BE49-F238E27FC236}">
                <a16:creationId xmlns:a16="http://schemas.microsoft.com/office/drawing/2014/main" id="{83A4269C-2351-38F8-6631-6A0F255155B9}"/>
              </a:ext>
            </a:extLst>
          </p:cNvPr>
          <p:cNvSpPr/>
          <p:nvPr/>
        </p:nvSpPr>
        <p:spPr bwMode="auto">
          <a:xfrm>
            <a:off x="5930981" y="4118940"/>
            <a:ext cx="474336" cy="497680"/>
          </a:xfrm>
          <a:prstGeom prst="irregularSeal1">
            <a:avLst/>
          </a:prstGeom>
          <a:solidFill>
            <a:srgbClr val="FFAA11"/>
          </a:solidFill>
          <a:ln>
            <a:solidFill>
              <a:srgbClr val="EF7E2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1" name="Line 15">
            <a:extLst>
              <a:ext uri="{FF2B5EF4-FFF2-40B4-BE49-F238E27FC236}">
                <a16:creationId xmlns:a16="http://schemas.microsoft.com/office/drawing/2014/main" id="{58EC7626-27AA-367D-69C0-210FBCDB58E2}"/>
              </a:ext>
            </a:extLst>
          </p:cNvPr>
          <p:cNvSpPr/>
          <p:nvPr/>
        </p:nvSpPr>
        <p:spPr bwMode="auto">
          <a:xfrm>
            <a:off x="4736136" y="3250393"/>
            <a:ext cx="374693" cy="0"/>
          </a:xfrm>
          <a:prstGeom prst="line">
            <a:avLst/>
          </a:prstGeom>
          <a:ln w="18000">
            <a:solidFill>
              <a:schemeClr val="bg1">
                <a:lumMod val="50000"/>
              </a:schemeClr>
            </a:solidFill>
            <a:prstDash val="dash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43" name="Line 15">
            <a:extLst>
              <a:ext uri="{FF2B5EF4-FFF2-40B4-BE49-F238E27FC236}">
                <a16:creationId xmlns:a16="http://schemas.microsoft.com/office/drawing/2014/main" id="{A11E90E0-9E96-5921-B70E-D3E453E90E45}"/>
              </a:ext>
            </a:extLst>
          </p:cNvPr>
          <p:cNvSpPr/>
          <p:nvPr/>
        </p:nvSpPr>
        <p:spPr bwMode="auto">
          <a:xfrm>
            <a:off x="5111585" y="3337655"/>
            <a:ext cx="615243" cy="0"/>
          </a:xfrm>
          <a:prstGeom prst="line">
            <a:avLst/>
          </a:prstGeom>
          <a:ln w="18000">
            <a:solidFill>
              <a:schemeClr val="bg1">
                <a:lumMod val="50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44" name="Line 15">
            <a:extLst>
              <a:ext uri="{FF2B5EF4-FFF2-40B4-BE49-F238E27FC236}">
                <a16:creationId xmlns:a16="http://schemas.microsoft.com/office/drawing/2014/main" id="{5896E802-DD98-BB6A-C6C2-564CF7AC80B2}"/>
              </a:ext>
            </a:extLst>
          </p:cNvPr>
          <p:cNvSpPr/>
          <p:nvPr/>
        </p:nvSpPr>
        <p:spPr bwMode="auto">
          <a:xfrm>
            <a:off x="4736136" y="3337655"/>
            <a:ext cx="374693" cy="0"/>
          </a:xfrm>
          <a:prstGeom prst="line">
            <a:avLst/>
          </a:prstGeom>
          <a:ln w="18000">
            <a:solidFill>
              <a:schemeClr val="bg1">
                <a:lumMod val="50000"/>
              </a:schemeClr>
            </a:solidFill>
            <a:prstDash val="dash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45" name="Line 15">
            <a:extLst>
              <a:ext uri="{FF2B5EF4-FFF2-40B4-BE49-F238E27FC236}">
                <a16:creationId xmlns:a16="http://schemas.microsoft.com/office/drawing/2014/main" id="{55AC3DBB-5CEA-7C3C-C8C0-2B576AA83801}"/>
              </a:ext>
            </a:extLst>
          </p:cNvPr>
          <p:cNvSpPr/>
          <p:nvPr/>
        </p:nvSpPr>
        <p:spPr bwMode="auto">
          <a:xfrm>
            <a:off x="5110829" y="3428081"/>
            <a:ext cx="615243" cy="0"/>
          </a:xfrm>
          <a:prstGeom prst="line">
            <a:avLst/>
          </a:prstGeom>
          <a:ln w="18000">
            <a:solidFill>
              <a:schemeClr val="bg1">
                <a:lumMod val="50000"/>
              </a:schemeClr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146" name="Line 15">
            <a:extLst>
              <a:ext uri="{FF2B5EF4-FFF2-40B4-BE49-F238E27FC236}">
                <a16:creationId xmlns:a16="http://schemas.microsoft.com/office/drawing/2014/main" id="{7D1E7DDD-261D-82C3-392B-5F160481D860}"/>
              </a:ext>
            </a:extLst>
          </p:cNvPr>
          <p:cNvSpPr/>
          <p:nvPr/>
        </p:nvSpPr>
        <p:spPr bwMode="auto">
          <a:xfrm>
            <a:off x="4735380" y="3428081"/>
            <a:ext cx="374693" cy="0"/>
          </a:xfrm>
          <a:prstGeom prst="line">
            <a:avLst/>
          </a:prstGeom>
          <a:ln w="18000">
            <a:solidFill>
              <a:schemeClr val="bg1">
                <a:lumMod val="50000"/>
              </a:schemeClr>
            </a:solidFill>
            <a:prstDash val="dash"/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94" name="CustomShape 26">
            <a:extLst>
              <a:ext uri="{FF2B5EF4-FFF2-40B4-BE49-F238E27FC236}">
                <a16:creationId xmlns:a16="http://schemas.microsoft.com/office/drawing/2014/main" id="{1FF411C8-0A14-0040-2341-A093D3A44D9D}"/>
              </a:ext>
            </a:extLst>
          </p:cNvPr>
          <p:cNvSpPr/>
          <p:nvPr/>
        </p:nvSpPr>
        <p:spPr>
          <a:xfrm rot="5400000">
            <a:off x="5205914" y="3112003"/>
            <a:ext cx="643900" cy="397927"/>
          </a:xfrm>
          <a:custGeom>
            <a:avLst/>
            <a:gdLst/>
            <a:ahLst/>
            <a:cxnLst/>
            <a:rect l="0" t="0" r="r" b="b"/>
            <a:pathLst>
              <a:path w="2252" h="802">
                <a:moveTo>
                  <a:pt x="0" y="801"/>
                </a:moveTo>
                <a:lnTo>
                  <a:pt x="2251" y="801"/>
                </a:lnTo>
                <a:lnTo>
                  <a:pt x="1712" y="0"/>
                </a:lnTo>
                <a:lnTo>
                  <a:pt x="538" y="0"/>
                </a:lnTo>
                <a:lnTo>
                  <a:pt x="0" y="801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000000"/>
              </a:gs>
            </a:gsLst>
            <a:path path="circle">
              <a:fillToRect l="100000" b="100000"/>
            </a:path>
          </a:gradFill>
          <a:ln w="18000">
            <a:solidFill>
              <a:srgbClr val="000000"/>
            </a:solidFill>
            <a:rou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/>
          </a:p>
        </p:txBody>
      </p:sp>
      <p:grpSp>
        <p:nvGrpSpPr>
          <p:cNvPr id="166" name="Gruppo 165">
            <a:extLst>
              <a:ext uri="{FF2B5EF4-FFF2-40B4-BE49-F238E27FC236}">
                <a16:creationId xmlns:a16="http://schemas.microsoft.com/office/drawing/2014/main" id="{BEFC31A7-AF11-6E63-C98E-D24F1A066480}"/>
              </a:ext>
            </a:extLst>
          </p:cNvPr>
          <p:cNvGrpSpPr/>
          <p:nvPr/>
        </p:nvGrpSpPr>
        <p:grpSpPr>
          <a:xfrm rot="10800000">
            <a:off x="8403509" y="3269408"/>
            <a:ext cx="991447" cy="177688"/>
            <a:chOff x="8442839" y="4263820"/>
            <a:chExt cx="717560" cy="128545"/>
          </a:xfrm>
        </p:grpSpPr>
        <p:sp>
          <p:nvSpPr>
            <p:cNvPr id="167" name="Line 15">
              <a:extLst>
                <a:ext uri="{FF2B5EF4-FFF2-40B4-BE49-F238E27FC236}">
                  <a16:creationId xmlns:a16="http://schemas.microsoft.com/office/drawing/2014/main" id="{4F106CBA-333B-239D-F70C-8E7CA98AE0D2}"/>
                </a:ext>
              </a:extLst>
            </p:cNvPr>
            <p:cNvSpPr/>
            <p:nvPr/>
          </p:nvSpPr>
          <p:spPr bwMode="auto">
            <a:xfrm>
              <a:off x="8715117" y="4263820"/>
              <a:ext cx="445282" cy="0"/>
            </a:xfrm>
            <a:prstGeom prst="line">
              <a:avLst/>
            </a:prstGeom>
            <a:ln w="18000">
              <a:solidFill>
                <a:schemeClr val="bg1">
                  <a:lumMod val="50000"/>
                </a:schemeClr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  <p:sp>
          <p:nvSpPr>
            <p:cNvPr id="168" name="Line 15">
              <a:extLst>
                <a:ext uri="{FF2B5EF4-FFF2-40B4-BE49-F238E27FC236}">
                  <a16:creationId xmlns:a16="http://schemas.microsoft.com/office/drawing/2014/main" id="{3985C9FC-7339-6B9D-B0B0-183421B2A175}"/>
                </a:ext>
              </a:extLst>
            </p:cNvPr>
            <p:cNvSpPr/>
            <p:nvPr/>
          </p:nvSpPr>
          <p:spPr bwMode="auto">
            <a:xfrm>
              <a:off x="8443386" y="4263820"/>
              <a:ext cx="271184" cy="0"/>
            </a:xfrm>
            <a:prstGeom prst="line">
              <a:avLst/>
            </a:prstGeom>
            <a:ln w="18000">
              <a:solidFill>
                <a:schemeClr val="bg1">
                  <a:lumMod val="50000"/>
                </a:schemeClr>
              </a:solidFill>
              <a:prstDash val="dash"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  <p:sp>
          <p:nvSpPr>
            <p:cNvPr id="169" name="Line 15">
              <a:extLst>
                <a:ext uri="{FF2B5EF4-FFF2-40B4-BE49-F238E27FC236}">
                  <a16:creationId xmlns:a16="http://schemas.microsoft.com/office/drawing/2014/main" id="{DCA1DF0B-4735-9B8B-BA41-D72F7E9F66F6}"/>
                </a:ext>
              </a:extLst>
            </p:cNvPr>
            <p:cNvSpPr/>
            <p:nvPr/>
          </p:nvSpPr>
          <p:spPr bwMode="auto">
            <a:xfrm>
              <a:off x="8715117" y="4326948"/>
              <a:ext cx="445282" cy="0"/>
            </a:xfrm>
            <a:prstGeom prst="line">
              <a:avLst/>
            </a:prstGeom>
            <a:ln w="18000">
              <a:solidFill>
                <a:schemeClr val="bg1">
                  <a:lumMod val="50000"/>
                </a:schemeClr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  <p:sp>
          <p:nvSpPr>
            <p:cNvPr id="170" name="Line 15">
              <a:extLst>
                <a:ext uri="{FF2B5EF4-FFF2-40B4-BE49-F238E27FC236}">
                  <a16:creationId xmlns:a16="http://schemas.microsoft.com/office/drawing/2014/main" id="{0DB77AD9-8A8E-736E-BA05-D13461953005}"/>
                </a:ext>
              </a:extLst>
            </p:cNvPr>
            <p:cNvSpPr/>
            <p:nvPr/>
          </p:nvSpPr>
          <p:spPr bwMode="auto">
            <a:xfrm>
              <a:off x="8443386" y="4326948"/>
              <a:ext cx="271184" cy="0"/>
            </a:xfrm>
            <a:prstGeom prst="line">
              <a:avLst/>
            </a:prstGeom>
            <a:ln w="18000">
              <a:solidFill>
                <a:schemeClr val="bg1">
                  <a:lumMod val="50000"/>
                </a:schemeClr>
              </a:solidFill>
              <a:prstDash val="dash"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  <p:sp>
          <p:nvSpPr>
            <p:cNvPr id="171" name="Line 15">
              <a:extLst>
                <a:ext uri="{FF2B5EF4-FFF2-40B4-BE49-F238E27FC236}">
                  <a16:creationId xmlns:a16="http://schemas.microsoft.com/office/drawing/2014/main" id="{7C4A1747-19CF-679C-C599-999AB45EC78D}"/>
                </a:ext>
              </a:extLst>
            </p:cNvPr>
            <p:cNvSpPr/>
            <p:nvPr/>
          </p:nvSpPr>
          <p:spPr bwMode="auto">
            <a:xfrm>
              <a:off x="8714570" y="4392365"/>
              <a:ext cx="445282" cy="0"/>
            </a:xfrm>
            <a:prstGeom prst="line">
              <a:avLst/>
            </a:prstGeom>
            <a:ln w="18000">
              <a:solidFill>
                <a:schemeClr val="bg1">
                  <a:lumMod val="50000"/>
                </a:schemeClr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  <p:sp>
          <p:nvSpPr>
            <p:cNvPr id="172" name="Line 15">
              <a:extLst>
                <a:ext uri="{FF2B5EF4-FFF2-40B4-BE49-F238E27FC236}">
                  <a16:creationId xmlns:a16="http://schemas.microsoft.com/office/drawing/2014/main" id="{8A240B39-3DC4-69F3-305C-C8B53FAB97F5}"/>
                </a:ext>
              </a:extLst>
            </p:cNvPr>
            <p:cNvSpPr/>
            <p:nvPr/>
          </p:nvSpPr>
          <p:spPr bwMode="auto">
            <a:xfrm>
              <a:off x="8442839" y="4392365"/>
              <a:ext cx="271184" cy="0"/>
            </a:xfrm>
            <a:prstGeom prst="line">
              <a:avLst/>
            </a:prstGeom>
            <a:ln w="18000">
              <a:solidFill>
                <a:schemeClr val="bg1">
                  <a:lumMod val="50000"/>
                </a:schemeClr>
              </a:solidFill>
              <a:prstDash val="dash"/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</p:grpSp>
      <p:grpSp>
        <p:nvGrpSpPr>
          <p:cNvPr id="102" name="Gruppo 101">
            <a:extLst>
              <a:ext uri="{FF2B5EF4-FFF2-40B4-BE49-F238E27FC236}">
                <a16:creationId xmlns:a16="http://schemas.microsoft.com/office/drawing/2014/main" id="{299918A9-696B-1DE1-4CDE-8221E19668F1}"/>
              </a:ext>
            </a:extLst>
          </p:cNvPr>
          <p:cNvGrpSpPr/>
          <p:nvPr/>
        </p:nvGrpSpPr>
        <p:grpSpPr>
          <a:xfrm flipH="1">
            <a:off x="8395230" y="3010026"/>
            <a:ext cx="1027648" cy="643900"/>
            <a:chOff x="1532760" y="3206945"/>
            <a:chExt cx="743760" cy="8100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06" name="Line 16">
              <a:extLst>
                <a:ext uri="{FF2B5EF4-FFF2-40B4-BE49-F238E27FC236}">
                  <a16:creationId xmlns:a16="http://schemas.microsoft.com/office/drawing/2014/main" id="{E1F734D0-C708-7197-CA38-F7CACDC46D1A}"/>
                </a:ext>
              </a:extLst>
            </p:cNvPr>
            <p:cNvSpPr/>
            <p:nvPr/>
          </p:nvSpPr>
          <p:spPr>
            <a:xfrm flipV="1">
              <a:off x="1532760" y="3409246"/>
              <a:ext cx="455760" cy="5897"/>
            </a:xfrm>
            <a:prstGeom prst="line">
              <a:avLst/>
            </a:prstGeom>
            <a:ln w="25400">
              <a:solidFill>
                <a:srgbClr val="FF3838"/>
              </a:solidFill>
              <a:round/>
              <a:headEnd type="stealth"/>
              <a:tailEnd type="none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  <p:sp>
          <p:nvSpPr>
            <p:cNvPr id="107" name="CustomShape 26">
              <a:extLst>
                <a:ext uri="{FF2B5EF4-FFF2-40B4-BE49-F238E27FC236}">
                  <a16:creationId xmlns:a16="http://schemas.microsoft.com/office/drawing/2014/main" id="{1ECAF7D2-FBD2-521A-B12A-EFAE779ED43D}"/>
                </a:ext>
              </a:extLst>
            </p:cNvPr>
            <p:cNvSpPr/>
            <p:nvPr/>
          </p:nvSpPr>
          <p:spPr>
            <a:xfrm rot="5400000">
              <a:off x="1727520" y="3467945"/>
              <a:ext cx="810000" cy="288000"/>
            </a:xfrm>
            <a:custGeom>
              <a:avLst/>
              <a:gdLst/>
              <a:ahLst/>
              <a:cxnLst/>
              <a:rect l="0" t="0" r="r" b="b"/>
              <a:pathLst>
                <a:path w="2252" h="802">
                  <a:moveTo>
                    <a:pt x="0" y="801"/>
                  </a:moveTo>
                  <a:lnTo>
                    <a:pt x="2251" y="801"/>
                  </a:lnTo>
                  <a:lnTo>
                    <a:pt x="1712" y="0"/>
                  </a:lnTo>
                  <a:lnTo>
                    <a:pt x="538" y="0"/>
                  </a:lnTo>
                  <a:lnTo>
                    <a:pt x="0" y="801"/>
                  </a:lnTo>
                </a:path>
              </a:pathLst>
            </a:custGeom>
            <a:gradFill rotWithShape="0">
              <a:gsLst>
                <a:gs pos="0">
                  <a:srgbClr val="FFFFFF"/>
                </a:gs>
                <a:gs pos="100000">
                  <a:srgbClr val="000000"/>
                </a:gs>
              </a:gsLst>
              <a:path path="circle">
                <a:fillToRect l="100000" b="100000"/>
              </a:path>
            </a:gradFill>
            <a:ln w="18000">
              <a:solidFill>
                <a:srgbClr val="00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</p:grpSp>
      <p:sp>
        <p:nvSpPr>
          <p:cNvPr id="173" name="CasellaDiTesto 172">
            <a:extLst>
              <a:ext uri="{FF2B5EF4-FFF2-40B4-BE49-F238E27FC236}">
                <a16:creationId xmlns:a16="http://schemas.microsoft.com/office/drawing/2014/main" id="{B24DB188-399F-DD94-1A8D-2F3940C1C407}"/>
              </a:ext>
            </a:extLst>
          </p:cNvPr>
          <p:cNvSpPr txBox="1"/>
          <p:nvPr/>
        </p:nvSpPr>
        <p:spPr>
          <a:xfrm>
            <a:off x="1364726" y="3545597"/>
            <a:ext cx="3132251" cy="467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Highly-</a:t>
            </a:r>
            <a:r>
              <a:rPr lang="it-IT" sz="1600" dirty="0" err="1">
                <a:latin typeface="Rubik" panose="02000604000000020004" pitchFamily="2" charset="-79"/>
                <a:cs typeface="Rubik" panose="02000604000000020004" pitchFamily="2" charset="-79"/>
              </a:rPr>
              <a:t>coherent</a:t>
            </a:r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 laser</a:t>
            </a:r>
          </a:p>
        </p:txBody>
      </p:sp>
      <p:sp>
        <p:nvSpPr>
          <p:cNvPr id="174" name="CasellaDiTesto 173">
            <a:extLst>
              <a:ext uri="{FF2B5EF4-FFF2-40B4-BE49-F238E27FC236}">
                <a16:creationId xmlns:a16="http://schemas.microsoft.com/office/drawing/2014/main" id="{A791E9C3-A2B3-2CC4-9852-E2F7429E77F2}"/>
              </a:ext>
            </a:extLst>
          </p:cNvPr>
          <p:cNvSpPr txBox="1"/>
          <p:nvPr/>
        </p:nvSpPr>
        <p:spPr bwMode="auto">
          <a:xfrm>
            <a:off x="3245765" y="4817051"/>
            <a:ext cx="2678205" cy="467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>
                <a:latin typeface="Rubik" panose="02000604000000020004" pitchFamily="2" charset="-79"/>
                <a:cs typeface="Rubik" panose="02000604000000020004" pitchFamily="2" charset="-79"/>
              </a:rPr>
              <a:t>Phase</a:t>
            </a:r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sz="1600" dirty="0" err="1">
                <a:latin typeface="Rubik" panose="02000604000000020004" pitchFamily="2" charset="-79"/>
                <a:cs typeface="Rubik" panose="02000604000000020004" pitchFamily="2" charset="-79"/>
              </a:rPr>
              <a:t>comparator</a:t>
            </a:r>
            <a:endParaRPr lang="it-IT" sz="1600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175" name="CasellaDiTesto 174">
            <a:extLst>
              <a:ext uri="{FF2B5EF4-FFF2-40B4-BE49-F238E27FC236}">
                <a16:creationId xmlns:a16="http://schemas.microsoft.com/office/drawing/2014/main" id="{843CC739-33DC-9AF9-5438-1F4AF1E20186}"/>
              </a:ext>
            </a:extLst>
          </p:cNvPr>
          <p:cNvSpPr txBox="1"/>
          <p:nvPr/>
        </p:nvSpPr>
        <p:spPr bwMode="auto">
          <a:xfrm>
            <a:off x="5175817" y="2561541"/>
            <a:ext cx="1059146" cy="467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OADM</a:t>
            </a:r>
          </a:p>
        </p:txBody>
      </p:sp>
      <p:sp>
        <p:nvSpPr>
          <p:cNvPr id="176" name="CasellaDiTesto 175">
            <a:extLst>
              <a:ext uri="{FF2B5EF4-FFF2-40B4-BE49-F238E27FC236}">
                <a16:creationId xmlns:a16="http://schemas.microsoft.com/office/drawing/2014/main" id="{F2BB5B95-E3C9-5FD3-2CE0-128CC60DB650}"/>
              </a:ext>
            </a:extLst>
          </p:cNvPr>
          <p:cNvSpPr txBox="1"/>
          <p:nvPr/>
        </p:nvSpPr>
        <p:spPr bwMode="auto">
          <a:xfrm>
            <a:off x="6601610" y="2626084"/>
            <a:ext cx="974980" cy="4679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EDFA</a:t>
            </a:r>
          </a:p>
        </p:txBody>
      </p:sp>
    </p:spTree>
    <p:extLst>
      <p:ext uri="{BB962C8B-B14F-4D97-AF65-F5344CB8AC3E}">
        <p14:creationId xmlns:p14="http://schemas.microsoft.com/office/powerpoint/2010/main" val="1830628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err="1"/>
              <a:t>Accessing</a:t>
            </a:r>
            <a:r>
              <a:rPr lang="it-IT" dirty="0"/>
              <a:t> remote </a:t>
            </a:r>
            <a:r>
              <a:rPr lang="it-IT" dirty="0" err="1"/>
              <a:t>areas</a:t>
            </a:r>
            <a:r>
              <a:rPr lang="it-IT" dirty="0"/>
              <a:t> with </a:t>
            </a:r>
            <a:r>
              <a:rPr lang="it-IT" dirty="0" err="1"/>
              <a:t>coherent</a:t>
            </a:r>
            <a:r>
              <a:rPr lang="it-IT" dirty="0"/>
              <a:t> laser </a:t>
            </a:r>
            <a:r>
              <a:rPr lang="it-IT" dirty="0" err="1"/>
              <a:t>interferometry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ubik"/>
                <a:cs typeface="Rubik"/>
              </a:rPr>
              <a:t>Cecilia Clivati - INRIM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Rubik"/>
              <a:cs typeface="Rubik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06A02E-EE17-477B-9312-8E0C1C603D39}" type="slidenum">
              <a:rPr kumimoji="0" lang="it-IT" sz="9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ubik Medium"/>
                <a:cs typeface="Rubik Medium"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it-IT" sz="9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Rubik Medium"/>
              <a:cs typeface="Rubik Medium"/>
            </a:endParaRPr>
          </a:p>
        </p:txBody>
      </p:sp>
      <p:grpSp>
        <p:nvGrpSpPr>
          <p:cNvPr id="184" name="Group 49">
            <a:extLst>
              <a:ext uri="{FF2B5EF4-FFF2-40B4-BE49-F238E27FC236}">
                <a16:creationId xmlns:a16="http://schemas.microsoft.com/office/drawing/2014/main" id="{C5033068-DA08-CEB0-15D6-91D1998894A3}"/>
              </a:ext>
            </a:extLst>
          </p:cNvPr>
          <p:cNvGrpSpPr/>
          <p:nvPr/>
        </p:nvGrpSpPr>
        <p:grpSpPr>
          <a:xfrm>
            <a:off x="-44664" y="1524770"/>
            <a:ext cx="7462138" cy="2821582"/>
            <a:chOff x="180000" y="2124000"/>
            <a:chExt cx="6840000" cy="2520000"/>
          </a:xfrm>
        </p:grpSpPr>
        <p:pic>
          <p:nvPicPr>
            <p:cNvPr id="185" name="Immagine 184">
              <a:extLst>
                <a:ext uri="{FF2B5EF4-FFF2-40B4-BE49-F238E27FC236}">
                  <a16:creationId xmlns:a16="http://schemas.microsoft.com/office/drawing/2014/main" id="{D5849B74-A61C-741C-FF05-80A4B1093C93}"/>
                </a:ext>
              </a:extLst>
            </p:cNvPr>
            <p:cNvPicPr/>
            <p:nvPr/>
          </p:nvPicPr>
          <p:blipFill>
            <a:blip r:embed="rId3"/>
            <a:stretch/>
          </p:blipFill>
          <p:spPr>
            <a:xfrm>
              <a:off x="180000" y="2124000"/>
              <a:ext cx="6840000" cy="252000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86" name="CustomShape 50">
              <a:extLst>
                <a:ext uri="{FF2B5EF4-FFF2-40B4-BE49-F238E27FC236}">
                  <a16:creationId xmlns:a16="http://schemas.microsoft.com/office/drawing/2014/main" id="{F403811D-54CE-4752-23BA-C732532DC07D}"/>
                </a:ext>
              </a:extLst>
            </p:cNvPr>
            <p:cNvSpPr/>
            <p:nvPr/>
          </p:nvSpPr>
          <p:spPr>
            <a:xfrm>
              <a:off x="3404520" y="3169080"/>
              <a:ext cx="582120" cy="16956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FFFFFF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/>
            <a:lstStyle/>
            <a:p>
              <a:endParaRPr lang="it-IT"/>
            </a:p>
          </p:txBody>
        </p:sp>
        <p:sp>
          <p:nvSpPr>
            <p:cNvPr id="187" name="TextShape 51">
              <a:extLst>
                <a:ext uri="{FF2B5EF4-FFF2-40B4-BE49-F238E27FC236}">
                  <a16:creationId xmlns:a16="http://schemas.microsoft.com/office/drawing/2014/main" id="{1BD7222E-7F8C-C744-F1F6-1C32E9CD6873}"/>
                </a:ext>
              </a:extLst>
            </p:cNvPr>
            <p:cNvSpPr txBox="1"/>
            <p:nvPr/>
          </p:nvSpPr>
          <p:spPr>
            <a:xfrm>
              <a:off x="3404520" y="3112560"/>
              <a:ext cx="612720" cy="282600"/>
            </a:xfrm>
            <a:prstGeom prst="rect">
              <a:avLst/>
            </a:prstGeom>
            <a:noFill/>
            <a:ln w="0">
              <a:noFill/>
            </a:ln>
          </p:spPr>
          <p:txBody>
            <a:bodyPr lIns="90000" tIns="45000" rIns="90000" bIns="45000">
              <a:noAutofit/>
            </a:bodyPr>
            <a:lstStyle/>
            <a:p>
              <a:r>
                <a:rPr lang="it-IT" sz="1300" b="1" strike="noStrike" spc="-1">
                  <a:latin typeface="Arial"/>
                </a:rPr>
                <a:t>Fiber</a:t>
              </a:r>
              <a:endParaRPr lang="it-IT" sz="1300" b="0" strike="noStrike" spc="-1">
                <a:latin typeface="Arial"/>
              </a:endParaRPr>
            </a:p>
          </p:txBody>
        </p:sp>
      </p:grpSp>
      <p:pic>
        <p:nvPicPr>
          <p:cNvPr id="188" name="Immagine 187">
            <a:extLst>
              <a:ext uri="{FF2B5EF4-FFF2-40B4-BE49-F238E27FC236}">
                <a16:creationId xmlns:a16="http://schemas.microsoft.com/office/drawing/2014/main" id="{D123BFF3-7DB2-110B-F141-9E559EACA4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7734670" y="1548427"/>
            <a:ext cx="4138116" cy="2681197"/>
          </a:xfrm>
          <a:prstGeom prst="rect">
            <a:avLst/>
          </a:prstGeom>
          <a:ln w="0">
            <a:noFill/>
          </a:ln>
        </p:spPr>
      </p:pic>
      <p:sp>
        <p:nvSpPr>
          <p:cNvPr id="189" name="CasellaDiTesto 188">
            <a:extLst>
              <a:ext uri="{FF2B5EF4-FFF2-40B4-BE49-F238E27FC236}">
                <a16:creationId xmlns:a16="http://schemas.microsoft.com/office/drawing/2014/main" id="{0B98A289-5890-A91A-3AA7-FAB2F4152C80}"/>
              </a:ext>
            </a:extLst>
          </p:cNvPr>
          <p:cNvSpPr txBox="1"/>
          <p:nvPr/>
        </p:nvSpPr>
        <p:spPr>
          <a:xfrm rot="21358267">
            <a:off x="9201104" y="4112409"/>
            <a:ext cx="2694969" cy="369332"/>
          </a:xfrm>
          <a:prstGeom prst="rect">
            <a:avLst/>
          </a:prstGeom>
          <a:solidFill>
            <a:srgbClr val="FFAA11"/>
          </a:solidFill>
          <a:ln>
            <a:solidFill>
              <a:srgbClr val="EF7E21"/>
            </a:solidFill>
          </a:ln>
          <a:effectLst>
            <a:outerShdw blurRad="50800" dist="38100" dir="2700000" algn="tl" rotWithShape="0">
              <a:srgbClr val="FFAA11">
                <a:alpha val="40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+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span-wise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resolution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!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E61BB5BD-5C6C-592C-4BA3-C9310DD3FDE2}"/>
              </a:ext>
            </a:extLst>
          </p:cNvPr>
          <p:cNvSpPr txBox="1"/>
          <p:nvPr/>
        </p:nvSpPr>
        <p:spPr bwMode="auto">
          <a:xfrm>
            <a:off x="182080" y="4625526"/>
            <a:ext cx="570625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Fully-compatible</a:t>
            </a:r>
            <a:r>
              <a:rPr lang="it-IT" dirty="0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with data networks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solidFill>
                <a:srgbClr val="00B050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Gives</a:t>
            </a:r>
            <a:r>
              <a:rPr lang="it-IT" dirty="0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access to </a:t>
            </a:r>
            <a:r>
              <a:rPr lang="it-IT" dirty="0" err="1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unexplored</a:t>
            </a:r>
            <a:r>
              <a:rPr lang="it-IT" dirty="0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areas</a:t>
            </a:r>
            <a:endParaRPr lang="it-IT" dirty="0">
              <a:solidFill>
                <a:srgbClr val="00B050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solidFill>
                <a:srgbClr val="00B050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Poor</a:t>
            </a:r>
            <a:r>
              <a:rPr lang="it-IT" dirty="0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resolution</a:t>
            </a:r>
            <a:r>
              <a:rPr lang="it-IT" dirty="0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(100 km), work in progress</a:t>
            </a:r>
          </a:p>
          <a:p>
            <a:endParaRPr lang="it-IT" dirty="0">
              <a:solidFill>
                <a:srgbClr val="FF0000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49CE29C-DF28-6453-BCDB-A9345C13F62E}"/>
              </a:ext>
            </a:extLst>
          </p:cNvPr>
          <p:cNvSpPr txBox="1"/>
          <p:nvPr/>
        </p:nvSpPr>
        <p:spPr bwMode="auto">
          <a:xfrm>
            <a:off x="6510627" y="5924618"/>
            <a:ext cx="4770434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it-IT" sz="1600" strike="noStrike" spc="-1" dirty="0">
                <a:solidFill>
                  <a:srgbClr val="00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G. Marra et al., Science 361, 6401 (2018)</a:t>
            </a:r>
            <a:endParaRPr lang="it-IT" sz="1600" spc="-1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r>
              <a:rPr lang="it-IT" sz="1600" strike="noStrike" spc="-1" dirty="0">
                <a:solidFill>
                  <a:srgbClr val="00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G. Marra et al., Science 376, 874 (2022)</a:t>
            </a:r>
            <a:endParaRPr lang="it-IT" sz="1600" strike="noStrike" spc="-1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endParaRPr lang="it-IT" sz="1600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pic>
        <p:nvPicPr>
          <p:cNvPr id="12" name="Immagine 11">
            <a:extLst>
              <a:ext uri="{FF2B5EF4-FFF2-40B4-BE49-F238E27FC236}">
                <a16:creationId xmlns:a16="http://schemas.microsoft.com/office/drawing/2014/main" id="{108BBB33-DE8F-79AF-40BA-108E51FEBD25}"/>
              </a:ext>
            </a:extLst>
          </p:cNvPr>
          <p:cNvPicPr/>
          <p:nvPr/>
        </p:nvPicPr>
        <p:blipFill>
          <a:blip r:embed="rId5"/>
          <a:srcRect l="40044" t="29458" r="40308" b="57310"/>
          <a:stretch/>
        </p:blipFill>
        <p:spPr>
          <a:xfrm>
            <a:off x="7819611" y="3880606"/>
            <a:ext cx="843433" cy="275169"/>
          </a:xfrm>
          <a:prstGeom prst="rect">
            <a:avLst/>
          </a:prstGeom>
          <a:ln w="0">
            <a:noFill/>
          </a:ln>
        </p:spPr>
      </p:pic>
      <p:pic>
        <p:nvPicPr>
          <p:cNvPr id="14" name="Immagine 13">
            <a:extLst>
              <a:ext uri="{FF2B5EF4-FFF2-40B4-BE49-F238E27FC236}">
                <a16:creationId xmlns:a16="http://schemas.microsoft.com/office/drawing/2014/main" id="{C1CFC266-0F65-FEAA-3281-378B6D3FD5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>
          <a:xfrm>
            <a:off x="4930445" y="4151568"/>
            <a:ext cx="833984" cy="276691"/>
          </a:xfrm>
          <a:prstGeom prst="rect">
            <a:avLst/>
          </a:prstGeom>
          <a:ln w="0">
            <a:noFill/>
          </a:ln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1830B244-81C2-4750-7287-6BCE71E74E4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375" y="4098576"/>
            <a:ext cx="734092" cy="398963"/>
          </a:xfrm>
          <a:prstGeom prst="rect">
            <a:avLst/>
          </a:prstGeom>
        </p:spPr>
      </p:pic>
      <p:pic>
        <p:nvPicPr>
          <p:cNvPr id="19" name="Immagine 18" descr="Immagine che contiene Carattere, Elementi grafici, grafica, simbolo&#10;&#10;Descrizione generata automaticamente">
            <a:extLst>
              <a:ext uri="{FF2B5EF4-FFF2-40B4-BE49-F238E27FC236}">
                <a16:creationId xmlns:a16="http://schemas.microsoft.com/office/drawing/2014/main" id="{4F03F658-0D25-E19B-BF4B-0DF9F65D30C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168" y="4138190"/>
            <a:ext cx="795412" cy="260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447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err="1"/>
              <a:t>Coherent</a:t>
            </a:r>
            <a:r>
              <a:rPr lang="it-IT" dirty="0"/>
              <a:t> laser </a:t>
            </a:r>
            <a:r>
              <a:rPr lang="it-IT" dirty="0" err="1"/>
              <a:t>interferometry</a:t>
            </a:r>
            <a:r>
              <a:rPr lang="it-IT" dirty="0"/>
              <a:t> on </a:t>
            </a:r>
            <a:r>
              <a:rPr lang="it-IT" dirty="0" err="1"/>
              <a:t>land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ubik"/>
                <a:cs typeface="Rubik"/>
              </a:rPr>
              <a:t>Cecilia Clivati - INRIM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Rubik"/>
              <a:cs typeface="Rubik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06A02E-EE17-477B-9312-8E0C1C603D39}" type="slidenum">
              <a:rPr kumimoji="0" lang="it-IT" sz="9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ubik Medium"/>
                <a:cs typeface="Rubik Medium"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it-IT" sz="9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Rubik Medium"/>
              <a:cs typeface="Rubik Medium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381AB1F-6884-E839-FECD-2BDCA8214DDB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385200" y="1335599"/>
            <a:ext cx="3262672" cy="3615779"/>
          </a:xfrm>
          <a:prstGeom prst="rect">
            <a:avLst/>
          </a:prstGeom>
          <a:ln w="0">
            <a:noFill/>
          </a:ln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3F6B604-A1D3-3D61-8EAD-081934336F27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385200" y="3930080"/>
            <a:ext cx="743209" cy="1021298"/>
          </a:xfrm>
          <a:prstGeom prst="rect">
            <a:avLst/>
          </a:prstGeom>
          <a:ln w="0">
            <a:noFill/>
          </a:ln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65CB09CA-A54C-0DF9-1D06-4C9403D4E30F}"/>
              </a:ext>
            </a:extLst>
          </p:cNvPr>
          <p:cNvSpPr txBox="1"/>
          <p:nvPr/>
        </p:nvSpPr>
        <p:spPr>
          <a:xfrm>
            <a:off x="182566" y="5287392"/>
            <a:ext cx="38010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Fibers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complement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&amp;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enhance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</a:p>
          <a:p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    the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existing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sensor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networks</a:t>
            </a:r>
          </a:p>
        </p:txBody>
      </p:sp>
      <p:sp>
        <p:nvSpPr>
          <p:cNvPr id="9" name="CustomShape 46">
            <a:extLst>
              <a:ext uri="{FF2B5EF4-FFF2-40B4-BE49-F238E27FC236}">
                <a16:creationId xmlns:a16="http://schemas.microsoft.com/office/drawing/2014/main" id="{B6B0F865-DC8C-BF93-EABC-951B8009B835}"/>
              </a:ext>
            </a:extLst>
          </p:cNvPr>
          <p:cNvSpPr/>
          <p:nvPr/>
        </p:nvSpPr>
        <p:spPr>
          <a:xfrm>
            <a:off x="11657584" y="3732059"/>
            <a:ext cx="264240" cy="132048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5BB205BB-21BD-08BE-6CB5-B98EF6BFC35F}"/>
              </a:ext>
            </a:extLst>
          </p:cNvPr>
          <p:cNvPicPr/>
          <p:nvPr/>
        </p:nvPicPr>
        <p:blipFill>
          <a:blip r:embed="rId5"/>
          <a:srcRect l="30386" t="30604" r="9299" b="24943"/>
          <a:stretch/>
        </p:blipFill>
        <p:spPr>
          <a:xfrm>
            <a:off x="6924664" y="1716059"/>
            <a:ext cx="2977560" cy="1234080"/>
          </a:xfrm>
          <a:prstGeom prst="rect">
            <a:avLst/>
          </a:prstGeom>
          <a:ln w="0">
            <a:noFill/>
          </a:ln>
        </p:spPr>
      </p:pic>
      <p:sp>
        <p:nvSpPr>
          <p:cNvPr id="14" name="CustomShape 48">
            <a:extLst>
              <a:ext uri="{FF2B5EF4-FFF2-40B4-BE49-F238E27FC236}">
                <a16:creationId xmlns:a16="http://schemas.microsoft.com/office/drawing/2014/main" id="{B923CAB0-2F17-1799-E19D-8298DDCD8082}"/>
              </a:ext>
            </a:extLst>
          </p:cNvPr>
          <p:cNvSpPr/>
          <p:nvPr/>
        </p:nvSpPr>
        <p:spPr>
          <a:xfrm>
            <a:off x="10921564" y="4584899"/>
            <a:ext cx="698760" cy="314280"/>
          </a:xfrm>
          <a:prstGeom prst="rect">
            <a:avLst/>
          </a:prstGeom>
          <a:solidFill>
            <a:srgbClr val="FFFFFF"/>
          </a:solidFill>
          <a:ln w="0">
            <a:solidFill>
              <a:srgbClr val="FFFFFF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EF949D69-8EA3-C936-E2BC-A7D93D6720B0}"/>
              </a:ext>
            </a:extLst>
          </p:cNvPr>
          <p:cNvPicPr/>
          <p:nvPr/>
        </p:nvPicPr>
        <p:blipFill>
          <a:blip r:embed="rId6"/>
          <a:srcRect l="17475" t="9711" r="38989" b="23613"/>
          <a:stretch/>
        </p:blipFill>
        <p:spPr>
          <a:xfrm>
            <a:off x="6913504" y="3093419"/>
            <a:ext cx="3964680" cy="3315960"/>
          </a:xfrm>
          <a:prstGeom prst="rect">
            <a:avLst/>
          </a:prstGeom>
          <a:ln w="0">
            <a:noFill/>
          </a:ln>
        </p:spPr>
      </p:pic>
      <p:grpSp>
        <p:nvGrpSpPr>
          <p:cNvPr id="16" name="Group 53">
            <a:extLst>
              <a:ext uri="{FF2B5EF4-FFF2-40B4-BE49-F238E27FC236}">
                <a16:creationId xmlns:a16="http://schemas.microsoft.com/office/drawing/2014/main" id="{B0C19AFF-7244-B6E5-A992-29A05946CDB5}"/>
              </a:ext>
            </a:extLst>
          </p:cNvPr>
          <p:cNvGrpSpPr/>
          <p:nvPr/>
        </p:nvGrpSpPr>
        <p:grpSpPr>
          <a:xfrm>
            <a:off x="8694064" y="4043459"/>
            <a:ext cx="448200" cy="2130840"/>
            <a:chOff x="6635520" y="3241800"/>
            <a:chExt cx="448200" cy="2130840"/>
          </a:xfrm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grpSpPr>
        <p:sp>
          <p:nvSpPr>
            <p:cNvPr id="17" name="Freeform 54">
              <a:extLst>
                <a:ext uri="{FF2B5EF4-FFF2-40B4-BE49-F238E27FC236}">
                  <a16:creationId xmlns:a16="http://schemas.microsoft.com/office/drawing/2014/main" id="{FA92F308-29DF-4B17-7968-52EAB41763E4}"/>
                </a:ext>
              </a:extLst>
            </p:cNvPr>
            <p:cNvSpPr/>
            <p:nvPr/>
          </p:nvSpPr>
          <p:spPr>
            <a:xfrm>
              <a:off x="6620400" y="3241800"/>
              <a:ext cx="486360" cy="1435680"/>
            </a:xfrm>
            <a:custGeom>
              <a:avLst/>
              <a:gdLst/>
              <a:ahLst/>
              <a:cxnLst/>
              <a:rect l="0" t="0" r="r" b="b"/>
              <a:pathLst>
                <a:path w="1351" h="3988">
                  <a:moveTo>
                    <a:pt x="55" y="0"/>
                  </a:moveTo>
                  <a:cubicBezTo>
                    <a:pt x="47" y="56"/>
                    <a:pt x="0" y="194"/>
                    <a:pt x="148" y="165"/>
                  </a:cubicBezTo>
                  <a:cubicBezTo>
                    <a:pt x="242" y="145"/>
                    <a:pt x="334" y="230"/>
                    <a:pt x="404" y="297"/>
                  </a:cubicBezTo>
                  <a:cubicBezTo>
                    <a:pt x="477" y="369"/>
                    <a:pt x="573" y="417"/>
                    <a:pt x="666" y="462"/>
                  </a:cubicBezTo>
                  <a:cubicBezTo>
                    <a:pt x="749" y="503"/>
                    <a:pt x="821" y="555"/>
                    <a:pt x="921" y="578"/>
                  </a:cubicBezTo>
                  <a:cubicBezTo>
                    <a:pt x="1131" y="626"/>
                    <a:pt x="852" y="735"/>
                    <a:pt x="921" y="834"/>
                  </a:cubicBezTo>
                  <a:cubicBezTo>
                    <a:pt x="976" y="913"/>
                    <a:pt x="1057" y="1047"/>
                    <a:pt x="1168" y="1015"/>
                  </a:cubicBezTo>
                  <a:cubicBezTo>
                    <a:pt x="1288" y="981"/>
                    <a:pt x="1350" y="1145"/>
                    <a:pt x="1193" y="1139"/>
                  </a:cubicBezTo>
                  <a:cubicBezTo>
                    <a:pt x="1099" y="1135"/>
                    <a:pt x="1006" y="1243"/>
                    <a:pt x="1015" y="1344"/>
                  </a:cubicBezTo>
                  <a:cubicBezTo>
                    <a:pt x="1023" y="1442"/>
                    <a:pt x="902" y="1448"/>
                    <a:pt x="964" y="1593"/>
                  </a:cubicBezTo>
                  <a:cubicBezTo>
                    <a:pt x="1003" y="1686"/>
                    <a:pt x="594" y="1817"/>
                    <a:pt x="615" y="1874"/>
                  </a:cubicBezTo>
                  <a:cubicBezTo>
                    <a:pt x="647" y="1958"/>
                    <a:pt x="691" y="2031"/>
                    <a:pt x="708" y="2130"/>
                  </a:cubicBezTo>
                  <a:cubicBezTo>
                    <a:pt x="724" y="2216"/>
                    <a:pt x="934" y="2306"/>
                    <a:pt x="846" y="2377"/>
                  </a:cubicBezTo>
                  <a:cubicBezTo>
                    <a:pt x="769" y="2438"/>
                    <a:pt x="733" y="2485"/>
                    <a:pt x="727" y="2585"/>
                  </a:cubicBezTo>
                  <a:cubicBezTo>
                    <a:pt x="715" y="2735"/>
                    <a:pt x="882" y="2630"/>
                    <a:pt x="896" y="2691"/>
                  </a:cubicBezTo>
                  <a:cubicBezTo>
                    <a:pt x="916" y="2790"/>
                    <a:pt x="958" y="2855"/>
                    <a:pt x="980" y="2938"/>
                  </a:cubicBezTo>
                  <a:cubicBezTo>
                    <a:pt x="998" y="3002"/>
                    <a:pt x="1039" y="3124"/>
                    <a:pt x="905" y="3136"/>
                  </a:cubicBezTo>
                  <a:cubicBezTo>
                    <a:pt x="840" y="3143"/>
                    <a:pt x="859" y="3096"/>
                    <a:pt x="785" y="3285"/>
                  </a:cubicBezTo>
                  <a:cubicBezTo>
                    <a:pt x="712" y="3472"/>
                    <a:pt x="745" y="3333"/>
                    <a:pt x="675" y="3475"/>
                  </a:cubicBezTo>
                  <a:cubicBezTo>
                    <a:pt x="620" y="3589"/>
                    <a:pt x="593" y="3584"/>
                    <a:pt x="743" y="3723"/>
                  </a:cubicBezTo>
                  <a:cubicBezTo>
                    <a:pt x="816" y="3791"/>
                    <a:pt x="706" y="3894"/>
                    <a:pt x="675" y="3978"/>
                  </a:cubicBezTo>
                  <a:lnTo>
                    <a:pt x="667" y="3987"/>
                  </a:lnTo>
                </a:path>
              </a:pathLst>
            </a:custGeom>
            <a:ln w="36000">
              <a:solidFill>
                <a:srgbClr val="00FFFF"/>
              </a:solidFill>
              <a:round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19" name="Freeform 55">
              <a:extLst>
                <a:ext uri="{FF2B5EF4-FFF2-40B4-BE49-F238E27FC236}">
                  <a16:creationId xmlns:a16="http://schemas.microsoft.com/office/drawing/2014/main" id="{86312BBF-B4EE-E133-90AD-4A8F926BF8E8}"/>
                </a:ext>
              </a:extLst>
            </p:cNvPr>
            <p:cNvSpPr/>
            <p:nvPr/>
          </p:nvSpPr>
          <p:spPr>
            <a:xfrm>
              <a:off x="6778800" y="4668120"/>
              <a:ext cx="231840" cy="704880"/>
            </a:xfrm>
            <a:custGeom>
              <a:avLst/>
              <a:gdLst/>
              <a:ahLst/>
              <a:cxnLst/>
              <a:rect l="0" t="0" r="r" b="b"/>
              <a:pathLst>
                <a:path w="644" h="1958">
                  <a:moveTo>
                    <a:pt x="209" y="0"/>
                  </a:moveTo>
                  <a:cubicBezTo>
                    <a:pt x="220" y="124"/>
                    <a:pt x="0" y="145"/>
                    <a:pt x="56" y="249"/>
                  </a:cubicBezTo>
                  <a:cubicBezTo>
                    <a:pt x="112" y="349"/>
                    <a:pt x="93" y="405"/>
                    <a:pt x="175" y="496"/>
                  </a:cubicBezTo>
                  <a:cubicBezTo>
                    <a:pt x="244" y="572"/>
                    <a:pt x="81" y="648"/>
                    <a:pt x="134" y="752"/>
                  </a:cubicBezTo>
                  <a:cubicBezTo>
                    <a:pt x="177" y="838"/>
                    <a:pt x="104" y="907"/>
                    <a:pt x="91" y="1000"/>
                  </a:cubicBezTo>
                  <a:cubicBezTo>
                    <a:pt x="76" y="1105"/>
                    <a:pt x="176" y="1162"/>
                    <a:pt x="167" y="1248"/>
                  </a:cubicBezTo>
                  <a:cubicBezTo>
                    <a:pt x="156" y="1355"/>
                    <a:pt x="144" y="1497"/>
                    <a:pt x="243" y="1495"/>
                  </a:cubicBezTo>
                  <a:cubicBezTo>
                    <a:pt x="428" y="1489"/>
                    <a:pt x="286" y="1604"/>
                    <a:pt x="328" y="1642"/>
                  </a:cubicBezTo>
                  <a:cubicBezTo>
                    <a:pt x="407" y="1716"/>
                    <a:pt x="523" y="1753"/>
                    <a:pt x="593" y="1841"/>
                  </a:cubicBezTo>
                  <a:lnTo>
                    <a:pt x="643" y="1933"/>
                  </a:lnTo>
                  <a:lnTo>
                    <a:pt x="625" y="1957"/>
                  </a:lnTo>
                </a:path>
              </a:pathLst>
            </a:custGeom>
            <a:ln w="36000">
              <a:solidFill>
                <a:srgbClr val="00FFFF"/>
              </a:solidFill>
              <a:round/>
            </a:ln>
          </p:spPr>
          <p:txBody>
            <a:bodyPr/>
            <a:lstStyle/>
            <a:p>
              <a:endParaRPr lang="it-IT"/>
            </a:p>
          </p:txBody>
        </p:sp>
      </p:grpSp>
      <p:grpSp>
        <p:nvGrpSpPr>
          <p:cNvPr id="20" name="Group 56">
            <a:extLst>
              <a:ext uri="{FF2B5EF4-FFF2-40B4-BE49-F238E27FC236}">
                <a16:creationId xmlns:a16="http://schemas.microsoft.com/office/drawing/2014/main" id="{A102AC00-AD59-DC8C-511E-8935B7258457}"/>
              </a:ext>
            </a:extLst>
          </p:cNvPr>
          <p:cNvGrpSpPr/>
          <p:nvPr/>
        </p:nvGrpSpPr>
        <p:grpSpPr>
          <a:xfrm>
            <a:off x="9057664" y="1181099"/>
            <a:ext cx="2720880" cy="3391200"/>
            <a:chOff x="6999120" y="379440"/>
            <a:chExt cx="2720880" cy="3391200"/>
          </a:xfrm>
        </p:grpSpPr>
        <p:sp>
          <p:nvSpPr>
            <p:cNvPr id="21" name="Freeform 57">
              <a:extLst>
                <a:ext uri="{FF2B5EF4-FFF2-40B4-BE49-F238E27FC236}">
                  <a16:creationId xmlns:a16="http://schemas.microsoft.com/office/drawing/2014/main" id="{B40A4360-300D-6801-B073-588929520C45}"/>
                </a:ext>
              </a:extLst>
            </p:cNvPr>
            <p:cNvSpPr/>
            <p:nvPr/>
          </p:nvSpPr>
          <p:spPr>
            <a:xfrm>
              <a:off x="8325360" y="3264840"/>
              <a:ext cx="734400" cy="507240"/>
            </a:xfrm>
            <a:custGeom>
              <a:avLst/>
              <a:gdLst/>
              <a:ahLst/>
              <a:cxnLst/>
              <a:rect l="0" t="0" r="r" b="b"/>
              <a:pathLst>
                <a:path w="2040" h="1409">
                  <a:moveTo>
                    <a:pt x="2039" y="39"/>
                  </a:moveTo>
                  <a:cubicBezTo>
                    <a:pt x="1999" y="70"/>
                    <a:pt x="1978" y="124"/>
                    <a:pt x="1971" y="153"/>
                  </a:cubicBezTo>
                  <a:cubicBezTo>
                    <a:pt x="1966" y="179"/>
                    <a:pt x="1951" y="190"/>
                    <a:pt x="1936" y="212"/>
                  </a:cubicBezTo>
                  <a:cubicBezTo>
                    <a:pt x="1922" y="232"/>
                    <a:pt x="1913" y="256"/>
                    <a:pt x="1900" y="276"/>
                  </a:cubicBezTo>
                  <a:cubicBezTo>
                    <a:pt x="1886" y="300"/>
                    <a:pt x="1866" y="319"/>
                    <a:pt x="1853" y="340"/>
                  </a:cubicBezTo>
                  <a:cubicBezTo>
                    <a:pt x="1840" y="360"/>
                    <a:pt x="1836" y="385"/>
                    <a:pt x="1821" y="404"/>
                  </a:cubicBezTo>
                  <a:cubicBezTo>
                    <a:pt x="1815" y="413"/>
                    <a:pt x="1807" y="420"/>
                    <a:pt x="1802" y="430"/>
                  </a:cubicBezTo>
                  <a:cubicBezTo>
                    <a:pt x="1793" y="443"/>
                    <a:pt x="1790" y="445"/>
                    <a:pt x="1780" y="454"/>
                  </a:cubicBezTo>
                  <a:cubicBezTo>
                    <a:pt x="1771" y="461"/>
                    <a:pt x="1759" y="470"/>
                    <a:pt x="1757" y="480"/>
                  </a:cubicBezTo>
                  <a:cubicBezTo>
                    <a:pt x="1754" y="495"/>
                    <a:pt x="1767" y="499"/>
                    <a:pt x="1769" y="512"/>
                  </a:cubicBezTo>
                  <a:cubicBezTo>
                    <a:pt x="1771" y="533"/>
                    <a:pt x="1749" y="547"/>
                    <a:pt x="1747" y="570"/>
                  </a:cubicBezTo>
                  <a:cubicBezTo>
                    <a:pt x="1746" y="594"/>
                    <a:pt x="1742" y="614"/>
                    <a:pt x="1734" y="638"/>
                  </a:cubicBezTo>
                  <a:cubicBezTo>
                    <a:pt x="1725" y="657"/>
                    <a:pt x="1713" y="670"/>
                    <a:pt x="1701" y="687"/>
                  </a:cubicBezTo>
                  <a:cubicBezTo>
                    <a:pt x="1688" y="706"/>
                    <a:pt x="1695" y="739"/>
                    <a:pt x="1695" y="763"/>
                  </a:cubicBezTo>
                  <a:cubicBezTo>
                    <a:pt x="1695" y="786"/>
                    <a:pt x="1691" y="815"/>
                    <a:pt x="1700" y="835"/>
                  </a:cubicBezTo>
                  <a:cubicBezTo>
                    <a:pt x="1708" y="853"/>
                    <a:pt x="1726" y="864"/>
                    <a:pt x="1741" y="874"/>
                  </a:cubicBezTo>
                  <a:cubicBezTo>
                    <a:pt x="1759" y="887"/>
                    <a:pt x="1776" y="879"/>
                    <a:pt x="1787" y="900"/>
                  </a:cubicBezTo>
                  <a:cubicBezTo>
                    <a:pt x="1793" y="910"/>
                    <a:pt x="1803" y="915"/>
                    <a:pt x="1787" y="924"/>
                  </a:cubicBezTo>
                  <a:cubicBezTo>
                    <a:pt x="1780" y="927"/>
                    <a:pt x="1769" y="919"/>
                    <a:pt x="1761" y="913"/>
                  </a:cubicBezTo>
                  <a:cubicBezTo>
                    <a:pt x="1746" y="939"/>
                    <a:pt x="1766" y="986"/>
                    <a:pt x="1790" y="1004"/>
                  </a:cubicBezTo>
                  <a:cubicBezTo>
                    <a:pt x="1805" y="1014"/>
                    <a:pt x="1823" y="1008"/>
                    <a:pt x="1826" y="1030"/>
                  </a:cubicBezTo>
                  <a:cubicBezTo>
                    <a:pt x="1827" y="1042"/>
                    <a:pt x="1815" y="1066"/>
                    <a:pt x="1811" y="1077"/>
                  </a:cubicBezTo>
                  <a:cubicBezTo>
                    <a:pt x="1818" y="1083"/>
                    <a:pt x="1829" y="1080"/>
                    <a:pt x="1837" y="1087"/>
                  </a:cubicBezTo>
                  <a:cubicBezTo>
                    <a:pt x="1844" y="1095"/>
                    <a:pt x="1846" y="1112"/>
                    <a:pt x="1836" y="1118"/>
                  </a:cubicBezTo>
                  <a:cubicBezTo>
                    <a:pt x="1831" y="1121"/>
                    <a:pt x="1827" y="1109"/>
                    <a:pt x="1820" y="1111"/>
                  </a:cubicBezTo>
                  <a:cubicBezTo>
                    <a:pt x="1812" y="1114"/>
                    <a:pt x="1814" y="1120"/>
                    <a:pt x="1810" y="1125"/>
                  </a:cubicBezTo>
                  <a:cubicBezTo>
                    <a:pt x="1797" y="1139"/>
                    <a:pt x="1805" y="1134"/>
                    <a:pt x="1787" y="1137"/>
                  </a:cubicBezTo>
                  <a:cubicBezTo>
                    <a:pt x="1745" y="1145"/>
                    <a:pt x="1728" y="1203"/>
                    <a:pt x="1715" y="1239"/>
                  </a:cubicBezTo>
                  <a:cubicBezTo>
                    <a:pt x="1693" y="1243"/>
                    <a:pt x="1686" y="1273"/>
                    <a:pt x="1689" y="1295"/>
                  </a:cubicBezTo>
                  <a:cubicBezTo>
                    <a:pt x="1694" y="1315"/>
                    <a:pt x="1722" y="1324"/>
                    <a:pt x="1722" y="1345"/>
                  </a:cubicBezTo>
                  <a:cubicBezTo>
                    <a:pt x="1716" y="1346"/>
                    <a:pt x="1711" y="1351"/>
                    <a:pt x="1708" y="1353"/>
                  </a:cubicBezTo>
                  <a:cubicBezTo>
                    <a:pt x="1721" y="1367"/>
                    <a:pt x="1734" y="1371"/>
                    <a:pt x="1716" y="1388"/>
                  </a:cubicBezTo>
                  <a:cubicBezTo>
                    <a:pt x="1708" y="1396"/>
                    <a:pt x="1687" y="1408"/>
                    <a:pt x="1679" y="1405"/>
                  </a:cubicBezTo>
                  <a:cubicBezTo>
                    <a:pt x="1669" y="1400"/>
                    <a:pt x="1660" y="1379"/>
                    <a:pt x="1650" y="1374"/>
                  </a:cubicBezTo>
                  <a:cubicBezTo>
                    <a:pt x="1631" y="1365"/>
                    <a:pt x="1621" y="1377"/>
                    <a:pt x="1605" y="1369"/>
                  </a:cubicBezTo>
                  <a:cubicBezTo>
                    <a:pt x="1593" y="1361"/>
                    <a:pt x="1586" y="1348"/>
                    <a:pt x="1573" y="1343"/>
                  </a:cubicBezTo>
                  <a:cubicBezTo>
                    <a:pt x="1555" y="1337"/>
                    <a:pt x="1542" y="1343"/>
                    <a:pt x="1526" y="1348"/>
                  </a:cubicBezTo>
                  <a:cubicBezTo>
                    <a:pt x="1511" y="1354"/>
                    <a:pt x="1498" y="1361"/>
                    <a:pt x="1480" y="1357"/>
                  </a:cubicBezTo>
                  <a:cubicBezTo>
                    <a:pt x="1472" y="1356"/>
                    <a:pt x="1473" y="1349"/>
                    <a:pt x="1461" y="1351"/>
                  </a:cubicBezTo>
                  <a:cubicBezTo>
                    <a:pt x="1453" y="1353"/>
                    <a:pt x="1444" y="1363"/>
                    <a:pt x="1437" y="1366"/>
                  </a:cubicBezTo>
                  <a:cubicBezTo>
                    <a:pt x="1420" y="1346"/>
                    <a:pt x="1418" y="1321"/>
                    <a:pt x="1388" y="1317"/>
                  </a:cubicBezTo>
                  <a:cubicBezTo>
                    <a:pt x="1361" y="1315"/>
                    <a:pt x="1345" y="1313"/>
                    <a:pt x="1323" y="1298"/>
                  </a:cubicBezTo>
                  <a:cubicBezTo>
                    <a:pt x="1300" y="1284"/>
                    <a:pt x="1285" y="1269"/>
                    <a:pt x="1277" y="1242"/>
                  </a:cubicBezTo>
                  <a:cubicBezTo>
                    <a:pt x="1273" y="1230"/>
                    <a:pt x="1274" y="1218"/>
                    <a:pt x="1270" y="1206"/>
                  </a:cubicBezTo>
                  <a:cubicBezTo>
                    <a:pt x="1265" y="1195"/>
                    <a:pt x="1258" y="1186"/>
                    <a:pt x="1255" y="1177"/>
                  </a:cubicBezTo>
                  <a:cubicBezTo>
                    <a:pt x="1245" y="1154"/>
                    <a:pt x="1239" y="1139"/>
                    <a:pt x="1222" y="1119"/>
                  </a:cubicBezTo>
                  <a:cubicBezTo>
                    <a:pt x="1207" y="1102"/>
                    <a:pt x="1188" y="1094"/>
                    <a:pt x="1171" y="1080"/>
                  </a:cubicBezTo>
                  <a:cubicBezTo>
                    <a:pt x="1152" y="1064"/>
                    <a:pt x="1137" y="1043"/>
                    <a:pt x="1115" y="1032"/>
                  </a:cubicBezTo>
                  <a:cubicBezTo>
                    <a:pt x="1095" y="1023"/>
                    <a:pt x="1063" y="1022"/>
                    <a:pt x="1040" y="1022"/>
                  </a:cubicBezTo>
                  <a:cubicBezTo>
                    <a:pt x="1016" y="1022"/>
                    <a:pt x="995" y="1036"/>
                    <a:pt x="972" y="1042"/>
                  </a:cubicBezTo>
                  <a:cubicBezTo>
                    <a:pt x="964" y="1044"/>
                    <a:pt x="947" y="1053"/>
                    <a:pt x="940" y="1050"/>
                  </a:cubicBezTo>
                  <a:cubicBezTo>
                    <a:pt x="936" y="1048"/>
                    <a:pt x="925" y="1027"/>
                    <a:pt x="921" y="1021"/>
                  </a:cubicBezTo>
                  <a:cubicBezTo>
                    <a:pt x="906" y="1000"/>
                    <a:pt x="897" y="982"/>
                    <a:pt x="868" y="984"/>
                  </a:cubicBezTo>
                  <a:cubicBezTo>
                    <a:pt x="858" y="985"/>
                    <a:pt x="847" y="992"/>
                    <a:pt x="836" y="985"/>
                  </a:cubicBezTo>
                  <a:cubicBezTo>
                    <a:pt x="824" y="979"/>
                    <a:pt x="819" y="967"/>
                    <a:pt x="808" y="959"/>
                  </a:cubicBezTo>
                  <a:cubicBezTo>
                    <a:pt x="799" y="953"/>
                    <a:pt x="788" y="951"/>
                    <a:pt x="781" y="940"/>
                  </a:cubicBezTo>
                  <a:cubicBezTo>
                    <a:pt x="774" y="930"/>
                    <a:pt x="775" y="916"/>
                    <a:pt x="768" y="906"/>
                  </a:cubicBezTo>
                  <a:cubicBezTo>
                    <a:pt x="757" y="893"/>
                    <a:pt x="725" y="875"/>
                    <a:pt x="709" y="871"/>
                  </a:cubicBezTo>
                  <a:cubicBezTo>
                    <a:pt x="684" y="861"/>
                    <a:pt x="658" y="875"/>
                    <a:pt x="637" y="858"/>
                  </a:cubicBezTo>
                  <a:cubicBezTo>
                    <a:pt x="621" y="845"/>
                    <a:pt x="610" y="826"/>
                    <a:pt x="594" y="813"/>
                  </a:cubicBezTo>
                  <a:cubicBezTo>
                    <a:pt x="585" y="802"/>
                    <a:pt x="576" y="805"/>
                    <a:pt x="566" y="799"/>
                  </a:cubicBezTo>
                  <a:cubicBezTo>
                    <a:pt x="558" y="795"/>
                    <a:pt x="552" y="786"/>
                    <a:pt x="544" y="781"/>
                  </a:cubicBezTo>
                  <a:cubicBezTo>
                    <a:pt x="523" y="766"/>
                    <a:pt x="521" y="751"/>
                    <a:pt x="510" y="731"/>
                  </a:cubicBezTo>
                  <a:cubicBezTo>
                    <a:pt x="498" y="711"/>
                    <a:pt x="481" y="708"/>
                    <a:pt x="462" y="699"/>
                  </a:cubicBezTo>
                  <a:cubicBezTo>
                    <a:pt x="448" y="692"/>
                    <a:pt x="416" y="673"/>
                    <a:pt x="401" y="679"/>
                  </a:cubicBezTo>
                  <a:cubicBezTo>
                    <a:pt x="400" y="687"/>
                    <a:pt x="396" y="692"/>
                    <a:pt x="393" y="699"/>
                  </a:cubicBezTo>
                  <a:cubicBezTo>
                    <a:pt x="381" y="689"/>
                    <a:pt x="364" y="686"/>
                    <a:pt x="355" y="671"/>
                  </a:cubicBezTo>
                  <a:cubicBezTo>
                    <a:pt x="343" y="652"/>
                    <a:pt x="345" y="641"/>
                    <a:pt x="322" y="631"/>
                  </a:cubicBezTo>
                  <a:cubicBezTo>
                    <a:pt x="291" y="616"/>
                    <a:pt x="240" y="614"/>
                    <a:pt x="206" y="617"/>
                  </a:cubicBezTo>
                  <a:cubicBezTo>
                    <a:pt x="203" y="633"/>
                    <a:pt x="191" y="634"/>
                    <a:pt x="179" y="638"/>
                  </a:cubicBezTo>
                  <a:cubicBezTo>
                    <a:pt x="160" y="644"/>
                    <a:pt x="151" y="648"/>
                    <a:pt x="142" y="632"/>
                  </a:cubicBezTo>
                  <a:cubicBezTo>
                    <a:pt x="133" y="613"/>
                    <a:pt x="125" y="578"/>
                    <a:pt x="110" y="562"/>
                  </a:cubicBezTo>
                  <a:cubicBezTo>
                    <a:pt x="96" y="551"/>
                    <a:pt x="83" y="560"/>
                    <a:pt x="68" y="555"/>
                  </a:cubicBezTo>
                  <a:cubicBezTo>
                    <a:pt x="56" y="552"/>
                    <a:pt x="44" y="539"/>
                    <a:pt x="38" y="528"/>
                  </a:cubicBezTo>
                  <a:cubicBezTo>
                    <a:pt x="27" y="506"/>
                    <a:pt x="33" y="468"/>
                    <a:pt x="4" y="457"/>
                  </a:cubicBezTo>
                  <a:cubicBezTo>
                    <a:pt x="3" y="449"/>
                    <a:pt x="3" y="439"/>
                    <a:pt x="4" y="431"/>
                  </a:cubicBezTo>
                  <a:cubicBezTo>
                    <a:pt x="8" y="433"/>
                    <a:pt x="15" y="431"/>
                    <a:pt x="19" y="434"/>
                  </a:cubicBezTo>
                  <a:cubicBezTo>
                    <a:pt x="26" y="410"/>
                    <a:pt x="20" y="412"/>
                    <a:pt x="10" y="391"/>
                  </a:cubicBezTo>
                  <a:cubicBezTo>
                    <a:pt x="6" y="385"/>
                    <a:pt x="0" y="373"/>
                    <a:pt x="0" y="367"/>
                  </a:cubicBezTo>
                  <a:cubicBezTo>
                    <a:pt x="0" y="351"/>
                    <a:pt x="6" y="356"/>
                    <a:pt x="13" y="346"/>
                  </a:cubicBezTo>
                  <a:cubicBezTo>
                    <a:pt x="24" y="329"/>
                    <a:pt x="29" y="310"/>
                    <a:pt x="39" y="295"/>
                  </a:cubicBezTo>
                  <a:cubicBezTo>
                    <a:pt x="48" y="282"/>
                    <a:pt x="75" y="258"/>
                    <a:pt x="40" y="264"/>
                  </a:cubicBezTo>
                  <a:cubicBezTo>
                    <a:pt x="39" y="260"/>
                    <a:pt x="39" y="258"/>
                    <a:pt x="40" y="255"/>
                  </a:cubicBezTo>
                  <a:cubicBezTo>
                    <a:pt x="68" y="258"/>
                    <a:pt x="71" y="231"/>
                    <a:pt x="92" y="217"/>
                  </a:cubicBezTo>
                  <a:cubicBezTo>
                    <a:pt x="111" y="203"/>
                    <a:pt x="137" y="211"/>
                    <a:pt x="160" y="208"/>
                  </a:cubicBezTo>
                  <a:cubicBezTo>
                    <a:pt x="164" y="198"/>
                    <a:pt x="159" y="188"/>
                    <a:pt x="155" y="180"/>
                  </a:cubicBezTo>
                  <a:cubicBezTo>
                    <a:pt x="164" y="174"/>
                    <a:pt x="179" y="177"/>
                    <a:pt x="190" y="176"/>
                  </a:cubicBezTo>
                  <a:cubicBezTo>
                    <a:pt x="194" y="166"/>
                    <a:pt x="206" y="151"/>
                    <a:pt x="203" y="139"/>
                  </a:cubicBezTo>
                  <a:cubicBezTo>
                    <a:pt x="198" y="125"/>
                    <a:pt x="184" y="133"/>
                    <a:pt x="188" y="111"/>
                  </a:cubicBezTo>
                  <a:cubicBezTo>
                    <a:pt x="189" y="105"/>
                    <a:pt x="187" y="98"/>
                    <a:pt x="194" y="96"/>
                  </a:cubicBezTo>
                  <a:cubicBezTo>
                    <a:pt x="206" y="93"/>
                    <a:pt x="200" y="107"/>
                    <a:pt x="204" y="111"/>
                  </a:cubicBezTo>
                  <a:cubicBezTo>
                    <a:pt x="221" y="125"/>
                    <a:pt x="216" y="115"/>
                    <a:pt x="232" y="111"/>
                  </a:cubicBezTo>
                  <a:cubicBezTo>
                    <a:pt x="236" y="125"/>
                    <a:pt x="223" y="134"/>
                    <a:pt x="226" y="148"/>
                  </a:cubicBezTo>
                  <a:cubicBezTo>
                    <a:pt x="227" y="153"/>
                    <a:pt x="237" y="151"/>
                    <a:pt x="239" y="157"/>
                  </a:cubicBezTo>
                  <a:cubicBezTo>
                    <a:pt x="242" y="163"/>
                    <a:pt x="240" y="170"/>
                    <a:pt x="243" y="176"/>
                  </a:cubicBezTo>
                  <a:cubicBezTo>
                    <a:pt x="250" y="201"/>
                    <a:pt x="274" y="206"/>
                    <a:pt x="291" y="224"/>
                  </a:cubicBezTo>
                  <a:cubicBezTo>
                    <a:pt x="302" y="237"/>
                    <a:pt x="302" y="240"/>
                    <a:pt x="321" y="241"/>
                  </a:cubicBezTo>
                  <a:cubicBezTo>
                    <a:pt x="336" y="243"/>
                    <a:pt x="343" y="237"/>
                    <a:pt x="356" y="233"/>
                  </a:cubicBezTo>
                  <a:cubicBezTo>
                    <a:pt x="367" y="229"/>
                    <a:pt x="379" y="227"/>
                    <a:pt x="389" y="221"/>
                  </a:cubicBezTo>
                  <a:cubicBezTo>
                    <a:pt x="400" y="215"/>
                    <a:pt x="404" y="202"/>
                    <a:pt x="418" y="199"/>
                  </a:cubicBezTo>
                  <a:cubicBezTo>
                    <a:pt x="419" y="178"/>
                    <a:pt x="411" y="170"/>
                    <a:pt x="405" y="151"/>
                  </a:cubicBezTo>
                  <a:cubicBezTo>
                    <a:pt x="403" y="141"/>
                    <a:pt x="404" y="121"/>
                    <a:pt x="421" y="131"/>
                  </a:cubicBezTo>
                  <a:cubicBezTo>
                    <a:pt x="416" y="106"/>
                    <a:pt x="457" y="107"/>
                    <a:pt x="473" y="111"/>
                  </a:cubicBezTo>
                  <a:cubicBezTo>
                    <a:pt x="492" y="116"/>
                    <a:pt x="522" y="137"/>
                    <a:pt x="518" y="97"/>
                  </a:cubicBezTo>
                  <a:cubicBezTo>
                    <a:pt x="541" y="99"/>
                    <a:pt x="548" y="72"/>
                    <a:pt x="570" y="77"/>
                  </a:cubicBezTo>
                  <a:cubicBezTo>
                    <a:pt x="592" y="80"/>
                    <a:pt x="598" y="110"/>
                    <a:pt x="607" y="127"/>
                  </a:cubicBezTo>
                  <a:cubicBezTo>
                    <a:pt x="616" y="145"/>
                    <a:pt x="611" y="170"/>
                    <a:pt x="628" y="180"/>
                  </a:cubicBezTo>
                  <a:cubicBezTo>
                    <a:pt x="639" y="186"/>
                    <a:pt x="682" y="190"/>
                    <a:pt x="693" y="187"/>
                  </a:cubicBezTo>
                  <a:cubicBezTo>
                    <a:pt x="692" y="182"/>
                    <a:pt x="694" y="175"/>
                    <a:pt x="694" y="170"/>
                  </a:cubicBezTo>
                  <a:cubicBezTo>
                    <a:pt x="712" y="166"/>
                    <a:pt x="721" y="187"/>
                    <a:pt x="722" y="200"/>
                  </a:cubicBezTo>
                  <a:cubicBezTo>
                    <a:pt x="723" y="210"/>
                    <a:pt x="715" y="216"/>
                    <a:pt x="721" y="226"/>
                  </a:cubicBezTo>
                  <a:cubicBezTo>
                    <a:pt x="725" y="232"/>
                    <a:pt x="740" y="235"/>
                    <a:pt x="745" y="237"/>
                  </a:cubicBezTo>
                  <a:cubicBezTo>
                    <a:pt x="774" y="255"/>
                    <a:pt x="801" y="273"/>
                    <a:pt x="832" y="284"/>
                  </a:cubicBezTo>
                  <a:cubicBezTo>
                    <a:pt x="851" y="290"/>
                    <a:pt x="865" y="292"/>
                    <a:pt x="884" y="293"/>
                  </a:cubicBezTo>
                  <a:cubicBezTo>
                    <a:pt x="913" y="297"/>
                    <a:pt x="918" y="300"/>
                    <a:pt x="931" y="273"/>
                  </a:cubicBezTo>
                  <a:cubicBezTo>
                    <a:pt x="940" y="256"/>
                    <a:pt x="947" y="248"/>
                    <a:pt x="966" y="245"/>
                  </a:cubicBezTo>
                  <a:cubicBezTo>
                    <a:pt x="978" y="244"/>
                    <a:pt x="981" y="244"/>
                    <a:pt x="992" y="239"/>
                  </a:cubicBezTo>
                  <a:cubicBezTo>
                    <a:pt x="1002" y="235"/>
                    <a:pt x="1009" y="227"/>
                    <a:pt x="1019" y="225"/>
                  </a:cubicBezTo>
                  <a:cubicBezTo>
                    <a:pt x="1019" y="255"/>
                    <a:pt x="1055" y="264"/>
                    <a:pt x="1073" y="254"/>
                  </a:cubicBezTo>
                  <a:cubicBezTo>
                    <a:pt x="1087" y="246"/>
                    <a:pt x="1084" y="239"/>
                    <a:pt x="1100" y="249"/>
                  </a:cubicBezTo>
                  <a:cubicBezTo>
                    <a:pt x="1115" y="261"/>
                    <a:pt x="1112" y="266"/>
                    <a:pt x="1133" y="266"/>
                  </a:cubicBezTo>
                  <a:cubicBezTo>
                    <a:pt x="1164" y="266"/>
                    <a:pt x="1186" y="263"/>
                    <a:pt x="1214" y="252"/>
                  </a:cubicBezTo>
                  <a:cubicBezTo>
                    <a:pt x="1239" y="243"/>
                    <a:pt x="1261" y="248"/>
                    <a:pt x="1283" y="232"/>
                  </a:cubicBezTo>
                  <a:cubicBezTo>
                    <a:pt x="1302" y="252"/>
                    <a:pt x="1339" y="226"/>
                    <a:pt x="1359" y="215"/>
                  </a:cubicBezTo>
                  <a:cubicBezTo>
                    <a:pt x="1382" y="201"/>
                    <a:pt x="1408" y="216"/>
                    <a:pt x="1428" y="190"/>
                  </a:cubicBezTo>
                  <a:cubicBezTo>
                    <a:pt x="1444" y="170"/>
                    <a:pt x="1447" y="142"/>
                    <a:pt x="1469" y="125"/>
                  </a:cubicBezTo>
                  <a:cubicBezTo>
                    <a:pt x="1487" y="113"/>
                    <a:pt x="1531" y="144"/>
                    <a:pt x="1541" y="108"/>
                  </a:cubicBezTo>
                  <a:cubicBezTo>
                    <a:pt x="1545" y="108"/>
                    <a:pt x="1555" y="116"/>
                    <a:pt x="1559" y="114"/>
                  </a:cubicBezTo>
                  <a:cubicBezTo>
                    <a:pt x="1567" y="113"/>
                    <a:pt x="1568" y="104"/>
                    <a:pt x="1574" y="103"/>
                  </a:cubicBezTo>
                  <a:cubicBezTo>
                    <a:pt x="1584" y="99"/>
                    <a:pt x="1578" y="97"/>
                    <a:pt x="1588" y="103"/>
                  </a:cubicBezTo>
                  <a:cubicBezTo>
                    <a:pt x="1594" y="106"/>
                    <a:pt x="1599" y="114"/>
                    <a:pt x="1603" y="117"/>
                  </a:cubicBezTo>
                  <a:cubicBezTo>
                    <a:pt x="1616" y="131"/>
                    <a:pt x="1625" y="137"/>
                    <a:pt x="1643" y="141"/>
                  </a:cubicBezTo>
                  <a:cubicBezTo>
                    <a:pt x="1653" y="143"/>
                    <a:pt x="1651" y="140"/>
                    <a:pt x="1660" y="144"/>
                  </a:cubicBezTo>
                  <a:cubicBezTo>
                    <a:pt x="1669" y="149"/>
                    <a:pt x="1670" y="156"/>
                    <a:pt x="1682" y="159"/>
                  </a:cubicBezTo>
                  <a:cubicBezTo>
                    <a:pt x="1740" y="177"/>
                    <a:pt x="1796" y="82"/>
                    <a:pt x="1768" y="32"/>
                  </a:cubicBezTo>
                  <a:cubicBezTo>
                    <a:pt x="1778" y="36"/>
                    <a:pt x="1786" y="33"/>
                    <a:pt x="1796" y="32"/>
                  </a:cubicBezTo>
                  <a:cubicBezTo>
                    <a:pt x="1797" y="48"/>
                    <a:pt x="1790" y="66"/>
                    <a:pt x="1793" y="81"/>
                  </a:cubicBezTo>
                  <a:cubicBezTo>
                    <a:pt x="1812" y="91"/>
                    <a:pt x="1825" y="81"/>
                    <a:pt x="1841" y="75"/>
                  </a:cubicBezTo>
                  <a:cubicBezTo>
                    <a:pt x="1858" y="69"/>
                    <a:pt x="1877" y="69"/>
                    <a:pt x="1892" y="62"/>
                  </a:cubicBezTo>
                  <a:cubicBezTo>
                    <a:pt x="1908" y="56"/>
                    <a:pt x="1917" y="43"/>
                    <a:pt x="1932" y="33"/>
                  </a:cubicBezTo>
                  <a:cubicBezTo>
                    <a:pt x="1945" y="24"/>
                    <a:pt x="1972" y="18"/>
                    <a:pt x="1972" y="0"/>
                  </a:cubicBezTo>
                  <a:cubicBezTo>
                    <a:pt x="1985" y="6"/>
                    <a:pt x="1996" y="1"/>
                    <a:pt x="2008" y="6"/>
                  </a:cubicBezTo>
                  <a:cubicBezTo>
                    <a:pt x="2001" y="22"/>
                    <a:pt x="2029" y="28"/>
                    <a:pt x="2039" y="39"/>
                  </a:cubicBezTo>
                  <a:close/>
                </a:path>
              </a:pathLst>
            </a:custGeom>
            <a:solidFill>
              <a:srgbClr val="E1E1F2"/>
            </a:solidFill>
            <a:ln w="29160"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3" name="Freeform 58">
              <a:extLst>
                <a:ext uri="{FF2B5EF4-FFF2-40B4-BE49-F238E27FC236}">
                  <a16:creationId xmlns:a16="http://schemas.microsoft.com/office/drawing/2014/main" id="{F1F385B0-5FC3-C7A1-B8E6-4FF5899085D3}"/>
                </a:ext>
              </a:extLst>
            </p:cNvPr>
            <p:cNvSpPr/>
            <p:nvPr/>
          </p:nvSpPr>
          <p:spPr>
            <a:xfrm>
              <a:off x="6996600" y="379440"/>
              <a:ext cx="2723760" cy="3010680"/>
            </a:xfrm>
            <a:custGeom>
              <a:avLst/>
              <a:gdLst/>
              <a:ahLst/>
              <a:cxnLst/>
              <a:rect l="0" t="0" r="r" b="b"/>
              <a:pathLst>
                <a:path w="7566" h="8363">
                  <a:moveTo>
                    <a:pt x="147" y="2163"/>
                  </a:moveTo>
                  <a:cubicBezTo>
                    <a:pt x="132" y="2153"/>
                    <a:pt x="127" y="2133"/>
                    <a:pt x="112" y="2121"/>
                  </a:cubicBezTo>
                  <a:cubicBezTo>
                    <a:pt x="103" y="2115"/>
                    <a:pt x="94" y="2117"/>
                    <a:pt x="89" y="2108"/>
                  </a:cubicBezTo>
                  <a:cubicBezTo>
                    <a:pt x="82" y="2099"/>
                    <a:pt x="85" y="2085"/>
                    <a:pt x="85" y="2073"/>
                  </a:cubicBezTo>
                  <a:cubicBezTo>
                    <a:pt x="83" y="2055"/>
                    <a:pt x="84" y="2023"/>
                    <a:pt x="69" y="2012"/>
                  </a:cubicBezTo>
                  <a:cubicBezTo>
                    <a:pt x="59" y="2004"/>
                    <a:pt x="52" y="2014"/>
                    <a:pt x="43" y="2001"/>
                  </a:cubicBezTo>
                  <a:cubicBezTo>
                    <a:pt x="37" y="1993"/>
                    <a:pt x="40" y="1980"/>
                    <a:pt x="37" y="1969"/>
                  </a:cubicBezTo>
                  <a:cubicBezTo>
                    <a:pt x="32" y="1959"/>
                    <a:pt x="0" y="1930"/>
                    <a:pt x="8" y="1916"/>
                  </a:cubicBezTo>
                  <a:cubicBezTo>
                    <a:pt x="13" y="1908"/>
                    <a:pt x="30" y="1911"/>
                    <a:pt x="37" y="1908"/>
                  </a:cubicBezTo>
                  <a:cubicBezTo>
                    <a:pt x="45" y="1907"/>
                    <a:pt x="55" y="1896"/>
                    <a:pt x="63" y="1895"/>
                  </a:cubicBezTo>
                  <a:cubicBezTo>
                    <a:pt x="74" y="1894"/>
                    <a:pt x="79" y="1901"/>
                    <a:pt x="87" y="1899"/>
                  </a:cubicBezTo>
                  <a:cubicBezTo>
                    <a:pt x="95" y="1897"/>
                    <a:pt x="100" y="1885"/>
                    <a:pt x="106" y="1882"/>
                  </a:cubicBezTo>
                  <a:cubicBezTo>
                    <a:pt x="131" y="1873"/>
                    <a:pt x="150" y="1896"/>
                    <a:pt x="171" y="1895"/>
                  </a:cubicBezTo>
                  <a:cubicBezTo>
                    <a:pt x="167" y="1860"/>
                    <a:pt x="192" y="1863"/>
                    <a:pt x="216" y="1862"/>
                  </a:cubicBezTo>
                  <a:cubicBezTo>
                    <a:pt x="215" y="1847"/>
                    <a:pt x="219" y="1838"/>
                    <a:pt x="230" y="1831"/>
                  </a:cubicBezTo>
                  <a:cubicBezTo>
                    <a:pt x="235" y="1828"/>
                    <a:pt x="244" y="1834"/>
                    <a:pt x="248" y="1830"/>
                  </a:cubicBezTo>
                  <a:cubicBezTo>
                    <a:pt x="256" y="1824"/>
                    <a:pt x="252" y="1815"/>
                    <a:pt x="256" y="1811"/>
                  </a:cubicBezTo>
                  <a:cubicBezTo>
                    <a:pt x="264" y="1798"/>
                    <a:pt x="269" y="1801"/>
                    <a:pt x="284" y="1805"/>
                  </a:cubicBezTo>
                  <a:cubicBezTo>
                    <a:pt x="303" y="1809"/>
                    <a:pt x="301" y="1812"/>
                    <a:pt x="314" y="1795"/>
                  </a:cubicBezTo>
                  <a:cubicBezTo>
                    <a:pt x="320" y="1786"/>
                    <a:pt x="332" y="1775"/>
                    <a:pt x="334" y="1766"/>
                  </a:cubicBezTo>
                  <a:cubicBezTo>
                    <a:pt x="339" y="1750"/>
                    <a:pt x="329" y="1746"/>
                    <a:pt x="326" y="1728"/>
                  </a:cubicBezTo>
                  <a:cubicBezTo>
                    <a:pt x="321" y="1698"/>
                    <a:pt x="354" y="1689"/>
                    <a:pt x="360" y="1663"/>
                  </a:cubicBezTo>
                  <a:cubicBezTo>
                    <a:pt x="367" y="1632"/>
                    <a:pt x="337" y="1627"/>
                    <a:pt x="326" y="1605"/>
                  </a:cubicBezTo>
                  <a:cubicBezTo>
                    <a:pt x="320" y="1593"/>
                    <a:pt x="320" y="1589"/>
                    <a:pt x="312" y="1581"/>
                  </a:cubicBezTo>
                  <a:cubicBezTo>
                    <a:pt x="303" y="1575"/>
                    <a:pt x="293" y="1571"/>
                    <a:pt x="284" y="1560"/>
                  </a:cubicBezTo>
                  <a:cubicBezTo>
                    <a:pt x="280" y="1554"/>
                    <a:pt x="283" y="1551"/>
                    <a:pt x="275" y="1546"/>
                  </a:cubicBezTo>
                  <a:cubicBezTo>
                    <a:pt x="270" y="1543"/>
                    <a:pt x="261" y="1550"/>
                    <a:pt x="256" y="1546"/>
                  </a:cubicBezTo>
                  <a:cubicBezTo>
                    <a:pt x="244" y="1541"/>
                    <a:pt x="244" y="1525"/>
                    <a:pt x="243" y="1512"/>
                  </a:cubicBezTo>
                  <a:cubicBezTo>
                    <a:pt x="242" y="1499"/>
                    <a:pt x="246" y="1494"/>
                    <a:pt x="247" y="1479"/>
                  </a:cubicBezTo>
                  <a:cubicBezTo>
                    <a:pt x="247" y="1467"/>
                    <a:pt x="242" y="1457"/>
                    <a:pt x="242" y="1445"/>
                  </a:cubicBezTo>
                  <a:cubicBezTo>
                    <a:pt x="243" y="1435"/>
                    <a:pt x="243" y="1424"/>
                    <a:pt x="252" y="1418"/>
                  </a:cubicBezTo>
                  <a:cubicBezTo>
                    <a:pt x="249" y="1411"/>
                    <a:pt x="244" y="1407"/>
                    <a:pt x="237" y="1407"/>
                  </a:cubicBezTo>
                  <a:cubicBezTo>
                    <a:pt x="237" y="1406"/>
                    <a:pt x="236" y="1403"/>
                    <a:pt x="236" y="1401"/>
                  </a:cubicBezTo>
                  <a:cubicBezTo>
                    <a:pt x="209" y="1405"/>
                    <a:pt x="201" y="1412"/>
                    <a:pt x="182" y="1388"/>
                  </a:cubicBezTo>
                  <a:cubicBezTo>
                    <a:pt x="173" y="1376"/>
                    <a:pt x="172" y="1377"/>
                    <a:pt x="157" y="1369"/>
                  </a:cubicBezTo>
                  <a:cubicBezTo>
                    <a:pt x="147" y="1365"/>
                    <a:pt x="137" y="1357"/>
                    <a:pt x="131" y="1345"/>
                  </a:cubicBezTo>
                  <a:cubicBezTo>
                    <a:pt x="128" y="1335"/>
                    <a:pt x="128" y="1321"/>
                    <a:pt x="124" y="1311"/>
                  </a:cubicBezTo>
                  <a:cubicBezTo>
                    <a:pt x="119" y="1296"/>
                    <a:pt x="116" y="1292"/>
                    <a:pt x="121" y="1277"/>
                  </a:cubicBezTo>
                  <a:cubicBezTo>
                    <a:pt x="122" y="1273"/>
                    <a:pt x="130" y="1247"/>
                    <a:pt x="131" y="1246"/>
                  </a:cubicBezTo>
                  <a:cubicBezTo>
                    <a:pt x="138" y="1238"/>
                    <a:pt x="156" y="1244"/>
                    <a:pt x="166" y="1239"/>
                  </a:cubicBezTo>
                  <a:cubicBezTo>
                    <a:pt x="187" y="1230"/>
                    <a:pt x="203" y="1207"/>
                    <a:pt x="224" y="1198"/>
                  </a:cubicBezTo>
                  <a:cubicBezTo>
                    <a:pt x="235" y="1194"/>
                    <a:pt x="245" y="1197"/>
                    <a:pt x="254" y="1187"/>
                  </a:cubicBezTo>
                  <a:cubicBezTo>
                    <a:pt x="263" y="1177"/>
                    <a:pt x="258" y="1161"/>
                    <a:pt x="265" y="1152"/>
                  </a:cubicBezTo>
                  <a:cubicBezTo>
                    <a:pt x="279" y="1133"/>
                    <a:pt x="283" y="1149"/>
                    <a:pt x="289" y="1160"/>
                  </a:cubicBezTo>
                  <a:cubicBezTo>
                    <a:pt x="294" y="1166"/>
                    <a:pt x="305" y="1178"/>
                    <a:pt x="309" y="1184"/>
                  </a:cubicBezTo>
                  <a:cubicBezTo>
                    <a:pt x="312" y="1194"/>
                    <a:pt x="298" y="1210"/>
                    <a:pt x="318" y="1208"/>
                  </a:cubicBezTo>
                  <a:cubicBezTo>
                    <a:pt x="334" y="1207"/>
                    <a:pt x="331" y="1189"/>
                    <a:pt x="351" y="1197"/>
                  </a:cubicBezTo>
                  <a:cubicBezTo>
                    <a:pt x="363" y="1202"/>
                    <a:pt x="373" y="1217"/>
                    <a:pt x="386" y="1204"/>
                  </a:cubicBezTo>
                  <a:cubicBezTo>
                    <a:pt x="396" y="1192"/>
                    <a:pt x="387" y="1180"/>
                    <a:pt x="404" y="1170"/>
                  </a:cubicBezTo>
                  <a:cubicBezTo>
                    <a:pt x="410" y="1166"/>
                    <a:pt x="418" y="1168"/>
                    <a:pt x="425" y="1165"/>
                  </a:cubicBezTo>
                  <a:cubicBezTo>
                    <a:pt x="433" y="1161"/>
                    <a:pt x="431" y="1152"/>
                    <a:pt x="440" y="1149"/>
                  </a:cubicBezTo>
                  <a:cubicBezTo>
                    <a:pt x="454" y="1146"/>
                    <a:pt x="467" y="1164"/>
                    <a:pt x="481" y="1165"/>
                  </a:cubicBezTo>
                  <a:cubicBezTo>
                    <a:pt x="506" y="1166"/>
                    <a:pt x="524" y="1132"/>
                    <a:pt x="547" y="1123"/>
                  </a:cubicBezTo>
                  <a:cubicBezTo>
                    <a:pt x="556" y="1119"/>
                    <a:pt x="557" y="1123"/>
                    <a:pt x="565" y="1117"/>
                  </a:cubicBezTo>
                  <a:cubicBezTo>
                    <a:pt x="569" y="1115"/>
                    <a:pt x="566" y="1108"/>
                    <a:pt x="569" y="1104"/>
                  </a:cubicBezTo>
                  <a:cubicBezTo>
                    <a:pt x="571" y="1103"/>
                    <a:pt x="577" y="1100"/>
                    <a:pt x="579" y="1099"/>
                  </a:cubicBezTo>
                  <a:cubicBezTo>
                    <a:pt x="594" y="1088"/>
                    <a:pt x="605" y="1094"/>
                    <a:pt x="605" y="1069"/>
                  </a:cubicBezTo>
                  <a:cubicBezTo>
                    <a:pt x="637" y="1084"/>
                    <a:pt x="660" y="1079"/>
                    <a:pt x="678" y="1092"/>
                  </a:cubicBezTo>
                  <a:cubicBezTo>
                    <a:pt x="686" y="1100"/>
                    <a:pt x="692" y="1115"/>
                    <a:pt x="700" y="1124"/>
                  </a:cubicBezTo>
                  <a:cubicBezTo>
                    <a:pt x="714" y="1140"/>
                    <a:pt x="710" y="1137"/>
                    <a:pt x="731" y="1125"/>
                  </a:cubicBezTo>
                  <a:cubicBezTo>
                    <a:pt x="735" y="1155"/>
                    <a:pt x="779" y="1143"/>
                    <a:pt x="797" y="1145"/>
                  </a:cubicBezTo>
                  <a:cubicBezTo>
                    <a:pt x="803" y="1146"/>
                    <a:pt x="800" y="1155"/>
                    <a:pt x="809" y="1149"/>
                  </a:cubicBezTo>
                  <a:cubicBezTo>
                    <a:pt x="813" y="1145"/>
                    <a:pt x="811" y="1133"/>
                    <a:pt x="811" y="1128"/>
                  </a:cubicBezTo>
                  <a:cubicBezTo>
                    <a:pt x="811" y="1113"/>
                    <a:pt x="808" y="1102"/>
                    <a:pt x="809" y="1087"/>
                  </a:cubicBezTo>
                  <a:cubicBezTo>
                    <a:pt x="820" y="1084"/>
                    <a:pt x="826" y="1079"/>
                    <a:pt x="836" y="1076"/>
                  </a:cubicBezTo>
                  <a:cubicBezTo>
                    <a:pt x="850" y="1075"/>
                    <a:pt x="865" y="1077"/>
                    <a:pt x="879" y="1076"/>
                  </a:cubicBezTo>
                  <a:cubicBezTo>
                    <a:pt x="882" y="1062"/>
                    <a:pt x="890" y="1052"/>
                    <a:pt x="892" y="1038"/>
                  </a:cubicBezTo>
                  <a:cubicBezTo>
                    <a:pt x="896" y="1020"/>
                    <a:pt x="890" y="1012"/>
                    <a:pt x="901" y="1000"/>
                  </a:cubicBezTo>
                  <a:cubicBezTo>
                    <a:pt x="918" y="979"/>
                    <a:pt x="946" y="975"/>
                    <a:pt x="963" y="954"/>
                  </a:cubicBezTo>
                  <a:cubicBezTo>
                    <a:pt x="977" y="937"/>
                    <a:pt x="983" y="899"/>
                    <a:pt x="980" y="876"/>
                  </a:cubicBezTo>
                  <a:cubicBezTo>
                    <a:pt x="977" y="855"/>
                    <a:pt x="970" y="858"/>
                    <a:pt x="960" y="847"/>
                  </a:cubicBezTo>
                  <a:cubicBezTo>
                    <a:pt x="951" y="838"/>
                    <a:pt x="940" y="824"/>
                    <a:pt x="944" y="811"/>
                  </a:cubicBezTo>
                  <a:cubicBezTo>
                    <a:pt x="952" y="808"/>
                    <a:pt x="954" y="801"/>
                    <a:pt x="961" y="797"/>
                  </a:cubicBezTo>
                  <a:cubicBezTo>
                    <a:pt x="962" y="797"/>
                    <a:pt x="967" y="793"/>
                    <a:pt x="968" y="793"/>
                  </a:cubicBezTo>
                  <a:cubicBezTo>
                    <a:pt x="976" y="792"/>
                    <a:pt x="976" y="797"/>
                    <a:pt x="980" y="797"/>
                  </a:cubicBezTo>
                  <a:cubicBezTo>
                    <a:pt x="1009" y="797"/>
                    <a:pt x="1004" y="793"/>
                    <a:pt x="1016" y="769"/>
                  </a:cubicBezTo>
                  <a:cubicBezTo>
                    <a:pt x="1028" y="743"/>
                    <a:pt x="1062" y="725"/>
                    <a:pt x="1082" y="705"/>
                  </a:cubicBezTo>
                  <a:cubicBezTo>
                    <a:pt x="1059" y="678"/>
                    <a:pt x="1070" y="670"/>
                    <a:pt x="1095" y="653"/>
                  </a:cubicBezTo>
                  <a:cubicBezTo>
                    <a:pt x="1113" y="640"/>
                    <a:pt x="1150" y="609"/>
                    <a:pt x="1170" y="634"/>
                  </a:cubicBezTo>
                  <a:cubicBezTo>
                    <a:pt x="1174" y="640"/>
                    <a:pt x="1181" y="666"/>
                    <a:pt x="1181" y="673"/>
                  </a:cubicBezTo>
                  <a:cubicBezTo>
                    <a:pt x="1180" y="689"/>
                    <a:pt x="1169" y="691"/>
                    <a:pt x="1167" y="705"/>
                  </a:cubicBezTo>
                  <a:cubicBezTo>
                    <a:pt x="1164" y="718"/>
                    <a:pt x="1180" y="730"/>
                    <a:pt x="1175" y="745"/>
                  </a:cubicBezTo>
                  <a:cubicBezTo>
                    <a:pt x="1173" y="754"/>
                    <a:pt x="1158" y="766"/>
                    <a:pt x="1153" y="774"/>
                  </a:cubicBezTo>
                  <a:cubicBezTo>
                    <a:pt x="1162" y="778"/>
                    <a:pt x="1176" y="796"/>
                    <a:pt x="1180" y="806"/>
                  </a:cubicBezTo>
                  <a:cubicBezTo>
                    <a:pt x="1183" y="815"/>
                    <a:pt x="1176" y="821"/>
                    <a:pt x="1179" y="827"/>
                  </a:cubicBezTo>
                  <a:cubicBezTo>
                    <a:pt x="1182" y="836"/>
                    <a:pt x="1193" y="840"/>
                    <a:pt x="1199" y="844"/>
                  </a:cubicBezTo>
                  <a:cubicBezTo>
                    <a:pt x="1209" y="852"/>
                    <a:pt x="1224" y="862"/>
                    <a:pt x="1230" y="873"/>
                  </a:cubicBezTo>
                  <a:cubicBezTo>
                    <a:pt x="1239" y="886"/>
                    <a:pt x="1236" y="901"/>
                    <a:pt x="1244" y="915"/>
                  </a:cubicBezTo>
                  <a:cubicBezTo>
                    <a:pt x="1266" y="949"/>
                    <a:pt x="1285" y="954"/>
                    <a:pt x="1319" y="967"/>
                  </a:cubicBezTo>
                  <a:cubicBezTo>
                    <a:pt x="1328" y="970"/>
                    <a:pt x="1329" y="971"/>
                    <a:pt x="1336" y="971"/>
                  </a:cubicBezTo>
                  <a:cubicBezTo>
                    <a:pt x="1345" y="971"/>
                    <a:pt x="1353" y="969"/>
                    <a:pt x="1361" y="971"/>
                  </a:cubicBezTo>
                  <a:cubicBezTo>
                    <a:pt x="1373" y="972"/>
                    <a:pt x="1398" y="972"/>
                    <a:pt x="1400" y="972"/>
                  </a:cubicBezTo>
                  <a:cubicBezTo>
                    <a:pt x="1405" y="977"/>
                    <a:pt x="1408" y="981"/>
                    <a:pt x="1413" y="986"/>
                  </a:cubicBezTo>
                  <a:cubicBezTo>
                    <a:pt x="1431" y="996"/>
                    <a:pt x="1455" y="1021"/>
                    <a:pt x="1417" y="1017"/>
                  </a:cubicBezTo>
                  <a:cubicBezTo>
                    <a:pt x="1418" y="1044"/>
                    <a:pt x="1384" y="1050"/>
                    <a:pt x="1393" y="1069"/>
                  </a:cubicBezTo>
                  <a:cubicBezTo>
                    <a:pt x="1401" y="1087"/>
                    <a:pt x="1434" y="1089"/>
                    <a:pt x="1444" y="1103"/>
                  </a:cubicBezTo>
                  <a:cubicBezTo>
                    <a:pt x="1453" y="1112"/>
                    <a:pt x="1453" y="1122"/>
                    <a:pt x="1459" y="1132"/>
                  </a:cubicBezTo>
                  <a:cubicBezTo>
                    <a:pt x="1467" y="1145"/>
                    <a:pt x="1474" y="1146"/>
                    <a:pt x="1478" y="1160"/>
                  </a:cubicBezTo>
                  <a:cubicBezTo>
                    <a:pt x="1481" y="1174"/>
                    <a:pt x="1478" y="1186"/>
                    <a:pt x="1472" y="1195"/>
                  </a:cubicBezTo>
                  <a:cubicBezTo>
                    <a:pt x="1467" y="1206"/>
                    <a:pt x="1455" y="1207"/>
                    <a:pt x="1459" y="1221"/>
                  </a:cubicBezTo>
                  <a:cubicBezTo>
                    <a:pt x="1473" y="1225"/>
                    <a:pt x="1494" y="1204"/>
                    <a:pt x="1498" y="1228"/>
                  </a:cubicBezTo>
                  <a:cubicBezTo>
                    <a:pt x="1509" y="1227"/>
                    <a:pt x="1528" y="1213"/>
                    <a:pt x="1528" y="1238"/>
                  </a:cubicBezTo>
                  <a:cubicBezTo>
                    <a:pt x="1551" y="1256"/>
                    <a:pt x="1543" y="1210"/>
                    <a:pt x="1549" y="1200"/>
                  </a:cubicBezTo>
                  <a:cubicBezTo>
                    <a:pt x="1558" y="1186"/>
                    <a:pt x="1586" y="1182"/>
                    <a:pt x="1571" y="1158"/>
                  </a:cubicBezTo>
                  <a:cubicBezTo>
                    <a:pt x="1562" y="1143"/>
                    <a:pt x="1536" y="1152"/>
                    <a:pt x="1524" y="1139"/>
                  </a:cubicBezTo>
                  <a:cubicBezTo>
                    <a:pt x="1509" y="1124"/>
                    <a:pt x="1515" y="1105"/>
                    <a:pt x="1522" y="1087"/>
                  </a:cubicBezTo>
                  <a:cubicBezTo>
                    <a:pt x="1556" y="1093"/>
                    <a:pt x="1524" y="1047"/>
                    <a:pt x="1531" y="1035"/>
                  </a:cubicBezTo>
                  <a:cubicBezTo>
                    <a:pt x="1537" y="1027"/>
                    <a:pt x="1558" y="1025"/>
                    <a:pt x="1565" y="1019"/>
                  </a:cubicBezTo>
                  <a:cubicBezTo>
                    <a:pt x="1576" y="1010"/>
                    <a:pt x="1576" y="1004"/>
                    <a:pt x="1575" y="991"/>
                  </a:cubicBezTo>
                  <a:cubicBezTo>
                    <a:pt x="1574" y="979"/>
                    <a:pt x="1566" y="970"/>
                    <a:pt x="1573" y="958"/>
                  </a:cubicBezTo>
                  <a:cubicBezTo>
                    <a:pt x="1579" y="950"/>
                    <a:pt x="1595" y="946"/>
                    <a:pt x="1604" y="942"/>
                  </a:cubicBezTo>
                  <a:cubicBezTo>
                    <a:pt x="1621" y="928"/>
                    <a:pt x="1633" y="909"/>
                    <a:pt x="1643" y="892"/>
                  </a:cubicBezTo>
                  <a:cubicBezTo>
                    <a:pt x="1666" y="855"/>
                    <a:pt x="1695" y="813"/>
                    <a:pt x="1705" y="771"/>
                  </a:cubicBezTo>
                  <a:cubicBezTo>
                    <a:pt x="1710" y="746"/>
                    <a:pt x="1693" y="724"/>
                    <a:pt x="1692" y="702"/>
                  </a:cubicBezTo>
                  <a:cubicBezTo>
                    <a:pt x="1691" y="689"/>
                    <a:pt x="1693" y="676"/>
                    <a:pt x="1688" y="665"/>
                  </a:cubicBezTo>
                  <a:cubicBezTo>
                    <a:pt x="1683" y="655"/>
                    <a:pt x="1673" y="650"/>
                    <a:pt x="1672" y="640"/>
                  </a:cubicBezTo>
                  <a:cubicBezTo>
                    <a:pt x="1709" y="640"/>
                    <a:pt x="1689" y="612"/>
                    <a:pt x="1695" y="588"/>
                  </a:cubicBezTo>
                  <a:cubicBezTo>
                    <a:pt x="1706" y="581"/>
                    <a:pt x="1717" y="588"/>
                    <a:pt x="1727" y="591"/>
                  </a:cubicBezTo>
                  <a:cubicBezTo>
                    <a:pt x="1740" y="595"/>
                    <a:pt x="1751" y="589"/>
                    <a:pt x="1761" y="595"/>
                  </a:cubicBezTo>
                  <a:cubicBezTo>
                    <a:pt x="1773" y="599"/>
                    <a:pt x="1769" y="613"/>
                    <a:pt x="1784" y="607"/>
                  </a:cubicBezTo>
                  <a:cubicBezTo>
                    <a:pt x="1788" y="607"/>
                    <a:pt x="1788" y="595"/>
                    <a:pt x="1793" y="593"/>
                  </a:cubicBezTo>
                  <a:cubicBezTo>
                    <a:pt x="1799" y="589"/>
                    <a:pt x="1810" y="592"/>
                    <a:pt x="1816" y="593"/>
                  </a:cubicBezTo>
                  <a:cubicBezTo>
                    <a:pt x="1819" y="621"/>
                    <a:pt x="1810" y="647"/>
                    <a:pt x="1814" y="674"/>
                  </a:cubicBezTo>
                  <a:cubicBezTo>
                    <a:pt x="1818" y="695"/>
                    <a:pt x="1836" y="714"/>
                    <a:pt x="1847" y="730"/>
                  </a:cubicBezTo>
                  <a:cubicBezTo>
                    <a:pt x="1858" y="751"/>
                    <a:pt x="1865" y="767"/>
                    <a:pt x="1888" y="778"/>
                  </a:cubicBezTo>
                  <a:cubicBezTo>
                    <a:pt x="1893" y="781"/>
                    <a:pt x="1901" y="781"/>
                    <a:pt x="1905" y="784"/>
                  </a:cubicBezTo>
                  <a:cubicBezTo>
                    <a:pt x="1909" y="787"/>
                    <a:pt x="1912" y="794"/>
                    <a:pt x="1917" y="796"/>
                  </a:cubicBezTo>
                  <a:cubicBezTo>
                    <a:pt x="1935" y="804"/>
                    <a:pt x="1931" y="788"/>
                    <a:pt x="1945" y="786"/>
                  </a:cubicBezTo>
                  <a:cubicBezTo>
                    <a:pt x="1955" y="784"/>
                    <a:pt x="1964" y="798"/>
                    <a:pt x="1973" y="795"/>
                  </a:cubicBezTo>
                  <a:cubicBezTo>
                    <a:pt x="1986" y="791"/>
                    <a:pt x="1981" y="771"/>
                    <a:pt x="1982" y="762"/>
                  </a:cubicBezTo>
                  <a:cubicBezTo>
                    <a:pt x="1984" y="752"/>
                    <a:pt x="1988" y="742"/>
                    <a:pt x="1999" y="737"/>
                  </a:cubicBezTo>
                  <a:cubicBezTo>
                    <a:pt x="2013" y="731"/>
                    <a:pt x="2025" y="747"/>
                    <a:pt x="2036" y="743"/>
                  </a:cubicBezTo>
                  <a:cubicBezTo>
                    <a:pt x="2044" y="742"/>
                    <a:pt x="2050" y="726"/>
                    <a:pt x="2057" y="722"/>
                  </a:cubicBezTo>
                  <a:cubicBezTo>
                    <a:pt x="2069" y="715"/>
                    <a:pt x="2081" y="717"/>
                    <a:pt x="2096" y="717"/>
                  </a:cubicBezTo>
                  <a:cubicBezTo>
                    <a:pt x="2113" y="717"/>
                    <a:pt x="2155" y="709"/>
                    <a:pt x="2159" y="737"/>
                  </a:cubicBezTo>
                  <a:cubicBezTo>
                    <a:pt x="2163" y="757"/>
                    <a:pt x="2136" y="765"/>
                    <a:pt x="2159" y="789"/>
                  </a:cubicBezTo>
                  <a:cubicBezTo>
                    <a:pt x="2172" y="802"/>
                    <a:pt x="2190" y="808"/>
                    <a:pt x="2200" y="823"/>
                  </a:cubicBezTo>
                  <a:cubicBezTo>
                    <a:pt x="2183" y="834"/>
                    <a:pt x="2180" y="862"/>
                    <a:pt x="2203" y="866"/>
                  </a:cubicBezTo>
                  <a:cubicBezTo>
                    <a:pt x="2218" y="868"/>
                    <a:pt x="2216" y="856"/>
                    <a:pt x="2227" y="852"/>
                  </a:cubicBezTo>
                  <a:cubicBezTo>
                    <a:pt x="2237" y="848"/>
                    <a:pt x="2251" y="852"/>
                    <a:pt x="2262" y="851"/>
                  </a:cubicBezTo>
                  <a:cubicBezTo>
                    <a:pt x="2265" y="833"/>
                    <a:pt x="2271" y="823"/>
                    <a:pt x="2265" y="804"/>
                  </a:cubicBezTo>
                  <a:cubicBezTo>
                    <a:pt x="2260" y="790"/>
                    <a:pt x="2246" y="779"/>
                    <a:pt x="2241" y="765"/>
                  </a:cubicBezTo>
                  <a:cubicBezTo>
                    <a:pt x="2235" y="749"/>
                    <a:pt x="2235" y="730"/>
                    <a:pt x="2241" y="715"/>
                  </a:cubicBezTo>
                  <a:cubicBezTo>
                    <a:pt x="2246" y="704"/>
                    <a:pt x="2264" y="694"/>
                    <a:pt x="2263" y="681"/>
                  </a:cubicBezTo>
                  <a:cubicBezTo>
                    <a:pt x="2262" y="665"/>
                    <a:pt x="2240" y="662"/>
                    <a:pt x="2227" y="663"/>
                  </a:cubicBezTo>
                  <a:cubicBezTo>
                    <a:pt x="2208" y="665"/>
                    <a:pt x="2198" y="667"/>
                    <a:pt x="2190" y="643"/>
                  </a:cubicBezTo>
                  <a:cubicBezTo>
                    <a:pt x="2187" y="635"/>
                    <a:pt x="2190" y="627"/>
                    <a:pt x="2187" y="618"/>
                  </a:cubicBezTo>
                  <a:cubicBezTo>
                    <a:pt x="2184" y="610"/>
                    <a:pt x="2175" y="611"/>
                    <a:pt x="2175" y="600"/>
                  </a:cubicBezTo>
                  <a:cubicBezTo>
                    <a:pt x="2175" y="595"/>
                    <a:pt x="2185" y="587"/>
                    <a:pt x="2187" y="582"/>
                  </a:cubicBezTo>
                  <a:cubicBezTo>
                    <a:pt x="2191" y="572"/>
                    <a:pt x="2191" y="563"/>
                    <a:pt x="2191" y="553"/>
                  </a:cubicBezTo>
                  <a:cubicBezTo>
                    <a:pt x="2210" y="557"/>
                    <a:pt x="2231" y="504"/>
                    <a:pt x="2231" y="488"/>
                  </a:cubicBezTo>
                  <a:cubicBezTo>
                    <a:pt x="2241" y="488"/>
                    <a:pt x="2246" y="492"/>
                    <a:pt x="2256" y="487"/>
                  </a:cubicBezTo>
                  <a:cubicBezTo>
                    <a:pt x="2262" y="484"/>
                    <a:pt x="2266" y="472"/>
                    <a:pt x="2273" y="470"/>
                  </a:cubicBezTo>
                  <a:cubicBezTo>
                    <a:pt x="2285" y="467"/>
                    <a:pt x="2288" y="480"/>
                    <a:pt x="2299" y="477"/>
                  </a:cubicBezTo>
                  <a:cubicBezTo>
                    <a:pt x="2305" y="476"/>
                    <a:pt x="2313" y="461"/>
                    <a:pt x="2319" y="457"/>
                  </a:cubicBezTo>
                  <a:cubicBezTo>
                    <a:pt x="2319" y="468"/>
                    <a:pt x="2324" y="479"/>
                    <a:pt x="2324" y="488"/>
                  </a:cubicBezTo>
                  <a:cubicBezTo>
                    <a:pt x="2326" y="502"/>
                    <a:pt x="2324" y="514"/>
                    <a:pt x="2325" y="528"/>
                  </a:cubicBezTo>
                  <a:cubicBezTo>
                    <a:pt x="2338" y="534"/>
                    <a:pt x="2355" y="536"/>
                    <a:pt x="2368" y="540"/>
                  </a:cubicBezTo>
                  <a:cubicBezTo>
                    <a:pt x="2388" y="549"/>
                    <a:pt x="2390" y="547"/>
                    <a:pt x="2400" y="526"/>
                  </a:cubicBezTo>
                  <a:cubicBezTo>
                    <a:pt x="2408" y="551"/>
                    <a:pt x="2426" y="540"/>
                    <a:pt x="2440" y="529"/>
                  </a:cubicBezTo>
                  <a:cubicBezTo>
                    <a:pt x="2451" y="520"/>
                    <a:pt x="2449" y="529"/>
                    <a:pt x="2453" y="514"/>
                  </a:cubicBezTo>
                  <a:cubicBezTo>
                    <a:pt x="2454" y="508"/>
                    <a:pt x="2456" y="492"/>
                    <a:pt x="2456" y="486"/>
                  </a:cubicBezTo>
                  <a:cubicBezTo>
                    <a:pt x="2456" y="462"/>
                    <a:pt x="2451" y="461"/>
                    <a:pt x="2434" y="453"/>
                  </a:cubicBezTo>
                  <a:cubicBezTo>
                    <a:pt x="2421" y="444"/>
                    <a:pt x="2400" y="436"/>
                    <a:pt x="2405" y="415"/>
                  </a:cubicBezTo>
                  <a:cubicBezTo>
                    <a:pt x="2407" y="415"/>
                    <a:pt x="2409" y="413"/>
                    <a:pt x="2411" y="413"/>
                  </a:cubicBezTo>
                  <a:cubicBezTo>
                    <a:pt x="2416" y="404"/>
                    <a:pt x="2426" y="393"/>
                    <a:pt x="2428" y="379"/>
                  </a:cubicBezTo>
                  <a:cubicBezTo>
                    <a:pt x="2428" y="370"/>
                    <a:pt x="2423" y="366"/>
                    <a:pt x="2425" y="354"/>
                  </a:cubicBezTo>
                  <a:cubicBezTo>
                    <a:pt x="2425" y="344"/>
                    <a:pt x="2437" y="341"/>
                    <a:pt x="2439" y="330"/>
                  </a:cubicBezTo>
                  <a:cubicBezTo>
                    <a:pt x="2445" y="314"/>
                    <a:pt x="2429" y="302"/>
                    <a:pt x="2435" y="283"/>
                  </a:cubicBezTo>
                  <a:cubicBezTo>
                    <a:pt x="2440" y="269"/>
                    <a:pt x="2451" y="258"/>
                    <a:pt x="2457" y="243"/>
                  </a:cubicBezTo>
                  <a:cubicBezTo>
                    <a:pt x="2472" y="251"/>
                    <a:pt x="2522" y="239"/>
                    <a:pt x="2522" y="266"/>
                  </a:cubicBezTo>
                  <a:cubicBezTo>
                    <a:pt x="2522" y="256"/>
                    <a:pt x="2538" y="241"/>
                    <a:pt x="2545" y="233"/>
                  </a:cubicBezTo>
                  <a:cubicBezTo>
                    <a:pt x="2557" y="219"/>
                    <a:pt x="2556" y="217"/>
                    <a:pt x="2574" y="223"/>
                  </a:cubicBezTo>
                  <a:cubicBezTo>
                    <a:pt x="2597" y="233"/>
                    <a:pt x="2618" y="247"/>
                    <a:pt x="2641" y="256"/>
                  </a:cubicBezTo>
                  <a:cubicBezTo>
                    <a:pt x="2645" y="274"/>
                    <a:pt x="2618" y="290"/>
                    <a:pt x="2642" y="303"/>
                  </a:cubicBezTo>
                  <a:cubicBezTo>
                    <a:pt x="2654" y="310"/>
                    <a:pt x="2679" y="312"/>
                    <a:pt x="2691" y="318"/>
                  </a:cubicBezTo>
                  <a:cubicBezTo>
                    <a:pt x="2708" y="325"/>
                    <a:pt x="2725" y="327"/>
                    <a:pt x="2742" y="328"/>
                  </a:cubicBezTo>
                  <a:cubicBezTo>
                    <a:pt x="2755" y="328"/>
                    <a:pt x="2790" y="336"/>
                    <a:pt x="2802" y="328"/>
                  </a:cubicBezTo>
                  <a:cubicBezTo>
                    <a:pt x="2816" y="321"/>
                    <a:pt x="2817" y="291"/>
                    <a:pt x="2824" y="276"/>
                  </a:cubicBezTo>
                  <a:cubicBezTo>
                    <a:pt x="2832" y="261"/>
                    <a:pt x="2839" y="249"/>
                    <a:pt x="2843" y="232"/>
                  </a:cubicBezTo>
                  <a:cubicBezTo>
                    <a:pt x="2847" y="214"/>
                    <a:pt x="2846" y="189"/>
                    <a:pt x="2855" y="174"/>
                  </a:cubicBezTo>
                  <a:cubicBezTo>
                    <a:pt x="2865" y="159"/>
                    <a:pt x="2883" y="152"/>
                    <a:pt x="2900" y="149"/>
                  </a:cubicBezTo>
                  <a:cubicBezTo>
                    <a:pt x="2899" y="145"/>
                    <a:pt x="2901" y="140"/>
                    <a:pt x="2900" y="137"/>
                  </a:cubicBezTo>
                  <a:cubicBezTo>
                    <a:pt x="2916" y="131"/>
                    <a:pt x="2924" y="137"/>
                    <a:pt x="2939" y="135"/>
                  </a:cubicBezTo>
                  <a:cubicBezTo>
                    <a:pt x="2953" y="135"/>
                    <a:pt x="2963" y="129"/>
                    <a:pt x="2975" y="122"/>
                  </a:cubicBezTo>
                  <a:cubicBezTo>
                    <a:pt x="2988" y="117"/>
                    <a:pt x="2996" y="111"/>
                    <a:pt x="3010" y="111"/>
                  </a:cubicBezTo>
                  <a:cubicBezTo>
                    <a:pt x="3034" y="112"/>
                    <a:pt x="3024" y="126"/>
                    <a:pt x="3040" y="131"/>
                  </a:cubicBezTo>
                  <a:cubicBezTo>
                    <a:pt x="3050" y="135"/>
                    <a:pt x="3067" y="122"/>
                    <a:pt x="3076" y="117"/>
                  </a:cubicBezTo>
                  <a:cubicBezTo>
                    <a:pt x="3089" y="108"/>
                    <a:pt x="3088" y="96"/>
                    <a:pt x="3098" y="87"/>
                  </a:cubicBezTo>
                  <a:cubicBezTo>
                    <a:pt x="3110" y="76"/>
                    <a:pt x="3117" y="82"/>
                    <a:pt x="3124" y="96"/>
                  </a:cubicBezTo>
                  <a:cubicBezTo>
                    <a:pt x="3128" y="103"/>
                    <a:pt x="3121" y="109"/>
                    <a:pt x="3129" y="115"/>
                  </a:cubicBezTo>
                  <a:cubicBezTo>
                    <a:pt x="3135" y="120"/>
                    <a:pt x="3144" y="115"/>
                    <a:pt x="3153" y="114"/>
                  </a:cubicBezTo>
                  <a:cubicBezTo>
                    <a:pt x="3157" y="78"/>
                    <a:pt x="3198" y="76"/>
                    <a:pt x="3222" y="83"/>
                  </a:cubicBezTo>
                  <a:cubicBezTo>
                    <a:pt x="3225" y="91"/>
                    <a:pt x="3227" y="102"/>
                    <a:pt x="3226" y="109"/>
                  </a:cubicBezTo>
                  <a:cubicBezTo>
                    <a:pt x="3232" y="111"/>
                    <a:pt x="3241" y="108"/>
                    <a:pt x="3248" y="109"/>
                  </a:cubicBezTo>
                  <a:cubicBezTo>
                    <a:pt x="3253" y="111"/>
                    <a:pt x="3258" y="122"/>
                    <a:pt x="3261" y="122"/>
                  </a:cubicBezTo>
                  <a:cubicBezTo>
                    <a:pt x="3277" y="126"/>
                    <a:pt x="3294" y="111"/>
                    <a:pt x="3307" y="103"/>
                  </a:cubicBezTo>
                  <a:cubicBezTo>
                    <a:pt x="3335" y="88"/>
                    <a:pt x="3363" y="79"/>
                    <a:pt x="3391" y="65"/>
                  </a:cubicBezTo>
                  <a:cubicBezTo>
                    <a:pt x="3420" y="48"/>
                    <a:pt x="3439" y="26"/>
                    <a:pt x="3472" y="16"/>
                  </a:cubicBezTo>
                  <a:cubicBezTo>
                    <a:pt x="3504" y="9"/>
                    <a:pt x="3537" y="13"/>
                    <a:pt x="3566" y="0"/>
                  </a:cubicBezTo>
                  <a:cubicBezTo>
                    <a:pt x="3572" y="7"/>
                    <a:pt x="3576" y="13"/>
                    <a:pt x="3582" y="21"/>
                  </a:cubicBezTo>
                  <a:cubicBezTo>
                    <a:pt x="3595" y="39"/>
                    <a:pt x="3561" y="56"/>
                    <a:pt x="3549" y="63"/>
                  </a:cubicBezTo>
                  <a:cubicBezTo>
                    <a:pt x="3530" y="73"/>
                    <a:pt x="3509" y="87"/>
                    <a:pt x="3514" y="115"/>
                  </a:cubicBezTo>
                  <a:cubicBezTo>
                    <a:pt x="3518" y="139"/>
                    <a:pt x="3542" y="154"/>
                    <a:pt x="3541" y="170"/>
                  </a:cubicBezTo>
                  <a:cubicBezTo>
                    <a:pt x="3540" y="180"/>
                    <a:pt x="3522" y="174"/>
                    <a:pt x="3536" y="190"/>
                  </a:cubicBezTo>
                  <a:cubicBezTo>
                    <a:pt x="3538" y="192"/>
                    <a:pt x="3549" y="193"/>
                    <a:pt x="3553" y="196"/>
                  </a:cubicBezTo>
                  <a:cubicBezTo>
                    <a:pt x="3556" y="199"/>
                    <a:pt x="3558" y="209"/>
                    <a:pt x="3559" y="213"/>
                  </a:cubicBezTo>
                  <a:cubicBezTo>
                    <a:pt x="3574" y="193"/>
                    <a:pt x="3600" y="204"/>
                    <a:pt x="3608" y="226"/>
                  </a:cubicBezTo>
                  <a:cubicBezTo>
                    <a:pt x="3617" y="250"/>
                    <a:pt x="3603" y="283"/>
                    <a:pt x="3615" y="305"/>
                  </a:cubicBezTo>
                  <a:cubicBezTo>
                    <a:pt x="3646" y="308"/>
                    <a:pt x="3651" y="315"/>
                    <a:pt x="3662" y="345"/>
                  </a:cubicBezTo>
                  <a:cubicBezTo>
                    <a:pt x="3669" y="363"/>
                    <a:pt x="3680" y="389"/>
                    <a:pt x="3699" y="399"/>
                  </a:cubicBezTo>
                  <a:cubicBezTo>
                    <a:pt x="3719" y="408"/>
                    <a:pt x="3742" y="412"/>
                    <a:pt x="3760" y="422"/>
                  </a:cubicBezTo>
                  <a:cubicBezTo>
                    <a:pt x="3769" y="427"/>
                    <a:pt x="3775" y="436"/>
                    <a:pt x="3785" y="437"/>
                  </a:cubicBezTo>
                  <a:cubicBezTo>
                    <a:pt x="3800" y="438"/>
                    <a:pt x="3805" y="427"/>
                    <a:pt x="3821" y="432"/>
                  </a:cubicBezTo>
                  <a:cubicBezTo>
                    <a:pt x="3834" y="435"/>
                    <a:pt x="3834" y="439"/>
                    <a:pt x="3850" y="437"/>
                  </a:cubicBezTo>
                  <a:cubicBezTo>
                    <a:pt x="3864" y="436"/>
                    <a:pt x="3868" y="436"/>
                    <a:pt x="3883" y="441"/>
                  </a:cubicBezTo>
                  <a:cubicBezTo>
                    <a:pt x="3887" y="443"/>
                    <a:pt x="3888" y="448"/>
                    <a:pt x="3895" y="448"/>
                  </a:cubicBezTo>
                  <a:cubicBezTo>
                    <a:pt x="3901" y="449"/>
                    <a:pt x="3908" y="439"/>
                    <a:pt x="3911" y="439"/>
                  </a:cubicBezTo>
                  <a:cubicBezTo>
                    <a:pt x="3924" y="443"/>
                    <a:pt x="3925" y="458"/>
                    <a:pt x="3935" y="466"/>
                  </a:cubicBezTo>
                  <a:cubicBezTo>
                    <a:pt x="3956" y="485"/>
                    <a:pt x="3977" y="482"/>
                    <a:pt x="4000" y="475"/>
                  </a:cubicBezTo>
                  <a:cubicBezTo>
                    <a:pt x="4010" y="470"/>
                    <a:pt x="4023" y="469"/>
                    <a:pt x="4035" y="470"/>
                  </a:cubicBezTo>
                  <a:cubicBezTo>
                    <a:pt x="4049" y="472"/>
                    <a:pt x="4054" y="480"/>
                    <a:pt x="4067" y="485"/>
                  </a:cubicBezTo>
                  <a:cubicBezTo>
                    <a:pt x="4082" y="491"/>
                    <a:pt x="4090" y="485"/>
                    <a:pt x="4103" y="482"/>
                  </a:cubicBezTo>
                  <a:cubicBezTo>
                    <a:pt x="4120" y="478"/>
                    <a:pt x="4122" y="480"/>
                    <a:pt x="4138" y="488"/>
                  </a:cubicBezTo>
                  <a:cubicBezTo>
                    <a:pt x="4158" y="501"/>
                    <a:pt x="4177" y="511"/>
                    <a:pt x="4201" y="519"/>
                  </a:cubicBezTo>
                  <a:cubicBezTo>
                    <a:pt x="4224" y="525"/>
                    <a:pt x="4257" y="534"/>
                    <a:pt x="4279" y="523"/>
                  </a:cubicBezTo>
                  <a:cubicBezTo>
                    <a:pt x="4289" y="518"/>
                    <a:pt x="4295" y="507"/>
                    <a:pt x="4308" y="508"/>
                  </a:cubicBezTo>
                  <a:cubicBezTo>
                    <a:pt x="4320" y="508"/>
                    <a:pt x="4328" y="519"/>
                    <a:pt x="4337" y="523"/>
                  </a:cubicBezTo>
                  <a:cubicBezTo>
                    <a:pt x="4362" y="534"/>
                    <a:pt x="4385" y="514"/>
                    <a:pt x="4409" y="528"/>
                  </a:cubicBezTo>
                  <a:cubicBezTo>
                    <a:pt x="4420" y="534"/>
                    <a:pt x="4425" y="542"/>
                    <a:pt x="4438" y="546"/>
                  </a:cubicBezTo>
                  <a:cubicBezTo>
                    <a:pt x="4453" y="549"/>
                    <a:pt x="4464" y="546"/>
                    <a:pt x="4479" y="551"/>
                  </a:cubicBezTo>
                  <a:cubicBezTo>
                    <a:pt x="4511" y="562"/>
                    <a:pt x="4512" y="571"/>
                    <a:pt x="4514" y="604"/>
                  </a:cubicBezTo>
                  <a:cubicBezTo>
                    <a:pt x="4514" y="613"/>
                    <a:pt x="4514" y="624"/>
                    <a:pt x="4509" y="635"/>
                  </a:cubicBezTo>
                  <a:cubicBezTo>
                    <a:pt x="4498" y="653"/>
                    <a:pt x="4495" y="644"/>
                    <a:pt x="4481" y="643"/>
                  </a:cubicBezTo>
                  <a:cubicBezTo>
                    <a:pt x="4464" y="639"/>
                    <a:pt x="4447" y="637"/>
                    <a:pt x="4436" y="652"/>
                  </a:cubicBezTo>
                  <a:cubicBezTo>
                    <a:pt x="4431" y="659"/>
                    <a:pt x="4435" y="671"/>
                    <a:pt x="4431" y="677"/>
                  </a:cubicBezTo>
                  <a:cubicBezTo>
                    <a:pt x="4422" y="688"/>
                    <a:pt x="4411" y="680"/>
                    <a:pt x="4402" y="683"/>
                  </a:cubicBezTo>
                  <a:cubicBezTo>
                    <a:pt x="4384" y="689"/>
                    <a:pt x="4382" y="713"/>
                    <a:pt x="4365" y="717"/>
                  </a:cubicBezTo>
                  <a:cubicBezTo>
                    <a:pt x="4354" y="722"/>
                    <a:pt x="4347" y="713"/>
                    <a:pt x="4340" y="724"/>
                  </a:cubicBezTo>
                  <a:cubicBezTo>
                    <a:pt x="4337" y="732"/>
                    <a:pt x="4345" y="745"/>
                    <a:pt x="4342" y="754"/>
                  </a:cubicBezTo>
                  <a:cubicBezTo>
                    <a:pt x="4322" y="765"/>
                    <a:pt x="4307" y="772"/>
                    <a:pt x="4310" y="799"/>
                  </a:cubicBezTo>
                  <a:cubicBezTo>
                    <a:pt x="4311" y="819"/>
                    <a:pt x="4320" y="848"/>
                    <a:pt x="4328" y="868"/>
                  </a:cubicBezTo>
                  <a:cubicBezTo>
                    <a:pt x="4340" y="871"/>
                    <a:pt x="4358" y="834"/>
                    <a:pt x="4363" y="864"/>
                  </a:cubicBezTo>
                  <a:cubicBezTo>
                    <a:pt x="4375" y="864"/>
                    <a:pt x="4387" y="853"/>
                    <a:pt x="4399" y="857"/>
                  </a:cubicBezTo>
                  <a:cubicBezTo>
                    <a:pt x="4409" y="861"/>
                    <a:pt x="4411" y="876"/>
                    <a:pt x="4422" y="881"/>
                  </a:cubicBezTo>
                  <a:cubicBezTo>
                    <a:pt x="4447" y="892"/>
                    <a:pt x="4482" y="867"/>
                    <a:pt x="4486" y="909"/>
                  </a:cubicBezTo>
                  <a:cubicBezTo>
                    <a:pt x="4490" y="946"/>
                    <a:pt x="4453" y="956"/>
                    <a:pt x="4428" y="971"/>
                  </a:cubicBezTo>
                  <a:cubicBezTo>
                    <a:pt x="4413" y="979"/>
                    <a:pt x="4369" y="997"/>
                    <a:pt x="4373" y="1019"/>
                  </a:cubicBezTo>
                  <a:cubicBezTo>
                    <a:pt x="4410" y="1026"/>
                    <a:pt x="4371" y="1050"/>
                    <a:pt x="4368" y="1061"/>
                  </a:cubicBezTo>
                  <a:cubicBezTo>
                    <a:pt x="4365" y="1077"/>
                    <a:pt x="4391" y="1087"/>
                    <a:pt x="4398" y="1101"/>
                  </a:cubicBezTo>
                  <a:cubicBezTo>
                    <a:pt x="4410" y="1097"/>
                    <a:pt x="4453" y="1080"/>
                    <a:pt x="4465" y="1085"/>
                  </a:cubicBezTo>
                  <a:cubicBezTo>
                    <a:pt x="4478" y="1092"/>
                    <a:pt x="4471" y="1109"/>
                    <a:pt x="4470" y="1119"/>
                  </a:cubicBezTo>
                  <a:cubicBezTo>
                    <a:pt x="4469" y="1128"/>
                    <a:pt x="4469" y="1139"/>
                    <a:pt x="4464" y="1149"/>
                  </a:cubicBezTo>
                  <a:cubicBezTo>
                    <a:pt x="4461" y="1158"/>
                    <a:pt x="4450" y="1165"/>
                    <a:pt x="4445" y="1174"/>
                  </a:cubicBezTo>
                  <a:cubicBezTo>
                    <a:pt x="4439" y="1186"/>
                    <a:pt x="4439" y="1195"/>
                    <a:pt x="4436" y="1209"/>
                  </a:cubicBezTo>
                  <a:cubicBezTo>
                    <a:pt x="4432" y="1227"/>
                    <a:pt x="4431" y="1223"/>
                    <a:pt x="4437" y="1238"/>
                  </a:cubicBezTo>
                  <a:cubicBezTo>
                    <a:pt x="4442" y="1253"/>
                    <a:pt x="4447" y="1256"/>
                    <a:pt x="4459" y="1260"/>
                  </a:cubicBezTo>
                  <a:cubicBezTo>
                    <a:pt x="4482" y="1269"/>
                    <a:pt x="4497" y="1266"/>
                    <a:pt x="4517" y="1289"/>
                  </a:cubicBezTo>
                  <a:cubicBezTo>
                    <a:pt x="4529" y="1302"/>
                    <a:pt x="4530" y="1303"/>
                    <a:pt x="4544" y="1308"/>
                  </a:cubicBezTo>
                  <a:cubicBezTo>
                    <a:pt x="4554" y="1313"/>
                    <a:pt x="4563" y="1314"/>
                    <a:pt x="4571" y="1322"/>
                  </a:cubicBezTo>
                  <a:cubicBezTo>
                    <a:pt x="4587" y="1336"/>
                    <a:pt x="4597" y="1360"/>
                    <a:pt x="4608" y="1377"/>
                  </a:cubicBezTo>
                  <a:cubicBezTo>
                    <a:pt x="4623" y="1401"/>
                    <a:pt x="4637" y="1407"/>
                    <a:pt x="4636" y="1439"/>
                  </a:cubicBezTo>
                  <a:cubicBezTo>
                    <a:pt x="4613" y="1440"/>
                    <a:pt x="4605" y="1477"/>
                    <a:pt x="4581" y="1481"/>
                  </a:cubicBezTo>
                  <a:cubicBezTo>
                    <a:pt x="4554" y="1485"/>
                    <a:pt x="4537" y="1456"/>
                    <a:pt x="4512" y="1452"/>
                  </a:cubicBezTo>
                  <a:cubicBezTo>
                    <a:pt x="4523" y="1448"/>
                    <a:pt x="4548" y="1464"/>
                    <a:pt x="4561" y="1456"/>
                  </a:cubicBezTo>
                  <a:cubicBezTo>
                    <a:pt x="4589" y="1438"/>
                    <a:pt x="4550" y="1425"/>
                    <a:pt x="4545" y="1419"/>
                  </a:cubicBezTo>
                  <a:cubicBezTo>
                    <a:pt x="4537" y="1409"/>
                    <a:pt x="4545" y="1397"/>
                    <a:pt x="4542" y="1389"/>
                  </a:cubicBezTo>
                  <a:cubicBezTo>
                    <a:pt x="4540" y="1383"/>
                    <a:pt x="4532" y="1377"/>
                    <a:pt x="4528" y="1372"/>
                  </a:cubicBezTo>
                  <a:cubicBezTo>
                    <a:pt x="4519" y="1364"/>
                    <a:pt x="4509" y="1351"/>
                    <a:pt x="4498" y="1342"/>
                  </a:cubicBezTo>
                  <a:cubicBezTo>
                    <a:pt x="4485" y="1331"/>
                    <a:pt x="4472" y="1325"/>
                    <a:pt x="4462" y="1311"/>
                  </a:cubicBezTo>
                  <a:cubicBezTo>
                    <a:pt x="4454" y="1298"/>
                    <a:pt x="4447" y="1280"/>
                    <a:pt x="4431" y="1275"/>
                  </a:cubicBezTo>
                  <a:cubicBezTo>
                    <a:pt x="4415" y="1271"/>
                    <a:pt x="4399" y="1284"/>
                    <a:pt x="4395" y="1299"/>
                  </a:cubicBezTo>
                  <a:cubicBezTo>
                    <a:pt x="4391" y="1320"/>
                    <a:pt x="4413" y="1328"/>
                    <a:pt x="4410" y="1343"/>
                  </a:cubicBezTo>
                  <a:cubicBezTo>
                    <a:pt x="4393" y="1352"/>
                    <a:pt x="4380" y="1352"/>
                    <a:pt x="4364" y="1366"/>
                  </a:cubicBezTo>
                  <a:cubicBezTo>
                    <a:pt x="4351" y="1376"/>
                    <a:pt x="4326" y="1392"/>
                    <a:pt x="4308" y="1381"/>
                  </a:cubicBezTo>
                  <a:cubicBezTo>
                    <a:pt x="4305" y="1348"/>
                    <a:pt x="4294" y="1305"/>
                    <a:pt x="4253" y="1305"/>
                  </a:cubicBezTo>
                  <a:cubicBezTo>
                    <a:pt x="4235" y="1305"/>
                    <a:pt x="4230" y="1314"/>
                    <a:pt x="4211" y="1306"/>
                  </a:cubicBezTo>
                  <a:cubicBezTo>
                    <a:pt x="4196" y="1299"/>
                    <a:pt x="4184" y="1292"/>
                    <a:pt x="4166" y="1291"/>
                  </a:cubicBezTo>
                  <a:cubicBezTo>
                    <a:pt x="4146" y="1291"/>
                    <a:pt x="4138" y="1295"/>
                    <a:pt x="4130" y="1313"/>
                  </a:cubicBezTo>
                  <a:cubicBezTo>
                    <a:pt x="4124" y="1323"/>
                    <a:pt x="4116" y="1349"/>
                    <a:pt x="4124" y="1361"/>
                  </a:cubicBezTo>
                  <a:cubicBezTo>
                    <a:pt x="4138" y="1376"/>
                    <a:pt x="4184" y="1331"/>
                    <a:pt x="4207" y="1337"/>
                  </a:cubicBezTo>
                  <a:cubicBezTo>
                    <a:pt x="4208" y="1339"/>
                    <a:pt x="4208" y="1341"/>
                    <a:pt x="4207" y="1343"/>
                  </a:cubicBezTo>
                  <a:cubicBezTo>
                    <a:pt x="4168" y="1356"/>
                    <a:pt x="4164" y="1376"/>
                    <a:pt x="4140" y="1409"/>
                  </a:cubicBezTo>
                  <a:cubicBezTo>
                    <a:pt x="4127" y="1427"/>
                    <a:pt x="4108" y="1423"/>
                    <a:pt x="4086" y="1424"/>
                  </a:cubicBezTo>
                  <a:cubicBezTo>
                    <a:pt x="4077" y="1425"/>
                    <a:pt x="4074" y="1427"/>
                    <a:pt x="4064" y="1425"/>
                  </a:cubicBezTo>
                  <a:cubicBezTo>
                    <a:pt x="4054" y="1423"/>
                    <a:pt x="4051" y="1416"/>
                    <a:pt x="4038" y="1419"/>
                  </a:cubicBezTo>
                  <a:cubicBezTo>
                    <a:pt x="4035" y="1433"/>
                    <a:pt x="4026" y="1425"/>
                    <a:pt x="4017" y="1433"/>
                  </a:cubicBezTo>
                  <a:cubicBezTo>
                    <a:pt x="4010" y="1439"/>
                    <a:pt x="4008" y="1447"/>
                    <a:pt x="4002" y="1452"/>
                  </a:cubicBezTo>
                  <a:cubicBezTo>
                    <a:pt x="3989" y="1464"/>
                    <a:pt x="3973" y="1468"/>
                    <a:pt x="3960" y="1476"/>
                  </a:cubicBezTo>
                  <a:cubicBezTo>
                    <a:pt x="3948" y="1485"/>
                    <a:pt x="3938" y="1498"/>
                    <a:pt x="3928" y="1504"/>
                  </a:cubicBezTo>
                  <a:cubicBezTo>
                    <a:pt x="3913" y="1514"/>
                    <a:pt x="3893" y="1517"/>
                    <a:pt x="3877" y="1528"/>
                  </a:cubicBezTo>
                  <a:cubicBezTo>
                    <a:pt x="3848" y="1551"/>
                    <a:pt x="3812" y="1558"/>
                    <a:pt x="3781" y="1573"/>
                  </a:cubicBezTo>
                  <a:cubicBezTo>
                    <a:pt x="3763" y="1582"/>
                    <a:pt x="3710" y="1625"/>
                    <a:pt x="3691" y="1611"/>
                  </a:cubicBezTo>
                  <a:cubicBezTo>
                    <a:pt x="3652" y="1644"/>
                    <a:pt x="3636" y="1678"/>
                    <a:pt x="3623" y="1725"/>
                  </a:cubicBezTo>
                  <a:cubicBezTo>
                    <a:pt x="3615" y="1748"/>
                    <a:pt x="3605" y="1777"/>
                    <a:pt x="3612" y="1804"/>
                  </a:cubicBezTo>
                  <a:cubicBezTo>
                    <a:pt x="3617" y="1824"/>
                    <a:pt x="3638" y="1838"/>
                    <a:pt x="3644" y="1859"/>
                  </a:cubicBezTo>
                  <a:cubicBezTo>
                    <a:pt x="3639" y="1871"/>
                    <a:pt x="3635" y="1888"/>
                    <a:pt x="3628" y="1898"/>
                  </a:cubicBezTo>
                  <a:cubicBezTo>
                    <a:pt x="3645" y="1911"/>
                    <a:pt x="3638" y="1924"/>
                    <a:pt x="3646" y="1940"/>
                  </a:cubicBezTo>
                  <a:cubicBezTo>
                    <a:pt x="3654" y="1955"/>
                    <a:pt x="3663" y="1961"/>
                    <a:pt x="3668" y="1978"/>
                  </a:cubicBezTo>
                  <a:cubicBezTo>
                    <a:pt x="3693" y="1984"/>
                    <a:pt x="3701" y="2009"/>
                    <a:pt x="3720" y="2022"/>
                  </a:cubicBezTo>
                  <a:cubicBezTo>
                    <a:pt x="3738" y="2035"/>
                    <a:pt x="3769" y="2037"/>
                    <a:pt x="3761" y="2071"/>
                  </a:cubicBezTo>
                  <a:cubicBezTo>
                    <a:pt x="3758" y="2081"/>
                    <a:pt x="3747" y="2090"/>
                    <a:pt x="3743" y="2099"/>
                  </a:cubicBezTo>
                  <a:cubicBezTo>
                    <a:pt x="3738" y="2118"/>
                    <a:pt x="3747" y="2114"/>
                    <a:pt x="3750" y="2128"/>
                  </a:cubicBezTo>
                  <a:cubicBezTo>
                    <a:pt x="3753" y="2143"/>
                    <a:pt x="3729" y="2183"/>
                    <a:pt x="3716" y="2192"/>
                  </a:cubicBezTo>
                  <a:cubicBezTo>
                    <a:pt x="3711" y="2195"/>
                    <a:pt x="3703" y="2192"/>
                    <a:pt x="3700" y="2195"/>
                  </a:cubicBezTo>
                  <a:cubicBezTo>
                    <a:pt x="3693" y="2199"/>
                    <a:pt x="3690" y="2205"/>
                    <a:pt x="3685" y="2209"/>
                  </a:cubicBezTo>
                  <a:cubicBezTo>
                    <a:pt x="3673" y="2218"/>
                    <a:pt x="3670" y="2218"/>
                    <a:pt x="3658" y="2206"/>
                  </a:cubicBezTo>
                  <a:cubicBezTo>
                    <a:pt x="3643" y="2192"/>
                    <a:pt x="3634" y="2148"/>
                    <a:pt x="3612" y="2177"/>
                  </a:cubicBezTo>
                  <a:cubicBezTo>
                    <a:pt x="3597" y="2200"/>
                    <a:pt x="3598" y="2226"/>
                    <a:pt x="3598" y="2251"/>
                  </a:cubicBezTo>
                  <a:cubicBezTo>
                    <a:pt x="3598" y="2263"/>
                    <a:pt x="3597" y="2280"/>
                    <a:pt x="3595" y="2293"/>
                  </a:cubicBezTo>
                  <a:cubicBezTo>
                    <a:pt x="3591" y="2311"/>
                    <a:pt x="3590" y="2311"/>
                    <a:pt x="3595" y="2331"/>
                  </a:cubicBezTo>
                  <a:cubicBezTo>
                    <a:pt x="3598" y="2343"/>
                    <a:pt x="3593" y="2352"/>
                    <a:pt x="3595" y="2364"/>
                  </a:cubicBezTo>
                  <a:cubicBezTo>
                    <a:pt x="3596" y="2374"/>
                    <a:pt x="3604" y="2383"/>
                    <a:pt x="3607" y="2392"/>
                  </a:cubicBezTo>
                  <a:cubicBezTo>
                    <a:pt x="3612" y="2417"/>
                    <a:pt x="3607" y="2447"/>
                    <a:pt x="3611" y="2471"/>
                  </a:cubicBezTo>
                  <a:cubicBezTo>
                    <a:pt x="3615" y="2496"/>
                    <a:pt x="3616" y="2518"/>
                    <a:pt x="3624" y="2540"/>
                  </a:cubicBezTo>
                  <a:cubicBezTo>
                    <a:pt x="3629" y="2555"/>
                    <a:pt x="3649" y="2582"/>
                    <a:pt x="3647" y="2597"/>
                  </a:cubicBezTo>
                  <a:cubicBezTo>
                    <a:pt x="3646" y="2597"/>
                    <a:pt x="3643" y="2598"/>
                    <a:pt x="3642" y="2598"/>
                  </a:cubicBezTo>
                  <a:cubicBezTo>
                    <a:pt x="3627" y="2619"/>
                    <a:pt x="3643" y="2617"/>
                    <a:pt x="3650" y="2633"/>
                  </a:cubicBezTo>
                  <a:cubicBezTo>
                    <a:pt x="3656" y="2647"/>
                    <a:pt x="3651" y="2672"/>
                    <a:pt x="3656" y="2687"/>
                  </a:cubicBezTo>
                  <a:cubicBezTo>
                    <a:pt x="3665" y="2718"/>
                    <a:pt x="3682" y="2745"/>
                    <a:pt x="3699" y="2772"/>
                  </a:cubicBezTo>
                  <a:cubicBezTo>
                    <a:pt x="3716" y="2801"/>
                    <a:pt x="3739" y="2820"/>
                    <a:pt x="3758" y="2848"/>
                  </a:cubicBezTo>
                  <a:cubicBezTo>
                    <a:pt x="3771" y="2862"/>
                    <a:pt x="3778" y="2881"/>
                    <a:pt x="3791" y="2892"/>
                  </a:cubicBezTo>
                  <a:cubicBezTo>
                    <a:pt x="3803" y="2903"/>
                    <a:pt x="3814" y="2907"/>
                    <a:pt x="3824" y="2923"/>
                  </a:cubicBezTo>
                  <a:cubicBezTo>
                    <a:pt x="3828" y="2925"/>
                    <a:pt x="3820" y="2922"/>
                    <a:pt x="3821" y="2923"/>
                  </a:cubicBezTo>
                  <a:cubicBezTo>
                    <a:pt x="3832" y="2933"/>
                    <a:pt x="3842" y="2943"/>
                    <a:pt x="3854" y="2954"/>
                  </a:cubicBezTo>
                  <a:cubicBezTo>
                    <a:pt x="3854" y="2955"/>
                    <a:pt x="3850" y="2947"/>
                    <a:pt x="3852" y="2950"/>
                  </a:cubicBezTo>
                  <a:cubicBezTo>
                    <a:pt x="3867" y="2971"/>
                    <a:pt x="3890" y="2978"/>
                    <a:pt x="3912" y="2984"/>
                  </a:cubicBezTo>
                  <a:cubicBezTo>
                    <a:pt x="3931" y="2989"/>
                    <a:pt x="3959" y="2992"/>
                    <a:pt x="3976" y="3002"/>
                  </a:cubicBezTo>
                  <a:cubicBezTo>
                    <a:pt x="3995" y="3013"/>
                    <a:pt x="4006" y="3036"/>
                    <a:pt x="4022" y="3050"/>
                  </a:cubicBezTo>
                  <a:cubicBezTo>
                    <a:pt x="4040" y="3066"/>
                    <a:pt x="4058" y="3086"/>
                    <a:pt x="4076" y="3100"/>
                  </a:cubicBezTo>
                  <a:cubicBezTo>
                    <a:pt x="4116" y="3131"/>
                    <a:pt x="4156" y="3157"/>
                    <a:pt x="4193" y="3193"/>
                  </a:cubicBezTo>
                  <a:cubicBezTo>
                    <a:pt x="4229" y="3228"/>
                    <a:pt x="4267" y="3257"/>
                    <a:pt x="4308" y="3285"/>
                  </a:cubicBezTo>
                  <a:cubicBezTo>
                    <a:pt x="4331" y="3299"/>
                    <a:pt x="4349" y="3310"/>
                    <a:pt x="4377" y="3308"/>
                  </a:cubicBezTo>
                  <a:cubicBezTo>
                    <a:pt x="4377" y="3303"/>
                    <a:pt x="4380" y="3302"/>
                    <a:pt x="4381" y="3298"/>
                  </a:cubicBezTo>
                  <a:cubicBezTo>
                    <a:pt x="4394" y="3306"/>
                    <a:pt x="4426" y="3336"/>
                    <a:pt x="4423" y="3351"/>
                  </a:cubicBezTo>
                  <a:cubicBezTo>
                    <a:pt x="4452" y="3360"/>
                    <a:pt x="4460" y="3381"/>
                    <a:pt x="4461" y="3411"/>
                  </a:cubicBezTo>
                  <a:cubicBezTo>
                    <a:pt x="4461" y="3439"/>
                    <a:pt x="4469" y="3459"/>
                    <a:pt x="4478" y="3482"/>
                  </a:cubicBezTo>
                  <a:cubicBezTo>
                    <a:pt x="4497" y="3530"/>
                    <a:pt x="4519" y="3572"/>
                    <a:pt x="4537" y="3622"/>
                  </a:cubicBezTo>
                  <a:cubicBezTo>
                    <a:pt x="4544" y="3642"/>
                    <a:pt x="4556" y="3663"/>
                    <a:pt x="4563" y="3685"/>
                  </a:cubicBezTo>
                  <a:cubicBezTo>
                    <a:pt x="4571" y="3708"/>
                    <a:pt x="4565" y="3735"/>
                    <a:pt x="4575" y="3757"/>
                  </a:cubicBezTo>
                  <a:cubicBezTo>
                    <a:pt x="4586" y="3783"/>
                    <a:pt x="4602" y="3794"/>
                    <a:pt x="4606" y="3821"/>
                  </a:cubicBezTo>
                  <a:cubicBezTo>
                    <a:pt x="4610" y="3847"/>
                    <a:pt x="4614" y="3867"/>
                    <a:pt x="4621" y="3891"/>
                  </a:cubicBezTo>
                  <a:cubicBezTo>
                    <a:pt x="4639" y="3940"/>
                    <a:pt x="4648" y="3995"/>
                    <a:pt x="4661" y="4045"/>
                  </a:cubicBezTo>
                  <a:cubicBezTo>
                    <a:pt x="4671" y="4092"/>
                    <a:pt x="4703" y="4139"/>
                    <a:pt x="4723" y="4184"/>
                  </a:cubicBezTo>
                  <a:cubicBezTo>
                    <a:pt x="4729" y="4199"/>
                    <a:pt x="4728" y="4199"/>
                    <a:pt x="4729" y="4213"/>
                  </a:cubicBezTo>
                  <a:cubicBezTo>
                    <a:pt x="4730" y="4233"/>
                    <a:pt x="4732" y="4234"/>
                    <a:pt x="4744" y="4248"/>
                  </a:cubicBezTo>
                  <a:cubicBezTo>
                    <a:pt x="4756" y="4263"/>
                    <a:pt x="4771" y="4278"/>
                    <a:pt x="4781" y="4294"/>
                  </a:cubicBezTo>
                  <a:cubicBezTo>
                    <a:pt x="4809" y="4338"/>
                    <a:pt x="4849" y="4369"/>
                    <a:pt x="4881" y="4408"/>
                  </a:cubicBezTo>
                  <a:cubicBezTo>
                    <a:pt x="4900" y="4429"/>
                    <a:pt x="4924" y="4436"/>
                    <a:pt x="4947" y="4454"/>
                  </a:cubicBezTo>
                  <a:cubicBezTo>
                    <a:pt x="4969" y="4473"/>
                    <a:pt x="4970" y="4494"/>
                    <a:pt x="4986" y="4516"/>
                  </a:cubicBezTo>
                  <a:cubicBezTo>
                    <a:pt x="5000" y="4535"/>
                    <a:pt x="5018" y="4549"/>
                    <a:pt x="5032" y="4569"/>
                  </a:cubicBezTo>
                  <a:cubicBezTo>
                    <a:pt x="5045" y="4589"/>
                    <a:pt x="5058" y="4598"/>
                    <a:pt x="5081" y="4606"/>
                  </a:cubicBezTo>
                  <a:cubicBezTo>
                    <a:pt x="5100" y="4614"/>
                    <a:pt x="5129" y="4625"/>
                    <a:pt x="5141" y="4643"/>
                  </a:cubicBezTo>
                  <a:cubicBezTo>
                    <a:pt x="5153" y="4661"/>
                    <a:pt x="5154" y="4686"/>
                    <a:pt x="5167" y="4706"/>
                  </a:cubicBezTo>
                  <a:cubicBezTo>
                    <a:pt x="5193" y="4748"/>
                    <a:pt x="5258" y="4756"/>
                    <a:pt x="5300" y="4775"/>
                  </a:cubicBezTo>
                  <a:cubicBezTo>
                    <a:pt x="5339" y="4793"/>
                    <a:pt x="5366" y="4835"/>
                    <a:pt x="5407" y="4846"/>
                  </a:cubicBezTo>
                  <a:cubicBezTo>
                    <a:pt x="5453" y="4860"/>
                    <a:pt x="5499" y="4861"/>
                    <a:pt x="5546" y="4865"/>
                  </a:cubicBezTo>
                  <a:cubicBezTo>
                    <a:pt x="5552" y="4900"/>
                    <a:pt x="5649" y="4871"/>
                    <a:pt x="5670" y="4868"/>
                  </a:cubicBezTo>
                  <a:cubicBezTo>
                    <a:pt x="5690" y="4864"/>
                    <a:pt x="5715" y="4863"/>
                    <a:pt x="5736" y="4862"/>
                  </a:cubicBezTo>
                  <a:cubicBezTo>
                    <a:pt x="5760" y="4861"/>
                    <a:pt x="5776" y="4870"/>
                    <a:pt x="5799" y="4873"/>
                  </a:cubicBezTo>
                  <a:cubicBezTo>
                    <a:pt x="5825" y="4876"/>
                    <a:pt x="6054" y="4803"/>
                    <a:pt x="6045" y="4874"/>
                  </a:cubicBezTo>
                  <a:cubicBezTo>
                    <a:pt x="6082" y="4873"/>
                    <a:pt x="6081" y="4901"/>
                    <a:pt x="6087" y="4929"/>
                  </a:cubicBezTo>
                  <a:cubicBezTo>
                    <a:pt x="6093" y="4958"/>
                    <a:pt x="6081" y="4967"/>
                    <a:pt x="6068" y="4993"/>
                  </a:cubicBezTo>
                  <a:cubicBezTo>
                    <a:pt x="6055" y="5017"/>
                    <a:pt x="6040" y="5031"/>
                    <a:pt x="6017" y="5046"/>
                  </a:cubicBezTo>
                  <a:cubicBezTo>
                    <a:pt x="5997" y="5061"/>
                    <a:pt x="5976" y="5069"/>
                    <a:pt x="5958" y="5089"/>
                  </a:cubicBezTo>
                  <a:cubicBezTo>
                    <a:pt x="5945" y="5103"/>
                    <a:pt x="5927" y="5119"/>
                    <a:pt x="5916" y="5133"/>
                  </a:cubicBezTo>
                  <a:cubicBezTo>
                    <a:pt x="5899" y="5153"/>
                    <a:pt x="5901" y="5180"/>
                    <a:pt x="5906" y="5205"/>
                  </a:cubicBezTo>
                  <a:cubicBezTo>
                    <a:pt x="5916" y="5258"/>
                    <a:pt x="5966" y="5288"/>
                    <a:pt x="6006" y="5316"/>
                  </a:cubicBezTo>
                  <a:cubicBezTo>
                    <a:pt x="6035" y="5336"/>
                    <a:pt x="6063" y="5358"/>
                    <a:pt x="6093" y="5376"/>
                  </a:cubicBezTo>
                  <a:cubicBezTo>
                    <a:pt x="6121" y="5395"/>
                    <a:pt x="6149" y="5403"/>
                    <a:pt x="6179" y="5415"/>
                  </a:cubicBezTo>
                  <a:cubicBezTo>
                    <a:pt x="6207" y="5425"/>
                    <a:pt x="6237" y="5435"/>
                    <a:pt x="6264" y="5449"/>
                  </a:cubicBezTo>
                  <a:cubicBezTo>
                    <a:pt x="6294" y="5465"/>
                    <a:pt x="6324" y="5487"/>
                    <a:pt x="6359" y="5493"/>
                  </a:cubicBezTo>
                  <a:cubicBezTo>
                    <a:pt x="6368" y="5500"/>
                    <a:pt x="6387" y="5513"/>
                    <a:pt x="6388" y="5512"/>
                  </a:cubicBezTo>
                  <a:cubicBezTo>
                    <a:pt x="6410" y="5517"/>
                    <a:pt x="6429" y="5536"/>
                    <a:pt x="6449" y="5546"/>
                  </a:cubicBezTo>
                  <a:cubicBezTo>
                    <a:pt x="6475" y="5559"/>
                    <a:pt x="6505" y="5546"/>
                    <a:pt x="6531" y="5559"/>
                  </a:cubicBezTo>
                  <a:cubicBezTo>
                    <a:pt x="6554" y="5569"/>
                    <a:pt x="6571" y="5583"/>
                    <a:pt x="6596" y="5592"/>
                  </a:cubicBezTo>
                  <a:cubicBezTo>
                    <a:pt x="6618" y="5600"/>
                    <a:pt x="6641" y="5606"/>
                    <a:pt x="6664" y="5616"/>
                  </a:cubicBezTo>
                  <a:cubicBezTo>
                    <a:pt x="6708" y="5632"/>
                    <a:pt x="6748" y="5665"/>
                    <a:pt x="6779" y="5703"/>
                  </a:cubicBezTo>
                  <a:cubicBezTo>
                    <a:pt x="6809" y="5738"/>
                    <a:pt x="6852" y="5761"/>
                    <a:pt x="6882" y="5795"/>
                  </a:cubicBezTo>
                  <a:cubicBezTo>
                    <a:pt x="6901" y="5816"/>
                    <a:pt x="6922" y="5834"/>
                    <a:pt x="6946" y="5852"/>
                  </a:cubicBezTo>
                  <a:cubicBezTo>
                    <a:pt x="6973" y="5870"/>
                    <a:pt x="7000" y="5868"/>
                    <a:pt x="7028" y="5881"/>
                  </a:cubicBezTo>
                  <a:cubicBezTo>
                    <a:pt x="7058" y="5896"/>
                    <a:pt x="7076" y="5924"/>
                    <a:pt x="7102" y="5941"/>
                  </a:cubicBezTo>
                  <a:cubicBezTo>
                    <a:pt x="7135" y="5962"/>
                    <a:pt x="7163" y="5961"/>
                    <a:pt x="7199" y="5964"/>
                  </a:cubicBezTo>
                  <a:cubicBezTo>
                    <a:pt x="7206" y="5997"/>
                    <a:pt x="7223" y="5995"/>
                    <a:pt x="7251" y="5999"/>
                  </a:cubicBezTo>
                  <a:cubicBezTo>
                    <a:pt x="7257" y="6013"/>
                    <a:pt x="7262" y="6022"/>
                    <a:pt x="7250" y="6033"/>
                  </a:cubicBezTo>
                  <a:cubicBezTo>
                    <a:pt x="7258" y="6037"/>
                    <a:pt x="7269" y="6040"/>
                    <a:pt x="7278" y="6043"/>
                  </a:cubicBezTo>
                  <a:cubicBezTo>
                    <a:pt x="7282" y="6062"/>
                    <a:pt x="7264" y="6054"/>
                    <a:pt x="7261" y="6063"/>
                  </a:cubicBezTo>
                  <a:cubicBezTo>
                    <a:pt x="7255" y="6080"/>
                    <a:pt x="7276" y="6086"/>
                    <a:pt x="7285" y="6092"/>
                  </a:cubicBezTo>
                  <a:cubicBezTo>
                    <a:pt x="7302" y="6104"/>
                    <a:pt x="7315" y="6125"/>
                    <a:pt x="7332" y="6136"/>
                  </a:cubicBezTo>
                  <a:cubicBezTo>
                    <a:pt x="7345" y="6143"/>
                    <a:pt x="7359" y="6139"/>
                    <a:pt x="7371" y="6143"/>
                  </a:cubicBezTo>
                  <a:cubicBezTo>
                    <a:pt x="7380" y="6147"/>
                    <a:pt x="7385" y="6160"/>
                    <a:pt x="7390" y="6167"/>
                  </a:cubicBezTo>
                  <a:cubicBezTo>
                    <a:pt x="7403" y="6186"/>
                    <a:pt x="7416" y="6205"/>
                    <a:pt x="7430" y="6222"/>
                  </a:cubicBezTo>
                  <a:cubicBezTo>
                    <a:pt x="7443" y="6241"/>
                    <a:pt x="7460" y="6253"/>
                    <a:pt x="7476" y="6270"/>
                  </a:cubicBezTo>
                  <a:cubicBezTo>
                    <a:pt x="7493" y="6286"/>
                    <a:pt x="7500" y="6308"/>
                    <a:pt x="7512" y="6328"/>
                  </a:cubicBezTo>
                  <a:cubicBezTo>
                    <a:pt x="7524" y="6348"/>
                    <a:pt x="7535" y="6366"/>
                    <a:pt x="7539" y="6388"/>
                  </a:cubicBezTo>
                  <a:cubicBezTo>
                    <a:pt x="7541" y="6401"/>
                    <a:pt x="7540" y="6411"/>
                    <a:pt x="7546" y="6423"/>
                  </a:cubicBezTo>
                  <a:cubicBezTo>
                    <a:pt x="7551" y="6431"/>
                    <a:pt x="7565" y="6441"/>
                    <a:pt x="7565" y="6452"/>
                  </a:cubicBezTo>
                  <a:cubicBezTo>
                    <a:pt x="7565" y="6463"/>
                    <a:pt x="7551" y="6475"/>
                    <a:pt x="7552" y="6489"/>
                  </a:cubicBezTo>
                  <a:cubicBezTo>
                    <a:pt x="7538" y="6492"/>
                    <a:pt x="7538" y="6508"/>
                    <a:pt x="7536" y="6518"/>
                  </a:cubicBezTo>
                  <a:cubicBezTo>
                    <a:pt x="7533" y="6534"/>
                    <a:pt x="7533" y="6533"/>
                    <a:pt x="7523" y="6545"/>
                  </a:cubicBezTo>
                  <a:cubicBezTo>
                    <a:pt x="7511" y="6560"/>
                    <a:pt x="7499" y="6583"/>
                    <a:pt x="7494" y="6603"/>
                  </a:cubicBezTo>
                  <a:cubicBezTo>
                    <a:pt x="7487" y="6629"/>
                    <a:pt x="7485" y="6661"/>
                    <a:pt x="7484" y="6687"/>
                  </a:cubicBezTo>
                  <a:cubicBezTo>
                    <a:pt x="7483" y="6713"/>
                    <a:pt x="7484" y="6739"/>
                    <a:pt x="7458" y="6754"/>
                  </a:cubicBezTo>
                  <a:cubicBezTo>
                    <a:pt x="7431" y="6698"/>
                    <a:pt x="7374" y="6725"/>
                    <a:pt x="7334" y="6687"/>
                  </a:cubicBezTo>
                  <a:cubicBezTo>
                    <a:pt x="7315" y="6669"/>
                    <a:pt x="7300" y="6653"/>
                    <a:pt x="7279" y="6637"/>
                  </a:cubicBezTo>
                  <a:cubicBezTo>
                    <a:pt x="7255" y="6618"/>
                    <a:pt x="7252" y="6599"/>
                    <a:pt x="7237" y="6576"/>
                  </a:cubicBezTo>
                  <a:cubicBezTo>
                    <a:pt x="7247" y="6567"/>
                    <a:pt x="7250" y="6554"/>
                    <a:pt x="7247" y="6541"/>
                  </a:cubicBezTo>
                  <a:cubicBezTo>
                    <a:pt x="7243" y="6526"/>
                    <a:pt x="7239" y="6524"/>
                    <a:pt x="7241" y="6506"/>
                  </a:cubicBezTo>
                  <a:cubicBezTo>
                    <a:pt x="7242" y="6473"/>
                    <a:pt x="7245" y="6467"/>
                    <a:pt x="7222" y="6446"/>
                  </a:cubicBezTo>
                  <a:cubicBezTo>
                    <a:pt x="7207" y="6431"/>
                    <a:pt x="7196" y="6407"/>
                    <a:pt x="7189" y="6385"/>
                  </a:cubicBezTo>
                  <a:cubicBezTo>
                    <a:pt x="7181" y="6361"/>
                    <a:pt x="7192" y="6333"/>
                    <a:pt x="7166" y="6322"/>
                  </a:cubicBezTo>
                  <a:cubicBezTo>
                    <a:pt x="7144" y="6312"/>
                    <a:pt x="7110" y="6316"/>
                    <a:pt x="7087" y="6312"/>
                  </a:cubicBezTo>
                  <a:cubicBezTo>
                    <a:pt x="7060" y="6306"/>
                    <a:pt x="7036" y="6300"/>
                    <a:pt x="7007" y="6300"/>
                  </a:cubicBezTo>
                  <a:cubicBezTo>
                    <a:pt x="6980" y="6300"/>
                    <a:pt x="6951" y="6312"/>
                    <a:pt x="6926" y="6307"/>
                  </a:cubicBezTo>
                  <a:cubicBezTo>
                    <a:pt x="6908" y="6303"/>
                    <a:pt x="6881" y="6291"/>
                    <a:pt x="6865" y="6282"/>
                  </a:cubicBezTo>
                  <a:cubicBezTo>
                    <a:pt x="6843" y="6270"/>
                    <a:pt x="6825" y="6254"/>
                    <a:pt x="6804" y="6241"/>
                  </a:cubicBezTo>
                  <a:cubicBezTo>
                    <a:pt x="6783" y="6228"/>
                    <a:pt x="6766" y="6211"/>
                    <a:pt x="6748" y="6197"/>
                  </a:cubicBezTo>
                  <a:cubicBezTo>
                    <a:pt x="6767" y="6188"/>
                    <a:pt x="6783" y="6165"/>
                    <a:pt x="6759" y="6147"/>
                  </a:cubicBezTo>
                  <a:cubicBezTo>
                    <a:pt x="6747" y="6140"/>
                    <a:pt x="6733" y="6154"/>
                    <a:pt x="6723" y="6147"/>
                  </a:cubicBezTo>
                  <a:cubicBezTo>
                    <a:pt x="6713" y="6141"/>
                    <a:pt x="6720" y="6118"/>
                    <a:pt x="6710" y="6110"/>
                  </a:cubicBezTo>
                  <a:cubicBezTo>
                    <a:pt x="6693" y="6095"/>
                    <a:pt x="6654" y="6105"/>
                    <a:pt x="6635" y="6110"/>
                  </a:cubicBezTo>
                  <a:cubicBezTo>
                    <a:pt x="6604" y="6118"/>
                    <a:pt x="6593" y="6134"/>
                    <a:pt x="6570" y="6155"/>
                  </a:cubicBezTo>
                  <a:cubicBezTo>
                    <a:pt x="6531" y="6191"/>
                    <a:pt x="6509" y="6237"/>
                    <a:pt x="6482" y="6278"/>
                  </a:cubicBezTo>
                  <a:cubicBezTo>
                    <a:pt x="6468" y="6299"/>
                    <a:pt x="6454" y="6321"/>
                    <a:pt x="6446" y="6345"/>
                  </a:cubicBezTo>
                  <a:cubicBezTo>
                    <a:pt x="6442" y="6358"/>
                    <a:pt x="6442" y="6368"/>
                    <a:pt x="6435" y="6380"/>
                  </a:cubicBezTo>
                  <a:cubicBezTo>
                    <a:pt x="6429" y="6391"/>
                    <a:pt x="6421" y="6400"/>
                    <a:pt x="6416" y="6409"/>
                  </a:cubicBezTo>
                  <a:cubicBezTo>
                    <a:pt x="6406" y="6431"/>
                    <a:pt x="6397" y="6446"/>
                    <a:pt x="6383" y="6463"/>
                  </a:cubicBezTo>
                  <a:cubicBezTo>
                    <a:pt x="6370" y="6479"/>
                    <a:pt x="6352" y="6501"/>
                    <a:pt x="6352" y="6521"/>
                  </a:cubicBezTo>
                  <a:cubicBezTo>
                    <a:pt x="6352" y="6542"/>
                    <a:pt x="6373" y="6575"/>
                    <a:pt x="6370" y="6594"/>
                  </a:cubicBezTo>
                  <a:cubicBezTo>
                    <a:pt x="6367" y="6613"/>
                    <a:pt x="6337" y="6640"/>
                    <a:pt x="6326" y="6655"/>
                  </a:cubicBezTo>
                  <a:cubicBezTo>
                    <a:pt x="6298" y="6698"/>
                    <a:pt x="6261" y="6741"/>
                    <a:pt x="6293" y="6791"/>
                  </a:cubicBezTo>
                  <a:cubicBezTo>
                    <a:pt x="6299" y="6796"/>
                    <a:pt x="6309" y="6805"/>
                    <a:pt x="6311" y="6814"/>
                  </a:cubicBezTo>
                  <a:cubicBezTo>
                    <a:pt x="6317" y="6828"/>
                    <a:pt x="6304" y="6834"/>
                    <a:pt x="6308" y="6848"/>
                  </a:cubicBezTo>
                  <a:cubicBezTo>
                    <a:pt x="6313" y="6863"/>
                    <a:pt x="6356" y="6883"/>
                    <a:pt x="6369" y="6887"/>
                  </a:cubicBezTo>
                  <a:cubicBezTo>
                    <a:pt x="6380" y="6891"/>
                    <a:pt x="6393" y="6896"/>
                    <a:pt x="6406" y="6893"/>
                  </a:cubicBezTo>
                  <a:cubicBezTo>
                    <a:pt x="6417" y="6893"/>
                    <a:pt x="6428" y="6884"/>
                    <a:pt x="6440" y="6883"/>
                  </a:cubicBezTo>
                  <a:cubicBezTo>
                    <a:pt x="6469" y="6880"/>
                    <a:pt x="6482" y="6893"/>
                    <a:pt x="6496" y="6916"/>
                  </a:cubicBezTo>
                  <a:cubicBezTo>
                    <a:pt x="6506" y="6932"/>
                    <a:pt x="6523" y="6950"/>
                    <a:pt x="6540" y="6962"/>
                  </a:cubicBezTo>
                  <a:cubicBezTo>
                    <a:pt x="6559" y="6975"/>
                    <a:pt x="6581" y="6976"/>
                    <a:pt x="6601" y="6990"/>
                  </a:cubicBezTo>
                  <a:cubicBezTo>
                    <a:pt x="6623" y="7004"/>
                    <a:pt x="6627" y="7028"/>
                    <a:pt x="6648" y="7044"/>
                  </a:cubicBezTo>
                  <a:cubicBezTo>
                    <a:pt x="6662" y="7055"/>
                    <a:pt x="6700" y="7063"/>
                    <a:pt x="6700" y="7080"/>
                  </a:cubicBezTo>
                  <a:cubicBezTo>
                    <a:pt x="6700" y="7089"/>
                    <a:pt x="6686" y="7101"/>
                    <a:pt x="6685" y="7109"/>
                  </a:cubicBezTo>
                  <a:cubicBezTo>
                    <a:pt x="6682" y="7119"/>
                    <a:pt x="6679" y="7137"/>
                    <a:pt x="6679" y="7148"/>
                  </a:cubicBezTo>
                  <a:cubicBezTo>
                    <a:pt x="6677" y="7177"/>
                    <a:pt x="6675" y="7200"/>
                    <a:pt x="6692" y="7220"/>
                  </a:cubicBezTo>
                  <a:cubicBezTo>
                    <a:pt x="6711" y="7246"/>
                    <a:pt x="6709" y="7260"/>
                    <a:pt x="6697" y="7288"/>
                  </a:cubicBezTo>
                  <a:cubicBezTo>
                    <a:pt x="6691" y="7304"/>
                    <a:pt x="6663" y="7341"/>
                    <a:pt x="6699" y="7344"/>
                  </a:cubicBezTo>
                  <a:cubicBezTo>
                    <a:pt x="6702" y="7356"/>
                    <a:pt x="6693" y="7365"/>
                    <a:pt x="6696" y="7377"/>
                  </a:cubicBezTo>
                  <a:cubicBezTo>
                    <a:pt x="6703" y="7380"/>
                    <a:pt x="6736" y="7393"/>
                    <a:pt x="6738" y="7400"/>
                  </a:cubicBezTo>
                  <a:cubicBezTo>
                    <a:pt x="6743" y="7414"/>
                    <a:pt x="6723" y="7434"/>
                    <a:pt x="6721" y="7449"/>
                  </a:cubicBezTo>
                  <a:cubicBezTo>
                    <a:pt x="6720" y="7460"/>
                    <a:pt x="6727" y="7460"/>
                    <a:pt x="6718" y="7470"/>
                  </a:cubicBezTo>
                  <a:cubicBezTo>
                    <a:pt x="6711" y="7478"/>
                    <a:pt x="6702" y="7475"/>
                    <a:pt x="6696" y="7481"/>
                  </a:cubicBezTo>
                  <a:cubicBezTo>
                    <a:pt x="6686" y="7487"/>
                    <a:pt x="6669" y="7503"/>
                    <a:pt x="6666" y="7514"/>
                  </a:cubicBezTo>
                  <a:cubicBezTo>
                    <a:pt x="6654" y="7493"/>
                    <a:pt x="6640" y="7496"/>
                    <a:pt x="6617" y="7514"/>
                  </a:cubicBezTo>
                  <a:cubicBezTo>
                    <a:pt x="6616" y="7486"/>
                    <a:pt x="6571" y="7476"/>
                    <a:pt x="6552" y="7476"/>
                  </a:cubicBezTo>
                  <a:cubicBezTo>
                    <a:pt x="6528" y="7477"/>
                    <a:pt x="6508" y="7496"/>
                    <a:pt x="6487" y="7504"/>
                  </a:cubicBezTo>
                  <a:cubicBezTo>
                    <a:pt x="6476" y="7509"/>
                    <a:pt x="6466" y="7514"/>
                    <a:pt x="6457" y="7519"/>
                  </a:cubicBezTo>
                  <a:cubicBezTo>
                    <a:pt x="6438" y="7527"/>
                    <a:pt x="6420" y="7544"/>
                    <a:pt x="6402" y="7556"/>
                  </a:cubicBezTo>
                  <a:cubicBezTo>
                    <a:pt x="6375" y="7574"/>
                    <a:pt x="6361" y="7576"/>
                    <a:pt x="6343" y="7608"/>
                  </a:cubicBezTo>
                  <a:cubicBezTo>
                    <a:pt x="6334" y="7628"/>
                    <a:pt x="6313" y="7644"/>
                    <a:pt x="6317" y="7667"/>
                  </a:cubicBezTo>
                  <a:cubicBezTo>
                    <a:pt x="6321" y="7692"/>
                    <a:pt x="6331" y="7717"/>
                    <a:pt x="6333" y="7743"/>
                  </a:cubicBezTo>
                  <a:cubicBezTo>
                    <a:pt x="6335" y="7771"/>
                    <a:pt x="6333" y="7801"/>
                    <a:pt x="6333" y="7829"/>
                  </a:cubicBezTo>
                  <a:cubicBezTo>
                    <a:pt x="6333" y="7855"/>
                    <a:pt x="6338" y="7890"/>
                    <a:pt x="6332" y="7913"/>
                  </a:cubicBezTo>
                  <a:cubicBezTo>
                    <a:pt x="6319" y="7957"/>
                    <a:pt x="6264" y="7995"/>
                    <a:pt x="6231" y="8020"/>
                  </a:cubicBezTo>
                  <a:cubicBezTo>
                    <a:pt x="6211" y="8037"/>
                    <a:pt x="6191" y="8025"/>
                    <a:pt x="6175" y="8042"/>
                  </a:cubicBezTo>
                  <a:cubicBezTo>
                    <a:pt x="6154" y="8061"/>
                    <a:pt x="6137" y="8091"/>
                    <a:pt x="6121" y="8113"/>
                  </a:cubicBezTo>
                  <a:cubicBezTo>
                    <a:pt x="6087" y="8158"/>
                    <a:pt x="6071" y="8197"/>
                    <a:pt x="6059" y="8249"/>
                  </a:cubicBezTo>
                  <a:cubicBezTo>
                    <a:pt x="6048" y="8299"/>
                    <a:pt x="6027" y="8355"/>
                    <a:pt x="5971" y="8355"/>
                  </a:cubicBezTo>
                  <a:cubicBezTo>
                    <a:pt x="5958" y="8355"/>
                    <a:pt x="5945" y="8356"/>
                    <a:pt x="5933" y="8351"/>
                  </a:cubicBezTo>
                  <a:cubicBezTo>
                    <a:pt x="5919" y="8345"/>
                    <a:pt x="5919" y="8340"/>
                    <a:pt x="5900" y="8343"/>
                  </a:cubicBezTo>
                  <a:cubicBezTo>
                    <a:pt x="5872" y="8348"/>
                    <a:pt x="5851" y="8362"/>
                    <a:pt x="5822" y="8354"/>
                  </a:cubicBezTo>
                  <a:cubicBezTo>
                    <a:pt x="5796" y="8345"/>
                    <a:pt x="5745" y="8320"/>
                    <a:pt x="5740" y="8285"/>
                  </a:cubicBezTo>
                  <a:cubicBezTo>
                    <a:pt x="5737" y="8261"/>
                    <a:pt x="5755" y="8254"/>
                    <a:pt x="5743" y="8231"/>
                  </a:cubicBezTo>
                  <a:cubicBezTo>
                    <a:pt x="5738" y="8221"/>
                    <a:pt x="5733" y="8223"/>
                    <a:pt x="5731" y="8210"/>
                  </a:cubicBezTo>
                  <a:cubicBezTo>
                    <a:pt x="5729" y="8199"/>
                    <a:pt x="5735" y="8191"/>
                    <a:pt x="5732" y="8180"/>
                  </a:cubicBezTo>
                  <a:cubicBezTo>
                    <a:pt x="5766" y="8185"/>
                    <a:pt x="5736" y="8138"/>
                    <a:pt x="5732" y="8127"/>
                  </a:cubicBezTo>
                  <a:cubicBezTo>
                    <a:pt x="5723" y="8107"/>
                    <a:pt x="5735" y="8082"/>
                    <a:pt x="5755" y="8070"/>
                  </a:cubicBezTo>
                  <a:cubicBezTo>
                    <a:pt x="5766" y="8064"/>
                    <a:pt x="5777" y="8069"/>
                    <a:pt x="5790" y="8067"/>
                  </a:cubicBezTo>
                  <a:cubicBezTo>
                    <a:pt x="5799" y="8063"/>
                    <a:pt x="5810" y="8054"/>
                    <a:pt x="5818" y="8048"/>
                  </a:cubicBezTo>
                  <a:cubicBezTo>
                    <a:pt x="5833" y="8037"/>
                    <a:pt x="5852" y="8017"/>
                    <a:pt x="5861" y="8000"/>
                  </a:cubicBezTo>
                  <a:cubicBezTo>
                    <a:pt x="5884" y="7958"/>
                    <a:pt x="5892" y="7910"/>
                    <a:pt x="5913" y="7863"/>
                  </a:cubicBezTo>
                  <a:cubicBezTo>
                    <a:pt x="5924" y="7835"/>
                    <a:pt x="5923" y="7823"/>
                    <a:pt x="5909" y="7799"/>
                  </a:cubicBezTo>
                  <a:cubicBezTo>
                    <a:pt x="5903" y="7788"/>
                    <a:pt x="5900" y="7780"/>
                    <a:pt x="5892" y="7772"/>
                  </a:cubicBezTo>
                  <a:cubicBezTo>
                    <a:pt x="5884" y="7764"/>
                    <a:pt x="5869" y="7762"/>
                    <a:pt x="5864" y="7757"/>
                  </a:cubicBezTo>
                  <a:cubicBezTo>
                    <a:pt x="5861" y="7756"/>
                    <a:pt x="5860" y="7756"/>
                    <a:pt x="5858" y="7754"/>
                  </a:cubicBezTo>
                  <a:cubicBezTo>
                    <a:pt x="5852" y="7730"/>
                    <a:pt x="5875" y="7709"/>
                    <a:pt x="5892" y="7704"/>
                  </a:cubicBezTo>
                  <a:cubicBezTo>
                    <a:pt x="5903" y="7700"/>
                    <a:pt x="5915" y="7699"/>
                    <a:pt x="5925" y="7692"/>
                  </a:cubicBezTo>
                  <a:cubicBezTo>
                    <a:pt x="5936" y="7686"/>
                    <a:pt x="5945" y="7673"/>
                    <a:pt x="5956" y="7667"/>
                  </a:cubicBezTo>
                  <a:cubicBezTo>
                    <a:pt x="5999" y="7642"/>
                    <a:pt x="6050" y="7693"/>
                    <a:pt x="6086" y="7639"/>
                  </a:cubicBezTo>
                  <a:cubicBezTo>
                    <a:pt x="6099" y="7619"/>
                    <a:pt x="6101" y="7590"/>
                    <a:pt x="6107" y="7566"/>
                  </a:cubicBezTo>
                  <a:cubicBezTo>
                    <a:pt x="6113" y="7543"/>
                    <a:pt x="6114" y="7513"/>
                    <a:pt x="6102" y="7493"/>
                  </a:cubicBezTo>
                  <a:cubicBezTo>
                    <a:pt x="6089" y="7473"/>
                    <a:pt x="6070" y="7463"/>
                    <a:pt x="6060" y="7443"/>
                  </a:cubicBezTo>
                  <a:cubicBezTo>
                    <a:pt x="6050" y="7421"/>
                    <a:pt x="6033" y="7398"/>
                    <a:pt x="6027" y="7376"/>
                  </a:cubicBezTo>
                  <a:cubicBezTo>
                    <a:pt x="6000" y="7278"/>
                    <a:pt x="6010" y="7165"/>
                    <a:pt x="5975" y="7069"/>
                  </a:cubicBezTo>
                  <a:cubicBezTo>
                    <a:pt x="5960" y="7024"/>
                    <a:pt x="5936" y="7000"/>
                    <a:pt x="5905" y="6965"/>
                  </a:cubicBezTo>
                  <a:cubicBezTo>
                    <a:pt x="5900" y="6959"/>
                    <a:pt x="5887" y="6947"/>
                    <a:pt x="5885" y="6939"/>
                  </a:cubicBezTo>
                  <a:cubicBezTo>
                    <a:pt x="5882" y="6929"/>
                    <a:pt x="5890" y="6914"/>
                    <a:pt x="5886" y="6900"/>
                  </a:cubicBezTo>
                  <a:cubicBezTo>
                    <a:pt x="5881" y="6888"/>
                    <a:pt x="5872" y="6886"/>
                    <a:pt x="5866" y="6877"/>
                  </a:cubicBezTo>
                  <a:cubicBezTo>
                    <a:pt x="5855" y="6863"/>
                    <a:pt x="5857" y="6857"/>
                    <a:pt x="5856" y="6839"/>
                  </a:cubicBezTo>
                  <a:cubicBezTo>
                    <a:pt x="5855" y="6828"/>
                    <a:pt x="5848" y="6816"/>
                    <a:pt x="5847" y="6805"/>
                  </a:cubicBezTo>
                  <a:cubicBezTo>
                    <a:pt x="5845" y="6792"/>
                    <a:pt x="5850" y="6774"/>
                    <a:pt x="5845" y="6761"/>
                  </a:cubicBezTo>
                  <a:cubicBezTo>
                    <a:pt x="5840" y="6744"/>
                    <a:pt x="5821" y="6722"/>
                    <a:pt x="5810" y="6710"/>
                  </a:cubicBezTo>
                  <a:cubicBezTo>
                    <a:pt x="5820" y="6704"/>
                    <a:pt x="5843" y="6695"/>
                    <a:pt x="5846" y="6678"/>
                  </a:cubicBezTo>
                  <a:cubicBezTo>
                    <a:pt x="5847" y="6662"/>
                    <a:pt x="5822" y="6640"/>
                    <a:pt x="5814" y="6629"/>
                  </a:cubicBezTo>
                  <a:cubicBezTo>
                    <a:pt x="5799" y="6612"/>
                    <a:pt x="5799" y="6604"/>
                    <a:pt x="5793" y="6582"/>
                  </a:cubicBezTo>
                  <a:cubicBezTo>
                    <a:pt x="5787" y="6562"/>
                    <a:pt x="5774" y="6554"/>
                    <a:pt x="5762" y="6539"/>
                  </a:cubicBezTo>
                  <a:cubicBezTo>
                    <a:pt x="5749" y="6524"/>
                    <a:pt x="5742" y="6510"/>
                    <a:pt x="5722" y="6505"/>
                  </a:cubicBezTo>
                  <a:cubicBezTo>
                    <a:pt x="5705" y="6499"/>
                    <a:pt x="5679" y="6496"/>
                    <a:pt x="5661" y="6501"/>
                  </a:cubicBezTo>
                  <a:cubicBezTo>
                    <a:pt x="5647" y="6505"/>
                    <a:pt x="5630" y="6516"/>
                    <a:pt x="5619" y="6531"/>
                  </a:cubicBezTo>
                  <a:cubicBezTo>
                    <a:pt x="5610" y="6545"/>
                    <a:pt x="5611" y="6566"/>
                    <a:pt x="5595" y="6571"/>
                  </a:cubicBezTo>
                  <a:cubicBezTo>
                    <a:pt x="5580" y="6558"/>
                    <a:pt x="5539" y="6539"/>
                    <a:pt x="5521" y="6539"/>
                  </a:cubicBezTo>
                  <a:cubicBezTo>
                    <a:pt x="5517" y="6553"/>
                    <a:pt x="5501" y="6558"/>
                    <a:pt x="5498" y="6542"/>
                  </a:cubicBezTo>
                  <a:cubicBezTo>
                    <a:pt x="5505" y="6536"/>
                    <a:pt x="5512" y="6531"/>
                    <a:pt x="5520" y="6524"/>
                  </a:cubicBezTo>
                  <a:cubicBezTo>
                    <a:pt x="5504" y="6501"/>
                    <a:pt x="5482" y="6478"/>
                    <a:pt x="5461" y="6460"/>
                  </a:cubicBezTo>
                  <a:cubicBezTo>
                    <a:pt x="5441" y="6442"/>
                    <a:pt x="5423" y="6410"/>
                    <a:pt x="5393" y="6420"/>
                  </a:cubicBezTo>
                  <a:cubicBezTo>
                    <a:pt x="5375" y="6426"/>
                    <a:pt x="5375" y="6433"/>
                    <a:pt x="5358" y="6422"/>
                  </a:cubicBezTo>
                  <a:cubicBezTo>
                    <a:pt x="5344" y="6412"/>
                    <a:pt x="5331" y="6396"/>
                    <a:pt x="5321" y="6381"/>
                  </a:cubicBezTo>
                  <a:cubicBezTo>
                    <a:pt x="5318" y="6375"/>
                    <a:pt x="5318" y="6366"/>
                    <a:pt x="5312" y="6363"/>
                  </a:cubicBezTo>
                  <a:cubicBezTo>
                    <a:pt x="5299" y="6356"/>
                    <a:pt x="5302" y="6368"/>
                    <a:pt x="5292" y="6371"/>
                  </a:cubicBezTo>
                  <a:cubicBezTo>
                    <a:pt x="5273" y="6374"/>
                    <a:pt x="5277" y="6356"/>
                    <a:pt x="5264" y="6347"/>
                  </a:cubicBezTo>
                  <a:cubicBezTo>
                    <a:pt x="5268" y="6336"/>
                    <a:pt x="5281" y="6333"/>
                    <a:pt x="5287" y="6323"/>
                  </a:cubicBezTo>
                  <a:cubicBezTo>
                    <a:pt x="5295" y="6309"/>
                    <a:pt x="5286" y="6304"/>
                    <a:pt x="5287" y="6290"/>
                  </a:cubicBezTo>
                  <a:cubicBezTo>
                    <a:pt x="5288" y="6271"/>
                    <a:pt x="5311" y="6253"/>
                    <a:pt x="5328" y="6248"/>
                  </a:cubicBezTo>
                  <a:cubicBezTo>
                    <a:pt x="5333" y="6223"/>
                    <a:pt x="5313" y="6215"/>
                    <a:pt x="5309" y="6194"/>
                  </a:cubicBezTo>
                  <a:cubicBezTo>
                    <a:pt x="5311" y="6193"/>
                    <a:pt x="5314" y="6193"/>
                    <a:pt x="5315" y="6193"/>
                  </a:cubicBezTo>
                  <a:cubicBezTo>
                    <a:pt x="5313" y="6185"/>
                    <a:pt x="5311" y="6175"/>
                    <a:pt x="5309" y="6166"/>
                  </a:cubicBezTo>
                  <a:cubicBezTo>
                    <a:pt x="5297" y="6144"/>
                    <a:pt x="5291" y="6116"/>
                    <a:pt x="5278" y="6092"/>
                  </a:cubicBezTo>
                  <a:cubicBezTo>
                    <a:pt x="5267" y="6068"/>
                    <a:pt x="5248" y="6045"/>
                    <a:pt x="5234" y="6022"/>
                  </a:cubicBezTo>
                  <a:cubicBezTo>
                    <a:pt x="5216" y="5994"/>
                    <a:pt x="5204" y="5983"/>
                    <a:pt x="5172" y="5981"/>
                  </a:cubicBezTo>
                  <a:cubicBezTo>
                    <a:pt x="5148" y="5980"/>
                    <a:pt x="5162" y="5983"/>
                    <a:pt x="5146" y="5997"/>
                  </a:cubicBezTo>
                  <a:cubicBezTo>
                    <a:pt x="5136" y="6007"/>
                    <a:pt x="5122" y="6007"/>
                    <a:pt x="5110" y="5997"/>
                  </a:cubicBezTo>
                  <a:cubicBezTo>
                    <a:pt x="5092" y="6013"/>
                    <a:pt x="5083" y="6020"/>
                    <a:pt x="5058" y="6020"/>
                  </a:cubicBezTo>
                  <a:cubicBezTo>
                    <a:pt x="5038" y="6020"/>
                    <a:pt x="5020" y="6015"/>
                    <a:pt x="5003" y="6024"/>
                  </a:cubicBezTo>
                  <a:cubicBezTo>
                    <a:pt x="4980" y="6035"/>
                    <a:pt x="4939" y="6070"/>
                    <a:pt x="4913" y="6062"/>
                  </a:cubicBezTo>
                  <a:cubicBezTo>
                    <a:pt x="4910" y="6052"/>
                    <a:pt x="4904" y="6042"/>
                    <a:pt x="4906" y="6032"/>
                  </a:cubicBezTo>
                  <a:cubicBezTo>
                    <a:pt x="4907" y="6021"/>
                    <a:pt x="4916" y="6016"/>
                    <a:pt x="4916" y="6004"/>
                  </a:cubicBezTo>
                  <a:cubicBezTo>
                    <a:pt x="4932" y="6011"/>
                    <a:pt x="4936" y="6016"/>
                    <a:pt x="4952" y="6003"/>
                  </a:cubicBezTo>
                  <a:cubicBezTo>
                    <a:pt x="4966" y="5990"/>
                    <a:pt x="4970" y="5973"/>
                    <a:pt x="4984" y="5958"/>
                  </a:cubicBezTo>
                  <a:cubicBezTo>
                    <a:pt x="4997" y="5949"/>
                    <a:pt x="5014" y="5940"/>
                    <a:pt x="4998" y="5922"/>
                  </a:cubicBezTo>
                  <a:cubicBezTo>
                    <a:pt x="4986" y="5908"/>
                    <a:pt x="4970" y="5915"/>
                    <a:pt x="4957" y="5901"/>
                  </a:cubicBezTo>
                  <a:cubicBezTo>
                    <a:pt x="4937" y="5878"/>
                    <a:pt x="4920" y="5857"/>
                    <a:pt x="4893" y="5840"/>
                  </a:cubicBezTo>
                  <a:cubicBezTo>
                    <a:pt x="4855" y="5815"/>
                    <a:pt x="4835" y="5860"/>
                    <a:pt x="4797" y="5858"/>
                  </a:cubicBezTo>
                  <a:cubicBezTo>
                    <a:pt x="4799" y="5840"/>
                    <a:pt x="4774" y="5824"/>
                    <a:pt x="4760" y="5831"/>
                  </a:cubicBezTo>
                  <a:cubicBezTo>
                    <a:pt x="4745" y="5839"/>
                    <a:pt x="4749" y="5868"/>
                    <a:pt x="4760" y="5879"/>
                  </a:cubicBezTo>
                  <a:cubicBezTo>
                    <a:pt x="4733" y="5889"/>
                    <a:pt x="4740" y="5863"/>
                    <a:pt x="4724" y="5858"/>
                  </a:cubicBezTo>
                  <a:cubicBezTo>
                    <a:pt x="4727" y="5828"/>
                    <a:pt x="4737" y="5814"/>
                    <a:pt x="4724" y="5782"/>
                  </a:cubicBezTo>
                  <a:cubicBezTo>
                    <a:pt x="4715" y="5761"/>
                    <a:pt x="4704" y="5738"/>
                    <a:pt x="4693" y="5716"/>
                  </a:cubicBezTo>
                  <a:cubicBezTo>
                    <a:pt x="4682" y="5698"/>
                    <a:pt x="4664" y="5681"/>
                    <a:pt x="4655" y="5663"/>
                  </a:cubicBezTo>
                  <a:cubicBezTo>
                    <a:pt x="4648" y="5649"/>
                    <a:pt x="4656" y="5641"/>
                    <a:pt x="4651" y="5625"/>
                  </a:cubicBezTo>
                  <a:cubicBezTo>
                    <a:pt x="4648" y="5617"/>
                    <a:pt x="4638" y="5607"/>
                    <a:pt x="4633" y="5600"/>
                  </a:cubicBezTo>
                  <a:cubicBezTo>
                    <a:pt x="4609" y="5558"/>
                    <a:pt x="4594" y="5518"/>
                    <a:pt x="4555" y="5487"/>
                  </a:cubicBezTo>
                  <a:cubicBezTo>
                    <a:pt x="4540" y="5476"/>
                    <a:pt x="4425" y="5434"/>
                    <a:pt x="4430" y="5482"/>
                  </a:cubicBezTo>
                  <a:cubicBezTo>
                    <a:pt x="4431" y="5488"/>
                    <a:pt x="4444" y="5495"/>
                    <a:pt x="4448" y="5497"/>
                  </a:cubicBezTo>
                  <a:cubicBezTo>
                    <a:pt x="4438" y="5502"/>
                    <a:pt x="4427" y="5503"/>
                    <a:pt x="4417" y="5505"/>
                  </a:cubicBezTo>
                  <a:cubicBezTo>
                    <a:pt x="4421" y="5467"/>
                    <a:pt x="4392" y="5478"/>
                    <a:pt x="4380" y="5501"/>
                  </a:cubicBezTo>
                  <a:cubicBezTo>
                    <a:pt x="4368" y="5476"/>
                    <a:pt x="4352" y="5461"/>
                    <a:pt x="4328" y="5451"/>
                  </a:cubicBezTo>
                  <a:cubicBezTo>
                    <a:pt x="4315" y="5445"/>
                    <a:pt x="4302" y="5442"/>
                    <a:pt x="4289" y="5436"/>
                  </a:cubicBezTo>
                  <a:cubicBezTo>
                    <a:pt x="4283" y="5435"/>
                    <a:pt x="4276" y="5431"/>
                    <a:pt x="4270" y="5429"/>
                  </a:cubicBezTo>
                  <a:cubicBezTo>
                    <a:pt x="4261" y="5428"/>
                    <a:pt x="4257" y="5433"/>
                    <a:pt x="4250" y="5433"/>
                  </a:cubicBezTo>
                  <a:cubicBezTo>
                    <a:pt x="4235" y="5434"/>
                    <a:pt x="4225" y="5426"/>
                    <a:pt x="4212" y="5426"/>
                  </a:cubicBezTo>
                  <a:cubicBezTo>
                    <a:pt x="4201" y="5425"/>
                    <a:pt x="4184" y="5435"/>
                    <a:pt x="4172" y="5437"/>
                  </a:cubicBezTo>
                  <a:cubicBezTo>
                    <a:pt x="4162" y="5440"/>
                    <a:pt x="4135" y="5443"/>
                    <a:pt x="4127" y="5452"/>
                  </a:cubicBezTo>
                  <a:cubicBezTo>
                    <a:pt x="4120" y="5461"/>
                    <a:pt x="4118" y="5483"/>
                    <a:pt x="4110" y="5495"/>
                  </a:cubicBezTo>
                  <a:cubicBezTo>
                    <a:pt x="4106" y="5488"/>
                    <a:pt x="4110" y="5477"/>
                    <a:pt x="4107" y="5469"/>
                  </a:cubicBezTo>
                  <a:cubicBezTo>
                    <a:pt x="4106" y="5465"/>
                    <a:pt x="4096" y="5453"/>
                    <a:pt x="4094" y="5448"/>
                  </a:cubicBezTo>
                  <a:cubicBezTo>
                    <a:pt x="4083" y="5433"/>
                    <a:pt x="4080" y="5418"/>
                    <a:pt x="4068" y="5406"/>
                  </a:cubicBezTo>
                  <a:cubicBezTo>
                    <a:pt x="4044" y="5380"/>
                    <a:pt x="4021" y="5356"/>
                    <a:pt x="3993" y="5332"/>
                  </a:cubicBezTo>
                  <a:cubicBezTo>
                    <a:pt x="3964" y="5308"/>
                    <a:pt x="3928" y="5332"/>
                    <a:pt x="3898" y="5314"/>
                  </a:cubicBezTo>
                  <a:cubicBezTo>
                    <a:pt x="3885" y="5306"/>
                    <a:pt x="3877" y="5290"/>
                    <a:pt x="3862" y="5285"/>
                  </a:cubicBezTo>
                  <a:cubicBezTo>
                    <a:pt x="3841" y="5278"/>
                    <a:pt x="3834" y="5305"/>
                    <a:pt x="3817" y="5299"/>
                  </a:cubicBezTo>
                  <a:cubicBezTo>
                    <a:pt x="3809" y="5280"/>
                    <a:pt x="3815" y="5270"/>
                    <a:pt x="3802" y="5254"/>
                  </a:cubicBezTo>
                  <a:cubicBezTo>
                    <a:pt x="3792" y="5243"/>
                    <a:pt x="3779" y="5234"/>
                    <a:pt x="3769" y="5223"/>
                  </a:cubicBezTo>
                  <a:cubicBezTo>
                    <a:pt x="3748" y="5197"/>
                    <a:pt x="3734" y="5165"/>
                    <a:pt x="3713" y="5139"/>
                  </a:cubicBezTo>
                  <a:cubicBezTo>
                    <a:pt x="3669" y="5083"/>
                    <a:pt x="3630" y="5041"/>
                    <a:pt x="3565" y="5025"/>
                  </a:cubicBezTo>
                  <a:cubicBezTo>
                    <a:pt x="3563" y="5006"/>
                    <a:pt x="3566" y="4987"/>
                    <a:pt x="3560" y="4970"/>
                  </a:cubicBezTo>
                  <a:cubicBezTo>
                    <a:pt x="3555" y="4956"/>
                    <a:pt x="3544" y="4941"/>
                    <a:pt x="3537" y="4926"/>
                  </a:cubicBezTo>
                  <a:cubicBezTo>
                    <a:pt x="3522" y="4895"/>
                    <a:pt x="3503" y="4858"/>
                    <a:pt x="3475" y="4839"/>
                  </a:cubicBezTo>
                  <a:cubicBezTo>
                    <a:pt x="3464" y="4832"/>
                    <a:pt x="3452" y="4829"/>
                    <a:pt x="3443" y="4816"/>
                  </a:cubicBezTo>
                  <a:cubicBezTo>
                    <a:pt x="3434" y="4802"/>
                    <a:pt x="3431" y="4785"/>
                    <a:pt x="3419" y="4773"/>
                  </a:cubicBezTo>
                  <a:cubicBezTo>
                    <a:pt x="3401" y="4758"/>
                    <a:pt x="3345" y="4743"/>
                    <a:pt x="3329" y="4763"/>
                  </a:cubicBezTo>
                  <a:cubicBezTo>
                    <a:pt x="3322" y="4743"/>
                    <a:pt x="3306" y="4719"/>
                    <a:pt x="3296" y="4701"/>
                  </a:cubicBezTo>
                  <a:cubicBezTo>
                    <a:pt x="3286" y="4682"/>
                    <a:pt x="3271" y="4665"/>
                    <a:pt x="3260" y="4647"/>
                  </a:cubicBezTo>
                  <a:cubicBezTo>
                    <a:pt x="3235" y="4604"/>
                    <a:pt x="3233" y="4554"/>
                    <a:pt x="3195" y="4522"/>
                  </a:cubicBezTo>
                  <a:cubicBezTo>
                    <a:pt x="3163" y="4494"/>
                    <a:pt x="3120" y="4468"/>
                    <a:pt x="3083" y="4450"/>
                  </a:cubicBezTo>
                  <a:cubicBezTo>
                    <a:pt x="3061" y="4440"/>
                    <a:pt x="3035" y="4427"/>
                    <a:pt x="3013" y="4419"/>
                  </a:cubicBezTo>
                  <a:cubicBezTo>
                    <a:pt x="2999" y="4414"/>
                    <a:pt x="2954" y="4403"/>
                    <a:pt x="2940" y="4415"/>
                  </a:cubicBezTo>
                  <a:cubicBezTo>
                    <a:pt x="2931" y="4423"/>
                    <a:pt x="2936" y="4439"/>
                    <a:pt x="2927" y="4450"/>
                  </a:cubicBezTo>
                  <a:cubicBezTo>
                    <a:pt x="2920" y="4460"/>
                    <a:pt x="2908" y="4470"/>
                    <a:pt x="2895" y="4467"/>
                  </a:cubicBezTo>
                  <a:cubicBezTo>
                    <a:pt x="2894" y="4442"/>
                    <a:pt x="2865" y="4445"/>
                    <a:pt x="2846" y="4439"/>
                  </a:cubicBezTo>
                  <a:cubicBezTo>
                    <a:pt x="2845" y="4426"/>
                    <a:pt x="2851" y="4410"/>
                    <a:pt x="2852" y="4395"/>
                  </a:cubicBezTo>
                  <a:cubicBezTo>
                    <a:pt x="2870" y="4387"/>
                    <a:pt x="2872" y="4406"/>
                    <a:pt x="2887" y="4401"/>
                  </a:cubicBezTo>
                  <a:cubicBezTo>
                    <a:pt x="2900" y="4395"/>
                    <a:pt x="2900" y="4370"/>
                    <a:pt x="2907" y="4361"/>
                  </a:cubicBezTo>
                  <a:cubicBezTo>
                    <a:pt x="2932" y="4329"/>
                    <a:pt x="2861" y="4234"/>
                    <a:pt x="2850" y="4227"/>
                  </a:cubicBezTo>
                  <a:cubicBezTo>
                    <a:pt x="2839" y="4221"/>
                    <a:pt x="2817" y="4209"/>
                    <a:pt x="2790" y="4188"/>
                  </a:cubicBezTo>
                  <a:cubicBezTo>
                    <a:pt x="2782" y="4182"/>
                    <a:pt x="2790" y="4158"/>
                    <a:pt x="2784" y="4146"/>
                  </a:cubicBezTo>
                  <a:cubicBezTo>
                    <a:pt x="2773" y="4125"/>
                    <a:pt x="2765" y="4127"/>
                    <a:pt x="2745" y="4117"/>
                  </a:cubicBezTo>
                  <a:cubicBezTo>
                    <a:pt x="2737" y="4114"/>
                    <a:pt x="2722" y="4109"/>
                    <a:pt x="2715" y="4105"/>
                  </a:cubicBezTo>
                  <a:cubicBezTo>
                    <a:pt x="2702" y="4093"/>
                    <a:pt x="2707" y="4082"/>
                    <a:pt x="2686" y="4084"/>
                  </a:cubicBezTo>
                  <a:cubicBezTo>
                    <a:pt x="2670" y="4085"/>
                    <a:pt x="2667" y="4095"/>
                    <a:pt x="2651" y="4083"/>
                  </a:cubicBezTo>
                  <a:cubicBezTo>
                    <a:pt x="2645" y="4080"/>
                    <a:pt x="2631" y="4064"/>
                    <a:pt x="2631" y="4056"/>
                  </a:cubicBezTo>
                  <a:cubicBezTo>
                    <a:pt x="2631" y="4051"/>
                    <a:pt x="2644" y="4035"/>
                    <a:pt x="2646" y="4028"/>
                  </a:cubicBezTo>
                  <a:cubicBezTo>
                    <a:pt x="2650" y="4018"/>
                    <a:pt x="2656" y="3999"/>
                    <a:pt x="2654" y="3986"/>
                  </a:cubicBezTo>
                  <a:cubicBezTo>
                    <a:pt x="2643" y="3936"/>
                    <a:pt x="2577" y="3925"/>
                    <a:pt x="2539" y="3919"/>
                  </a:cubicBezTo>
                  <a:cubicBezTo>
                    <a:pt x="2520" y="3915"/>
                    <a:pt x="2522" y="3919"/>
                    <a:pt x="2513" y="3932"/>
                  </a:cubicBezTo>
                  <a:cubicBezTo>
                    <a:pt x="2507" y="3941"/>
                    <a:pt x="2507" y="3955"/>
                    <a:pt x="2491" y="3951"/>
                  </a:cubicBezTo>
                  <a:cubicBezTo>
                    <a:pt x="2465" y="3947"/>
                    <a:pt x="2457" y="3906"/>
                    <a:pt x="2467" y="3887"/>
                  </a:cubicBezTo>
                  <a:cubicBezTo>
                    <a:pt x="2471" y="3877"/>
                    <a:pt x="2481" y="3871"/>
                    <a:pt x="2486" y="3862"/>
                  </a:cubicBezTo>
                  <a:cubicBezTo>
                    <a:pt x="2494" y="3850"/>
                    <a:pt x="2491" y="3839"/>
                    <a:pt x="2494" y="3825"/>
                  </a:cubicBezTo>
                  <a:cubicBezTo>
                    <a:pt x="2498" y="3795"/>
                    <a:pt x="2503" y="3773"/>
                    <a:pt x="2503" y="3743"/>
                  </a:cubicBezTo>
                  <a:cubicBezTo>
                    <a:pt x="2503" y="3714"/>
                    <a:pt x="2500" y="3688"/>
                    <a:pt x="2494" y="3661"/>
                  </a:cubicBezTo>
                  <a:cubicBezTo>
                    <a:pt x="2491" y="3648"/>
                    <a:pt x="2488" y="3637"/>
                    <a:pt x="2485" y="3626"/>
                  </a:cubicBezTo>
                  <a:cubicBezTo>
                    <a:pt x="2482" y="3619"/>
                    <a:pt x="2484" y="3615"/>
                    <a:pt x="2479" y="3610"/>
                  </a:cubicBezTo>
                  <a:cubicBezTo>
                    <a:pt x="2475" y="3605"/>
                    <a:pt x="2466" y="3608"/>
                    <a:pt x="2463" y="3604"/>
                  </a:cubicBezTo>
                  <a:cubicBezTo>
                    <a:pt x="2457" y="3594"/>
                    <a:pt x="2457" y="3575"/>
                    <a:pt x="2455" y="3566"/>
                  </a:cubicBezTo>
                  <a:cubicBezTo>
                    <a:pt x="2454" y="3554"/>
                    <a:pt x="2451" y="3542"/>
                    <a:pt x="2446" y="3532"/>
                  </a:cubicBezTo>
                  <a:cubicBezTo>
                    <a:pt x="2435" y="3508"/>
                    <a:pt x="2417" y="3494"/>
                    <a:pt x="2400" y="3477"/>
                  </a:cubicBezTo>
                  <a:cubicBezTo>
                    <a:pt x="2378" y="3452"/>
                    <a:pt x="2358" y="3409"/>
                    <a:pt x="2361" y="3375"/>
                  </a:cubicBezTo>
                  <a:cubicBezTo>
                    <a:pt x="2362" y="3354"/>
                    <a:pt x="2367" y="3337"/>
                    <a:pt x="2353" y="3321"/>
                  </a:cubicBezTo>
                  <a:cubicBezTo>
                    <a:pt x="2343" y="3306"/>
                    <a:pt x="2327" y="3297"/>
                    <a:pt x="2338" y="3276"/>
                  </a:cubicBezTo>
                  <a:cubicBezTo>
                    <a:pt x="2322" y="3268"/>
                    <a:pt x="2332" y="3261"/>
                    <a:pt x="2336" y="3249"/>
                  </a:cubicBezTo>
                  <a:cubicBezTo>
                    <a:pt x="2341" y="3235"/>
                    <a:pt x="2341" y="3227"/>
                    <a:pt x="2340" y="3213"/>
                  </a:cubicBezTo>
                  <a:cubicBezTo>
                    <a:pt x="2336" y="3190"/>
                    <a:pt x="2332" y="3165"/>
                    <a:pt x="2326" y="3142"/>
                  </a:cubicBezTo>
                  <a:cubicBezTo>
                    <a:pt x="2312" y="3092"/>
                    <a:pt x="2302" y="3049"/>
                    <a:pt x="2275" y="3004"/>
                  </a:cubicBezTo>
                  <a:cubicBezTo>
                    <a:pt x="2263" y="2984"/>
                    <a:pt x="2244" y="2961"/>
                    <a:pt x="2229" y="2946"/>
                  </a:cubicBezTo>
                  <a:cubicBezTo>
                    <a:pt x="2207" y="2923"/>
                    <a:pt x="2192" y="2930"/>
                    <a:pt x="2164" y="2929"/>
                  </a:cubicBezTo>
                  <a:cubicBezTo>
                    <a:pt x="2146" y="2929"/>
                    <a:pt x="2151" y="2927"/>
                    <a:pt x="2139" y="2914"/>
                  </a:cubicBezTo>
                  <a:cubicBezTo>
                    <a:pt x="2130" y="2905"/>
                    <a:pt x="2117" y="2904"/>
                    <a:pt x="2108" y="2896"/>
                  </a:cubicBezTo>
                  <a:cubicBezTo>
                    <a:pt x="2090" y="2882"/>
                    <a:pt x="2076" y="2870"/>
                    <a:pt x="2054" y="2867"/>
                  </a:cubicBezTo>
                  <a:cubicBezTo>
                    <a:pt x="2053" y="2881"/>
                    <a:pt x="2082" y="2910"/>
                    <a:pt x="2050" y="2906"/>
                  </a:cubicBezTo>
                  <a:cubicBezTo>
                    <a:pt x="2037" y="2904"/>
                    <a:pt x="2027" y="2882"/>
                    <a:pt x="2019" y="2873"/>
                  </a:cubicBezTo>
                  <a:cubicBezTo>
                    <a:pt x="2001" y="2852"/>
                    <a:pt x="1978" y="2829"/>
                    <a:pt x="1954" y="2816"/>
                  </a:cubicBezTo>
                  <a:cubicBezTo>
                    <a:pt x="1950" y="2865"/>
                    <a:pt x="1893" y="2792"/>
                    <a:pt x="1882" y="2778"/>
                  </a:cubicBezTo>
                  <a:cubicBezTo>
                    <a:pt x="1870" y="2763"/>
                    <a:pt x="1860" y="2755"/>
                    <a:pt x="1845" y="2746"/>
                  </a:cubicBezTo>
                  <a:cubicBezTo>
                    <a:pt x="1832" y="2737"/>
                    <a:pt x="1813" y="2718"/>
                    <a:pt x="1798" y="2720"/>
                  </a:cubicBezTo>
                  <a:cubicBezTo>
                    <a:pt x="1784" y="2672"/>
                    <a:pt x="1722" y="2641"/>
                    <a:pt x="1681" y="2639"/>
                  </a:cubicBezTo>
                  <a:cubicBezTo>
                    <a:pt x="1681" y="2653"/>
                    <a:pt x="1670" y="2662"/>
                    <a:pt x="1670" y="2676"/>
                  </a:cubicBezTo>
                  <a:cubicBezTo>
                    <a:pt x="1657" y="2672"/>
                    <a:pt x="1613" y="2667"/>
                    <a:pt x="1631" y="2643"/>
                  </a:cubicBezTo>
                  <a:cubicBezTo>
                    <a:pt x="1588" y="2610"/>
                    <a:pt x="1540" y="2604"/>
                    <a:pt x="1492" y="2590"/>
                  </a:cubicBezTo>
                  <a:cubicBezTo>
                    <a:pt x="1449" y="2575"/>
                    <a:pt x="1408" y="2548"/>
                    <a:pt x="1358" y="2566"/>
                  </a:cubicBezTo>
                  <a:cubicBezTo>
                    <a:pt x="1333" y="2575"/>
                    <a:pt x="1318" y="2592"/>
                    <a:pt x="1297" y="2609"/>
                  </a:cubicBezTo>
                  <a:cubicBezTo>
                    <a:pt x="1276" y="2624"/>
                    <a:pt x="1254" y="2629"/>
                    <a:pt x="1233" y="2640"/>
                  </a:cubicBezTo>
                  <a:cubicBezTo>
                    <a:pt x="1227" y="2643"/>
                    <a:pt x="1213" y="2653"/>
                    <a:pt x="1209" y="2659"/>
                  </a:cubicBezTo>
                  <a:cubicBezTo>
                    <a:pt x="1204" y="2664"/>
                    <a:pt x="1208" y="2671"/>
                    <a:pt x="1204" y="2676"/>
                  </a:cubicBezTo>
                  <a:cubicBezTo>
                    <a:pt x="1200" y="2681"/>
                    <a:pt x="1195" y="2685"/>
                    <a:pt x="1191" y="2688"/>
                  </a:cubicBezTo>
                  <a:cubicBezTo>
                    <a:pt x="1183" y="2699"/>
                    <a:pt x="1181" y="2703"/>
                    <a:pt x="1180" y="2718"/>
                  </a:cubicBezTo>
                  <a:cubicBezTo>
                    <a:pt x="1180" y="2732"/>
                    <a:pt x="1180" y="2737"/>
                    <a:pt x="1173" y="2751"/>
                  </a:cubicBezTo>
                  <a:cubicBezTo>
                    <a:pt x="1161" y="2779"/>
                    <a:pt x="1155" y="2798"/>
                    <a:pt x="1125" y="2811"/>
                  </a:cubicBezTo>
                  <a:cubicBezTo>
                    <a:pt x="1106" y="2821"/>
                    <a:pt x="1069" y="2827"/>
                    <a:pt x="1056" y="2851"/>
                  </a:cubicBezTo>
                  <a:cubicBezTo>
                    <a:pt x="1043" y="2874"/>
                    <a:pt x="1052" y="2913"/>
                    <a:pt x="1037" y="2933"/>
                  </a:cubicBezTo>
                  <a:cubicBezTo>
                    <a:pt x="1021" y="2954"/>
                    <a:pt x="994" y="2977"/>
                    <a:pt x="1010" y="3008"/>
                  </a:cubicBezTo>
                  <a:cubicBezTo>
                    <a:pt x="995" y="3026"/>
                    <a:pt x="969" y="3028"/>
                    <a:pt x="956" y="3042"/>
                  </a:cubicBezTo>
                  <a:cubicBezTo>
                    <a:pt x="937" y="3062"/>
                    <a:pt x="928" y="3073"/>
                    <a:pt x="900" y="3083"/>
                  </a:cubicBezTo>
                  <a:cubicBezTo>
                    <a:pt x="880" y="3090"/>
                    <a:pt x="858" y="3098"/>
                    <a:pt x="839" y="3112"/>
                  </a:cubicBezTo>
                  <a:cubicBezTo>
                    <a:pt x="829" y="3117"/>
                    <a:pt x="822" y="3125"/>
                    <a:pt x="809" y="3128"/>
                  </a:cubicBezTo>
                  <a:cubicBezTo>
                    <a:pt x="794" y="3133"/>
                    <a:pt x="787" y="3124"/>
                    <a:pt x="774" y="3124"/>
                  </a:cubicBezTo>
                  <a:cubicBezTo>
                    <a:pt x="754" y="3124"/>
                    <a:pt x="725" y="3148"/>
                    <a:pt x="705" y="3155"/>
                  </a:cubicBezTo>
                  <a:cubicBezTo>
                    <a:pt x="678" y="3166"/>
                    <a:pt x="665" y="3168"/>
                    <a:pt x="637" y="3161"/>
                  </a:cubicBezTo>
                  <a:cubicBezTo>
                    <a:pt x="627" y="3157"/>
                    <a:pt x="610" y="3161"/>
                    <a:pt x="603" y="3156"/>
                  </a:cubicBezTo>
                  <a:cubicBezTo>
                    <a:pt x="594" y="3149"/>
                    <a:pt x="594" y="3135"/>
                    <a:pt x="591" y="3125"/>
                  </a:cubicBezTo>
                  <a:cubicBezTo>
                    <a:pt x="582" y="3102"/>
                    <a:pt x="566" y="3085"/>
                    <a:pt x="582" y="3060"/>
                  </a:cubicBezTo>
                  <a:cubicBezTo>
                    <a:pt x="591" y="3056"/>
                    <a:pt x="601" y="3055"/>
                    <a:pt x="611" y="3056"/>
                  </a:cubicBezTo>
                  <a:cubicBezTo>
                    <a:pt x="615" y="3045"/>
                    <a:pt x="614" y="3027"/>
                    <a:pt x="619" y="3018"/>
                  </a:cubicBezTo>
                  <a:cubicBezTo>
                    <a:pt x="622" y="3013"/>
                    <a:pt x="636" y="3002"/>
                    <a:pt x="642" y="2998"/>
                  </a:cubicBezTo>
                  <a:cubicBezTo>
                    <a:pt x="651" y="2989"/>
                    <a:pt x="659" y="2989"/>
                    <a:pt x="668" y="2984"/>
                  </a:cubicBezTo>
                  <a:cubicBezTo>
                    <a:pt x="678" y="2975"/>
                    <a:pt x="680" y="2963"/>
                    <a:pt x="682" y="2949"/>
                  </a:cubicBezTo>
                  <a:cubicBezTo>
                    <a:pt x="686" y="2930"/>
                    <a:pt x="687" y="2933"/>
                    <a:pt x="699" y="2919"/>
                  </a:cubicBezTo>
                  <a:cubicBezTo>
                    <a:pt x="706" y="2910"/>
                    <a:pt x="712" y="2899"/>
                    <a:pt x="713" y="2886"/>
                  </a:cubicBezTo>
                  <a:cubicBezTo>
                    <a:pt x="715" y="2861"/>
                    <a:pt x="687" y="2851"/>
                    <a:pt x="686" y="2825"/>
                  </a:cubicBezTo>
                  <a:cubicBezTo>
                    <a:pt x="687" y="2824"/>
                    <a:pt x="689" y="2824"/>
                    <a:pt x="691" y="2824"/>
                  </a:cubicBezTo>
                  <a:cubicBezTo>
                    <a:pt x="700" y="2792"/>
                    <a:pt x="678" y="2795"/>
                    <a:pt x="653" y="2798"/>
                  </a:cubicBezTo>
                  <a:cubicBezTo>
                    <a:pt x="648" y="2823"/>
                    <a:pt x="627" y="2816"/>
                    <a:pt x="608" y="2818"/>
                  </a:cubicBezTo>
                  <a:cubicBezTo>
                    <a:pt x="606" y="2827"/>
                    <a:pt x="600" y="2832"/>
                    <a:pt x="594" y="2837"/>
                  </a:cubicBezTo>
                  <a:cubicBezTo>
                    <a:pt x="594" y="2834"/>
                    <a:pt x="594" y="2831"/>
                    <a:pt x="594" y="2829"/>
                  </a:cubicBezTo>
                  <a:cubicBezTo>
                    <a:pt x="568" y="2827"/>
                    <a:pt x="569" y="2839"/>
                    <a:pt x="548" y="2848"/>
                  </a:cubicBezTo>
                  <a:cubicBezTo>
                    <a:pt x="532" y="2854"/>
                    <a:pt x="504" y="2848"/>
                    <a:pt x="488" y="2848"/>
                  </a:cubicBezTo>
                  <a:cubicBezTo>
                    <a:pt x="494" y="2804"/>
                    <a:pt x="408" y="2844"/>
                    <a:pt x="412" y="2798"/>
                  </a:cubicBezTo>
                  <a:cubicBezTo>
                    <a:pt x="405" y="2798"/>
                    <a:pt x="399" y="2797"/>
                    <a:pt x="393" y="2793"/>
                  </a:cubicBezTo>
                  <a:cubicBezTo>
                    <a:pt x="393" y="2767"/>
                    <a:pt x="365" y="2777"/>
                    <a:pt x="354" y="2773"/>
                  </a:cubicBezTo>
                  <a:cubicBezTo>
                    <a:pt x="339" y="2769"/>
                    <a:pt x="326" y="2752"/>
                    <a:pt x="313" y="2749"/>
                  </a:cubicBezTo>
                  <a:cubicBezTo>
                    <a:pt x="292" y="2743"/>
                    <a:pt x="279" y="2763"/>
                    <a:pt x="270" y="2739"/>
                  </a:cubicBezTo>
                  <a:cubicBezTo>
                    <a:pt x="265" y="2725"/>
                    <a:pt x="271" y="2724"/>
                    <a:pt x="261" y="2711"/>
                  </a:cubicBezTo>
                  <a:cubicBezTo>
                    <a:pt x="256" y="2704"/>
                    <a:pt x="249" y="2701"/>
                    <a:pt x="244" y="2695"/>
                  </a:cubicBezTo>
                  <a:cubicBezTo>
                    <a:pt x="230" y="2676"/>
                    <a:pt x="198" y="2628"/>
                    <a:pt x="201" y="2608"/>
                  </a:cubicBezTo>
                  <a:cubicBezTo>
                    <a:pt x="202" y="2602"/>
                    <a:pt x="209" y="2587"/>
                    <a:pt x="213" y="2583"/>
                  </a:cubicBezTo>
                  <a:cubicBezTo>
                    <a:pt x="218" y="2575"/>
                    <a:pt x="227" y="2568"/>
                    <a:pt x="229" y="2562"/>
                  </a:cubicBezTo>
                  <a:cubicBezTo>
                    <a:pt x="237" y="2543"/>
                    <a:pt x="218" y="2524"/>
                    <a:pt x="200" y="2516"/>
                  </a:cubicBezTo>
                  <a:cubicBezTo>
                    <a:pt x="200" y="2496"/>
                    <a:pt x="174" y="2470"/>
                    <a:pt x="184" y="2451"/>
                  </a:cubicBezTo>
                  <a:cubicBezTo>
                    <a:pt x="193" y="2435"/>
                    <a:pt x="218" y="2435"/>
                    <a:pt x="228" y="2419"/>
                  </a:cubicBezTo>
                  <a:cubicBezTo>
                    <a:pt x="241" y="2398"/>
                    <a:pt x="233" y="2368"/>
                    <a:pt x="240" y="2345"/>
                  </a:cubicBezTo>
                  <a:cubicBezTo>
                    <a:pt x="249" y="2314"/>
                    <a:pt x="263" y="2321"/>
                    <a:pt x="288" y="2316"/>
                  </a:cubicBezTo>
                  <a:cubicBezTo>
                    <a:pt x="312" y="2311"/>
                    <a:pt x="325" y="2291"/>
                    <a:pt x="308" y="2270"/>
                  </a:cubicBezTo>
                  <a:cubicBezTo>
                    <a:pt x="300" y="2261"/>
                    <a:pt x="288" y="2258"/>
                    <a:pt x="284" y="2247"/>
                  </a:cubicBezTo>
                  <a:cubicBezTo>
                    <a:pt x="280" y="2235"/>
                    <a:pt x="286" y="2218"/>
                    <a:pt x="284" y="2204"/>
                  </a:cubicBezTo>
                  <a:cubicBezTo>
                    <a:pt x="284" y="2201"/>
                    <a:pt x="278" y="2200"/>
                    <a:pt x="277" y="2195"/>
                  </a:cubicBezTo>
                  <a:cubicBezTo>
                    <a:pt x="275" y="2188"/>
                    <a:pt x="279" y="2181"/>
                    <a:pt x="276" y="2175"/>
                  </a:cubicBezTo>
                  <a:cubicBezTo>
                    <a:pt x="272" y="2162"/>
                    <a:pt x="263" y="2160"/>
                    <a:pt x="254" y="2156"/>
                  </a:cubicBezTo>
                  <a:cubicBezTo>
                    <a:pt x="240" y="2152"/>
                    <a:pt x="194" y="2161"/>
                    <a:pt x="192" y="2163"/>
                  </a:cubicBezTo>
                  <a:cubicBezTo>
                    <a:pt x="177" y="2163"/>
                    <a:pt x="162" y="2163"/>
                    <a:pt x="147" y="2163"/>
                  </a:cubicBezTo>
                  <a:close/>
                </a:path>
              </a:pathLst>
            </a:custGeom>
            <a:solidFill>
              <a:srgbClr val="E1E1F2"/>
            </a:solidFill>
            <a:ln w="29160"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4" name="Freeform 59">
              <a:extLst>
                <a:ext uri="{FF2B5EF4-FFF2-40B4-BE49-F238E27FC236}">
                  <a16:creationId xmlns:a16="http://schemas.microsoft.com/office/drawing/2014/main" id="{5C517190-93BF-9F3C-D360-3AFB09028E17}"/>
                </a:ext>
              </a:extLst>
            </p:cNvPr>
            <p:cNvSpPr/>
            <p:nvPr/>
          </p:nvSpPr>
          <p:spPr>
            <a:xfrm>
              <a:off x="7790040" y="1823760"/>
              <a:ext cx="82440" cy="50760"/>
            </a:xfrm>
            <a:custGeom>
              <a:avLst/>
              <a:gdLst/>
              <a:ahLst/>
              <a:cxnLst/>
              <a:rect l="0" t="0" r="r" b="b"/>
              <a:pathLst>
                <a:path w="229" h="141">
                  <a:moveTo>
                    <a:pt x="14" y="102"/>
                  </a:moveTo>
                  <a:cubicBezTo>
                    <a:pt x="3" y="80"/>
                    <a:pt x="0" y="57"/>
                    <a:pt x="26" y="46"/>
                  </a:cubicBezTo>
                  <a:cubicBezTo>
                    <a:pt x="49" y="36"/>
                    <a:pt x="78" y="45"/>
                    <a:pt x="91" y="66"/>
                  </a:cubicBezTo>
                  <a:cubicBezTo>
                    <a:pt x="97" y="62"/>
                    <a:pt x="103" y="53"/>
                    <a:pt x="112" y="50"/>
                  </a:cubicBezTo>
                  <a:cubicBezTo>
                    <a:pt x="114" y="44"/>
                    <a:pt x="113" y="36"/>
                    <a:pt x="109" y="31"/>
                  </a:cubicBezTo>
                  <a:cubicBezTo>
                    <a:pt x="123" y="27"/>
                    <a:pt x="158" y="37"/>
                    <a:pt x="154" y="57"/>
                  </a:cubicBezTo>
                  <a:cubicBezTo>
                    <a:pt x="164" y="58"/>
                    <a:pt x="169" y="63"/>
                    <a:pt x="176" y="57"/>
                  </a:cubicBezTo>
                  <a:cubicBezTo>
                    <a:pt x="185" y="49"/>
                    <a:pt x="177" y="39"/>
                    <a:pt x="180" y="35"/>
                  </a:cubicBezTo>
                  <a:cubicBezTo>
                    <a:pt x="184" y="27"/>
                    <a:pt x="206" y="2"/>
                    <a:pt x="216" y="0"/>
                  </a:cubicBezTo>
                  <a:cubicBezTo>
                    <a:pt x="220" y="19"/>
                    <a:pt x="220" y="43"/>
                    <a:pt x="221" y="57"/>
                  </a:cubicBezTo>
                  <a:cubicBezTo>
                    <a:pt x="222" y="77"/>
                    <a:pt x="228" y="100"/>
                    <a:pt x="201" y="90"/>
                  </a:cubicBezTo>
                  <a:cubicBezTo>
                    <a:pt x="195" y="111"/>
                    <a:pt x="228" y="109"/>
                    <a:pt x="223" y="133"/>
                  </a:cubicBezTo>
                  <a:cubicBezTo>
                    <a:pt x="214" y="137"/>
                    <a:pt x="205" y="137"/>
                    <a:pt x="196" y="140"/>
                  </a:cubicBezTo>
                  <a:cubicBezTo>
                    <a:pt x="186" y="126"/>
                    <a:pt x="176" y="90"/>
                    <a:pt x="158" y="91"/>
                  </a:cubicBezTo>
                  <a:cubicBezTo>
                    <a:pt x="159" y="97"/>
                    <a:pt x="156" y="105"/>
                    <a:pt x="157" y="112"/>
                  </a:cubicBezTo>
                  <a:cubicBezTo>
                    <a:pt x="153" y="112"/>
                    <a:pt x="152" y="113"/>
                    <a:pt x="149" y="112"/>
                  </a:cubicBezTo>
                  <a:cubicBezTo>
                    <a:pt x="145" y="95"/>
                    <a:pt x="131" y="105"/>
                    <a:pt x="123" y="109"/>
                  </a:cubicBezTo>
                  <a:cubicBezTo>
                    <a:pt x="119" y="111"/>
                    <a:pt x="119" y="117"/>
                    <a:pt x="112" y="119"/>
                  </a:cubicBezTo>
                  <a:cubicBezTo>
                    <a:pt x="111" y="119"/>
                    <a:pt x="97" y="115"/>
                    <a:pt x="93" y="115"/>
                  </a:cubicBezTo>
                  <a:cubicBezTo>
                    <a:pt x="80" y="115"/>
                    <a:pt x="72" y="123"/>
                    <a:pt x="60" y="124"/>
                  </a:cubicBezTo>
                  <a:cubicBezTo>
                    <a:pt x="52" y="125"/>
                    <a:pt x="31" y="122"/>
                    <a:pt x="23" y="119"/>
                  </a:cubicBezTo>
                  <a:cubicBezTo>
                    <a:pt x="20" y="114"/>
                    <a:pt x="18" y="107"/>
                    <a:pt x="14" y="102"/>
                  </a:cubicBezTo>
                  <a:close/>
                </a:path>
              </a:pathLst>
            </a:custGeom>
            <a:solidFill>
              <a:srgbClr val="E1E1F2"/>
            </a:solidFill>
            <a:ln w="29160"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5" name="Freeform 60">
              <a:extLst>
                <a:ext uri="{FF2B5EF4-FFF2-40B4-BE49-F238E27FC236}">
                  <a16:creationId xmlns:a16="http://schemas.microsoft.com/office/drawing/2014/main" id="{0474413B-D563-5A11-C486-695DA52D64F2}"/>
                </a:ext>
              </a:extLst>
            </p:cNvPr>
            <p:cNvSpPr/>
            <p:nvPr/>
          </p:nvSpPr>
          <p:spPr>
            <a:xfrm>
              <a:off x="7342920" y="2332080"/>
              <a:ext cx="391320" cy="757800"/>
            </a:xfrm>
            <a:custGeom>
              <a:avLst/>
              <a:gdLst/>
              <a:ahLst/>
              <a:cxnLst/>
              <a:rect l="0" t="0" r="r" b="b"/>
              <a:pathLst>
                <a:path w="1087" h="2105">
                  <a:moveTo>
                    <a:pt x="498" y="2087"/>
                  </a:moveTo>
                  <a:cubicBezTo>
                    <a:pt x="511" y="2046"/>
                    <a:pt x="535" y="2043"/>
                    <a:pt x="561" y="2019"/>
                  </a:cubicBezTo>
                  <a:cubicBezTo>
                    <a:pt x="579" y="2003"/>
                    <a:pt x="567" y="1991"/>
                    <a:pt x="573" y="1973"/>
                  </a:cubicBezTo>
                  <a:cubicBezTo>
                    <a:pt x="577" y="1963"/>
                    <a:pt x="584" y="1967"/>
                    <a:pt x="582" y="1956"/>
                  </a:cubicBezTo>
                  <a:cubicBezTo>
                    <a:pt x="582" y="1947"/>
                    <a:pt x="573" y="1946"/>
                    <a:pt x="568" y="1939"/>
                  </a:cubicBezTo>
                  <a:cubicBezTo>
                    <a:pt x="551" y="1910"/>
                    <a:pt x="553" y="1867"/>
                    <a:pt x="581" y="1843"/>
                  </a:cubicBezTo>
                  <a:cubicBezTo>
                    <a:pt x="590" y="1834"/>
                    <a:pt x="611" y="1817"/>
                    <a:pt x="623" y="1820"/>
                  </a:cubicBezTo>
                  <a:cubicBezTo>
                    <a:pt x="635" y="1822"/>
                    <a:pt x="643" y="1846"/>
                    <a:pt x="652" y="1854"/>
                  </a:cubicBezTo>
                  <a:cubicBezTo>
                    <a:pt x="655" y="1837"/>
                    <a:pt x="658" y="1828"/>
                    <a:pt x="671" y="1819"/>
                  </a:cubicBezTo>
                  <a:cubicBezTo>
                    <a:pt x="679" y="1814"/>
                    <a:pt x="681" y="1813"/>
                    <a:pt x="691" y="1813"/>
                  </a:cubicBezTo>
                  <a:cubicBezTo>
                    <a:pt x="700" y="1813"/>
                    <a:pt x="706" y="1819"/>
                    <a:pt x="712" y="1820"/>
                  </a:cubicBezTo>
                  <a:cubicBezTo>
                    <a:pt x="725" y="1820"/>
                    <a:pt x="741" y="1811"/>
                    <a:pt x="752" y="1821"/>
                  </a:cubicBezTo>
                  <a:cubicBezTo>
                    <a:pt x="760" y="1826"/>
                    <a:pt x="770" y="1849"/>
                    <a:pt x="770" y="1858"/>
                  </a:cubicBezTo>
                  <a:cubicBezTo>
                    <a:pt x="793" y="1857"/>
                    <a:pt x="790" y="1866"/>
                    <a:pt x="798" y="1880"/>
                  </a:cubicBezTo>
                  <a:cubicBezTo>
                    <a:pt x="806" y="1890"/>
                    <a:pt x="814" y="1895"/>
                    <a:pt x="829" y="1895"/>
                  </a:cubicBezTo>
                  <a:cubicBezTo>
                    <a:pt x="838" y="1895"/>
                    <a:pt x="861" y="1882"/>
                    <a:pt x="867" y="1886"/>
                  </a:cubicBezTo>
                  <a:cubicBezTo>
                    <a:pt x="876" y="1892"/>
                    <a:pt x="872" y="1919"/>
                    <a:pt x="878" y="1930"/>
                  </a:cubicBezTo>
                  <a:cubicBezTo>
                    <a:pt x="888" y="1924"/>
                    <a:pt x="886" y="1916"/>
                    <a:pt x="892" y="1910"/>
                  </a:cubicBezTo>
                  <a:cubicBezTo>
                    <a:pt x="898" y="1901"/>
                    <a:pt x="904" y="1900"/>
                    <a:pt x="911" y="1893"/>
                  </a:cubicBezTo>
                  <a:cubicBezTo>
                    <a:pt x="928" y="1877"/>
                    <a:pt x="917" y="1863"/>
                    <a:pt x="924" y="1847"/>
                  </a:cubicBezTo>
                  <a:cubicBezTo>
                    <a:pt x="916" y="1817"/>
                    <a:pt x="920" y="1795"/>
                    <a:pt x="940" y="1768"/>
                  </a:cubicBezTo>
                  <a:cubicBezTo>
                    <a:pt x="950" y="1754"/>
                    <a:pt x="953" y="1756"/>
                    <a:pt x="949" y="1735"/>
                  </a:cubicBezTo>
                  <a:cubicBezTo>
                    <a:pt x="946" y="1721"/>
                    <a:pt x="939" y="1709"/>
                    <a:pt x="940" y="1692"/>
                  </a:cubicBezTo>
                  <a:cubicBezTo>
                    <a:pt x="944" y="1663"/>
                    <a:pt x="966" y="1639"/>
                    <a:pt x="969" y="1610"/>
                  </a:cubicBezTo>
                  <a:cubicBezTo>
                    <a:pt x="970" y="1591"/>
                    <a:pt x="968" y="1579"/>
                    <a:pt x="962" y="1562"/>
                  </a:cubicBezTo>
                  <a:cubicBezTo>
                    <a:pt x="959" y="1551"/>
                    <a:pt x="950" y="1530"/>
                    <a:pt x="970" y="1527"/>
                  </a:cubicBezTo>
                  <a:cubicBezTo>
                    <a:pt x="972" y="1499"/>
                    <a:pt x="971" y="1473"/>
                    <a:pt x="970" y="1444"/>
                  </a:cubicBezTo>
                  <a:cubicBezTo>
                    <a:pt x="969" y="1426"/>
                    <a:pt x="977" y="1428"/>
                    <a:pt x="980" y="1415"/>
                  </a:cubicBezTo>
                  <a:cubicBezTo>
                    <a:pt x="984" y="1405"/>
                    <a:pt x="985" y="1384"/>
                    <a:pt x="985" y="1372"/>
                  </a:cubicBezTo>
                  <a:cubicBezTo>
                    <a:pt x="986" y="1347"/>
                    <a:pt x="972" y="1322"/>
                    <a:pt x="982" y="1296"/>
                  </a:cubicBezTo>
                  <a:cubicBezTo>
                    <a:pt x="987" y="1284"/>
                    <a:pt x="995" y="1281"/>
                    <a:pt x="996" y="1265"/>
                  </a:cubicBezTo>
                  <a:cubicBezTo>
                    <a:pt x="997" y="1252"/>
                    <a:pt x="987" y="1237"/>
                    <a:pt x="988" y="1228"/>
                  </a:cubicBezTo>
                  <a:cubicBezTo>
                    <a:pt x="989" y="1217"/>
                    <a:pt x="1003" y="1211"/>
                    <a:pt x="1005" y="1202"/>
                  </a:cubicBezTo>
                  <a:cubicBezTo>
                    <a:pt x="1008" y="1186"/>
                    <a:pt x="997" y="1182"/>
                    <a:pt x="995" y="1169"/>
                  </a:cubicBezTo>
                  <a:cubicBezTo>
                    <a:pt x="989" y="1143"/>
                    <a:pt x="1008" y="1127"/>
                    <a:pt x="1017" y="1105"/>
                  </a:cubicBezTo>
                  <a:cubicBezTo>
                    <a:pt x="1031" y="1070"/>
                    <a:pt x="1007" y="1070"/>
                    <a:pt x="989" y="1052"/>
                  </a:cubicBezTo>
                  <a:cubicBezTo>
                    <a:pt x="975" y="1035"/>
                    <a:pt x="961" y="1008"/>
                    <a:pt x="956" y="987"/>
                  </a:cubicBezTo>
                  <a:cubicBezTo>
                    <a:pt x="942" y="923"/>
                    <a:pt x="970" y="862"/>
                    <a:pt x="1017" y="821"/>
                  </a:cubicBezTo>
                  <a:cubicBezTo>
                    <a:pt x="1025" y="814"/>
                    <a:pt x="1041" y="806"/>
                    <a:pt x="1047" y="797"/>
                  </a:cubicBezTo>
                  <a:cubicBezTo>
                    <a:pt x="1053" y="788"/>
                    <a:pt x="1055" y="765"/>
                    <a:pt x="1059" y="753"/>
                  </a:cubicBezTo>
                  <a:cubicBezTo>
                    <a:pt x="1070" y="730"/>
                    <a:pt x="1070" y="691"/>
                    <a:pt x="1086" y="674"/>
                  </a:cubicBezTo>
                  <a:cubicBezTo>
                    <a:pt x="1078" y="670"/>
                    <a:pt x="1069" y="667"/>
                    <a:pt x="1059" y="663"/>
                  </a:cubicBezTo>
                  <a:cubicBezTo>
                    <a:pt x="1055" y="654"/>
                    <a:pt x="1044" y="626"/>
                    <a:pt x="1025" y="622"/>
                  </a:cubicBezTo>
                  <a:cubicBezTo>
                    <a:pt x="1022" y="611"/>
                    <a:pt x="1033" y="611"/>
                    <a:pt x="1033" y="606"/>
                  </a:cubicBezTo>
                  <a:cubicBezTo>
                    <a:pt x="1034" y="596"/>
                    <a:pt x="1030" y="595"/>
                    <a:pt x="1029" y="588"/>
                  </a:cubicBezTo>
                  <a:cubicBezTo>
                    <a:pt x="1027" y="581"/>
                    <a:pt x="1021" y="583"/>
                    <a:pt x="1022" y="573"/>
                  </a:cubicBezTo>
                  <a:cubicBezTo>
                    <a:pt x="1022" y="569"/>
                    <a:pt x="1033" y="565"/>
                    <a:pt x="1034" y="562"/>
                  </a:cubicBezTo>
                  <a:cubicBezTo>
                    <a:pt x="1038" y="545"/>
                    <a:pt x="1029" y="541"/>
                    <a:pt x="1021" y="529"/>
                  </a:cubicBezTo>
                  <a:cubicBezTo>
                    <a:pt x="1016" y="521"/>
                    <a:pt x="1013" y="526"/>
                    <a:pt x="1012" y="513"/>
                  </a:cubicBezTo>
                  <a:cubicBezTo>
                    <a:pt x="1011" y="509"/>
                    <a:pt x="1017" y="501"/>
                    <a:pt x="1016" y="493"/>
                  </a:cubicBezTo>
                  <a:cubicBezTo>
                    <a:pt x="1014" y="485"/>
                    <a:pt x="1005" y="485"/>
                    <a:pt x="1003" y="479"/>
                  </a:cubicBezTo>
                  <a:cubicBezTo>
                    <a:pt x="1000" y="475"/>
                    <a:pt x="1003" y="464"/>
                    <a:pt x="1000" y="459"/>
                  </a:cubicBezTo>
                  <a:cubicBezTo>
                    <a:pt x="993" y="446"/>
                    <a:pt x="980" y="445"/>
                    <a:pt x="991" y="426"/>
                  </a:cubicBezTo>
                  <a:cubicBezTo>
                    <a:pt x="997" y="419"/>
                    <a:pt x="1016" y="413"/>
                    <a:pt x="1019" y="406"/>
                  </a:cubicBezTo>
                  <a:cubicBezTo>
                    <a:pt x="1020" y="392"/>
                    <a:pt x="995" y="397"/>
                    <a:pt x="987" y="393"/>
                  </a:cubicBezTo>
                  <a:cubicBezTo>
                    <a:pt x="981" y="368"/>
                    <a:pt x="1003" y="363"/>
                    <a:pt x="1019" y="354"/>
                  </a:cubicBezTo>
                  <a:cubicBezTo>
                    <a:pt x="1025" y="350"/>
                    <a:pt x="1042" y="350"/>
                    <a:pt x="1036" y="334"/>
                  </a:cubicBezTo>
                  <a:cubicBezTo>
                    <a:pt x="1033" y="324"/>
                    <a:pt x="1023" y="326"/>
                    <a:pt x="1016" y="330"/>
                  </a:cubicBezTo>
                  <a:cubicBezTo>
                    <a:pt x="1001" y="338"/>
                    <a:pt x="1001" y="365"/>
                    <a:pt x="984" y="373"/>
                  </a:cubicBezTo>
                  <a:cubicBezTo>
                    <a:pt x="957" y="383"/>
                    <a:pt x="971" y="348"/>
                    <a:pt x="969" y="333"/>
                  </a:cubicBezTo>
                  <a:cubicBezTo>
                    <a:pt x="954" y="327"/>
                    <a:pt x="942" y="348"/>
                    <a:pt x="931" y="355"/>
                  </a:cubicBezTo>
                  <a:cubicBezTo>
                    <a:pt x="922" y="327"/>
                    <a:pt x="895" y="359"/>
                    <a:pt x="884" y="340"/>
                  </a:cubicBezTo>
                  <a:cubicBezTo>
                    <a:pt x="875" y="325"/>
                    <a:pt x="903" y="297"/>
                    <a:pt x="908" y="324"/>
                  </a:cubicBezTo>
                  <a:cubicBezTo>
                    <a:pt x="920" y="324"/>
                    <a:pt x="926" y="292"/>
                    <a:pt x="937" y="281"/>
                  </a:cubicBezTo>
                  <a:cubicBezTo>
                    <a:pt x="957" y="261"/>
                    <a:pt x="959" y="285"/>
                    <a:pt x="982" y="280"/>
                  </a:cubicBezTo>
                  <a:cubicBezTo>
                    <a:pt x="990" y="246"/>
                    <a:pt x="966" y="260"/>
                    <a:pt x="951" y="260"/>
                  </a:cubicBezTo>
                  <a:cubicBezTo>
                    <a:pt x="951" y="257"/>
                    <a:pt x="950" y="254"/>
                    <a:pt x="950" y="250"/>
                  </a:cubicBezTo>
                  <a:cubicBezTo>
                    <a:pt x="940" y="247"/>
                    <a:pt x="932" y="252"/>
                    <a:pt x="934" y="263"/>
                  </a:cubicBezTo>
                  <a:cubicBezTo>
                    <a:pt x="911" y="270"/>
                    <a:pt x="923" y="248"/>
                    <a:pt x="915" y="240"/>
                  </a:cubicBezTo>
                  <a:cubicBezTo>
                    <a:pt x="907" y="230"/>
                    <a:pt x="898" y="231"/>
                    <a:pt x="895" y="245"/>
                  </a:cubicBezTo>
                  <a:cubicBezTo>
                    <a:pt x="887" y="241"/>
                    <a:pt x="888" y="220"/>
                    <a:pt x="892" y="212"/>
                  </a:cubicBezTo>
                  <a:cubicBezTo>
                    <a:pt x="898" y="200"/>
                    <a:pt x="906" y="200"/>
                    <a:pt x="917" y="191"/>
                  </a:cubicBezTo>
                  <a:cubicBezTo>
                    <a:pt x="907" y="173"/>
                    <a:pt x="903" y="153"/>
                    <a:pt x="902" y="133"/>
                  </a:cubicBezTo>
                  <a:cubicBezTo>
                    <a:pt x="892" y="127"/>
                    <a:pt x="875" y="127"/>
                    <a:pt x="864" y="133"/>
                  </a:cubicBezTo>
                  <a:cubicBezTo>
                    <a:pt x="866" y="146"/>
                    <a:pt x="868" y="157"/>
                    <a:pt x="866" y="170"/>
                  </a:cubicBezTo>
                  <a:cubicBezTo>
                    <a:pt x="861" y="171"/>
                    <a:pt x="855" y="170"/>
                    <a:pt x="851" y="166"/>
                  </a:cubicBezTo>
                  <a:cubicBezTo>
                    <a:pt x="852" y="163"/>
                    <a:pt x="852" y="154"/>
                    <a:pt x="852" y="151"/>
                  </a:cubicBezTo>
                  <a:cubicBezTo>
                    <a:pt x="828" y="145"/>
                    <a:pt x="820" y="115"/>
                    <a:pt x="843" y="101"/>
                  </a:cubicBezTo>
                  <a:cubicBezTo>
                    <a:pt x="855" y="92"/>
                    <a:pt x="863" y="100"/>
                    <a:pt x="866" y="81"/>
                  </a:cubicBezTo>
                  <a:cubicBezTo>
                    <a:pt x="868" y="71"/>
                    <a:pt x="863" y="55"/>
                    <a:pt x="862" y="43"/>
                  </a:cubicBezTo>
                  <a:cubicBezTo>
                    <a:pt x="858" y="49"/>
                    <a:pt x="850" y="55"/>
                    <a:pt x="847" y="61"/>
                  </a:cubicBezTo>
                  <a:cubicBezTo>
                    <a:pt x="845" y="65"/>
                    <a:pt x="839" y="65"/>
                    <a:pt x="838" y="71"/>
                  </a:cubicBezTo>
                  <a:cubicBezTo>
                    <a:pt x="837" y="74"/>
                    <a:pt x="843" y="80"/>
                    <a:pt x="842" y="86"/>
                  </a:cubicBezTo>
                  <a:cubicBezTo>
                    <a:pt x="836" y="104"/>
                    <a:pt x="819" y="109"/>
                    <a:pt x="799" y="98"/>
                  </a:cubicBezTo>
                  <a:cubicBezTo>
                    <a:pt x="798" y="79"/>
                    <a:pt x="813" y="84"/>
                    <a:pt x="821" y="79"/>
                  </a:cubicBezTo>
                  <a:cubicBezTo>
                    <a:pt x="825" y="75"/>
                    <a:pt x="832" y="78"/>
                    <a:pt x="835" y="71"/>
                  </a:cubicBezTo>
                  <a:cubicBezTo>
                    <a:pt x="839" y="62"/>
                    <a:pt x="828" y="61"/>
                    <a:pt x="829" y="57"/>
                  </a:cubicBezTo>
                  <a:cubicBezTo>
                    <a:pt x="833" y="40"/>
                    <a:pt x="856" y="0"/>
                    <a:pt x="816" y="23"/>
                  </a:cubicBezTo>
                  <a:cubicBezTo>
                    <a:pt x="813" y="32"/>
                    <a:pt x="811" y="40"/>
                    <a:pt x="812" y="49"/>
                  </a:cubicBezTo>
                  <a:cubicBezTo>
                    <a:pt x="810" y="49"/>
                    <a:pt x="808" y="50"/>
                    <a:pt x="806" y="50"/>
                  </a:cubicBezTo>
                  <a:cubicBezTo>
                    <a:pt x="815" y="72"/>
                    <a:pt x="796" y="81"/>
                    <a:pt x="782" y="86"/>
                  </a:cubicBezTo>
                  <a:cubicBezTo>
                    <a:pt x="768" y="89"/>
                    <a:pt x="742" y="95"/>
                    <a:pt x="728" y="87"/>
                  </a:cubicBezTo>
                  <a:cubicBezTo>
                    <a:pt x="728" y="72"/>
                    <a:pt x="741" y="57"/>
                    <a:pt x="725" y="43"/>
                  </a:cubicBezTo>
                  <a:cubicBezTo>
                    <a:pt x="715" y="34"/>
                    <a:pt x="692" y="37"/>
                    <a:pt x="689" y="53"/>
                  </a:cubicBezTo>
                  <a:cubicBezTo>
                    <a:pt x="676" y="49"/>
                    <a:pt x="668" y="35"/>
                    <a:pt x="653" y="40"/>
                  </a:cubicBezTo>
                  <a:cubicBezTo>
                    <a:pt x="658" y="46"/>
                    <a:pt x="668" y="53"/>
                    <a:pt x="668" y="60"/>
                  </a:cubicBezTo>
                  <a:cubicBezTo>
                    <a:pt x="670" y="69"/>
                    <a:pt x="663" y="75"/>
                    <a:pt x="663" y="84"/>
                  </a:cubicBezTo>
                  <a:cubicBezTo>
                    <a:pt x="676" y="87"/>
                    <a:pt x="673" y="103"/>
                    <a:pt x="670" y="113"/>
                  </a:cubicBezTo>
                  <a:cubicBezTo>
                    <a:pt x="664" y="127"/>
                    <a:pt x="660" y="127"/>
                    <a:pt x="647" y="132"/>
                  </a:cubicBezTo>
                  <a:cubicBezTo>
                    <a:pt x="643" y="133"/>
                    <a:pt x="639" y="133"/>
                    <a:pt x="635" y="136"/>
                  </a:cubicBezTo>
                  <a:cubicBezTo>
                    <a:pt x="629" y="139"/>
                    <a:pt x="627" y="147"/>
                    <a:pt x="621" y="151"/>
                  </a:cubicBezTo>
                  <a:cubicBezTo>
                    <a:pt x="612" y="156"/>
                    <a:pt x="598" y="155"/>
                    <a:pt x="587" y="154"/>
                  </a:cubicBezTo>
                  <a:cubicBezTo>
                    <a:pt x="578" y="153"/>
                    <a:pt x="565" y="146"/>
                    <a:pt x="556" y="155"/>
                  </a:cubicBezTo>
                  <a:cubicBezTo>
                    <a:pt x="551" y="160"/>
                    <a:pt x="545" y="183"/>
                    <a:pt x="542" y="189"/>
                  </a:cubicBezTo>
                  <a:cubicBezTo>
                    <a:pt x="533" y="214"/>
                    <a:pt x="515" y="218"/>
                    <a:pt x="496" y="236"/>
                  </a:cubicBezTo>
                  <a:cubicBezTo>
                    <a:pt x="489" y="243"/>
                    <a:pt x="482" y="250"/>
                    <a:pt x="477" y="257"/>
                  </a:cubicBezTo>
                  <a:cubicBezTo>
                    <a:pt x="475" y="273"/>
                    <a:pt x="443" y="316"/>
                    <a:pt x="425" y="306"/>
                  </a:cubicBezTo>
                  <a:cubicBezTo>
                    <a:pt x="420" y="338"/>
                    <a:pt x="394" y="329"/>
                    <a:pt x="373" y="339"/>
                  </a:cubicBezTo>
                  <a:cubicBezTo>
                    <a:pt x="355" y="347"/>
                    <a:pt x="337" y="365"/>
                    <a:pt x="323" y="377"/>
                  </a:cubicBezTo>
                  <a:cubicBezTo>
                    <a:pt x="318" y="382"/>
                    <a:pt x="313" y="387"/>
                    <a:pt x="307" y="391"/>
                  </a:cubicBezTo>
                  <a:cubicBezTo>
                    <a:pt x="303" y="392"/>
                    <a:pt x="294" y="392"/>
                    <a:pt x="293" y="394"/>
                  </a:cubicBezTo>
                  <a:cubicBezTo>
                    <a:pt x="283" y="400"/>
                    <a:pt x="280" y="411"/>
                    <a:pt x="273" y="418"/>
                  </a:cubicBezTo>
                  <a:cubicBezTo>
                    <a:pt x="248" y="437"/>
                    <a:pt x="228" y="418"/>
                    <a:pt x="206" y="408"/>
                  </a:cubicBezTo>
                  <a:cubicBezTo>
                    <a:pt x="183" y="398"/>
                    <a:pt x="168" y="411"/>
                    <a:pt x="144" y="401"/>
                  </a:cubicBezTo>
                  <a:cubicBezTo>
                    <a:pt x="126" y="393"/>
                    <a:pt x="102" y="385"/>
                    <a:pt x="91" y="366"/>
                  </a:cubicBezTo>
                  <a:cubicBezTo>
                    <a:pt x="80" y="346"/>
                    <a:pt x="73" y="319"/>
                    <a:pt x="68" y="297"/>
                  </a:cubicBezTo>
                  <a:cubicBezTo>
                    <a:pt x="59" y="255"/>
                    <a:pt x="89" y="305"/>
                    <a:pt x="102" y="287"/>
                  </a:cubicBezTo>
                  <a:cubicBezTo>
                    <a:pt x="112" y="273"/>
                    <a:pt x="85" y="252"/>
                    <a:pt x="88" y="234"/>
                  </a:cubicBezTo>
                  <a:cubicBezTo>
                    <a:pt x="90" y="225"/>
                    <a:pt x="91" y="218"/>
                    <a:pt x="100" y="214"/>
                  </a:cubicBezTo>
                  <a:cubicBezTo>
                    <a:pt x="113" y="209"/>
                    <a:pt x="118" y="221"/>
                    <a:pt x="125" y="221"/>
                  </a:cubicBezTo>
                  <a:cubicBezTo>
                    <a:pt x="146" y="222"/>
                    <a:pt x="148" y="192"/>
                    <a:pt x="139" y="173"/>
                  </a:cubicBezTo>
                  <a:cubicBezTo>
                    <a:pt x="124" y="147"/>
                    <a:pt x="118" y="173"/>
                    <a:pt x="101" y="173"/>
                  </a:cubicBezTo>
                  <a:cubicBezTo>
                    <a:pt x="98" y="196"/>
                    <a:pt x="104" y="194"/>
                    <a:pt x="84" y="211"/>
                  </a:cubicBezTo>
                  <a:cubicBezTo>
                    <a:pt x="73" y="220"/>
                    <a:pt x="52" y="232"/>
                    <a:pt x="52" y="248"/>
                  </a:cubicBezTo>
                  <a:cubicBezTo>
                    <a:pt x="56" y="247"/>
                    <a:pt x="61" y="249"/>
                    <a:pt x="64" y="248"/>
                  </a:cubicBezTo>
                  <a:cubicBezTo>
                    <a:pt x="63" y="269"/>
                    <a:pt x="53" y="289"/>
                    <a:pt x="34" y="293"/>
                  </a:cubicBezTo>
                  <a:cubicBezTo>
                    <a:pt x="34" y="303"/>
                    <a:pt x="34" y="315"/>
                    <a:pt x="24" y="321"/>
                  </a:cubicBezTo>
                  <a:cubicBezTo>
                    <a:pt x="53" y="342"/>
                    <a:pt x="57" y="345"/>
                    <a:pt x="60" y="361"/>
                  </a:cubicBezTo>
                  <a:cubicBezTo>
                    <a:pt x="63" y="384"/>
                    <a:pt x="44" y="392"/>
                    <a:pt x="37" y="410"/>
                  </a:cubicBezTo>
                  <a:cubicBezTo>
                    <a:pt x="34" y="420"/>
                    <a:pt x="37" y="428"/>
                    <a:pt x="34" y="436"/>
                  </a:cubicBezTo>
                  <a:cubicBezTo>
                    <a:pt x="30" y="446"/>
                    <a:pt x="24" y="452"/>
                    <a:pt x="19" y="460"/>
                  </a:cubicBezTo>
                  <a:cubicBezTo>
                    <a:pt x="10" y="478"/>
                    <a:pt x="9" y="495"/>
                    <a:pt x="11" y="518"/>
                  </a:cubicBezTo>
                  <a:cubicBezTo>
                    <a:pt x="24" y="518"/>
                    <a:pt x="29" y="518"/>
                    <a:pt x="38" y="527"/>
                  </a:cubicBezTo>
                  <a:cubicBezTo>
                    <a:pt x="47" y="532"/>
                    <a:pt x="50" y="544"/>
                    <a:pt x="62" y="547"/>
                  </a:cubicBezTo>
                  <a:cubicBezTo>
                    <a:pt x="63" y="556"/>
                    <a:pt x="38" y="584"/>
                    <a:pt x="30" y="588"/>
                  </a:cubicBezTo>
                  <a:cubicBezTo>
                    <a:pt x="16" y="597"/>
                    <a:pt x="9" y="584"/>
                    <a:pt x="3" y="602"/>
                  </a:cubicBezTo>
                  <a:cubicBezTo>
                    <a:pt x="0" y="611"/>
                    <a:pt x="5" y="624"/>
                    <a:pt x="11" y="632"/>
                  </a:cubicBezTo>
                  <a:cubicBezTo>
                    <a:pt x="35" y="669"/>
                    <a:pt x="26" y="612"/>
                    <a:pt x="42" y="605"/>
                  </a:cubicBezTo>
                  <a:cubicBezTo>
                    <a:pt x="56" y="597"/>
                    <a:pt x="68" y="611"/>
                    <a:pt x="62" y="624"/>
                  </a:cubicBezTo>
                  <a:cubicBezTo>
                    <a:pt x="56" y="635"/>
                    <a:pt x="42" y="630"/>
                    <a:pt x="45" y="645"/>
                  </a:cubicBezTo>
                  <a:cubicBezTo>
                    <a:pt x="70" y="650"/>
                    <a:pt x="98" y="610"/>
                    <a:pt x="119" y="629"/>
                  </a:cubicBezTo>
                  <a:cubicBezTo>
                    <a:pt x="130" y="637"/>
                    <a:pt x="127" y="658"/>
                    <a:pt x="130" y="669"/>
                  </a:cubicBezTo>
                  <a:cubicBezTo>
                    <a:pt x="133" y="683"/>
                    <a:pt x="134" y="698"/>
                    <a:pt x="139" y="710"/>
                  </a:cubicBezTo>
                  <a:cubicBezTo>
                    <a:pt x="167" y="713"/>
                    <a:pt x="170" y="712"/>
                    <a:pt x="174" y="740"/>
                  </a:cubicBezTo>
                  <a:cubicBezTo>
                    <a:pt x="177" y="762"/>
                    <a:pt x="189" y="775"/>
                    <a:pt x="180" y="792"/>
                  </a:cubicBezTo>
                  <a:cubicBezTo>
                    <a:pt x="177" y="798"/>
                    <a:pt x="169" y="801"/>
                    <a:pt x="167" y="814"/>
                  </a:cubicBezTo>
                  <a:cubicBezTo>
                    <a:pt x="167" y="819"/>
                    <a:pt x="164" y="842"/>
                    <a:pt x="167" y="848"/>
                  </a:cubicBezTo>
                  <a:cubicBezTo>
                    <a:pt x="172" y="861"/>
                    <a:pt x="181" y="857"/>
                    <a:pt x="190" y="861"/>
                  </a:cubicBezTo>
                  <a:cubicBezTo>
                    <a:pt x="199" y="867"/>
                    <a:pt x="200" y="869"/>
                    <a:pt x="209" y="875"/>
                  </a:cubicBezTo>
                  <a:cubicBezTo>
                    <a:pt x="226" y="889"/>
                    <a:pt x="231" y="892"/>
                    <a:pt x="223" y="918"/>
                  </a:cubicBezTo>
                  <a:cubicBezTo>
                    <a:pt x="216" y="941"/>
                    <a:pt x="212" y="962"/>
                    <a:pt x="212" y="985"/>
                  </a:cubicBezTo>
                  <a:cubicBezTo>
                    <a:pt x="212" y="1004"/>
                    <a:pt x="212" y="1021"/>
                    <a:pt x="221" y="1040"/>
                  </a:cubicBezTo>
                  <a:cubicBezTo>
                    <a:pt x="226" y="1051"/>
                    <a:pt x="236" y="1052"/>
                    <a:pt x="232" y="1068"/>
                  </a:cubicBezTo>
                  <a:cubicBezTo>
                    <a:pt x="230" y="1076"/>
                    <a:pt x="221" y="1080"/>
                    <a:pt x="219" y="1087"/>
                  </a:cubicBezTo>
                  <a:cubicBezTo>
                    <a:pt x="206" y="1088"/>
                    <a:pt x="203" y="1103"/>
                    <a:pt x="195" y="1104"/>
                  </a:cubicBezTo>
                  <a:cubicBezTo>
                    <a:pt x="182" y="1108"/>
                    <a:pt x="180" y="1095"/>
                    <a:pt x="168" y="1101"/>
                  </a:cubicBezTo>
                  <a:cubicBezTo>
                    <a:pt x="144" y="1113"/>
                    <a:pt x="173" y="1133"/>
                    <a:pt x="173" y="1149"/>
                  </a:cubicBezTo>
                  <a:cubicBezTo>
                    <a:pt x="173" y="1154"/>
                    <a:pt x="168" y="1154"/>
                    <a:pt x="167" y="1159"/>
                  </a:cubicBezTo>
                  <a:cubicBezTo>
                    <a:pt x="167" y="1165"/>
                    <a:pt x="168" y="1171"/>
                    <a:pt x="169" y="1176"/>
                  </a:cubicBezTo>
                  <a:cubicBezTo>
                    <a:pt x="170" y="1188"/>
                    <a:pt x="172" y="1197"/>
                    <a:pt x="172" y="1210"/>
                  </a:cubicBezTo>
                  <a:cubicBezTo>
                    <a:pt x="175" y="1235"/>
                    <a:pt x="192" y="1243"/>
                    <a:pt x="200" y="1264"/>
                  </a:cubicBezTo>
                  <a:cubicBezTo>
                    <a:pt x="205" y="1256"/>
                    <a:pt x="212" y="1246"/>
                    <a:pt x="216" y="1234"/>
                  </a:cubicBezTo>
                  <a:cubicBezTo>
                    <a:pt x="226" y="1231"/>
                    <a:pt x="250" y="1224"/>
                    <a:pt x="260" y="1234"/>
                  </a:cubicBezTo>
                  <a:cubicBezTo>
                    <a:pt x="268" y="1243"/>
                    <a:pt x="266" y="1275"/>
                    <a:pt x="268" y="1285"/>
                  </a:cubicBezTo>
                  <a:cubicBezTo>
                    <a:pt x="270" y="1310"/>
                    <a:pt x="276" y="1377"/>
                    <a:pt x="240" y="1367"/>
                  </a:cubicBezTo>
                  <a:cubicBezTo>
                    <a:pt x="237" y="1360"/>
                    <a:pt x="234" y="1352"/>
                    <a:pt x="231" y="1344"/>
                  </a:cubicBezTo>
                  <a:cubicBezTo>
                    <a:pt x="223" y="1343"/>
                    <a:pt x="217" y="1341"/>
                    <a:pt x="209" y="1340"/>
                  </a:cubicBezTo>
                  <a:cubicBezTo>
                    <a:pt x="209" y="1353"/>
                    <a:pt x="206" y="1362"/>
                    <a:pt x="206" y="1374"/>
                  </a:cubicBezTo>
                  <a:cubicBezTo>
                    <a:pt x="205" y="1386"/>
                    <a:pt x="207" y="1400"/>
                    <a:pt x="205" y="1412"/>
                  </a:cubicBezTo>
                  <a:cubicBezTo>
                    <a:pt x="203" y="1412"/>
                    <a:pt x="201" y="1412"/>
                    <a:pt x="200" y="1412"/>
                  </a:cubicBezTo>
                  <a:cubicBezTo>
                    <a:pt x="210" y="1440"/>
                    <a:pt x="212" y="1454"/>
                    <a:pt x="209" y="1484"/>
                  </a:cubicBezTo>
                  <a:cubicBezTo>
                    <a:pt x="208" y="1510"/>
                    <a:pt x="209" y="1536"/>
                    <a:pt x="194" y="1557"/>
                  </a:cubicBezTo>
                  <a:cubicBezTo>
                    <a:pt x="189" y="1565"/>
                    <a:pt x="182" y="1573"/>
                    <a:pt x="178" y="1582"/>
                  </a:cubicBezTo>
                  <a:cubicBezTo>
                    <a:pt x="168" y="1601"/>
                    <a:pt x="173" y="1597"/>
                    <a:pt x="182" y="1614"/>
                  </a:cubicBezTo>
                  <a:cubicBezTo>
                    <a:pt x="186" y="1625"/>
                    <a:pt x="190" y="1634"/>
                    <a:pt x="183" y="1645"/>
                  </a:cubicBezTo>
                  <a:cubicBezTo>
                    <a:pt x="177" y="1655"/>
                    <a:pt x="164" y="1652"/>
                    <a:pt x="157" y="1663"/>
                  </a:cubicBezTo>
                  <a:cubicBezTo>
                    <a:pt x="149" y="1681"/>
                    <a:pt x="177" y="1712"/>
                    <a:pt x="184" y="1728"/>
                  </a:cubicBezTo>
                  <a:cubicBezTo>
                    <a:pt x="187" y="1735"/>
                    <a:pt x="190" y="1756"/>
                    <a:pt x="188" y="1765"/>
                  </a:cubicBezTo>
                  <a:cubicBezTo>
                    <a:pt x="183" y="1780"/>
                    <a:pt x="172" y="1780"/>
                    <a:pt x="165" y="1789"/>
                  </a:cubicBezTo>
                  <a:cubicBezTo>
                    <a:pt x="137" y="1828"/>
                    <a:pt x="237" y="1872"/>
                    <a:pt x="192" y="1904"/>
                  </a:cubicBezTo>
                  <a:cubicBezTo>
                    <a:pt x="180" y="1912"/>
                    <a:pt x="161" y="1899"/>
                    <a:pt x="151" y="1912"/>
                  </a:cubicBezTo>
                  <a:cubicBezTo>
                    <a:pt x="143" y="1923"/>
                    <a:pt x="150" y="1947"/>
                    <a:pt x="155" y="1958"/>
                  </a:cubicBezTo>
                  <a:cubicBezTo>
                    <a:pt x="161" y="1972"/>
                    <a:pt x="169" y="1986"/>
                    <a:pt x="173" y="2000"/>
                  </a:cubicBezTo>
                  <a:cubicBezTo>
                    <a:pt x="178" y="2015"/>
                    <a:pt x="176" y="2029"/>
                    <a:pt x="193" y="2038"/>
                  </a:cubicBezTo>
                  <a:cubicBezTo>
                    <a:pt x="215" y="2024"/>
                    <a:pt x="196" y="1975"/>
                    <a:pt x="217" y="1970"/>
                  </a:cubicBezTo>
                  <a:cubicBezTo>
                    <a:pt x="209" y="1964"/>
                    <a:pt x="203" y="1955"/>
                    <a:pt x="207" y="1944"/>
                  </a:cubicBezTo>
                  <a:cubicBezTo>
                    <a:pt x="217" y="1944"/>
                    <a:pt x="225" y="1937"/>
                    <a:pt x="226" y="1928"/>
                  </a:cubicBezTo>
                  <a:cubicBezTo>
                    <a:pt x="217" y="1928"/>
                    <a:pt x="201" y="1915"/>
                    <a:pt x="206" y="1904"/>
                  </a:cubicBezTo>
                  <a:cubicBezTo>
                    <a:pt x="212" y="1889"/>
                    <a:pt x="225" y="1902"/>
                    <a:pt x="235" y="1904"/>
                  </a:cubicBezTo>
                  <a:cubicBezTo>
                    <a:pt x="240" y="1914"/>
                    <a:pt x="240" y="1927"/>
                    <a:pt x="236" y="1938"/>
                  </a:cubicBezTo>
                  <a:cubicBezTo>
                    <a:pt x="250" y="1945"/>
                    <a:pt x="258" y="1943"/>
                    <a:pt x="272" y="1956"/>
                  </a:cubicBezTo>
                  <a:cubicBezTo>
                    <a:pt x="288" y="1969"/>
                    <a:pt x="287" y="1972"/>
                    <a:pt x="285" y="1993"/>
                  </a:cubicBezTo>
                  <a:cubicBezTo>
                    <a:pt x="281" y="2032"/>
                    <a:pt x="318" y="2026"/>
                    <a:pt x="324" y="2058"/>
                  </a:cubicBezTo>
                  <a:cubicBezTo>
                    <a:pt x="318" y="2072"/>
                    <a:pt x="305" y="2100"/>
                    <a:pt x="330" y="2102"/>
                  </a:cubicBezTo>
                  <a:cubicBezTo>
                    <a:pt x="348" y="2104"/>
                    <a:pt x="354" y="2084"/>
                    <a:pt x="367" y="2076"/>
                  </a:cubicBezTo>
                  <a:cubicBezTo>
                    <a:pt x="387" y="2062"/>
                    <a:pt x="397" y="2070"/>
                    <a:pt x="413" y="2085"/>
                  </a:cubicBezTo>
                  <a:cubicBezTo>
                    <a:pt x="427" y="2098"/>
                    <a:pt x="437" y="2090"/>
                    <a:pt x="451" y="2103"/>
                  </a:cubicBezTo>
                  <a:cubicBezTo>
                    <a:pt x="456" y="2100"/>
                    <a:pt x="488" y="2089"/>
                    <a:pt x="498" y="2087"/>
                  </a:cubicBezTo>
                  <a:moveTo>
                    <a:pt x="452" y="2103"/>
                  </a:moveTo>
                  <a:cubicBezTo>
                    <a:pt x="450" y="2103"/>
                    <a:pt x="450" y="2103"/>
                    <a:pt x="451" y="2103"/>
                  </a:cubicBezTo>
                  <a:cubicBezTo>
                    <a:pt x="452" y="2103"/>
                    <a:pt x="451" y="2103"/>
                    <a:pt x="452" y="2103"/>
                  </a:cubicBezTo>
                  <a:close/>
                </a:path>
              </a:pathLst>
            </a:custGeom>
            <a:solidFill>
              <a:srgbClr val="E1E1F2"/>
            </a:solidFill>
            <a:ln w="29160">
              <a:noFill/>
            </a:ln>
          </p:spPr>
          <p:txBody>
            <a:bodyPr/>
            <a:lstStyle/>
            <a:p>
              <a:endParaRPr lang="it-IT"/>
            </a:p>
          </p:txBody>
        </p:sp>
        <p:sp>
          <p:nvSpPr>
            <p:cNvPr id="28" name="Freeform 61">
              <a:extLst>
                <a:ext uri="{FF2B5EF4-FFF2-40B4-BE49-F238E27FC236}">
                  <a16:creationId xmlns:a16="http://schemas.microsoft.com/office/drawing/2014/main" id="{C19BAB4D-E654-0FC0-AE3E-41149C4FA43C}"/>
                </a:ext>
              </a:extLst>
            </p:cNvPr>
            <p:cNvSpPr/>
            <p:nvPr/>
          </p:nvSpPr>
          <p:spPr>
            <a:xfrm>
              <a:off x="7359840" y="2993760"/>
              <a:ext cx="31680" cy="39600"/>
            </a:xfrm>
            <a:custGeom>
              <a:avLst/>
              <a:gdLst/>
              <a:ahLst/>
              <a:cxnLst/>
              <a:rect l="0" t="0" r="r" b="b"/>
              <a:pathLst>
                <a:path w="88" h="110">
                  <a:moveTo>
                    <a:pt x="18" y="25"/>
                  </a:moveTo>
                  <a:cubicBezTo>
                    <a:pt x="5" y="26"/>
                    <a:pt x="0" y="45"/>
                    <a:pt x="3" y="58"/>
                  </a:cubicBezTo>
                  <a:cubicBezTo>
                    <a:pt x="21" y="60"/>
                    <a:pt x="30" y="54"/>
                    <a:pt x="35" y="73"/>
                  </a:cubicBezTo>
                  <a:cubicBezTo>
                    <a:pt x="39" y="87"/>
                    <a:pt x="30" y="109"/>
                    <a:pt x="55" y="97"/>
                  </a:cubicBezTo>
                  <a:cubicBezTo>
                    <a:pt x="74" y="87"/>
                    <a:pt x="87" y="45"/>
                    <a:pt x="62" y="37"/>
                  </a:cubicBezTo>
                  <a:cubicBezTo>
                    <a:pt x="61" y="25"/>
                    <a:pt x="63" y="0"/>
                    <a:pt x="42" y="17"/>
                  </a:cubicBezTo>
                  <a:cubicBezTo>
                    <a:pt x="35" y="19"/>
                    <a:pt x="26" y="22"/>
                    <a:pt x="18" y="25"/>
                  </a:cubicBezTo>
                  <a:close/>
                </a:path>
              </a:pathLst>
            </a:custGeom>
            <a:solidFill>
              <a:srgbClr val="E1E1F2"/>
            </a:solidFill>
            <a:ln w="29160">
              <a:noFill/>
            </a:ln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29" name="CustomShape 75">
            <a:extLst>
              <a:ext uri="{FF2B5EF4-FFF2-40B4-BE49-F238E27FC236}">
                <a16:creationId xmlns:a16="http://schemas.microsoft.com/office/drawing/2014/main" id="{61070F32-237B-4410-70FC-87C9EF4DE35C}"/>
              </a:ext>
            </a:extLst>
          </p:cNvPr>
          <p:cNvSpPr/>
          <p:nvPr/>
        </p:nvSpPr>
        <p:spPr>
          <a:xfrm>
            <a:off x="10599904" y="2513459"/>
            <a:ext cx="204840" cy="243000"/>
          </a:xfrm>
          <a:prstGeom prst="rect">
            <a:avLst/>
          </a:prstGeom>
          <a:noFill/>
          <a:ln w="36000">
            <a:solidFill>
              <a:srgbClr val="15846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31" name="Line 77">
            <a:extLst>
              <a:ext uri="{FF2B5EF4-FFF2-40B4-BE49-F238E27FC236}">
                <a16:creationId xmlns:a16="http://schemas.microsoft.com/office/drawing/2014/main" id="{812E51C4-1FEA-5804-A716-2ABBBC7ADAD4}"/>
              </a:ext>
            </a:extLst>
          </p:cNvPr>
          <p:cNvSpPr/>
          <p:nvPr/>
        </p:nvSpPr>
        <p:spPr>
          <a:xfrm>
            <a:off x="7167304" y="3566099"/>
            <a:ext cx="866880" cy="0"/>
          </a:xfrm>
          <a:prstGeom prst="line">
            <a:avLst/>
          </a:prstGeom>
          <a:ln w="7200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32" name="TextShape 78">
            <a:extLst>
              <a:ext uri="{FF2B5EF4-FFF2-40B4-BE49-F238E27FC236}">
                <a16:creationId xmlns:a16="http://schemas.microsoft.com/office/drawing/2014/main" id="{2C8261FC-1CBD-F840-CB5B-5BF170E097BD}"/>
              </a:ext>
            </a:extLst>
          </p:cNvPr>
          <p:cNvSpPr txBox="1"/>
          <p:nvPr/>
        </p:nvSpPr>
        <p:spPr>
          <a:xfrm>
            <a:off x="7192496" y="3184859"/>
            <a:ext cx="802440" cy="346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it-IT" sz="1800" b="0" strike="noStrike" spc="-1" dirty="0">
                <a:solidFill>
                  <a:srgbClr val="FFFFFF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10 km</a:t>
            </a:r>
            <a:endParaRPr lang="it-IT" sz="1800" b="0" strike="noStrike" spc="-1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pic>
        <p:nvPicPr>
          <p:cNvPr id="34" name="Immagine 33">
            <a:extLst>
              <a:ext uri="{FF2B5EF4-FFF2-40B4-BE49-F238E27FC236}">
                <a16:creationId xmlns:a16="http://schemas.microsoft.com/office/drawing/2014/main" id="{DED3FEE0-FE7D-6B8F-6FB5-43C6CC0C56BE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11106964" y="5183579"/>
            <a:ext cx="1028160" cy="337320"/>
          </a:xfrm>
          <a:prstGeom prst="rect">
            <a:avLst/>
          </a:prstGeom>
          <a:ln w="0">
            <a:noFill/>
          </a:ln>
        </p:spPr>
      </p:pic>
      <p:pic>
        <p:nvPicPr>
          <p:cNvPr id="67" name="Immagine 66">
            <a:extLst>
              <a:ext uri="{FF2B5EF4-FFF2-40B4-BE49-F238E27FC236}">
                <a16:creationId xmlns:a16="http://schemas.microsoft.com/office/drawing/2014/main" id="{5678B261-5D79-AC89-5883-EED9F5A6E97A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11106964" y="4785085"/>
            <a:ext cx="1028160" cy="199080"/>
          </a:xfrm>
          <a:prstGeom prst="rect">
            <a:avLst/>
          </a:prstGeom>
          <a:ln w="0">
            <a:noFill/>
          </a:ln>
        </p:spPr>
      </p:pic>
      <p:pic>
        <p:nvPicPr>
          <p:cNvPr id="68" name="Google Shape;59;p13">
            <a:extLst>
              <a:ext uri="{FF2B5EF4-FFF2-40B4-BE49-F238E27FC236}">
                <a16:creationId xmlns:a16="http://schemas.microsoft.com/office/drawing/2014/main" id="{19E1DC28-64D5-E324-BDB5-4CA5B4A80D2E}"/>
              </a:ext>
            </a:extLst>
          </p:cNvPr>
          <p:cNvPicPr/>
          <p:nvPr/>
        </p:nvPicPr>
        <p:blipFill>
          <a:blip r:embed="rId9"/>
          <a:stretch/>
        </p:blipFill>
        <p:spPr>
          <a:xfrm>
            <a:off x="11137924" y="3792222"/>
            <a:ext cx="997200" cy="799920"/>
          </a:xfrm>
          <a:prstGeom prst="rect">
            <a:avLst/>
          </a:prstGeom>
          <a:ln w="0">
            <a:noFill/>
          </a:ln>
        </p:spPr>
      </p:pic>
      <p:pic>
        <p:nvPicPr>
          <p:cNvPr id="69" name="Immagine 68">
            <a:extLst>
              <a:ext uri="{FF2B5EF4-FFF2-40B4-BE49-F238E27FC236}">
                <a16:creationId xmlns:a16="http://schemas.microsoft.com/office/drawing/2014/main" id="{FEFF2911-10A3-2129-AAFE-CE48472CE4AD}"/>
              </a:ext>
            </a:extLst>
          </p:cNvPr>
          <p:cNvPicPr/>
          <p:nvPr/>
        </p:nvPicPr>
        <p:blipFill>
          <a:blip r:embed="rId10"/>
          <a:stretch/>
        </p:blipFill>
        <p:spPr>
          <a:xfrm>
            <a:off x="4441312" y="986543"/>
            <a:ext cx="2380364" cy="3010680"/>
          </a:xfrm>
          <a:prstGeom prst="rect">
            <a:avLst/>
          </a:prstGeom>
          <a:ln w="0">
            <a:noFill/>
          </a:ln>
        </p:spPr>
      </p:pic>
      <p:cxnSp>
        <p:nvCxnSpPr>
          <p:cNvPr id="71" name="Connettore diritto 70">
            <a:extLst>
              <a:ext uri="{FF2B5EF4-FFF2-40B4-BE49-F238E27FC236}">
                <a16:creationId xmlns:a16="http://schemas.microsoft.com/office/drawing/2014/main" id="{4A5ECC36-4468-558C-0DFB-3AD8B0940DEC}"/>
              </a:ext>
            </a:extLst>
          </p:cNvPr>
          <p:cNvCxnSpPr>
            <a:cxnSpLocks/>
          </p:cNvCxnSpPr>
          <p:nvPr/>
        </p:nvCxnSpPr>
        <p:spPr>
          <a:xfrm flipH="1">
            <a:off x="5022156" y="4044967"/>
            <a:ext cx="3532276" cy="0"/>
          </a:xfrm>
          <a:prstGeom prst="line">
            <a:avLst/>
          </a:prstGeom>
          <a:ln w="25400">
            <a:solidFill>
              <a:srgbClr val="FFAA1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le 71">
            <a:extLst>
              <a:ext uri="{FF2B5EF4-FFF2-40B4-BE49-F238E27FC236}">
                <a16:creationId xmlns:a16="http://schemas.microsoft.com/office/drawing/2014/main" id="{4650FC86-BC5A-DDED-DB95-EF04227C588F}"/>
              </a:ext>
            </a:extLst>
          </p:cNvPr>
          <p:cNvSpPr/>
          <p:nvPr/>
        </p:nvSpPr>
        <p:spPr>
          <a:xfrm rot="16200000">
            <a:off x="8547808" y="3954968"/>
            <a:ext cx="180000" cy="180000"/>
          </a:xfrm>
          <a:prstGeom prst="ellipse">
            <a:avLst/>
          </a:prstGeom>
          <a:solidFill>
            <a:schemeClr val="bg1">
              <a:alpha val="48000"/>
            </a:schemeClr>
          </a:solidFill>
          <a:ln w="25400">
            <a:solidFill>
              <a:srgbClr val="FFAA1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sp>
        <p:nvSpPr>
          <p:cNvPr id="73" name="CasellaDiTesto 72">
            <a:extLst>
              <a:ext uri="{FF2B5EF4-FFF2-40B4-BE49-F238E27FC236}">
                <a16:creationId xmlns:a16="http://schemas.microsoft.com/office/drawing/2014/main" id="{C1CCCA22-0C63-793C-B46A-E3747AEF7CBF}"/>
              </a:ext>
            </a:extLst>
          </p:cNvPr>
          <p:cNvSpPr txBox="1"/>
          <p:nvPr/>
        </p:nvSpPr>
        <p:spPr>
          <a:xfrm>
            <a:off x="4995374" y="4030168"/>
            <a:ext cx="1912703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Laser interrogator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1600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in network shelter</a:t>
            </a:r>
            <a:endParaRPr kumimoji="0" lang="it-IT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cxnSp>
        <p:nvCxnSpPr>
          <p:cNvPr id="79" name="Connettore diritto 78">
            <a:extLst>
              <a:ext uri="{FF2B5EF4-FFF2-40B4-BE49-F238E27FC236}">
                <a16:creationId xmlns:a16="http://schemas.microsoft.com/office/drawing/2014/main" id="{C3F35F59-7B73-C13D-4036-7E07351D5BA5}"/>
              </a:ext>
            </a:extLst>
          </p:cNvPr>
          <p:cNvCxnSpPr>
            <a:cxnSpLocks/>
          </p:cNvCxnSpPr>
          <p:nvPr/>
        </p:nvCxnSpPr>
        <p:spPr bwMode="auto">
          <a:xfrm flipH="1">
            <a:off x="5273977" y="5720384"/>
            <a:ext cx="3532276" cy="0"/>
          </a:xfrm>
          <a:prstGeom prst="line">
            <a:avLst/>
          </a:prstGeom>
          <a:ln w="25400">
            <a:solidFill>
              <a:srgbClr val="FFAA1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Ovale 79">
            <a:extLst>
              <a:ext uri="{FF2B5EF4-FFF2-40B4-BE49-F238E27FC236}">
                <a16:creationId xmlns:a16="http://schemas.microsoft.com/office/drawing/2014/main" id="{1350F4C0-7688-185B-4368-FA36BF9E279A}"/>
              </a:ext>
            </a:extLst>
          </p:cNvPr>
          <p:cNvSpPr/>
          <p:nvPr/>
        </p:nvSpPr>
        <p:spPr bwMode="auto">
          <a:xfrm rot="16200000">
            <a:off x="8799629" y="5630385"/>
            <a:ext cx="180000" cy="180000"/>
          </a:xfrm>
          <a:prstGeom prst="ellipse">
            <a:avLst/>
          </a:prstGeom>
          <a:solidFill>
            <a:schemeClr val="bg1">
              <a:alpha val="48000"/>
            </a:schemeClr>
          </a:solidFill>
          <a:ln w="25400">
            <a:solidFill>
              <a:srgbClr val="FFAA1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sp>
        <p:nvSpPr>
          <p:cNvPr id="81" name="CasellaDiTesto 80">
            <a:extLst>
              <a:ext uri="{FF2B5EF4-FFF2-40B4-BE49-F238E27FC236}">
                <a16:creationId xmlns:a16="http://schemas.microsoft.com/office/drawing/2014/main" id="{DEB51167-64C9-2972-3848-01DED56F6847}"/>
              </a:ext>
            </a:extLst>
          </p:cNvPr>
          <p:cNvSpPr txBox="1"/>
          <p:nvPr/>
        </p:nvSpPr>
        <p:spPr bwMode="auto">
          <a:xfrm>
            <a:off x="5284865" y="4927590"/>
            <a:ext cx="1617751" cy="107721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The link: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32-km long,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100 Gb/s QPSK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82" name="TextShape 78">
            <a:extLst>
              <a:ext uri="{FF2B5EF4-FFF2-40B4-BE49-F238E27FC236}">
                <a16:creationId xmlns:a16="http://schemas.microsoft.com/office/drawing/2014/main" id="{B207B53C-666B-B8F3-C076-24665F5BA28C}"/>
              </a:ext>
            </a:extLst>
          </p:cNvPr>
          <p:cNvSpPr txBox="1"/>
          <p:nvPr/>
        </p:nvSpPr>
        <p:spPr bwMode="auto">
          <a:xfrm>
            <a:off x="8757784" y="3784918"/>
            <a:ext cx="1066680" cy="346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it-IT" sz="1800" b="0" strike="noStrike" spc="-1" dirty="0">
                <a:solidFill>
                  <a:srgbClr val="FFFFFF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Ascoli</a:t>
            </a:r>
            <a:endParaRPr lang="it-IT" sz="1800" b="0" strike="noStrike" spc="-1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85" name="TextShape 78">
            <a:extLst>
              <a:ext uri="{FF2B5EF4-FFF2-40B4-BE49-F238E27FC236}">
                <a16:creationId xmlns:a16="http://schemas.microsoft.com/office/drawing/2014/main" id="{D488E45F-4E06-5779-AE96-532A60D7761C}"/>
              </a:ext>
            </a:extLst>
          </p:cNvPr>
          <p:cNvSpPr txBox="1"/>
          <p:nvPr/>
        </p:nvSpPr>
        <p:spPr bwMode="auto">
          <a:xfrm>
            <a:off x="9080072" y="5978278"/>
            <a:ext cx="1066680" cy="34632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>
            <a:noAutofit/>
          </a:bodyPr>
          <a:lstStyle/>
          <a:p>
            <a:r>
              <a:rPr lang="it-IT" sz="1800" b="0" strike="noStrike" spc="-1" dirty="0">
                <a:solidFill>
                  <a:srgbClr val="FFFFFF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Teramo</a:t>
            </a:r>
            <a:endParaRPr lang="it-IT" sz="1800" b="0" strike="noStrike" spc="-1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877443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err="1"/>
              <a:t>Coherent</a:t>
            </a:r>
            <a:r>
              <a:rPr lang="it-IT" dirty="0"/>
              <a:t> laser </a:t>
            </a:r>
            <a:r>
              <a:rPr lang="it-IT" dirty="0" err="1"/>
              <a:t>interferometry</a:t>
            </a:r>
            <a:r>
              <a:rPr lang="it-IT" dirty="0"/>
              <a:t> on </a:t>
            </a:r>
            <a:r>
              <a:rPr lang="it-IT" dirty="0" err="1"/>
              <a:t>land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ubik"/>
                <a:cs typeface="Rubik"/>
              </a:rPr>
              <a:t>Cecilia Clivati - INRIM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Rubik"/>
              <a:cs typeface="Rubik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5CB09CA-A54C-0DF9-1D06-4C9403D4E30F}"/>
              </a:ext>
            </a:extLst>
          </p:cNvPr>
          <p:cNvSpPr txBox="1"/>
          <p:nvPr/>
        </p:nvSpPr>
        <p:spPr>
          <a:xfrm>
            <a:off x="402786" y="1504264"/>
            <a:ext cx="468481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2-year-long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acquisition</a:t>
            </a:r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No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disturbance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to data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traffic</a:t>
            </a:r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Very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rich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dataset of events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Detection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probability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related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to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distance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and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magnitude</a:t>
            </a:r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Very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weak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events are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detectable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!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B8B6301-CF22-50C1-260A-049F6C3EDE08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5645955" y="981650"/>
            <a:ext cx="5717491" cy="4715770"/>
          </a:xfrm>
          <a:prstGeom prst="rect">
            <a:avLst/>
          </a:prstGeom>
          <a:ln w="0">
            <a:noFill/>
          </a:ln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FD6767F-EA8C-27DC-D764-71D7D3D646BE}"/>
              </a:ext>
            </a:extLst>
          </p:cNvPr>
          <p:cNvSpPr txBox="1"/>
          <p:nvPr/>
        </p:nvSpPr>
        <p:spPr bwMode="auto">
          <a:xfrm>
            <a:off x="6055412" y="6206501"/>
            <a:ext cx="5717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S. Donadello et al., (2023), arXiv:2307.06203</a:t>
            </a:r>
          </a:p>
        </p:txBody>
      </p:sp>
    </p:spTree>
    <p:extLst>
      <p:ext uri="{BB962C8B-B14F-4D97-AF65-F5344CB8AC3E}">
        <p14:creationId xmlns:p14="http://schemas.microsoft.com/office/powerpoint/2010/main" val="21104101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4" name="Immagine 13">
            <a:extLst>
              <a:ext uri="{FF2B5EF4-FFF2-40B4-BE49-F238E27FC236}">
                <a16:creationId xmlns:a16="http://schemas.microsoft.com/office/drawing/2014/main" id="{7CAD9662-497C-E932-FD92-D2E07E4623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250" y="2566203"/>
            <a:ext cx="8551036" cy="3307901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err="1"/>
              <a:t>Detecting</a:t>
            </a:r>
            <a:r>
              <a:rPr lang="it-IT" dirty="0"/>
              <a:t> </a:t>
            </a:r>
            <a:r>
              <a:rPr lang="it-IT" dirty="0" err="1"/>
              <a:t>weak</a:t>
            </a:r>
            <a:r>
              <a:rPr lang="it-IT" dirty="0"/>
              <a:t>, </a:t>
            </a:r>
            <a:r>
              <a:rPr lang="it-IT" dirty="0" err="1"/>
              <a:t>local</a:t>
            </a:r>
            <a:r>
              <a:rPr lang="it-IT" dirty="0"/>
              <a:t> </a:t>
            </a:r>
            <a:r>
              <a:rPr lang="it-IT" dirty="0" err="1"/>
              <a:t>earthquakes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ubik"/>
                <a:cs typeface="Rubik"/>
              </a:rPr>
              <a:t>Cecilia Clivati - INRIM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Rubik"/>
              <a:cs typeface="Rubik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517B98A8-5DDC-C8B2-B9AE-7C0BE09A7F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8592396" y="2745611"/>
            <a:ext cx="3466800" cy="2345061"/>
          </a:xfrm>
          <a:prstGeom prst="rect">
            <a:avLst/>
          </a:prstGeom>
          <a:ln w="0">
            <a:noFill/>
          </a:ln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F74ADCF-5DC9-0763-F1C4-94EA2522EFC8}"/>
              </a:ext>
            </a:extLst>
          </p:cNvPr>
          <p:cNvSpPr txBox="1"/>
          <p:nvPr/>
        </p:nvSpPr>
        <p:spPr bwMode="auto">
          <a:xfrm>
            <a:off x="895253" y="1517491"/>
            <a:ext cx="6974732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strike="noStrike" spc="-1" dirty="0" err="1">
                <a:latin typeface="Rubik" panose="02000604000000020004" pitchFamily="2" charset="-79"/>
                <a:cs typeface="Rubik" panose="02000604000000020004" pitchFamily="2" charset="-79"/>
              </a:rPr>
              <a:t>Civitella</a:t>
            </a:r>
            <a:r>
              <a:rPr lang="en-US" sz="1800" strike="noStrike" spc="-1" dirty="0">
                <a:latin typeface="Rubik" panose="02000604000000020004" pitchFamily="2" charset="-79"/>
                <a:cs typeface="Rubik" panose="02000604000000020004" pitchFamily="2" charset="-79"/>
              </a:rPr>
              <a:t> (TE), Feb. 19th, 2022</a:t>
            </a:r>
          </a:p>
          <a:p>
            <a:pPr>
              <a:lnSpc>
                <a:spcPct val="100000"/>
              </a:lnSpc>
              <a:buNone/>
            </a:pPr>
            <a:r>
              <a:rPr lang="en-US" sz="1800" strike="noStrike" spc="-1" dirty="0">
                <a:latin typeface="Rubik" panose="02000604000000020004" pitchFamily="2" charset="-79"/>
                <a:cs typeface="Rubik" panose="02000604000000020004" pitchFamily="2" charset="-79"/>
              </a:rPr>
              <a:t>magnitude 2.0, distance 18 km</a:t>
            </a:r>
          </a:p>
          <a:p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95A58917-E763-4C15-1D40-6FAD58A3BF4C}"/>
              </a:ext>
            </a:extLst>
          </p:cNvPr>
          <p:cNvSpPr txBox="1"/>
          <p:nvPr/>
        </p:nvSpPr>
        <p:spPr bwMode="auto">
          <a:xfrm>
            <a:off x="6055412" y="6206501"/>
            <a:ext cx="5717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S. Donadello et al., (2023), arXiv:2307.06203</a:t>
            </a:r>
          </a:p>
        </p:txBody>
      </p:sp>
    </p:spTree>
    <p:extLst>
      <p:ext uri="{BB962C8B-B14F-4D97-AF65-F5344CB8AC3E}">
        <p14:creationId xmlns:p14="http://schemas.microsoft.com/office/powerpoint/2010/main" val="27550790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err="1"/>
              <a:t>Besides</a:t>
            </a:r>
            <a:r>
              <a:rPr lang="it-IT" dirty="0"/>
              <a:t> </a:t>
            </a:r>
            <a:r>
              <a:rPr lang="it-IT" dirty="0" err="1"/>
              <a:t>earthquakes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ubik"/>
                <a:cs typeface="Rubik"/>
              </a:rPr>
              <a:t>Cecilia Clivati - INRIM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Rubik"/>
              <a:cs typeface="Rubik"/>
            </a:endParaRP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3F74ADCF-5DC9-0763-F1C4-94EA2522EFC8}"/>
              </a:ext>
            </a:extLst>
          </p:cNvPr>
          <p:cNvSpPr txBox="1"/>
          <p:nvPr/>
        </p:nvSpPr>
        <p:spPr bwMode="auto">
          <a:xfrm>
            <a:off x="528391" y="1623427"/>
            <a:ext cx="3725162" cy="341632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strike="noStrike" spc="-1" dirty="0">
                <a:latin typeface="Rubik" panose="02000604000000020004" pitchFamily="2" charset="-79"/>
                <a:cs typeface="Rubik" panose="02000604000000020004" pitchFamily="2" charset="-79"/>
              </a:rPr>
              <a:t>Periodical resonances: 	     aerial cables shaken by wind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pc="-1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800" strike="noStrike" spc="-1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strike="noStrike" spc="-1" dirty="0">
                <a:latin typeface="Rubik" panose="02000604000000020004" pitchFamily="2" charset="-79"/>
                <a:cs typeface="Rubik" panose="02000604000000020004" pitchFamily="2" charset="-79"/>
              </a:rPr>
              <a:t>Strong day/night variations: human activities</a:t>
            </a:r>
          </a:p>
          <a:p>
            <a:pPr>
              <a:lnSpc>
                <a:spcPct val="100000"/>
              </a:lnSpc>
            </a:pPr>
            <a:endParaRPr lang="en-US" sz="1800" strike="noStrike" spc="-1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>
              <a:lnSpc>
                <a:spcPct val="100000"/>
              </a:lnSpc>
            </a:pPr>
            <a:endParaRPr lang="en-US" sz="1800" strike="noStrike" spc="-1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1800" strike="noStrike" spc="-1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strike="noStrike" spc="-1" dirty="0">
                <a:latin typeface="Rubik" panose="02000604000000020004" pitchFamily="2" charset="-79"/>
                <a:cs typeface="Rubik" panose="02000604000000020004" pitchFamily="2" charset="-79"/>
              </a:rPr>
              <a:t>Impulsive events:                          v</a:t>
            </a:r>
            <a:r>
              <a:rPr lang="en-US" spc="-1" dirty="0">
                <a:latin typeface="Rubik" panose="02000604000000020004" pitchFamily="2" charset="-79"/>
                <a:cs typeface="Rubik" panose="02000604000000020004" pitchFamily="2" charset="-79"/>
              </a:rPr>
              <a:t>ehicles on road joints</a:t>
            </a:r>
            <a:endParaRPr lang="en-US" sz="1800" strike="noStrike" spc="-1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799A92CB-01F5-AEF8-CBEC-EBB538D40B06}"/>
              </a:ext>
            </a:extLst>
          </p:cNvPr>
          <p:cNvPicPr/>
          <p:nvPr/>
        </p:nvPicPr>
        <p:blipFill rotWithShape="1">
          <a:blip r:embed="rId3"/>
          <a:srcRect l="13621" t="2354" r="15320" b="12468"/>
          <a:stretch/>
        </p:blipFill>
        <p:spPr>
          <a:xfrm>
            <a:off x="9034934" y="2770127"/>
            <a:ext cx="2244132" cy="2551825"/>
          </a:xfrm>
          <a:prstGeom prst="rect">
            <a:avLst/>
          </a:prstGeom>
          <a:ln w="0">
            <a:noFill/>
          </a:ln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F8A56E9E-57AE-CDC8-4D0B-C62FBAB95DCD}"/>
              </a:ext>
            </a:extLst>
          </p:cNvPr>
          <p:cNvPicPr/>
          <p:nvPr/>
        </p:nvPicPr>
        <p:blipFill>
          <a:blip r:embed="rId4"/>
          <a:srcRect l="57901" t="11986" r="6380" b="40389"/>
          <a:stretch/>
        </p:blipFill>
        <p:spPr bwMode="auto">
          <a:xfrm>
            <a:off x="5765339" y="1512691"/>
            <a:ext cx="2977560" cy="2247902"/>
          </a:xfrm>
          <a:prstGeom prst="rect">
            <a:avLst/>
          </a:prstGeom>
          <a:ln w="0">
            <a:noFill/>
          </a:ln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8A5A1B1A-80A2-D97E-E011-CA6F9CF7FE02}"/>
              </a:ext>
            </a:extLst>
          </p:cNvPr>
          <p:cNvPicPr/>
          <p:nvPr/>
        </p:nvPicPr>
        <p:blipFill>
          <a:blip r:embed="rId5"/>
          <a:srcRect l="30386" t="30604" r="9299" b="24943"/>
          <a:stretch/>
        </p:blipFill>
        <p:spPr bwMode="auto">
          <a:xfrm>
            <a:off x="5765339" y="4087872"/>
            <a:ext cx="2977560" cy="123408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23562936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7" name="CasellaDiTesto 36">
            <a:extLst>
              <a:ext uri="{FF2B5EF4-FFF2-40B4-BE49-F238E27FC236}">
                <a16:creationId xmlns:a16="http://schemas.microsoft.com/office/drawing/2014/main" id="{C290A67E-40CC-C99E-4AD7-2B0B7BEABAD5}"/>
              </a:ext>
            </a:extLst>
          </p:cNvPr>
          <p:cNvSpPr txBox="1"/>
          <p:nvPr/>
        </p:nvSpPr>
        <p:spPr bwMode="auto">
          <a:xfrm>
            <a:off x="7618356" y="3325548"/>
            <a:ext cx="1748979" cy="2927995"/>
          </a:xfrm>
          <a:prstGeom prst="rect">
            <a:avLst/>
          </a:prstGeom>
          <a:solidFill>
            <a:schemeClr val="tx2">
              <a:lumMod val="10000"/>
              <a:lumOff val="90000"/>
              <a:alpha val="7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29" name="Freccia a gallone 28">
            <a:extLst>
              <a:ext uri="{FF2B5EF4-FFF2-40B4-BE49-F238E27FC236}">
                <a16:creationId xmlns:a16="http://schemas.microsoft.com/office/drawing/2014/main" id="{78618B3C-55DF-C4A8-94C6-D1F4DCDDDD7C}"/>
              </a:ext>
            </a:extLst>
          </p:cNvPr>
          <p:cNvSpPr/>
          <p:nvPr/>
        </p:nvSpPr>
        <p:spPr bwMode="auto">
          <a:xfrm>
            <a:off x="7227676" y="4182895"/>
            <a:ext cx="515041" cy="955933"/>
          </a:xfrm>
          <a:prstGeom prst="chevron">
            <a:avLst/>
          </a:prstGeom>
          <a:solidFill>
            <a:srgbClr val="FFAA11"/>
          </a:solidFill>
          <a:ln>
            <a:solidFill>
              <a:srgbClr val="FFAA1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681F31A9-E124-15F6-B049-031425403DAD}"/>
              </a:ext>
            </a:extLst>
          </p:cNvPr>
          <p:cNvSpPr txBox="1"/>
          <p:nvPr/>
        </p:nvSpPr>
        <p:spPr bwMode="auto">
          <a:xfrm>
            <a:off x="5605095" y="3325780"/>
            <a:ext cx="1748979" cy="2927995"/>
          </a:xfrm>
          <a:prstGeom prst="rect">
            <a:avLst/>
          </a:prstGeom>
          <a:solidFill>
            <a:schemeClr val="tx2">
              <a:lumMod val="10000"/>
              <a:lumOff val="90000"/>
              <a:alpha val="7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25" name="Freccia a gallone 24">
            <a:extLst>
              <a:ext uri="{FF2B5EF4-FFF2-40B4-BE49-F238E27FC236}">
                <a16:creationId xmlns:a16="http://schemas.microsoft.com/office/drawing/2014/main" id="{42F3F6ED-ABDB-E771-DE30-6160210392E3}"/>
              </a:ext>
            </a:extLst>
          </p:cNvPr>
          <p:cNvSpPr/>
          <p:nvPr/>
        </p:nvSpPr>
        <p:spPr>
          <a:xfrm>
            <a:off x="5215704" y="4182895"/>
            <a:ext cx="515041" cy="955933"/>
          </a:xfrm>
          <a:prstGeom prst="chevron">
            <a:avLst/>
          </a:prstGeom>
          <a:solidFill>
            <a:srgbClr val="FFAA11"/>
          </a:solidFill>
          <a:ln>
            <a:solidFill>
              <a:srgbClr val="FFAA1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6" name="CasellaDiTesto 25">
            <a:extLst>
              <a:ext uri="{FF2B5EF4-FFF2-40B4-BE49-F238E27FC236}">
                <a16:creationId xmlns:a16="http://schemas.microsoft.com/office/drawing/2014/main" id="{623204A4-7F7D-7947-E58D-90A54C3D2C62}"/>
              </a:ext>
            </a:extLst>
          </p:cNvPr>
          <p:cNvSpPr txBox="1"/>
          <p:nvPr/>
        </p:nvSpPr>
        <p:spPr bwMode="auto">
          <a:xfrm>
            <a:off x="3631428" y="3326893"/>
            <a:ext cx="1748979" cy="2927995"/>
          </a:xfrm>
          <a:prstGeom prst="rect">
            <a:avLst/>
          </a:prstGeom>
          <a:solidFill>
            <a:schemeClr val="tx2">
              <a:lumMod val="10000"/>
              <a:lumOff val="90000"/>
              <a:alpha val="7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Integration and </a:t>
            </a:r>
            <a:r>
              <a:rPr lang="it-IT" dirty="0" err="1"/>
              <a:t>scalability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ubik"/>
                <a:cs typeface="Rubik"/>
              </a:rPr>
              <a:t>Cecilia Clivati - INRIM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Rubik"/>
              <a:cs typeface="Rubik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8117866-867E-4725-249B-A5AB1BD3644C}"/>
              </a:ext>
            </a:extLst>
          </p:cNvPr>
          <p:cNvSpPr txBox="1"/>
          <p:nvPr/>
        </p:nvSpPr>
        <p:spPr bwMode="auto">
          <a:xfrm>
            <a:off x="493252" y="1612552"/>
            <a:ext cx="91176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Weak</a:t>
            </a:r>
            <a:r>
              <a:rPr lang="it-IT" dirty="0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event </a:t>
            </a:r>
            <a:r>
              <a:rPr lang="it-IT" dirty="0" err="1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detection</a:t>
            </a:r>
            <a:r>
              <a:rPr lang="it-IT" dirty="0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on a pervasive network helps </a:t>
            </a:r>
            <a:r>
              <a:rPr lang="it-IT" dirty="0" err="1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seismic</a:t>
            </a:r>
            <a:r>
              <a:rPr lang="it-IT" dirty="0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solidFill>
                <a:srgbClr val="00B050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Scalable, $$ (      ), </a:t>
            </a:r>
            <a:r>
              <a:rPr lang="it-IT" dirty="0" err="1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reaches</a:t>
            </a:r>
            <a:r>
              <a:rPr lang="it-IT" dirty="0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remote </a:t>
            </a:r>
            <a:r>
              <a:rPr lang="it-IT" dirty="0" err="1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regions</a:t>
            </a:r>
            <a:endParaRPr lang="it-IT" dirty="0">
              <a:solidFill>
                <a:srgbClr val="00B050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solidFill>
                <a:srgbClr val="00B050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Laser interrogator </a:t>
            </a:r>
            <a:r>
              <a:rPr lang="it-IT" dirty="0" err="1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is</a:t>
            </a:r>
            <a:r>
              <a:rPr lang="it-IT" dirty="0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complex</a:t>
            </a:r>
            <a:r>
              <a:rPr lang="it-IT" dirty="0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and </a:t>
            </a:r>
            <a:r>
              <a:rPr lang="it-IT" dirty="0" err="1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bulky</a:t>
            </a:r>
            <a:endParaRPr lang="it-IT" dirty="0">
              <a:solidFill>
                <a:srgbClr val="FF0000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5B8CF2A7-27AC-BF7E-1D32-438CDDF7D3D0}"/>
              </a:ext>
            </a:extLst>
          </p:cNvPr>
          <p:cNvCxnSpPr/>
          <p:nvPr/>
        </p:nvCxnSpPr>
        <p:spPr>
          <a:xfrm>
            <a:off x="2376792" y="2241620"/>
            <a:ext cx="204280" cy="20975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magine 12">
            <a:extLst>
              <a:ext uri="{FF2B5EF4-FFF2-40B4-BE49-F238E27FC236}">
                <a16:creationId xmlns:a16="http://schemas.microsoft.com/office/drawing/2014/main" id="{DCA95E31-7992-E206-B9A4-591D1E7A717B}"/>
              </a:ext>
            </a:extLst>
          </p:cNvPr>
          <p:cNvPicPr/>
          <p:nvPr/>
        </p:nvPicPr>
        <p:blipFill>
          <a:blip r:embed="rId3"/>
          <a:stretch/>
        </p:blipFill>
        <p:spPr bwMode="auto">
          <a:xfrm>
            <a:off x="666980" y="3294084"/>
            <a:ext cx="2380364" cy="3010680"/>
          </a:xfrm>
          <a:prstGeom prst="rect">
            <a:avLst/>
          </a:prstGeom>
          <a:ln w="0">
            <a:noFill/>
          </a:ln>
        </p:spPr>
      </p:pic>
      <p:sp>
        <p:nvSpPr>
          <p:cNvPr id="15" name="Cubo 14">
            <a:extLst>
              <a:ext uri="{FF2B5EF4-FFF2-40B4-BE49-F238E27FC236}">
                <a16:creationId xmlns:a16="http://schemas.microsoft.com/office/drawing/2014/main" id="{1580886E-64AA-D9FF-AF99-32747A1EC32D}"/>
              </a:ext>
            </a:extLst>
          </p:cNvPr>
          <p:cNvSpPr/>
          <p:nvPr/>
        </p:nvSpPr>
        <p:spPr bwMode="auto">
          <a:xfrm>
            <a:off x="3982261" y="3432392"/>
            <a:ext cx="1095178" cy="1024159"/>
          </a:xfrm>
          <a:prstGeom prst="cube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6" name="Cubo 15">
            <a:extLst>
              <a:ext uri="{FF2B5EF4-FFF2-40B4-BE49-F238E27FC236}">
                <a16:creationId xmlns:a16="http://schemas.microsoft.com/office/drawing/2014/main" id="{D6429534-175F-637F-4A8F-C26DC4180BD5}"/>
              </a:ext>
            </a:extLst>
          </p:cNvPr>
          <p:cNvSpPr/>
          <p:nvPr/>
        </p:nvSpPr>
        <p:spPr bwMode="auto">
          <a:xfrm>
            <a:off x="6184287" y="4247025"/>
            <a:ext cx="566238" cy="209526"/>
          </a:xfrm>
          <a:prstGeom prst="cube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ubo 16">
            <a:extLst>
              <a:ext uri="{FF2B5EF4-FFF2-40B4-BE49-F238E27FC236}">
                <a16:creationId xmlns:a16="http://schemas.microsoft.com/office/drawing/2014/main" id="{4FC68570-88B9-F70E-A661-468CC8B5C3BC}"/>
              </a:ext>
            </a:extLst>
          </p:cNvPr>
          <p:cNvSpPr/>
          <p:nvPr/>
        </p:nvSpPr>
        <p:spPr bwMode="auto">
          <a:xfrm>
            <a:off x="8355962" y="4373485"/>
            <a:ext cx="136183" cy="83066"/>
          </a:xfrm>
          <a:prstGeom prst="cube">
            <a:avLst/>
          </a:prstGeom>
          <a:solidFill>
            <a:schemeClr val="accent1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87A7EFC0-B8E6-B8F2-A279-0D68BFCA1616}"/>
              </a:ext>
            </a:extLst>
          </p:cNvPr>
          <p:cNvSpPr txBox="1"/>
          <p:nvPr/>
        </p:nvSpPr>
        <p:spPr bwMode="auto">
          <a:xfrm>
            <a:off x="3613285" y="5070733"/>
            <a:ext cx="18835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bik" panose="02000604000000020004" pitchFamily="2" charset="-79"/>
                <a:cs typeface="Rubik" panose="02000604000000020004" pitchFamily="2" charset="-79"/>
              </a:rPr>
              <a:t>Yesterday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:</a:t>
            </a:r>
          </a:p>
          <a:p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Lab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equipment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brought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to the field</a:t>
            </a: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5FC4B825-86E9-A132-06CE-A7D2FD70F290}"/>
              </a:ext>
            </a:extLst>
          </p:cNvPr>
          <p:cNvSpPr txBox="1"/>
          <p:nvPr/>
        </p:nvSpPr>
        <p:spPr bwMode="auto">
          <a:xfrm>
            <a:off x="5618022" y="5072972"/>
            <a:ext cx="188357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bik" panose="02000604000000020004" pitchFamily="2" charset="-79"/>
                <a:cs typeface="Rubik" panose="02000604000000020004" pitchFamily="2" charset="-79"/>
              </a:rPr>
              <a:t>Today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: Commercial devices,</a:t>
            </a:r>
          </a:p>
          <a:p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partly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suitable</a:t>
            </a:r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B88789CC-D1DE-E046-56E0-3D5B2B99DB16}"/>
              </a:ext>
            </a:extLst>
          </p:cNvPr>
          <p:cNvSpPr txBox="1"/>
          <p:nvPr/>
        </p:nvSpPr>
        <p:spPr bwMode="auto">
          <a:xfrm>
            <a:off x="7613935" y="5075251"/>
            <a:ext cx="18835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bik" panose="02000604000000020004" pitchFamily="2" charset="-79"/>
                <a:cs typeface="Rubik" panose="02000604000000020004" pitchFamily="2" charset="-79"/>
              </a:rPr>
              <a:t>Tomorrow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: </a:t>
            </a:r>
          </a:p>
          <a:p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On-chip laser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integration</a:t>
            </a:r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F4FF8BB7-D4DA-519D-7EE6-04A04563E911}"/>
              </a:ext>
            </a:extLst>
          </p:cNvPr>
          <p:cNvSpPr txBox="1"/>
          <p:nvPr/>
        </p:nvSpPr>
        <p:spPr>
          <a:xfrm>
            <a:off x="3913764" y="4480836"/>
            <a:ext cx="128261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bik" panose="02000604000000020004" pitchFamily="2" charset="-79"/>
                <a:cs typeface="Rubik" panose="02000604000000020004" pitchFamily="2" charset="-79"/>
              </a:rPr>
              <a:t>(&lt;600 L)</a:t>
            </a:r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EF67BBFC-968E-3E04-8C71-857EA92CE78E}"/>
              </a:ext>
            </a:extLst>
          </p:cNvPr>
          <p:cNvSpPr txBox="1"/>
          <p:nvPr/>
        </p:nvSpPr>
        <p:spPr bwMode="auto">
          <a:xfrm>
            <a:off x="6099240" y="4473893"/>
            <a:ext cx="10913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bik" panose="02000604000000020004" pitchFamily="2" charset="-79"/>
                <a:cs typeface="Rubik" panose="02000604000000020004" pitchFamily="2" charset="-79"/>
              </a:rPr>
              <a:t>(&lt; 1 L)</a:t>
            </a:r>
          </a:p>
        </p:txBody>
      </p:sp>
      <p:sp>
        <p:nvSpPr>
          <p:cNvPr id="35" name="CasellaDiTesto 34">
            <a:extLst>
              <a:ext uri="{FF2B5EF4-FFF2-40B4-BE49-F238E27FC236}">
                <a16:creationId xmlns:a16="http://schemas.microsoft.com/office/drawing/2014/main" id="{70B506B8-25AD-E86C-EE3C-1C6D998F91D5}"/>
              </a:ext>
            </a:extLst>
          </p:cNvPr>
          <p:cNvSpPr txBox="1"/>
          <p:nvPr/>
        </p:nvSpPr>
        <p:spPr bwMode="auto">
          <a:xfrm>
            <a:off x="7791857" y="4480836"/>
            <a:ext cx="13522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ubik" panose="02000604000000020004" pitchFamily="2" charset="-79"/>
                <a:cs typeface="Rubik" panose="02000604000000020004" pitchFamily="2" charset="-79"/>
              </a:rPr>
              <a:t>(&lt; 0.001 L)</a:t>
            </a:r>
          </a:p>
        </p:txBody>
      </p:sp>
    </p:spTree>
    <p:extLst>
      <p:ext uri="{BB962C8B-B14F-4D97-AF65-F5344CB8AC3E}">
        <p14:creationId xmlns:p14="http://schemas.microsoft.com/office/powerpoint/2010/main" val="11344380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Sensing </a:t>
            </a:r>
            <a:r>
              <a:rPr lang="it-IT" dirty="0" err="1"/>
              <a:t>while</a:t>
            </a:r>
            <a:r>
              <a:rPr lang="it-IT" dirty="0"/>
              <a:t> </a:t>
            </a:r>
            <a:r>
              <a:rPr lang="it-IT" dirty="0" err="1"/>
              <a:t>carrying</a:t>
            </a:r>
            <a:r>
              <a:rPr lang="it-IT" dirty="0"/>
              <a:t> data /2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ubik"/>
                <a:cs typeface="Rubik"/>
              </a:rPr>
              <a:t>Cecilia Clivati - INRIM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Rubik"/>
              <a:cs typeface="Rubik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06A02E-EE17-477B-9312-8E0C1C603D39}" type="slidenum">
              <a:rPr kumimoji="0" lang="it-IT" sz="9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ubik Medium"/>
                <a:cs typeface="Rubik Medium"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it-IT" sz="9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Rubik Medium"/>
              <a:cs typeface="Rubik Medium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C2C8013A-A88E-96B3-2522-03DA5505C88C}"/>
              </a:ext>
            </a:extLst>
          </p:cNvPr>
          <p:cNvSpPr txBox="1"/>
          <p:nvPr/>
        </p:nvSpPr>
        <p:spPr bwMode="auto">
          <a:xfrm>
            <a:off x="316932" y="3760865"/>
            <a:ext cx="3292889" cy="4001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sz="2000" dirty="0" err="1">
                <a:latin typeface="Rubik" panose="02000604000000020004" pitchFamily="2" charset="-79"/>
                <a:cs typeface="Rubik" panose="02000604000000020004" pitchFamily="2" charset="-79"/>
              </a:rPr>
              <a:t>Telemetry-based</a:t>
            </a:r>
            <a:r>
              <a:rPr lang="it-IT" sz="2000" dirty="0">
                <a:latin typeface="Rubik" panose="02000604000000020004" pitchFamily="2" charset="-79"/>
                <a:cs typeface="Rubik" panose="02000604000000020004" pitchFamily="2" charset="-79"/>
              </a:rPr>
              <a:t> sensing:</a:t>
            </a:r>
          </a:p>
        </p:txBody>
      </p:sp>
      <p:cxnSp>
        <p:nvCxnSpPr>
          <p:cNvPr id="11" name="Connettore diritto 10">
            <a:extLst>
              <a:ext uri="{FF2B5EF4-FFF2-40B4-BE49-F238E27FC236}">
                <a16:creationId xmlns:a16="http://schemas.microsoft.com/office/drawing/2014/main" id="{E7E503F7-07A0-60A2-99B5-47A957483047}"/>
              </a:ext>
            </a:extLst>
          </p:cNvPr>
          <p:cNvCxnSpPr>
            <a:cxnSpLocks/>
          </p:cNvCxnSpPr>
          <p:nvPr/>
        </p:nvCxnSpPr>
        <p:spPr bwMode="auto">
          <a:xfrm>
            <a:off x="277090" y="2360338"/>
            <a:ext cx="10892312" cy="0"/>
          </a:xfrm>
          <a:prstGeom prst="line">
            <a:avLst/>
          </a:prstGeom>
          <a:ln w="69850" cmpd="sng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ACF3BB40-E929-A820-64CE-39A639FCC59C}"/>
              </a:ext>
            </a:extLst>
          </p:cNvPr>
          <p:cNvGrpSpPr/>
          <p:nvPr/>
        </p:nvGrpSpPr>
        <p:grpSpPr>
          <a:xfrm>
            <a:off x="2846180" y="1219602"/>
            <a:ext cx="1909729" cy="1230736"/>
            <a:chOff x="1396760" y="1598291"/>
            <a:chExt cx="1909729" cy="1230736"/>
          </a:xfrm>
        </p:grpSpPr>
        <p:cxnSp>
          <p:nvCxnSpPr>
            <p:cNvPr id="18" name="Connettore diritto 17">
              <a:extLst>
                <a:ext uri="{FF2B5EF4-FFF2-40B4-BE49-F238E27FC236}">
                  <a16:creationId xmlns:a16="http://schemas.microsoft.com/office/drawing/2014/main" id="{1F39929E-20A6-DBCC-07A3-758D5F32F7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6760" y="1620576"/>
              <a:ext cx="0" cy="1122627"/>
            </a:xfrm>
            <a:prstGeom prst="line">
              <a:avLst/>
            </a:prstGeom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e 21">
              <a:extLst>
                <a:ext uri="{FF2B5EF4-FFF2-40B4-BE49-F238E27FC236}">
                  <a16:creationId xmlns:a16="http://schemas.microsoft.com/office/drawing/2014/main" id="{2764C28E-E818-DC93-2A62-350ABC8FD3F4}"/>
                </a:ext>
              </a:extLst>
            </p:cNvPr>
            <p:cNvSpPr/>
            <p:nvPr/>
          </p:nvSpPr>
          <p:spPr>
            <a:xfrm>
              <a:off x="1396760" y="2649027"/>
              <a:ext cx="180000" cy="1800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endParaRPr>
            </a:p>
          </p:txBody>
        </p: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37E1528B-FAAA-15BD-D190-B05521E6E17A}"/>
                </a:ext>
              </a:extLst>
            </p:cNvPr>
            <p:cNvSpPr txBox="1"/>
            <p:nvPr/>
          </p:nvSpPr>
          <p:spPr>
            <a:xfrm>
              <a:off x="1486760" y="1598291"/>
              <a:ext cx="1819729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1988: 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1st </a:t>
              </a:r>
              <a:r>
                <a:rPr kumimoji="0" lang="it-IT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fiber</a:t>
              </a:r>
              <a:r>
                <a:rPr kumimoji="0" lang="it-IT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 cable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in Atlantic Ocean</a:t>
              </a:r>
            </a:p>
          </p:txBody>
        </p:sp>
      </p:grp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F6D2227D-6812-4334-04DD-35D40DCF7A4E}"/>
              </a:ext>
            </a:extLst>
          </p:cNvPr>
          <p:cNvGrpSpPr/>
          <p:nvPr/>
        </p:nvGrpSpPr>
        <p:grpSpPr>
          <a:xfrm>
            <a:off x="6749233" y="1219602"/>
            <a:ext cx="2524392" cy="1230736"/>
            <a:chOff x="1396760" y="1598291"/>
            <a:chExt cx="2524392" cy="1230736"/>
          </a:xfrm>
        </p:grpSpPr>
        <p:cxnSp>
          <p:nvCxnSpPr>
            <p:cNvPr id="35" name="Connettore diritto 34">
              <a:extLst>
                <a:ext uri="{FF2B5EF4-FFF2-40B4-BE49-F238E27FC236}">
                  <a16:creationId xmlns:a16="http://schemas.microsoft.com/office/drawing/2014/main" id="{38A94B66-D56E-4E15-D1C8-A94968957BF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6760" y="1620576"/>
              <a:ext cx="0" cy="1122627"/>
            </a:xfrm>
            <a:prstGeom prst="line">
              <a:avLst/>
            </a:prstGeom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e 35">
              <a:extLst>
                <a:ext uri="{FF2B5EF4-FFF2-40B4-BE49-F238E27FC236}">
                  <a16:creationId xmlns:a16="http://schemas.microsoft.com/office/drawing/2014/main" id="{1239FDDB-0BD2-32A3-AC14-21484678059C}"/>
                </a:ext>
              </a:extLst>
            </p:cNvPr>
            <p:cNvSpPr/>
            <p:nvPr/>
          </p:nvSpPr>
          <p:spPr>
            <a:xfrm>
              <a:off x="1396760" y="2649027"/>
              <a:ext cx="180000" cy="1800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endParaRPr>
            </a:p>
          </p:txBody>
        </p:sp>
        <p:sp>
          <p:nvSpPr>
            <p:cNvPr id="37" name="CasellaDiTesto 36">
              <a:extLst>
                <a:ext uri="{FF2B5EF4-FFF2-40B4-BE49-F238E27FC236}">
                  <a16:creationId xmlns:a16="http://schemas.microsoft.com/office/drawing/2014/main" id="{D81870BB-A5E2-CA74-EDBB-E263C0BD3FD5}"/>
                </a:ext>
              </a:extLst>
            </p:cNvPr>
            <p:cNvSpPr txBox="1"/>
            <p:nvPr/>
          </p:nvSpPr>
          <p:spPr>
            <a:xfrm>
              <a:off x="1486759" y="1598291"/>
              <a:ext cx="2434393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2008: 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Coherent</a:t>
              </a:r>
              <a:r>
                <a:rPr kumimoji="0" lang="it-IT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 Optical 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0" normalizeH="0" baseline="0" noProof="0" dirty="0">
                  <a:ln>
                    <a:noFill/>
                  </a:ln>
                  <a:solidFill>
                    <a:prstClr val="white">
                      <a:lumMod val="75000"/>
                    </a:prst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Communications</a:t>
              </a:r>
            </a:p>
          </p:txBody>
        </p:sp>
      </p:grpSp>
      <p:cxnSp>
        <p:nvCxnSpPr>
          <p:cNvPr id="38" name="Connettore diritto 37">
            <a:extLst>
              <a:ext uri="{FF2B5EF4-FFF2-40B4-BE49-F238E27FC236}">
                <a16:creationId xmlns:a16="http://schemas.microsoft.com/office/drawing/2014/main" id="{02741ECA-E34B-E69C-904B-EDE6616B6DAC}"/>
              </a:ext>
            </a:extLst>
          </p:cNvPr>
          <p:cNvCxnSpPr>
            <a:cxnSpLocks/>
          </p:cNvCxnSpPr>
          <p:nvPr/>
        </p:nvCxnSpPr>
        <p:spPr bwMode="auto">
          <a:xfrm flipV="1">
            <a:off x="9996293" y="2456099"/>
            <a:ext cx="0" cy="1502952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Ovale 38">
            <a:extLst>
              <a:ext uri="{FF2B5EF4-FFF2-40B4-BE49-F238E27FC236}">
                <a16:creationId xmlns:a16="http://schemas.microsoft.com/office/drawing/2014/main" id="{73E778F6-9741-5D96-22F3-B5F447225F3C}"/>
              </a:ext>
            </a:extLst>
          </p:cNvPr>
          <p:cNvSpPr/>
          <p:nvPr/>
        </p:nvSpPr>
        <p:spPr bwMode="auto">
          <a:xfrm>
            <a:off x="9906293" y="2276099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7A007F4D-E88B-C82D-756D-21D4E3514513}"/>
              </a:ext>
            </a:extLst>
          </p:cNvPr>
          <p:cNvSpPr txBox="1"/>
          <p:nvPr/>
        </p:nvSpPr>
        <p:spPr bwMode="auto">
          <a:xfrm>
            <a:off x="8368241" y="3205361"/>
            <a:ext cx="1648208" cy="830997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2018: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Coherent</a:t>
            </a: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 Laser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Interferometry</a:t>
            </a:r>
            <a:endParaRPr kumimoji="0" lang="it-IT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41" name="CasellaDiTesto 40">
            <a:extLst>
              <a:ext uri="{FF2B5EF4-FFF2-40B4-BE49-F238E27FC236}">
                <a16:creationId xmlns:a16="http://schemas.microsoft.com/office/drawing/2014/main" id="{7FDAD3E6-9FAC-F4B2-5518-39AA0FA125FF}"/>
              </a:ext>
            </a:extLst>
          </p:cNvPr>
          <p:cNvSpPr txBox="1"/>
          <p:nvPr/>
        </p:nvSpPr>
        <p:spPr bwMode="auto">
          <a:xfrm>
            <a:off x="10389283" y="2540338"/>
            <a:ext cx="1874231" cy="830997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tx1"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2021: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Telemetry-based</a:t>
            </a:r>
            <a:endParaRPr kumimoji="0" lang="it-IT" sz="16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sensing</a:t>
            </a:r>
          </a:p>
        </p:txBody>
      </p:sp>
      <p:cxnSp>
        <p:nvCxnSpPr>
          <p:cNvPr id="42" name="Connettore diritto 41">
            <a:extLst>
              <a:ext uri="{FF2B5EF4-FFF2-40B4-BE49-F238E27FC236}">
                <a16:creationId xmlns:a16="http://schemas.microsoft.com/office/drawing/2014/main" id="{8EAD65E9-6B3D-5F25-ECBA-2B781D2EEA77}"/>
              </a:ext>
            </a:extLst>
          </p:cNvPr>
          <p:cNvCxnSpPr>
            <a:cxnSpLocks/>
          </p:cNvCxnSpPr>
          <p:nvPr/>
        </p:nvCxnSpPr>
        <p:spPr bwMode="auto">
          <a:xfrm flipV="1">
            <a:off x="10401461" y="2462199"/>
            <a:ext cx="0" cy="889413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Ovale 42">
            <a:extLst>
              <a:ext uri="{FF2B5EF4-FFF2-40B4-BE49-F238E27FC236}">
                <a16:creationId xmlns:a16="http://schemas.microsoft.com/office/drawing/2014/main" id="{292032C4-4869-7BCB-9BCF-900D4A3ABA25}"/>
              </a:ext>
            </a:extLst>
          </p:cNvPr>
          <p:cNvSpPr/>
          <p:nvPr/>
        </p:nvSpPr>
        <p:spPr bwMode="auto">
          <a:xfrm>
            <a:off x="10311461" y="2282199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cxnSp>
        <p:nvCxnSpPr>
          <p:cNvPr id="44" name="Connettore diritto 43">
            <a:extLst>
              <a:ext uri="{FF2B5EF4-FFF2-40B4-BE49-F238E27FC236}">
                <a16:creationId xmlns:a16="http://schemas.microsoft.com/office/drawing/2014/main" id="{1896E6B1-DA59-B6F5-7B0E-C6FEB0C23117}"/>
              </a:ext>
            </a:extLst>
          </p:cNvPr>
          <p:cNvCxnSpPr>
            <a:cxnSpLocks/>
          </p:cNvCxnSpPr>
          <p:nvPr/>
        </p:nvCxnSpPr>
        <p:spPr bwMode="auto">
          <a:xfrm flipV="1">
            <a:off x="928718" y="2465967"/>
            <a:ext cx="0" cy="889413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e 44">
            <a:extLst>
              <a:ext uri="{FF2B5EF4-FFF2-40B4-BE49-F238E27FC236}">
                <a16:creationId xmlns:a16="http://schemas.microsoft.com/office/drawing/2014/main" id="{9ED72268-5B34-8957-9A4F-2B6A8CE6E44F}"/>
              </a:ext>
            </a:extLst>
          </p:cNvPr>
          <p:cNvSpPr/>
          <p:nvPr/>
        </p:nvSpPr>
        <p:spPr bwMode="auto">
          <a:xfrm>
            <a:off x="838718" y="2285967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C381FEAA-434C-284E-6F3B-96C73D83D391}"/>
              </a:ext>
            </a:extLst>
          </p:cNvPr>
          <p:cNvSpPr txBox="1"/>
          <p:nvPr/>
        </p:nvSpPr>
        <p:spPr bwMode="auto">
          <a:xfrm>
            <a:off x="931924" y="2607871"/>
            <a:ext cx="1463862" cy="830997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1975-1978: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1st discrete 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fiber</a:t>
            </a: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kumimoji="0" lang="it-IT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sensors</a:t>
            </a:r>
            <a:endParaRPr kumimoji="0" lang="it-IT" sz="16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cxnSp>
        <p:nvCxnSpPr>
          <p:cNvPr id="47" name="Connettore diritto 46">
            <a:extLst>
              <a:ext uri="{FF2B5EF4-FFF2-40B4-BE49-F238E27FC236}">
                <a16:creationId xmlns:a16="http://schemas.microsoft.com/office/drawing/2014/main" id="{75603DC0-9D12-7380-50FD-663C527BB878}"/>
              </a:ext>
            </a:extLst>
          </p:cNvPr>
          <p:cNvCxnSpPr>
            <a:cxnSpLocks/>
          </p:cNvCxnSpPr>
          <p:nvPr/>
        </p:nvCxnSpPr>
        <p:spPr bwMode="auto">
          <a:xfrm flipV="1">
            <a:off x="6448874" y="2469794"/>
            <a:ext cx="0" cy="889413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e 47">
            <a:extLst>
              <a:ext uri="{FF2B5EF4-FFF2-40B4-BE49-F238E27FC236}">
                <a16:creationId xmlns:a16="http://schemas.microsoft.com/office/drawing/2014/main" id="{C62C2C6C-1C5B-B834-9234-F942E76503F9}"/>
              </a:ext>
            </a:extLst>
          </p:cNvPr>
          <p:cNvSpPr/>
          <p:nvPr/>
        </p:nvSpPr>
        <p:spPr bwMode="auto">
          <a:xfrm>
            <a:off x="6358874" y="2289794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7E3EB2BC-876F-6455-5DAB-09F0D8E3389F}"/>
              </a:ext>
            </a:extLst>
          </p:cNvPr>
          <p:cNvSpPr txBox="1"/>
          <p:nvPr/>
        </p:nvSpPr>
        <p:spPr bwMode="auto">
          <a:xfrm>
            <a:off x="5187476" y="2611698"/>
            <a:ext cx="1293944" cy="830997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2005: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OTDR </a:t>
            </a:r>
            <a:r>
              <a:rPr kumimoji="0" lang="it-IT" sz="16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used</a:t>
            </a:r>
            <a:endParaRPr kumimoji="0" lang="it-IT" sz="16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for sensing</a:t>
            </a:r>
          </a:p>
        </p:txBody>
      </p:sp>
      <p:cxnSp>
        <p:nvCxnSpPr>
          <p:cNvPr id="54" name="Connettore diritto 53">
            <a:extLst>
              <a:ext uri="{FF2B5EF4-FFF2-40B4-BE49-F238E27FC236}">
                <a16:creationId xmlns:a16="http://schemas.microsoft.com/office/drawing/2014/main" id="{35CED6B4-8625-88E3-815B-1A10B57FE8D6}"/>
              </a:ext>
            </a:extLst>
          </p:cNvPr>
          <p:cNvCxnSpPr>
            <a:cxnSpLocks/>
          </p:cNvCxnSpPr>
          <p:nvPr/>
        </p:nvCxnSpPr>
        <p:spPr bwMode="auto">
          <a:xfrm flipV="1">
            <a:off x="2713540" y="2465967"/>
            <a:ext cx="0" cy="889413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e 54">
            <a:extLst>
              <a:ext uri="{FF2B5EF4-FFF2-40B4-BE49-F238E27FC236}">
                <a16:creationId xmlns:a16="http://schemas.microsoft.com/office/drawing/2014/main" id="{95C2E15A-7D67-E052-0676-17EE3BB50312}"/>
              </a:ext>
            </a:extLst>
          </p:cNvPr>
          <p:cNvSpPr/>
          <p:nvPr/>
        </p:nvSpPr>
        <p:spPr bwMode="auto">
          <a:xfrm>
            <a:off x="2623540" y="2285967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76B4145C-6213-85A1-B0F3-E0F1783A132C}"/>
              </a:ext>
            </a:extLst>
          </p:cNvPr>
          <p:cNvSpPr txBox="1"/>
          <p:nvPr/>
        </p:nvSpPr>
        <p:spPr bwMode="auto">
          <a:xfrm>
            <a:off x="2701226" y="2611414"/>
            <a:ext cx="2013692" cy="830997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1986-1989: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Brillouin</a:t>
            </a: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/Raman-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scattering </a:t>
            </a:r>
            <a:r>
              <a:rPr kumimoji="0" lang="it-IT" sz="1600" b="0" i="0" u="none" strike="noStrike" kern="0" cap="none" spc="0" normalizeH="0" baseline="0" noProof="0" dirty="0" err="1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sensors</a:t>
            </a:r>
            <a:endParaRPr kumimoji="0" lang="it-IT" sz="1600" b="0" i="0" u="none" strike="noStrike" kern="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cxnSp>
        <p:nvCxnSpPr>
          <p:cNvPr id="57" name="Connettore diritto 56">
            <a:extLst>
              <a:ext uri="{FF2B5EF4-FFF2-40B4-BE49-F238E27FC236}">
                <a16:creationId xmlns:a16="http://schemas.microsoft.com/office/drawing/2014/main" id="{F4CC3B0F-3E8E-F5E8-BE5F-F60CB7842065}"/>
              </a:ext>
            </a:extLst>
          </p:cNvPr>
          <p:cNvCxnSpPr>
            <a:cxnSpLocks/>
          </p:cNvCxnSpPr>
          <p:nvPr/>
        </p:nvCxnSpPr>
        <p:spPr bwMode="auto">
          <a:xfrm flipV="1">
            <a:off x="8500110" y="2466554"/>
            <a:ext cx="0" cy="889413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Ovale 57">
            <a:extLst>
              <a:ext uri="{FF2B5EF4-FFF2-40B4-BE49-F238E27FC236}">
                <a16:creationId xmlns:a16="http://schemas.microsoft.com/office/drawing/2014/main" id="{E2148AAD-AD71-3296-9859-215B1B68C631}"/>
              </a:ext>
            </a:extLst>
          </p:cNvPr>
          <p:cNvSpPr/>
          <p:nvPr/>
        </p:nvSpPr>
        <p:spPr bwMode="auto">
          <a:xfrm>
            <a:off x="8410110" y="2286554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cs typeface="Arial"/>
            </a:endParaRPr>
          </a:p>
        </p:txBody>
      </p:sp>
      <p:sp>
        <p:nvSpPr>
          <p:cNvPr id="59" name="CasellaDiTesto 58">
            <a:extLst>
              <a:ext uri="{FF2B5EF4-FFF2-40B4-BE49-F238E27FC236}">
                <a16:creationId xmlns:a16="http://schemas.microsoft.com/office/drawing/2014/main" id="{460169D1-6168-0F8E-DEA7-8CA5125AA138}"/>
              </a:ext>
            </a:extLst>
          </p:cNvPr>
          <p:cNvSpPr txBox="1"/>
          <p:nvPr/>
        </p:nvSpPr>
        <p:spPr bwMode="auto">
          <a:xfrm>
            <a:off x="6924523" y="2608458"/>
            <a:ext cx="1608133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2013-2014: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Fiber</a:t>
            </a: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 sensing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in </a:t>
            </a:r>
            <a:r>
              <a:rPr kumimoji="0" lang="it-IT" sz="16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rPr>
              <a:t>geosciences</a:t>
            </a:r>
            <a:endParaRPr kumimoji="0" lang="it-IT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grpSp>
        <p:nvGrpSpPr>
          <p:cNvPr id="60" name="Gruppo 59">
            <a:extLst>
              <a:ext uri="{FF2B5EF4-FFF2-40B4-BE49-F238E27FC236}">
                <a16:creationId xmlns:a16="http://schemas.microsoft.com/office/drawing/2014/main" id="{4CD04AAC-9B35-26DB-8A32-82ADDCD3AC7B}"/>
              </a:ext>
            </a:extLst>
          </p:cNvPr>
          <p:cNvGrpSpPr/>
          <p:nvPr/>
        </p:nvGrpSpPr>
        <p:grpSpPr>
          <a:xfrm>
            <a:off x="1281597" y="1239058"/>
            <a:ext cx="1178760" cy="1230736"/>
            <a:chOff x="1396760" y="1598291"/>
            <a:chExt cx="1178760" cy="1230736"/>
          </a:xfrm>
        </p:grpSpPr>
        <p:cxnSp>
          <p:nvCxnSpPr>
            <p:cNvPr id="61" name="Connettore diritto 60">
              <a:extLst>
                <a:ext uri="{FF2B5EF4-FFF2-40B4-BE49-F238E27FC236}">
                  <a16:creationId xmlns:a16="http://schemas.microsoft.com/office/drawing/2014/main" id="{44FCAF8E-C23E-A09E-60B8-A831774F15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6760" y="1620576"/>
              <a:ext cx="0" cy="1122627"/>
            </a:xfrm>
            <a:prstGeom prst="line">
              <a:avLst/>
            </a:prstGeom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e 61">
              <a:extLst>
                <a:ext uri="{FF2B5EF4-FFF2-40B4-BE49-F238E27FC236}">
                  <a16:creationId xmlns:a16="http://schemas.microsoft.com/office/drawing/2014/main" id="{5A1C786F-9197-05EB-DBC1-5E2D843E480F}"/>
                </a:ext>
              </a:extLst>
            </p:cNvPr>
            <p:cNvSpPr/>
            <p:nvPr/>
          </p:nvSpPr>
          <p:spPr>
            <a:xfrm>
              <a:off x="1396760" y="2649027"/>
              <a:ext cx="180000" cy="1800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t-IT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cs typeface="Arial"/>
              </a:endParaRPr>
            </a:p>
          </p:txBody>
        </p:sp>
        <p:sp>
          <p:nvSpPr>
            <p:cNvPr id="63" name="CasellaDiTesto 62">
              <a:extLst>
                <a:ext uri="{FF2B5EF4-FFF2-40B4-BE49-F238E27FC236}">
                  <a16:creationId xmlns:a16="http://schemas.microsoft.com/office/drawing/2014/main" id="{C867ACF6-436C-BDA7-E554-4340383218B0}"/>
                </a:ext>
              </a:extLst>
            </p:cNvPr>
            <p:cNvSpPr txBox="1"/>
            <p:nvPr/>
          </p:nvSpPr>
          <p:spPr>
            <a:xfrm>
              <a:off x="1486760" y="1598291"/>
              <a:ext cx="1088760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non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1981: 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OTDR</a:t>
              </a:r>
            </a:p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it-IT" sz="1600" b="0" i="0" u="none" strike="noStrike" kern="0" cap="none" spc="0" normalizeH="0" baseline="0" noProof="0" dirty="0" err="1">
                  <a:ln>
                    <a:noFill/>
                  </a:ln>
                  <a:solidFill>
                    <a:schemeClr val="bg1">
                      <a:lumMod val="75000"/>
                    </a:schemeClr>
                  </a:solidFill>
                  <a:effectLst/>
                  <a:uLnTx/>
                  <a:uFillTx/>
                  <a:latin typeface="Rubik" panose="02000604000000020004" pitchFamily="2" charset="-79"/>
                  <a:cs typeface="Rubik" panose="02000604000000020004" pitchFamily="2" charset="-79"/>
                </a:rPr>
                <a:t>invention</a:t>
              </a:r>
              <a:endParaRPr kumimoji="0" lang="it-IT" sz="16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Rubik" panose="02000604000000020004" pitchFamily="2" charset="-79"/>
                <a:cs typeface="Rubik" panose="02000604000000020004" pitchFamily="2" charset="-79"/>
              </a:endParaRPr>
            </a:p>
          </p:txBody>
        </p:sp>
      </p:grpSp>
      <p:pic>
        <p:nvPicPr>
          <p:cNvPr id="6" name="Immagine 5" descr="Immagine che contiene Impianto elettrico, cavo, elettronica, Ingegneria elettronica&#10;&#10;Descrizione generata automaticamente">
            <a:extLst>
              <a:ext uri="{FF2B5EF4-FFF2-40B4-BE49-F238E27FC236}">
                <a16:creationId xmlns:a16="http://schemas.microsoft.com/office/drawing/2014/main" id="{3256C431-9F5A-FB62-2648-624D2AEA4D9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259" r="1772"/>
          <a:stretch/>
        </p:blipFill>
        <p:spPr bwMode="auto">
          <a:xfrm>
            <a:off x="204752" y="4317516"/>
            <a:ext cx="4575686" cy="1518897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A435ECDA-EEA0-A057-F020-DBC0B7A8389D}"/>
              </a:ext>
            </a:extLst>
          </p:cNvPr>
          <p:cNvSpPr txBox="1"/>
          <p:nvPr/>
        </p:nvSpPr>
        <p:spPr bwMode="auto">
          <a:xfrm>
            <a:off x="5062153" y="4339736"/>
            <a:ext cx="773398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In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coherent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communication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,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huge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amount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of info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computed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              (State of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polarization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,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Phase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,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Dispersion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, GVD 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«Re-use»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them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for sensing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Takes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advantage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of laser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integration</a:t>
            </a:r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B178DFD6-2FF9-11F5-E3E9-70872382AF5C}"/>
              </a:ext>
            </a:extLst>
          </p:cNvPr>
          <p:cNvSpPr txBox="1"/>
          <p:nvPr/>
        </p:nvSpPr>
        <p:spPr bwMode="auto">
          <a:xfrm>
            <a:off x="157820" y="5977275"/>
            <a:ext cx="73181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>
                <a:latin typeface="Rubik" panose="02000604000000020004" pitchFamily="2" charset="-79"/>
                <a:cs typeface="Rubik" panose="02000604000000020004" pitchFamily="2" charset="-79"/>
              </a:rPr>
              <a:t>Z. </a:t>
            </a:r>
            <a:r>
              <a:rPr lang="fr-FR" sz="1600" dirty="0" err="1">
                <a:latin typeface="Rubik" panose="02000604000000020004" pitchFamily="2" charset="-79"/>
                <a:cs typeface="Rubik" panose="02000604000000020004" pitchFamily="2" charset="-79"/>
              </a:rPr>
              <a:t>Zhan</a:t>
            </a:r>
            <a:r>
              <a:rPr lang="fr-FR" sz="1600" dirty="0">
                <a:latin typeface="Rubik" panose="02000604000000020004" pitchFamily="2" charset="-79"/>
                <a:cs typeface="Rubik" panose="02000604000000020004" pitchFamily="2" charset="-79"/>
              </a:rPr>
              <a:t> et al., Science 371, 931 (2021)</a:t>
            </a:r>
          </a:p>
          <a:p>
            <a:r>
              <a:rPr lang="fr-FR" sz="1600" dirty="0">
                <a:latin typeface="Rubik" panose="02000604000000020004" pitchFamily="2" charset="-79"/>
                <a:cs typeface="Rubik" panose="02000604000000020004" pitchFamily="2" charset="-79"/>
              </a:rPr>
              <a:t>E. </a:t>
            </a:r>
            <a:r>
              <a:rPr lang="fr-FR" sz="1600" dirty="0" err="1">
                <a:latin typeface="Rubik" panose="02000604000000020004" pitchFamily="2" charset="-79"/>
                <a:cs typeface="Rubik" panose="02000604000000020004" pitchFamily="2" charset="-79"/>
              </a:rPr>
              <a:t>Virgillito</a:t>
            </a:r>
            <a:r>
              <a:rPr lang="fr-FR" sz="1600" dirty="0">
                <a:latin typeface="Rubik" panose="02000604000000020004" pitchFamily="2" charset="-79"/>
                <a:cs typeface="Rubik" panose="02000604000000020004" pitchFamily="2" charset="-79"/>
              </a:rPr>
              <a:t> et al., ICTON 2023, Mo.D1.3 (2023) </a:t>
            </a:r>
          </a:p>
          <a:p>
            <a:endParaRPr lang="it-IT" sz="1600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578359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C1DB926-5794-7590-5BE4-17C40AC08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Italian</a:t>
            </a:r>
            <a:r>
              <a:rPr lang="it-IT" dirty="0"/>
              <a:t> </a:t>
            </a:r>
            <a:r>
              <a:rPr lang="it-IT" dirty="0" err="1"/>
              <a:t>Metrology</a:t>
            </a:r>
            <a:r>
              <a:rPr lang="it-IT" dirty="0"/>
              <a:t> Institute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59AF5206-3579-9B13-8296-AEB9A598A2E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/>
              <a:t>Nome Cognome - Organizzazione (da inserire in piè di pagina)</a:t>
            </a:r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682E431-FA70-D35E-03E4-BAA8A1002F2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C906A02E-EE17-477B-9312-8E0C1C603D39}" type="slidenum">
              <a:rPr lang="it-IT" smtClean="0"/>
              <a:t>2</a:t>
            </a:fld>
            <a:endParaRPr lang="it-IT"/>
          </a:p>
        </p:txBody>
      </p:sp>
      <p:pic>
        <p:nvPicPr>
          <p:cNvPr id="7" name="Elemento grafico 6" descr="Orologio con riempimento a tinta unita">
            <a:extLst>
              <a:ext uri="{FF2B5EF4-FFF2-40B4-BE49-F238E27FC236}">
                <a16:creationId xmlns:a16="http://schemas.microsoft.com/office/drawing/2014/main" id="{6E67D4E7-074E-A072-6EC8-121F8A3C7B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5323" y="4587290"/>
            <a:ext cx="914400" cy="9144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Freeform 49">
            <a:extLst>
              <a:ext uri="{FF2B5EF4-FFF2-40B4-BE49-F238E27FC236}">
                <a16:creationId xmlns:a16="http://schemas.microsoft.com/office/drawing/2014/main" id="{7FB5C046-EC16-91E9-257D-02C2CE5ABE68}"/>
              </a:ext>
            </a:extLst>
          </p:cNvPr>
          <p:cNvSpPr/>
          <p:nvPr/>
        </p:nvSpPr>
        <p:spPr bwMode="auto">
          <a:xfrm>
            <a:off x="1580204" y="4760931"/>
            <a:ext cx="2270614" cy="453551"/>
          </a:xfrm>
          <a:custGeom>
            <a:avLst/>
            <a:gdLst/>
            <a:ahLst/>
            <a:cxnLst/>
            <a:rect l="0" t="0" r="r" b="b"/>
            <a:pathLst>
              <a:path w="15114" h="1469">
                <a:moveTo>
                  <a:pt x="0" y="908"/>
                </a:moveTo>
                <a:cubicBezTo>
                  <a:pt x="552" y="835"/>
                  <a:pt x="990" y="1023"/>
                  <a:pt x="1610" y="973"/>
                </a:cubicBezTo>
                <a:cubicBezTo>
                  <a:pt x="2291" y="919"/>
                  <a:pt x="2778" y="438"/>
                  <a:pt x="3270" y="895"/>
                </a:cubicBezTo>
                <a:cubicBezTo>
                  <a:pt x="3475" y="1085"/>
                  <a:pt x="4271" y="1307"/>
                  <a:pt x="4823" y="1062"/>
                </a:cubicBezTo>
                <a:cubicBezTo>
                  <a:pt x="5231" y="880"/>
                  <a:pt x="5372" y="537"/>
                  <a:pt x="6162" y="544"/>
                </a:cubicBezTo>
                <a:cubicBezTo>
                  <a:pt x="6928" y="550"/>
                  <a:pt x="6699" y="888"/>
                  <a:pt x="6967" y="1054"/>
                </a:cubicBezTo>
                <a:cubicBezTo>
                  <a:pt x="7630" y="1460"/>
                  <a:pt x="8072" y="809"/>
                  <a:pt x="8199" y="639"/>
                </a:cubicBezTo>
                <a:cubicBezTo>
                  <a:pt x="8346" y="444"/>
                  <a:pt x="9196" y="33"/>
                  <a:pt x="9377" y="470"/>
                </a:cubicBezTo>
                <a:cubicBezTo>
                  <a:pt x="9463" y="678"/>
                  <a:pt x="9260" y="896"/>
                  <a:pt x="9647" y="1093"/>
                </a:cubicBezTo>
                <a:cubicBezTo>
                  <a:pt x="10386" y="1468"/>
                  <a:pt x="10522" y="946"/>
                  <a:pt x="10717" y="805"/>
                </a:cubicBezTo>
                <a:cubicBezTo>
                  <a:pt x="10888" y="681"/>
                  <a:pt x="11641" y="0"/>
                  <a:pt x="11683" y="559"/>
                </a:cubicBezTo>
                <a:cubicBezTo>
                  <a:pt x="11708" y="872"/>
                  <a:pt x="12390" y="922"/>
                  <a:pt x="12809" y="634"/>
                </a:cubicBezTo>
                <a:cubicBezTo>
                  <a:pt x="13166" y="389"/>
                  <a:pt x="13865" y="733"/>
                  <a:pt x="14469" y="677"/>
                </a:cubicBezTo>
                <a:lnTo>
                  <a:pt x="15005" y="644"/>
                </a:lnTo>
                <a:lnTo>
                  <a:pt x="15113" y="642"/>
                </a:lnTo>
              </a:path>
            </a:pathLst>
          </a:custGeom>
          <a:ln w="18000">
            <a:solidFill>
              <a:srgbClr val="000000"/>
            </a:solidFill>
            <a:round/>
            <a:headEnd type="oval" w="med" len="med"/>
            <a:tailEnd type="oval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endParaRPr lang="it-IT" kern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19" name="Figura a mano libera: forma 18">
            <a:extLst>
              <a:ext uri="{FF2B5EF4-FFF2-40B4-BE49-F238E27FC236}">
                <a16:creationId xmlns:a16="http://schemas.microsoft.com/office/drawing/2014/main" id="{A2F6E9BF-2E99-785C-391C-F088B3622A26}"/>
              </a:ext>
            </a:extLst>
          </p:cNvPr>
          <p:cNvSpPr/>
          <p:nvPr/>
        </p:nvSpPr>
        <p:spPr>
          <a:xfrm>
            <a:off x="4104807" y="4682540"/>
            <a:ext cx="723900" cy="723900"/>
          </a:xfrm>
          <a:custGeom>
            <a:avLst/>
            <a:gdLst>
              <a:gd name="connsiteX0" fmla="*/ 361950 w 723900"/>
              <a:gd name="connsiteY0" fmla="*/ 666750 h 723900"/>
              <a:gd name="connsiteX1" fmla="*/ 57150 w 723900"/>
              <a:gd name="connsiteY1" fmla="*/ 361950 h 723900"/>
              <a:gd name="connsiteX2" fmla="*/ 361950 w 723900"/>
              <a:gd name="connsiteY2" fmla="*/ 57150 h 723900"/>
              <a:gd name="connsiteX3" fmla="*/ 666750 w 723900"/>
              <a:gd name="connsiteY3" fmla="*/ 361950 h 723900"/>
              <a:gd name="connsiteX4" fmla="*/ 361950 w 723900"/>
              <a:gd name="connsiteY4" fmla="*/ 666750 h 723900"/>
              <a:gd name="connsiteX5" fmla="*/ 361950 w 723900"/>
              <a:gd name="connsiteY5" fmla="*/ 0 h 723900"/>
              <a:gd name="connsiteX6" fmla="*/ 0 w 723900"/>
              <a:gd name="connsiteY6" fmla="*/ 361950 h 723900"/>
              <a:gd name="connsiteX7" fmla="*/ 361950 w 723900"/>
              <a:gd name="connsiteY7" fmla="*/ 723900 h 723900"/>
              <a:gd name="connsiteX8" fmla="*/ 723900 w 723900"/>
              <a:gd name="connsiteY8" fmla="*/ 361950 h 723900"/>
              <a:gd name="connsiteX9" fmla="*/ 361950 w 723900"/>
              <a:gd name="connsiteY9" fmla="*/ 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23900" h="723900">
                <a:moveTo>
                  <a:pt x="361950" y="666750"/>
                </a:moveTo>
                <a:cubicBezTo>
                  <a:pt x="194310" y="666750"/>
                  <a:pt x="57150" y="529590"/>
                  <a:pt x="57150" y="361950"/>
                </a:cubicBezTo>
                <a:cubicBezTo>
                  <a:pt x="57150" y="194310"/>
                  <a:pt x="194310" y="57150"/>
                  <a:pt x="361950" y="57150"/>
                </a:cubicBezTo>
                <a:cubicBezTo>
                  <a:pt x="529590" y="57150"/>
                  <a:pt x="666750" y="194310"/>
                  <a:pt x="666750" y="361950"/>
                </a:cubicBezTo>
                <a:cubicBezTo>
                  <a:pt x="666750" y="529590"/>
                  <a:pt x="529590" y="666750"/>
                  <a:pt x="361950" y="666750"/>
                </a:cubicBezTo>
                <a:close/>
                <a:moveTo>
                  <a:pt x="361950" y="0"/>
                </a:moveTo>
                <a:cubicBezTo>
                  <a:pt x="161925" y="0"/>
                  <a:pt x="0" y="161925"/>
                  <a:pt x="0" y="361950"/>
                </a:cubicBezTo>
                <a:cubicBezTo>
                  <a:pt x="0" y="561975"/>
                  <a:pt x="161925" y="723900"/>
                  <a:pt x="361950" y="723900"/>
                </a:cubicBezTo>
                <a:cubicBezTo>
                  <a:pt x="561975" y="723900"/>
                  <a:pt x="723900" y="561975"/>
                  <a:pt x="723900" y="361950"/>
                </a:cubicBezTo>
                <a:cubicBezTo>
                  <a:pt x="723900" y="161925"/>
                  <a:pt x="561975" y="0"/>
                  <a:pt x="361950" y="0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it-IT"/>
          </a:p>
        </p:txBody>
      </p:sp>
      <p:sp>
        <p:nvSpPr>
          <p:cNvPr id="20" name="Figura a mano libera: forma 19">
            <a:extLst>
              <a:ext uri="{FF2B5EF4-FFF2-40B4-BE49-F238E27FC236}">
                <a16:creationId xmlns:a16="http://schemas.microsoft.com/office/drawing/2014/main" id="{AB484F41-E3A1-71EE-D8F5-247C2A334019}"/>
              </a:ext>
            </a:extLst>
          </p:cNvPr>
          <p:cNvSpPr/>
          <p:nvPr/>
        </p:nvSpPr>
        <p:spPr>
          <a:xfrm>
            <a:off x="4447707" y="4853990"/>
            <a:ext cx="166687" cy="338137"/>
          </a:xfrm>
          <a:custGeom>
            <a:avLst/>
            <a:gdLst>
              <a:gd name="connsiteX0" fmla="*/ 38100 w 166687"/>
              <a:gd name="connsiteY0" fmla="*/ 0 h 338137"/>
              <a:gd name="connsiteX1" fmla="*/ 0 w 166687"/>
              <a:gd name="connsiteY1" fmla="*/ 0 h 338137"/>
              <a:gd name="connsiteX2" fmla="*/ 0 w 166687"/>
              <a:gd name="connsiteY2" fmla="*/ 190500 h 338137"/>
              <a:gd name="connsiteX3" fmla="*/ 5715 w 166687"/>
              <a:gd name="connsiteY3" fmla="*/ 203835 h 338137"/>
              <a:gd name="connsiteX4" fmla="*/ 140018 w 166687"/>
              <a:gd name="connsiteY4" fmla="*/ 338138 h 338137"/>
              <a:gd name="connsiteX5" fmla="*/ 166688 w 166687"/>
              <a:gd name="connsiteY5" fmla="*/ 311468 h 338137"/>
              <a:gd name="connsiteX6" fmla="*/ 38100 w 166687"/>
              <a:gd name="connsiteY6" fmla="*/ 182880 h 338137"/>
              <a:gd name="connsiteX7" fmla="*/ 38100 w 166687"/>
              <a:gd name="connsiteY7" fmla="*/ 0 h 3381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66687" h="338137">
                <a:moveTo>
                  <a:pt x="38100" y="0"/>
                </a:moveTo>
                <a:lnTo>
                  <a:pt x="0" y="0"/>
                </a:lnTo>
                <a:lnTo>
                  <a:pt x="0" y="190500"/>
                </a:lnTo>
                <a:cubicBezTo>
                  <a:pt x="0" y="196215"/>
                  <a:pt x="1905" y="200977"/>
                  <a:pt x="5715" y="203835"/>
                </a:cubicBezTo>
                <a:lnTo>
                  <a:pt x="140018" y="338138"/>
                </a:lnTo>
                <a:lnTo>
                  <a:pt x="166688" y="311468"/>
                </a:lnTo>
                <a:lnTo>
                  <a:pt x="38100" y="182880"/>
                </a:lnTo>
                <a:lnTo>
                  <a:pt x="38100" y="0"/>
                </a:lnTo>
                <a:close/>
              </a:path>
            </a:pathLst>
          </a:custGeom>
          <a:solidFill>
            <a:srgbClr val="FF0000"/>
          </a:solidFill>
          <a:ln w="9525" cap="flat">
            <a:noFill/>
            <a:prstDash val="solid"/>
            <a:miter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it-IT"/>
          </a:p>
        </p:txBody>
      </p:sp>
      <p:sp>
        <p:nvSpPr>
          <p:cNvPr id="21" name="Figura a mano libera: forma 20">
            <a:extLst>
              <a:ext uri="{FF2B5EF4-FFF2-40B4-BE49-F238E27FC236}">
                <a16:creationId xmlns:a16="http://schemas.microsoft.com/office/drawing/2014/main" id="{994F5B95-7586-BCA9-CB01-66889E970EC9}"/>
              </a:ext>
            </a:extLst>
          </p:cNvPr>
          <p:cNvSpPr/>
          <p:nvPr/>
        </p:nvSpPr>
        <p:spPr>
          <a:xfrm>
            <a:off x="4447707" y="4777790"/>
            <a:ext cx="38100" cy="38100"/>
          </a:xfrm>
          <a:custGeom>
            <a:avLst/>
            <a:gdLst>
              <a:gd name="connsiteX0" fmla="*/ 38100 w 38100"/>
              <a:gd name="connsiteY0" fmla="*/ 19050 h 38100"/>
              <a:gd name="connsiteX1" fmla="*/ 19050 w 38100"/>
              <a:gd name="connsiteY1" fmla="*/ 38100 h 38100"/>
              <a:gd name="connsiteX2" fmla="*/ 0 w 38100"/>
              <a:gd name="connsiteY2" fmla="*/ 19050 h 38100"/>
              <a:gd name="connsiteX3" fmla="*/ 19050 w 38100"/>
              <a:gd name="connsiteY3" fmla="*/ 0 h 38100"/>
              <a:gd name="connsiteX4" fmla="*/ 38100 w 38100"/>
              <a:gd name="connsiteY4" fmla="*/ 19050 h 3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0" h="38100">
                <a:moveTo>
                  <a:pt x="38100" y="19050"/>
                </a:moveTo>
                <a:cubicBezTo>
                  <a:pt x="38100" y="29571"/>
                  <a:pt x="29571" y="38100"/>
                  <a:pt x="19050" y="38100"/>
                </a:cubicBezTo>
                <a:cubicBezTo>
                  <a:pt x="8529" y="38100"/>
                  <a:pt x="0" y="29571"/>
                  <a:pt x="0" y="19050"/>
                </a:cubicBezTo>
                <a:cubicBezTo>
                  <a:pt x="0" y="8529"/>
                  <a:pt x="8529" y="0"/>
                  <a:pt x="19050" y="0"/>
                </a:cubicBezTo>
                <a:cubicBezTo>
                  <a:pt x="29571" y="0"/>
                  <a:pt x="38100" y="8529"/>
                  <a:pt x="38100" y="19050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it-IT"/>
          </a:p>
        </p:txBody>
      </p:sp>
      <p:sp>
        <p:nvSpPr>
          <p:cNvPr id="22" name="Figura a mano libera: forma 21">
            <a:extLst>
              <a:ext uri="{FF2B5EF4-FFF2-40B4-BE49-F238E27FC236}">
                <a16:creationId xmlns:a16="http://schemas.microsoft.com/office/drawing/2014/main" id="{72A4B613-36C0-832E-995E-F3BAF36A36FE}"/>
              </a:ext>
            </a:extLst>
          </p:cNvPr>
          <p:cNvSpPr/>
          <p:nvPr/>
        </p:nvSpPr>
        <p:spPr>
          <a:xfrm>
            <a:off x="4447707" y="5273090"/>
            <a:ext cx="38100" cy="38100"/>
          </a:xfrm>
          <a:custGeom>
            <a:avLst/>
            <a:gdLst>
              <a:gd name="connsiteX0" fmla="*/ 38100 w 38100"/>
              <a:gd name="connsiteY0" fmla="*/ 19050 h 38100"/>
              <a:gd name="connsiteX1" fmla="*/ 19050 w 38100"/>
              <a:gd name="connsiteY1" fmla="*/ 38100 h 38100"/>
              <a:gd name="connsiteX2" fmla="*/ 0 w 38100"/>
              <a:gd name="connsiteY2" fmla="*/ 19050 h 38100"/>
              <a:gd name="connsiteX3" fmla="*/ 19050 w 38100"/>
              <a:gd name="connsiteY3" fmla="*/ 0 h 38100"/>
              <a:gd name="connsiteX4" fmla="*/ 38100 w 38100"/>
              <a:gd name="connsiteY4" fmla="*/ 19050 h 3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0" h="38100">
                <a:moveTo>
                  <a:pt x="38100" y="19050"/>
                </a:moveTo>
                <a:cubicBezTo>
                  <a:pt x="38100" y="29571"/>
                  <a:pt x="29571" y="38100"/>
                  <a:pt x="19050" y="38100"/>
                </a:cubicBezTo>
                <a:cubicBezTo>
                  <a:pt x="8529" y="38100"/>
                  <a:pt x="0" y="29571"/>
                  <a:pt x="0" y="19050"/>
                </a:cubicBezTo>
                <a:cubicBezTo>
                  <a:pt x="0" y="8529"/>
                  <a:pt x="8529" y="0"/>
                  <a:pt x="19050" y="0"/>
                </a:cubicBezTo>
                <a:cubicBezTo>
                  <a:pt x="29571" y="0"/>
                  <a:pt x="38100" y="8529"/>
                  <a:pt x="38100" y="19050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it-IT"/>
          </a:p>
        </p:txBody>
      </p:sp>
      <p:sp>
        <p:nvSpPr>
          <p:cNvPr id="23" name="Figura a mano libera: forma 22">
            <a:extLst>
              <a:ext uri="{FF2B5EF4-FFF2-40B4-BE49-F238E27FC236}">
                <a16:creationId xmlns:a16="http://schemas.microsoft.com/office/drawing/2014/main" id="{72881818-4083-2693-2911-D8C64D3B2E39}"/>
              </a:ext>
            </a:extLst>
          </p:cNvPr>
          <p:cNvSpPr/>
          <p:nvPr/>
        </p:nvSpPr>
        <p:spPr>
          <a:xfrm>
            <a:off x="4200057" y="5025440"/>
            <a:ext cx="38100" cy="38100"/>
          </a:xfrm>
          <a:custGeom>
            <a:avLst/>
            <a:gdLst>
              <a:gd name="connsiteX0" fmla="*/ 38100 w 38100"/>
              <a:gd name="connsiteY0" fmla="*/ 19050 h 38100"/>
              <a:gd name="connsiteX1" fmla="*/ 19050 w 38100"/>
              <a:gd name="connsiteY1" fmla="*/ 38100 h 38100"/>
              <a:gd name="connsiteX2" fmla="*/ 0 w 38100"/>
              <a:gd name="connsiteY2" fmla="*/ 19050 h 38100"/>
              <a:gd name="connsiteX3" fmla="*/ 19050 w 38100"/>
              <a:gd name="connsiteY3" fmla="*/ 0 h 38100"/>
              <a:gd name="connsiteX4" fmla="*/ 38100 w 38100"/>
              <a:gd name="connsiteY4" fmla="*/ 19050 h 3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0" h="38100">
                <a:moveTo>
                  <a:pt x="38100" y="19050"/>
                </a:moveTo>
                <a:cubicBezTo>
                  <a:pt x="38100" y="29571"/>
                  <a:pt x="29571" y="38100"/>
                  <a:pt x="19050" y="38100"/>
                </a:cubicBezTo>
                <a:cubicBezTo>
                  <a:pt x="8529" y="38100"/>
                  <a:pt x="0" y="29571"/>
                  <a:pt x="0" y="19050"/>
                </a:cubicBezTo>
                <a:cubicBezTo>
                  <a:pt x="0" y="8529"/>
                  <a:pt x="8529" y="0"/>
                  <a:pt x="19050" y="0"/>
                </a:cubicBezTo>
                <a:cubicBezTo>
                  <a:pt x="29571" y="0"/>
                  <a:pt x="38100" y="8529"/>
                  <a:pt x="38100" y="19050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it-IT"/>
          </a:p>
        </p:txBody>
      </p:sp>
      <p:sp>
        <p:nvSpPr>
          <p:cNvPr id="24" name="Figura a mano libera: forma 23">
            <a:extLst>
              <a:ext uri="{FF2B5EF4-FFF2-40B4-BE49-F238E27FC236}">
                <a16:creationId xmlns:a16="http://schemas.microsoft.com/office/drawing/2014/main" id="{DA96C5F7-27E1-182A-1B98-0A8A6E1A8498}"/>
              </a:ext>
            </a:extLst>
          </p:cNvPr>
          <p:cNvSpPr/>
          <p:nvPr/>
        </p:nvSpPr>
        <p:spPr>
          <a:xfrm>
            <a:off x="4695357" y="5025440"/>
            <a:ext cx="38100" cy="38100"/>
          </a:xfrm>
          <a:custGeom>
            <a:avLst/>
            <a:gdLst>
              <a:gd name="connsiteX0" fmla="*/ 38100 w 38100"/>
              <a:gd name="connsiteY0" fmla="*/ 19050 h 38100"/>
              <a:gd name="connsiteX1" fmla="*/ 19050 w 38100"/>
              <a:gd name="connsiteY1" fmla="*/ 38100 h 38100"/>
              <a:gd name="connsiteX2" fmla="*/ 0 w 38100"/>
              <a:gd name="connsiteY2" fmla="*/ 19050 h 38100"/>
              <a:gd name="connsiteX3" fmla="*/ 19050 w 38100"/>
              <a:gd name="connsiteY3" fmla="*/ 0 h 38100"/>
              <a:gd name="connsiteX4" fmla="*/ 38100 w 38100"/>
              <a:gd name="connsiteY4" fmla="*/ 19050 h 38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100" h="38100">
                <a:moveTo>
                  <a:pt x="38100" y="19050"/>
                </a:moveTo>
                <a:cubicBezTo>
                  <a:pt x="38100" y="29571"/>
                  <a:pt x="29571" y="38100"/>
                  <a:pt x="19050" y="38100"/>
                </a:cubicBezTo>
                <a:cubicBezTo>
                  <a:pt x="8529" y="38100"/>
                  <a:pt x="0" y="29571"/>
                  <a:pt x="0" y="19050"/>
                </a:cubicBezTo>
                <a:cubicBezTo>
                  <a:pt x="0" y="8529"/>
                  <a:pt x="8529" y="0"/>
                  <a:pt x="19050" y="0"/>
                </a:cubicBezTo>
                <a:cubicBezTo>
                  <a:pt x="29571" y="0"/>
                  <a:pt x="38100" y="8529"/>
                  <a:pt x="38100" y="19050"/>
                </a:cubicBezTo>
                <a:close/>
              </a:path>
            </a:pathLst>
          </a:custGeom>
          <a:solidFill>
            <a:srgbClr val="000000"/>
          </a:solidFill>
          <a:ln w="9525" cap="flat">
            <a:noFill/>
            <a:prstDash val="solid"/>
            <a:miter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endParaRPr lang="it-IT"/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3D7E77A-92A1-9A74-5E81-05FE55914A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9615" y="1745594"/>
            <a:ext cx="6266417" cy="3143939"/>
          </a:xfrm>
          <a:prstGeom prst="rect">
            <a:avLst/>
          </a:prstGeom>
        </p:spPr>
      </p:pic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0A8E0918-54AB-4767-EA26-74B4819B4CE9}"/>
              </a:ext>
            </a:extLst>
          </p:cNvPr>
          <p:cNvSpPr txBox="1"/>
          <p:nvPr/>
        </p:nvSpPr>
        <p:spPr>
          <a:xfrm>
            <a:off x="518984" y="2221333"/>
            <a:ext cx="45225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INRIM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realizes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and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maintains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in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Italy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the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Units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of the International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It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realizes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the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Italian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National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Timescale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UTC(IT) and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distributes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it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to the users </a:t>
            </a:r>
          </a:p>
        </p:txBody>
      </p:sp>
      <p:sp>
        <p:nvSpPr>
          <p:cNvPr id="17" name="Arco 16">
            <a:extLst>
              <a:ext uri="{FF2B5EF4-FFF2-40B4-BE49-F238E27FC236}">
                <a16:creationId xmlns:a16="http://schemas.microsoft.com/office/drawing/2014/main" id="{658BA5E4-9A10-33C8-7683-6D95017C2518}"/>
              </a:ext>
            </a:extLst>
          </p:cNvPr>
          <p:cNvSpPr/>
          <p:nvPr/>
        </p:nvSpPr>
        <p:spPr bwMode="auto">
          <a:xfrm rot="419610">
            <a:off x="4775736" y="4912625"/>
            <a:ext cx="247559" cy="315102"/>
          </a:xfrm>
          <a:prstGeom prst="arc">
            <a:avLst>
              <a:gd name="adj1" fmla="val 18798398"/>
              <a:gd name="adj2" fmla="val 3578885"/>
            </a:avLst>
          </a:prstGeom>
          <a:ln w="31750">
            <a:solidFill>
              <a:srgbClr val="FF0000"/>
            </a:solidFill>
            <a:tailEnd type="stealth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EE1279FD-202D-7543-FBED-847206F5C9EE}"/>
              </a:ext>
            </a:extLst>
          </p:cNvPr>
          <p:cNvSpPr txBox="1"/>
          <p:nvPr/>
        </p:nvSpPr>
        <p:spPr bwMode="auto">
          <a:xfrm rot="21273121">
            <a:off x="2478069" y="5160156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kern="0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Optical </a:t>
            </a:r>
            <a:r>
              <a:rPr lang="it-IT" kern="0" dirty="0" err="1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fiber</a:t>
            </a:r>
            <a:endParaRPr lang="it-IT" kern="0" dirty="0">
              <a:solidFill>
                <a:prstClr val="black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pic>
        <p:nvPicPr>
          <p:cNvPr id="26" name="Immagine 25">
            <a:extLst>
              <a:ext uri="{FF2B5EF4-FFF2-40B4-BE49-F238E27FC236}">
                <a16:creationId xmlns:a16="http://schemas.microsoft.com/office/drawing/2014/main" id="{CD3176C7-E182-BF1F-C163-63675E4F8B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5649615" y="5025297"/>
            <a:ext cx="2128741" cy="698400"/>
          </a:xfrm>
          <a:prstGeom prst="rect">
            <a:avLst/>
          </a:prstGeom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17779885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err="1"/>
              <a:t>Concluding</a:t>
            </a:r>
            <a:r>
              <a:rPr lang="it-IT" dirty="0"/>
              <a:t> </a:t>
            </a:r>
            <a:r>
              <a:rPr lang="it-IT" dirty="0" err="1"/>
              <a:t>remarks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ubik"/>
                <a:cs typeface="Rubik"/>
              </a:rPr>
              <a:t>Cecilia Clivati - INRIM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Rubik"/>
              <a:cs typeface="Rubik"/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906A02E-EE17-477B-9312-8E0C1C603D39}" type="slidenum">
              <a:rPr kumimoji="0" lang="it-IT" sz="900" b="0" i="0" u="none" strike="noStrike" kern="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ubik Medium"/>
                <a:cs typeface="Rubik Medium"/>
              </a:rPr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it-IT" sz="900" b="0" i="0" u="none" strike="noStrike" kern="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Rubik Medium"/>
              <a:cs typeface="Rubik Medium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4B855BEB-C19B-B37B-5F63-E5959392CAB3}"/>
              </a:ext>
            </a:extLst>
          </p:cNvPr>
          <p:cNvSpPr txBox="1"/>
          <p:nvPr/>
        </p:nvSpPr>
        <p:spPr bwMode="auto">
          <a:xfrm>
            <a:off x="524803" y="1491814"/>
            <a:ext cx="649653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Each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technique (OTDR, laser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interferometry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,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telemetry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…)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has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peculiar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strengths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and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optimal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field of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application</a:t>
            </a:r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Fiber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offers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great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opportunities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for global monitoring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Earthquakes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,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volcanic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,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tsunamy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early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warning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Mobility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management,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infrastructure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monitoring in smart cities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A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complement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,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not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an alternative, to </a:t>
            </a:r>
            <a:r>
              <a:rPr lang="it-IT" dirty="0" err="1">
                <a:latin typeface="Rubik" panose="02000604000000020004" pitchFamily="2" charset="-79"/>
                <a:cs typeface="Rubik" panose="02000604000000020004" pitchFamily="2" charset="-79"/>
              </a:rPr>
              <a:t>traditional</a:t>
            </a:r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 sensing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grpSp>
        <p:nvGrpSpPr>
          <p:cNvPr id="42" name="Gruppo 41">
            <a:extLst>
              <a:ext uri="{FF2B5EF4-FFF2-40B4-BE49-F238E27FC236}">
                <a16:creationId xmlns:a16="http://schemas.microsoft.com/office/drawing/2014/main" id="{FF96AC77-A0E1-190C-7A3F-EADB7DF632A4}"/>
              </a:ext>
            </a:extLst>
          </p:cNvPr>
          <p:cNvGrpSpPr/>
          <p:nvPr/>
        </p:nvGrpSpPr>
        <p:grpSpPr>
          <a:xfrm>
            <a:off x="7788583" y="1604656"/>
            <a:ext cx="4150613" cy="2659442"/>
            <a:chOff x="2182494" y="3779549"/>
            <a:chExt cx="4150613" cy="2659442"/>
          </a:xfrm>
        </p:grpSpPr>
        <p:sp>
          <p:nvSpPr>
            <p:cNvPr id="18" name="Ovale 17">
              <a:extLst>
                <a:ext uri="{FF2B5EF4-FFF2-40B4-BE49-F238E27FC236}">
                  <a16:creationId xmlns:a16="http://schemas.microsoft.com/office/drawing/2014/main" id="{62A69D14-1B64-9A13-FC48-75181FCEEEE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49037" y="4902740"/>
              <a:ext cx="1466273" cy="1466273"/>
            </a:xfrm>
            <a:prstGeom prst="ellipse">
              <a:avLst/>
            </a:prstGeom>
            <a:solidFill>
              <a:srgbClr val="FFAA11">
                <a:alpha val="20000"/>
              </a:srgbClr>
            </a:solidFill>
            <a:ln>
              <a:solidFill>
                <a:srgbClr val="FFAA1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Ovale 21">
              <a:extLst>
                <a:ext uri="{FF2B5EF4-FFF2-40B4-BE49-F238E27FC236}">
                  <a16:creationId xmlns:a16="http://schemas.microsoft.com/office/drawing/2014/main" id="{FDD855F5-CB09-B39F-C501-9315B8940CE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759856" y="4023478"/>
              <a:ext cx="1466273" cy="1466273"/>
            </a:xfrm>
            <a:prstGeom prst="ellipse">
              <a:avLst/>
            </a:prstGeom>
            <a:solidFill>
              <a:srgbClr val="92D050">
                <a:alpha val="20000"/>
              </a:srgb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  <p:sp>
          <p:nvSpPr>
            <p:cNvPr id="26" name="Ovale 25">
              <a:extLst>
                <a:ext uri="{FF2B5EF4-FFF2-40B4-BE49-F238E27FC236}">
                  <a16:creationId xmlns:a16="http://schemas.microsoft.com/office/drawing/2014/main" id="{459BC528-004C-D003-820D-55AAA4148E6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273047" y="4902740"/>
              <a:ext cx="1466273" cy="1466273"/>
            </a:xfrm>
            <a:prstGeom prst="ellipse">
              <a:avLst/>
            </a:prstGeom>
            <a:solidFill>
              <a:schemeClr val="tx2">
                <a:lumMod val="25000"/>
                <a:lumOff val="75000"/>
                <a:alpha val="20000"/>
              </a:schemeClr>
            </a:solidFill>
            <a:ln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7" name="CasellaDiTesto 26">
              <a:extLst>
                <a:ext uri="{FF2B5EF4-FFF2-40B4-BE49-F238E27FC236}">
                  <a16:creationId xmlns:a16="http://schemas.microsoft.com/office/drawing/2014/main" id="{BEB4CE2D-3DBC-4081-018A-4EAC6A6D28C9}"/>
                </a:ext>
              </a:extLst>
            </p:cNvPr>
            <p:cNvSpPr txBox="1"/>
            <p:nvPr/>
          </p:nvSpPr>
          <p:spPr>
            <a:xfrm>
              <a:off x="2385716" y="6069659"/>
              <a:ext cx="1087157" cy="36933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schemeClr val="tx1">
                  <a:alpha val="40000"/>
                </a:scheme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it-IT" dirty="0">
                  <a:solidFill>
                    <a:srgbClr val="FFAA11"/>
                  </a:solidFill>
                  <a:latin typeface="Rubik" panose="02000604000000020004" pitchFamily="2" charset="-79"/>
                  <a:cs typeface="Rubik" panose="02000604000000020004" pitchFamily="2" charset="-79"/>
                </a:rPr>
                <a:t>Scalable</a:t>
              </a:r>
            </a:p>
          </p:txBody>
        </p:sp>
        <p:sp>
          <p:nvSpPr>
            <p:cNvPr id="29" name="CasellaDiTesto 28">
              <a:extLst>
                <a:ext uri="{FF2B5EF4-FFF2-40B4-BE49-F238E27FC236}">
                  <a16:creationId xmlns:a16="http://schemas.microsoft.com/office/drawing/2014/main" id="{6CEAFF8F-FC1E-64D0-C5AC-A366154DA9D0}"/>
                </a:ext>
              </a:extLst>
            </p:cNvPr>
            <p:cNvSpPr txBox="1"/>
            <p:nvPr/>
          </p:nvSpPr>
          <p:spPr bwMode="auto">
            <a:xfrm>
              <a:off x="5346477" y="5993645"/>
              <a:ext cx="870751" cy="36933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schemeClr val="tx1">
                  <a:alpha val="40000"/>
                </a:scheme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it-IT" dirty="0">
                  <a:solidFill>
                    <a:srgbClr val="2E3090"/>
                  </a:solidFill>
                  <a:latin typeface="Rubik" panose="02000604000000020004" pitchFamily="2" charset="-79"/>
                  <a:cs typeface="Rubik" panose="02000604000000020004" pitchFamily="2" charset="-79"/>
                </a:rPr>
                <a:t>Cheap</a:t>
              </a:r>
            </a:p>
          </p:txBody>
        </p:sp>
        <p:sp>
          <p:nvSpPr>
            <p:cNvPr id="35" name="CasellaDiTesto 34">
              <a:extLst>
                <a:ext uri="{FF2B5EF4-FFF2-40B4-BE49-F238E27FC236}">
                  <a16:creationId xmlns:a16="http://schemas.microsoft.com/office/drawing/2014/main" id="{815B2811-D4C2-1D2A-8993-F8C91111759D}"/>
                </a:ext>
              </a:extLst>
            </p:cNvPr>
            <p:cNvSpPr txBox="1"/>
            <p:nvPr/>
          </p:nvSpPr>
          <p:spPr bwMode="auto">
            <a:xfrm>
              <a:off x="4649791" y="3779549"/>
              <a:ext cx="1175322" cy="36933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schemeClr val="tx1">
                  <a:alpha val="40000"/>
                </a:scheme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it-IT" dirty="0">
                  <a:solidFill>
                    <a:srgbClr val="00B050"/>
                  </a:solidFill>
                  <a:latin typeface="Rubik" panose="02000604000000020004" pitchFamily="2" charset="-79"/>
                  <a:cs typeface="Rubik" panose="02000604000000020004" pitchFamily="2" charset="-79"/>
                </a:rPr>
                <a:t>Sensitive</a:t>
              </a:r>
            </a:p>
          </p:txBody>
        </p:sp>
        <p:sp>
          <p:nvSpPr>
            <p:cNvPr id="36" name="Segno di moltiplicazione 35">
              <a:extLst>
                <a:ext uri="{FF2B5EF4-FFF2-40B4-BE49-F238E27FC236}">
                  <a16:creationId xmlns:a16="http://schemas.microsoft.com/office/drawing/2014/main" id="{D413DBFC-0483-A5EA-8320-420CBB69EFD0}"/>
                </a:ext>
              </a:extLst>
            </p:cNvPr>
            <p:cNvSpPr/>
            <p:nvPr/>
          </p:nvSpPr>
          <p:spPr>
            <a:xfrm>
              <a:off x="4348264" y="4148881"/>
              <a:ext cx="367046" cy="405117"/>
            </a:xfrm>
            <a:prstGeom prst="mathMultiply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7" name="CasellaDiTesto 36">
              <a:extLst>
                <a:ext uri="{FF2B5EF4-FFF2-40B4-BE49-F238E27FC236}">
                  <a16:creationId xmlns:a16="http://schemas.microsoft.com/office/drawing/2014/main" id="{AF579FE6-4507-FEC3-38BE-63360671FBC8}"/>
                </a:ext>
              </a:extLst>
            </p:cNvPr>
            <p:cNvSpPr txBox="1"/>
            <p:nvPr/>
          </p:nvSpPr>
          <p:spPr>
            <a:xfrm>
              <a:off x="4609720" y="4196483"/>
              <a:ext cx="870750" cy="36933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dirty="0">
                  <a:latin typeface="Rubik" panose="02000604000000020004" pitchFamily="2" charset="-79"/>
                  <a:cs typeface="Rubik" panose="02000604000000020004" pitchFamily="2" charset="-79"/>
                </a:rPr>
                <a:t>OTDR</a:t>
              </a:r>
            </a:p>
          </p:txBody>
        </p:sp>
        <p:sp>
          <p:nvSpPr>
            <p:cNvPr id="38" name="Segno di moltiplicazione 37">
              <a:extLst>
                <a:ext uri="{FF2B5EF4-FFF2-40B4-BE49-F238E27FC236}">
                  <a16:creationId xmlns:a16="http://schemas.microsoft.com/office/drawing/2014/main" id="{0C639C19-868C-7D59-DE96-8F1871A2820C}"/>
                </a:ext>
              </a:extLst>
            </p:cNvPr>
            <p:cNvSpPr/>
            <p:nvPr/>
          </p:nvSpPr>
          <p:spPr bwMode="auto">
            <a:xfrm>
              <a:off x="3854524" y="4986425"/>
              <a:ext cx="367046" cy="405117"/>
            </a:xfrm>
            <a:prstGeom prst="mathMultiply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9" name="CasellaDiTesto 38">
              <a:extLst>
                <a:ext uri="{FF2B5EF4-FFF2-40B4-BE49-F238E27FC236}">
                  <a16:creationId xmlns:a16="http://schemas.microsoft.com/office/drawing/2014/main" id="{742C1C7A-0CE4-88FE-3F8D-AF34B581E0D4}"/>
                </a:ext>
              </a:extLst>
            </p:cNvPr>
            <p:cNvSpPr txBox="1"/>
            <p:nvPr/>
          </p:nvSpPr>
          <p:spPr bwMode="auto">
            <a:xfrm>
              <a:off x="2182494" y="4778265"/>
              <a:ext cx="1765572" cy="646331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pPr algn="r"/>
              <a:r>
                <a:rPr lang="it-IT" dirty="0">
                  <a:latin typeface="Rubik" panose="02000604000000020004" pitchFamily="2" charset="-79"/>
                  <a:cs typeface="Rubik" panose="02000604000000020004" pitchFamily="2" charset="-79"/>
                </a:rPr>
                <a:t>Laser </a:t>
              </a:r>
            </a:p>
            <a:p>
              <a:pPr algn="r"/>
              <a:r>
                <a:rPr lang="it-IT" dirty="0" err="1">
                  <a:latin typeface="Rubik" panose="02000604000000020004" pitchFamily="2" charset="-79"/>
                  <a:cs typeface="Rubik" panose="02000604000000020004" pitchFamily="2" charset="-79"/>
                </a:rPr>
                <a:t>Interferometry</a:t>
              </a:r>
              <a:endParaRPr lang="it-IT" dirty="0">
                <a:latin typeface="Rubik" panose="02000604000000020004" pitchFamily="2" charset="-79"/>
                <a:cs typeface="Rubik" panose="02000604000000020004" pitchFamily="2" charset="-79"/>
              </a:endParaRPr>
            </a:p>
          </p:txBody>
        </p:sp>
        <p:sp>
          <p:nvSpPr>
            <p:cNvPr id="40" name="Segno di moltiplicazione 39">
              <a:extLst>
                <a:ext uri="{FF2B5EF4-FFF2-40B4-BE49-F238E27FC236}">
                  <a16:creationId xmlns:a16="http://schemas.microsoft.com/office/drawing/2014/main" id="{02D2F5FE-5A87-0BEB-35CA-283336456944}"/>
                </a:ext>
              </a:extLst>
            </p:cNvPr>
            <p:cNvSpPr/>
            <p:nvPr/>
          </p:nvSpPr>
          <p:spPr bwMode="auto">
            <a:xfrm>
              <a:off x="4291912" y="5372755"/>
              <a:ext cx="367046" cy="405117"/>
            </a:xfrm>
            <a:prstGeom prst="mathMultiply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1" name="CasellaDiTesto 40">
              <a:extLst>
                <a:ext uri="{FF2B5EF4-FFF2-40B4-BE49-F238E27FC236}">
                  <a16:creationId xmlns:a16="http://schemas.microsoft.com/office/drawing/2014/main" id="{5751906F-8748-CF3F-F93C-40707CEDF26B}"/>
                </a:ext>
              </a:extLst>
            </p:cNvPr>
            <p:cNvSpPr txBox="1"/>
            <p:nvPr/>
          </p:nvSpPr>
          <p:spPr bwMode="auto">
            <a:xfrm>
              <a:off x="4567535" y="5443529"/>
              <a:ext cx="1765572" cy="369332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dirty="0" err="1">
                  <a:latin typeface="Rubik" panose="02000604000000020004" pitchFamily="2" charset="-79"/>
                  <a:cs typeface="Rubik" panose="02000604000000020004" pitchFamily="2" charset="-79"/>
                </a:rPr>
                <a:t>Telemetry</a:t>
              </a:r>
              <a:endParaRPr lang="it-IT" dirty="0">
                <a:latin typeface="Rubik" panose="02000604000000020004" pitchFamily="2" charset="-79"/>
                <a:cs typeface="Rubik" panose="02000604000000020004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00068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 bwMode="auto">
          <a:xfrm>
            <a:off x="2420516" y="1263806"/>
            <a:ext cx="3606800" cy="3071907"/>
          </a:xfrm>
        </p:spPr>
        <p:txBody>
          <a:bodyPr/>
          <a:lstStyle/>
          <a:p>
            <a:pPr>
              <a:defRPr/>
            </a:pPr>
            <a:br>
              <a:rPr lang="it-IT" dirty="0"/>
            </a:br>
            <a:r>
              <a:rPr lang="it-IT" dirty="0"/>
              <a:t>Thank </a:t>
            </a:r>
            <a:r>
              <a:rPr lang="it-IT" dirty="0" err="1"/>
              <a:t>you</a:t>
            </a:r>
            <a:endParaRPr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Cecilia Clivati</a:t>
            </a:r>
          </a:p>
          <a:p>
            <a:pPr>
              <a:defRPr/>
            </a:pPr>
            <a:r>
              <a:rPr lang="it-IT" dirty="0"/>
              <a:t>INRIM, Torino</a:t>
            </a:r>
          </a:p>
          <a:p>
            <a:pPr>
              <a:defRPr/>
            </a:pPr>
            <a:r>
              <a:rPr lang="it-IT" dirty="0">
                <a:hlinkClick r:id="rId2"/>
              </a:rPr>
              <a:t>c.clivati@inrim.it</a:t>
            </a:r>
            <a:endParaRPr lang="it-IT" dirty="0"/>
          </a:p>
          <a:p>
            <a:pPr>
              <a:defRPr/>
            </a:pPr>
            <a:r>
              <a:rPr lang="it-IT" dirty="0"/>
              <a:t>www.inrim.it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 show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 err="1"/>
              <a:t>Detection</a:t>
            </a:r>
            <a:r>
              <a:rPr lang="it-IT" dirty="0"/>
              <a:t> of strong, </a:t>
            </a:r>
            <a:r>
              <a:rPr lang="it-IT" dirty="0" err="1"/>
              <a:t>distant</a:t>
            </a:r>
            <a:r>
              <a:rPr lang="it-IT" dirty="0"/>
              <a:t> </a:t>
            </a:r>
            <a:r>
              <a:rPr lang="it-IT" dirty="0" err="1"/>
              <a:t>earthquakes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900" b="0" i="0" u="none" strike="noStrike" kern="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Rubik"/>
                <a:cs typeface="Rubik"/>
              </a:rPr>
              <a:t>Cecilia Clivati - INRIM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Rubik"/>
              <a:cs typeface="Rubik"/>
            </a:endParaRP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C5630491-8780-36D7-8E59-5612CEA7B8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109786" y="2777212"/>
            <a:ext cx="8538201" cy="3307901"/>
          </a:xfrm>
          <a:prstGeom prst="rect">
            <a:avLst/>
          </a:prstGeom>
          <a:ln w="0">
            <a:noFill/>
          </a:ln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46ABC27B-B504-F822-7309-6F20C628DD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8582673" y="3114789"/>
            <a:ext cx="3465396" cy="1807200"/>
          </a:xfrm>
          <a:prstGeom prst="rect">
            <a:avLst/>
          </a:prstGeom>
          <a:ln w="0">
            <a:noFill/>
          </a:ln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C6D556BE-B0E6-A3C1-8EC2-D495D9F6454D}"/>
              </a:ext>
            </a:extLst>
          </p:cNvPr>
          <p:cNvSpPr txBox="1"/>
          <p:nvPr/>
        </p:nvSpPr>
        <p:spPr>
          <a:xfrm>
            <a:off x="895253" y="1517491"/>
            <a:ext cx="6974732" cy="92333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>
              <a:lnSpc>
                <a:spcPct val="100000"/>
              </a:lnSpc>
              <a:buNone/>
            </a:pPr>
            <a:r>
              <a:rPr lang="en-US" sz="1800" strike="noStrike" spc="-1" dirty="0">
                <a:latin typeface="Rubik" panose="02000604000000020004" pitchFamily="2" charset="-79"/>
                <a:cs typeface="Rubik" panose="02000604000000020004" pitchFamily="2" charset="-79"/>
              </a:rPr>
              <a:t>Turkey, Feb. 6th, 2023:</a:t>
            </a:r>
          </a:p>
          <a:p>
            <a:pPr>
              <a:lnSpc>
                <a:spcPct val="100000"/>
              </a:lnSpc>
              <a:buNone/>
            </a:pPr>
            <a:r>
              <a:rPr lang="en-US" sz="1800" strike="noStrike" spc="-1" dirty="0">
                <a:latin typeface="Rubik" panose="02000604000000020004" pitchFamily="2" charset="-79"/>
                <a:cs typeface="Rubik" panose="02000604000000020004" pitchFamily="2" charset="-79"/>
              </a:rPr>
              <a:t>magnitude 7.9, </a:t>
            </a:r>
            <a:r>
              <a:rPr lang="en-US" sz="1800" strike="noStrike" spc="-1" dirty="0">
                <a:latin typeface="Rubik" panose="02000604000000020004" pitchFamily="2" charset="-79"/>
                <a:ea typeface="Noto Sans CJK SC"/>
                <a:cs typeface="Rubik" panose="02000604000000020004" pitchFamily="2" charset="-79"/>
              </a:rPr>
              <a:t>distance 2100 km</a:t>
            </a:r>
          </a:p>
          <a:p>
            <a:endParaRPr lang="it-IT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67590A8A-8F76-47EB-0154-8EE97536CB66}"/>
              </a:ext>
            </a:extLst>
          </p:cNvPr>
          <p:cNvSpPr txBox="1"/>
          <p:nvPr/>
        </p:nvSpPr>
        <p:spPr bwMode="auto">
          <a:xfrm>
            <a:off x="6055412" y="6206501"/>
            <a:ext cx="5717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S. Donadello et al., (2023), arXiv:2307.06203</a:t>
            </a:r>
          </a:p>
        </p:txBody>
      </p:sp>
    </p:spTree>
    <p:extLst>
      <p:ext uri="{BB962C8B-B14F-4D97-AF65-F5344CB8AC3E}">
        <p14:creationId xmlns:p14="http://schemas.microsoft.com/office/powerpoint/2010/main" val="314548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Optical Networks </a:t>
            </a:r>
            <a:r>
              <a:rPr lang="it-IT" dirty="0" err="1"/>
              <a:t>today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Cecilia Clivati - INRIM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906A02E-EE17-477B-9312-8E0C1C603D39}" type="slidenum">
              <a:rPr lang="it-IT"/>
              <a:t>3</a:t>
            </a:fld>
            <a:endParaRPr lang="it-IT"/>
          </a:p>
        </p:txBody>
      </p:sp>
      <p:pic>
        <p:nvPicPr>
          <p:cNvPr id="3" name="Segnaposto contenuto 11" descr="Immagine che contiene arte&#10;&#10;Descrizione generata automaticamente con attendibilità bassa">
            <a:extLst>
              <a:ext uri="{FF2B5EF4-FFF2-40B4-BE49-F238E27FC236}">
                <a16:creationId xmlns:a16="http://schemas.microsoft.com/office/drawing/2014/main" id="{CA344B4E-FEB4-1874-A2D3-82F359411E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62455" y="1024749"/>
            <a:ext cx="5315624" cy="2348503"/>
          </a:xfr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C54CD41D-BE82-7A41-BC77-286C86D0D4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685552" y="1020836"/>
            <a:ext cx="1658485" cy="1243886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D3A9067D-952B-A0CA-521B-240DA0F510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21948" y="3429000"/>
            <a:ext cx="1747320" cy="3072885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828B3FEC-A222-D6A3-FA8C-970ED89D75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8685552" y="2355081"/>
            <a:ext cx="1658485" cy="1086615"/>
          </a:xfrm>
          <a:prstGeom prst="rect">
            <a:avLst/>
          </a:prstGeom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9E41993B-615F-31D9-51BD-3FA0A78A2067}"/>
              </a:ext>
            </a:extLst>
          </p:cNvPr>
          <p:cNvSpPr txBox="1"/>
          <p:nvPr/>
        </p:nvSpPr>
        <p:spPr bwMode="auto">
          <a:xfrm>
            <a:off x="8033412" y="6018077"/>
            <a:ext cx="2512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  <a:hlinkClick r:id="rId6"/>
              </a:rPr>
              <a:t>http://cablemap.info</a:t>
            </a:r>
            <a:r>
              <a:rPr lang="it-IT" sz="1200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endParaRPr lang="it-IT" sz="1200" kern="0" dirty="0">
              <a:solidFill>
                <a:prstClr val="black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  <a:p>
            <a:r>
              <a:rPr lang="it-IT" sz="1200" kern="0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  <a:hlinkClick r:id="rId7"/>
              </a:rPr>
              <a:t>https://bbmaps.itu.int/bbmaps/</a:t>
            </a:r>
            <a:endParaRPr lang="it-IT" sz="1200" kern="0" dirty="0">
              <a:solidFill>
                <a:prstClr val="black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21D10976-B3AD-EA58-4F6F-100D82724E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748606" y="3441696"/>
            <a:ext cx="5315624" cy="306727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2" name="CasellaDiTesto 91">
            <a:extLst>
              <a:ext uri="{FF2B5EF4-FFF2-40B4-BE49-F238E27FC236}">
                <a16:creationId xmlns:a16="http://schemas.microsoft.com/office/drawing/2014/main" id="{21BD1579-18EE-768A-F27B-9EC99494102E}"/>
              </a:ext>
            </a:extLst>
          </p:cNvPr>
          <p:cNvSpPr txBox="1"/>
          <p:nvPr/>
        </p:nvSpPr>
        <p:spPr bwMode="auto">
          <a:xfrm>
            <a:off x="7341236" y="4562856"/>
            <a:ext cx="2108557" cy="151603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90" name="CasellaDiTesto 89">
            <a:extLst>
              <a:ext uri="{FF2B5EF4-FFF2-40B4-BE49-F238E27FC236}">
                <a16:creationId xmlns:a16="http://schemas.microsoft.com/office/drawing/2014/main" id="{2D11E0C0-BD3B-EE7A-02AC-3E833807AE6E}"/>
              </a:ext>
            </a:extLst>
          </p:cNvPr>
          <p:cNvSpPr txBox="1"/>
          <p:nvPr/>
        </p:nvSpPr>
        <p:spPr bwMode="auto">
          <a:xfrm>
            <a:off x="3917362" y="4568110"/>
            <a:ext cx="2108557" cy="151603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87" name="CasellaDiTesto 86">
            <a:extLst>
              <a:ext uri="{FF2B5EF4-FFF2-40B4-BE49-F238E27FC236}">
                <a16:creationId xmlns:a16="http://schemas.microsoft.com/office/drawing/2014/main" id="{E0733F22-4F9A-79E0-B049-62187B5B5B4B}"/>
              </a:ext>
            </a:extLst>
          </p:cNvPr>
          <p:cNvSpPr txBox="1"/>
          <p:nvPr/>
        </p:nvSpPr>
        <p:spPr>
          <a:xfrm>
            <a:off x="1527047" y="4562856"/>
            <a:ext cx="2108557" cy="151603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The </a:t>
            </a:r>
            <a:r>
              <a:rPr lang="it-IT" dirty="0" err="1"/>
              <a:t>fiber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a </a:t>
            </a:r>
            <a:r>
              <a:rPr lang="it-IT" dirty="0" err="1"/>
              <a:t>sensor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Cecilia Clivati - INRIM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906A02E-EE17-477B-9312-8E0C1C603D39}" type="slidenum">
              <a:rPr lang="it-IT"/>
              <a:t>4</a:t>
            </a:fld>
            <a:endParaRPr lang="it-IT"/>
          </a:p>
        </p:txBody>
      </p:sp>
      <p:sp>
        <p:nvSpPr>
          <p:cNvPr id="13" name="Freeform 49">
            <a:extLst>
              <a:ext uri="{FF2B5EF4-FFF2-40B4-BE49-F238E27FC236}">
                <a16:creationId xmlns:a16="http://schemas.microsoft.com/office/drawing/2014/main" id="{300091DA-93A7-5237-70C1-C85B2188E20F}"/>
              </a:ext>
            </a:extLst>
          </p:cNvPr>
          <p:cNvSpPr/>
          <p:nvPr/>
        </p:nvSpPr>
        <p:spPr bwMode="auto">
          <a:xfrm>
            <a:off x="1687290" y="3879462"/>
            <a:ext cx="8078502" cy="528840"/>
          </a:xfrm>
          <a:custGeom>
            <a:avLst/>
            <a:gdLst/>
            <a:ahLst/>
            <a:cxnLst/>
            <a:rect l="0" t="0" r="r" b="b"/>
            <a:pathLst>
              <a:path w="15114" h="1469">
                <a:moveTo>
                  <a:pt x="0" y="908"/>
                </a:moveTo>
                <a:cubicBezTo>
                  <a:pt x="552" y="835"/>
                  <a:pt x="990" y="1023"/>
                  <a:pt x="1610" y="973"/>
                </a:cubicBezTo>
                <a:cubicBezTo>
                  <a:pt x="2291" y="919"/>
                  <a:pt x="2778" y="438"/>
                  <a:pt x="3270" y="895"/>
                </a:cubicBezTo>
                <a:cubicBezTo>
                  <a:pt x="3475" y="1085"/>
                  <a:pt x="4271" y="1307"/>
                  <a:pt x="4823" y="1062"/>
                </a:cubicBezTo>
                <a:cubicBezTo>
                  <a:pt x="5231" y="880"/>
                  <a:pt x="5372" y="537"/>
                  <a:pt x="6162" y="544"/>
                </a:cubicBezTo>
                <a:cubicBezTo>
                  <a:pt x="6928" y="550"/>
                  <a:pt x="6699" y="888"/>
                  <a:pt x="6967" y="1054"/>
                </a:cubicBezTo>
                <a:cubicBezTo>
                  <a:pt x="7630" y="1460"/>
                  <a:pt x="8072" y="809"/>
                  <a:pt x="8199" y="639"/>
                </a:cubicBezTo>
                <a:cubicBezTo>
                  <a:pt x="8346" y="444"/>
                  <a:pt x="9196" y="33"/>
                  <a:pt x="9377" y="470"/>
                </a:cubicBezTo>
                <a:cubicBezTo>
                  <a:pt x="9463" y="678"/>
                  <a:pt x="9260" y="896"/>
                  <a:pt x="9647" y="1093"/>
                </a:cubicBezTo>
                <a:cubicBezTo>
                  <a:pt x="10386" y="1468"/>
                  <a:pt x="10522" y="946"/>
                  <a:pt x="10717" y="805"/>
                </a:cubicBezTo>
                <a:cubicBezTo>
                  <a:pt x="10888" y="681"/>
                  <a:pt x="11641" y="0"/>
                  <a:pt x="11683" y="559"/>
                </a:cubicBezTo>
                <a:cubicBezTo>
                  <a:pt x="11708" y="872"/>
                  <a:pt x="12390" y="922"/>
                  <a:pt x="12809" y="634"/>
                </a:cubicBezTo>
                <a:cubicBezTo>
                  <a:pt x="13166" y="389"/>
                  <a:pt x="13865" y="733"/>
                  <a:pt x="14469" y="677"/>
                </a:cubicBezTo>
                <a:lnTo>
                  <a:pt x="15005" y="644"/>
                </a:lnTo>
                <a:lnTo>
                  <a:pt x="15113" y="642"/>
                </a:lnTo>
              </a:path>
            </a:pathLst>
          </a:custGeom>
          <a:ln w="18000">
            <a:solidFill>
              <a:srgbClr val="000000"/>
            </a:solidFill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it-IT" kern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9235B292-B2BB-94F6-C8A8-5F70902314B5}"/>
              </a:ext>
            </a:extLst>
          </p:cNvPr>
          <p:cNvSpPr txBox="1"/>
          <p:nvPr/>
        </p:nvSpPr>
        <p:spPr bwMode="auto">
          <a:xfrm rot="21273121">
            <a:off x="8890758" y="4073537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kern="0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Optical </a:t>
            </a:r>
            <a:r>
              <a:rPr lang="it-IT" kern="0" dirty="0" err="1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fiber</a:t>
            </a:r>
            <a:endParaRPr lang="it-IT" kern="0" dirty="0">
              <a:solidFill>
                <a:prstClr val="black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pic>
        <p:nvPicPr>
          <p:cNvPr id="28" name="Elemento grafico 27" descr="Wi-Fi contorno">
            <a:extLst>
              <a:ext uri="{FF2B5EF4-FFF2-40B4-BE49-F238E27FC236}">
                <a16:creationId xmlns:a16="http://schemas.microsoft.com/office/drawing/2014/main" id="{D36119D6-EC4D-7C94-C241-D8836EFB41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 rot="11869081">
            <a:off x="4910034" y="4474333"/>
            <a:ext cx="914400" cy="914400"/>
          </a:xfrm>
          <a:prstGeom prst="rect">
            <a:avLst/>
          </a:prstGeom>
        </p:spPr>
      </p:pic>
      <p:sp>
        <p:nvSpPr>
          <p:cNvPr id="29" name="Figura a mano libera: forma 28">
            <a:extLst>
              <a:ext uri="{FF2B5EF4-FFF2-40B4-BE49-F238E27FC236}">
                <a16:creationId xmlns:a16="http://schemas.microsoft.com/office/drawing/2014/main" id="{B2AC1ADF-1009-3545-677F-1715A0A62C70}"/>
              </a:ext>
            </a:extLst>
          </p:cNvPr>
          <p:cNvSpPr/>
          <p:nvPr/>
        </p:nvSpPr>
        <p:spPr bwMode="auto">
          <a:xfrm>
            <a:off x="772662" y="2796147"/>
            <a:ext cx="1319762" cy="1351438"/>
          </a:xfrm>
          <a:custGeom>
            <a:avLst/>
            <a:gdLst>
              <a:gd name="connsiteX0" fmla="*/ 1263434 w 1319762"/>
              <a:gd name="connsiteY0" fmla="*/ 1285328 h 1351438"/>
              <a:gd name="connsiteX1" fmla="*/ 1114970 w 1319762"/>
              <a:gd name="connsiteY1" fmla="*/ 1172889 h 1351438"/>
              <a:gd name="connsiteX2" fmla="*/ 952125 w 1319762"/>
              <a:gd name="connsiteY2" fmla="*/ 1115194 h 1351438"/>
              <a:gd name="connsiteX3" fmla="*/ 892390 w 1319762"/>
              <a:gd name="connsiteY3" fmla="*/ 459287 h 1351438"/>
              <a:gd name="connsiteX4" fmla="*/ 864423 w 1319762"/>
              <a:gd name="connsiteY4" fmla="*/ 364969 h 1351438"/>
              <a:gd name="connsiteX5" fmla="*/ 864683 w 1319762"/>
              <a:gd name="connsiteY5" fmla="*/ 364725 h 1351438"/>
              <a:gd name="connsiteX6" fmla="*/ 924974 w 1319762"/>
              <a:gd name="connsiteY6" fmla="*/ 394431 h 1351438"/>
              <a:gd name="connsiteX7" fmla="*/ 977701 w 1319762"/>
              <a:gd name="connsiteY7" fmla="*/ 446009 h 1351438"/>
              <a:gd name="connsiteX8" fmla="*/ 1089205 w 1319762"/>
              <a:gd name="connsiteY8" fmla="*/ 616759 h 1351438"/>
              <a:gd name="connsiteX9" fmla="*/ 1117778 w 1319762"/>
              <a:gd name="connsiteY9" fmla="*/ 625891 h 1351438"/>
              <a:gd name="connsiteX10" fmla="*/ 1129216 w 1319762"/>
              <a:gd name="connsiteY10" fmla="*/ 608536 h 1351438"/>
              <a:gd name="connsiteX11" fmla="*/ 1120519 w 1319762"/>
              <a:gd name="connsiteY11" fmla="*/ 400742 h 1351438"/>
              <a:gd name="connsiteX12" fmla="*/ 1098355 w 1319762"/>
              <a:gd name="connsiteY12" fmla="*/ 338911 h 1351438"/>
              <a:gd name="connsiteX13" fmla="*/ 1098618 w 1319762"/>
              <a:gd name="connsiteY13" fmla="*/ 338620 h 1351438"/>
              <a:gd name="connsiteX14" fmla="*/ 1260763 w 1319762"/>
              <a:gd name="connsiteY14" fmla="*/ 419934 h 1351438"/>
              <a:gd name="connsiteX15" fmla="*/ 1289831 w 1319762"/>
              <a:gd name="connsiteY15" fmla="*/ 412527 h 1351438"/>
              <a:gd name="connsiteX16" fmla="*/ 1290417 w 1319762"/>
              <a:gd name="connsiteY16" fmla="*/ 391918 h 1351438"/>
              <a:gd name="connsiteX17" fmla="*/ 1150902 w 1319762"/>
              <a:gd name="connsiteY17" fmla="*/ 185032 h 1351438"/>
              <a:gd name="connsiteX18" fmla="*/ 1018408 w 1319762"/>
              <a:gd name="connsiteY18" fmla="*/ 113694 h 1351438"/>
              <a:gd name="connsiteX19" fmla="*/ 1018351 w 1319762"/>
              <a:gd name="connsiteY19" fmla="*/ 113297 h 1351438"/>
              <a:gd name="connsiteX20" fmla="*/ 1135284 w 1319762"/>
              <a:gd name="connsiteY20" fmla="*/ 60384 h 1351438"/>
              <a:gd name="connsiteX21" fmla="*/ 1147478 w 1319762"/>
              <a:gd name="connsiteY21" fmla="*/ 32977 h 1351438"/>
              <a:gd name="connsiteX22" fmla="*/ 1132043 w 1319762"/>
              <a:gd name="connsiteY22" fmla="*/ 19826 h 1351438"/>
              <a:gd name="connsiteX23" fmla="*/ 913395 w 1319762"/>
              <a:gd name="connsiteY23" fmla="*/ 335 h 1351438"/>
              <a:gd name="connsiteX24" fmla="*/ 746087 w 1319762"/>
              <a:gd name="connsiteY24" fmla="*/ 127778 h 1351438"/>
              <a:gd name="connsiteX25" fmla="*/ 741090 w 1319762"/>
              <a:gd name="connsiteY25" fmla="*/ 189291 h 1351438"/>
              <a:gd name="connsiteX26" fmla="*/ 740754 w 1319762"/>
              <a:gd name="connsiteY26" fmla="*/ 189471 h 1351438"/>
              <a:gd name="connsiteX27" fmla="*/ 664504 w 1319762"/>
              <a:gd name="connsiteY27" fmla="*/ 147685 h 1351438"/>
              <a:gd name="connsiteX28" fmla="*/ 438719 w 1319762"/>
              <a:gd name="connsiteY28" fmla="*/ 228712 h 1351438"/>
              <a:gd name="connsiteX29" fmla="*/ 331721 w 1319762"/>
              <a:gd name="connsiteY29" fmla="*/ 451430 h 1351438"/>
              <a:gd name="connsiteX30" fmla="*/ 345154 w 1319762"/>
              <a:gd name="connsiteY30" fmla="*/ 478252 h 1351438"/>
              <a:gd name="connsiteX31" fmla="*/ 364450 w 1319762"/>
              <a:gd name="connsiteY31" fmla="*/ 475187 h 1351438"/>
              <a:gd name="connsiteX32" fmla="*/ 551845 w 1319762"/>
              <a:gd name="connsiteY32" fmla="*/ 362044 h 1351438"/>
              <a:gd name="connsiteX33" fmla="*/ 552112 w 1319762"/>
              <a:gd name="connsiteY33" fmla="*/ 362332 h 1351438"/>
              <a:gd name="connsiteX34" fmla="*/ 528180 w 1319762"/>
              <a:gd name="connsiteY34" fmla="*/ 474353 h 1351438"/>
              <a:gd name="connsiteX35" fmla="*/ 576236 w 1319762"/>
              <a:gd name="connsiteY35" fmla="*/ 695529 h 1351438"/>
              <a:gd name="connsiteX36" fmla="*/ 596289 w 1319762"/>
              <a:gd name="connsiteY36" fmla="*/ 709864 h 1351438"/>
              <a:gd name="connsiteX37" fmla="*/ 597303 w 1319762"/>
              <a:gd name="connsiteY37" fmla="*/ 709843 h 1351438"/>
              <a:gd name="connsiteX38" fmla="*/ 616930 w 1319762"/>
              <a:gd name="connsiteY38" fmla="*/ 693593 h 1351438"/>
              <a:gd name="connsiteX39" fmla="*/ 692215 w 1319762"/>
              <a:gd name="connsiteY39" fmla="*/ 481480 h 1351438"/>
              <a:gd name="connsiteX40" fmla="*/ 727330 w 1319762"/>
              <a:gd name="connsiteY40" fmla="*/ 422598 h 1351438"/>
              <a:gd name="connsiteX41" fmla="*/ 763139 w 1319762"/>
              <a:gd name="connsiteY41" fmla="*/ 385817 h 1351438"/>
              <a:gd name="connsiteX42" fmla="*/ 763451 w 1319762"/>
              <a:gd name="connsiteY42" fmla="*/ 385873 h 1351438"/>
              <a:gd name="connsiteX43" fmla="*/ 787328 w 1319762"/>
              <a:gd name="connsiteY43" fmla="*/ 469133 h 1351438"/>
              <a:gd name="connsiteX44" fmla="*/ 790535 w 1319762"/>
              <a:gd name="connsiteY44" fmla="*/ 1104595 h 1351438"/>
              <a:gd name="connsiteX45" fmla="*/ 637347 w 1319762"/>
              <a:gd name="connsiteY45" fmla="*/ 1125539 h 1351438"/>
              <a:gd name="connsiteX46" fmla="*/ 455283 w 1319762"/>
              <a:gd name="connsiteY46" fmla="*/ 1183870 h 1351438"/>
              <a:gd name="connsiteX47" fmla="*/ 384740 w 1319762"/>
              <a:gd name="connsiteY47" fmla="*/ 1174246 h 1351438"/>
              <a:gd name="connsiteX48" fmla="*/ 342759 w 1319762"/>
              <a:gd name="connsiteY48" fmla="*/ 781598 h 1351438"/>
              <a:gd name="connsiteX49" fmla="*/ 362047 w 1319762"/>
              <a:gd name="connsiteY49" fmla="*/ 795874 h 1351438"/>
              <a:gd name="connsiteX50" fmla="*/ 385339 w 1319762"/>
              <a:gd name="connsiteY50" fmla="*/ 826097 h 1351438"/>
              <a:gd name="connsiteX51" fmla="*/ 440335 w 1319762"/>
              <a:gd name="connsiteY51" fmla="*/ 937083 h 1351438"/>
              <a:gd name="connsiteX52" fmla="*/ 457228 w 1319762"/>
              <a:gd name="connsiteY52" fmla="*/ 948849 h 1351438"/>
              <a:gd name="connsiteX53" fmla="*/ 458543 w 1319762"/>
              <a:gd name="connsiteY53" fmla="*/ 948796 h 1351438"/>
              <a:gd name="connsiteX54" fmla="*/ 474876 w 1319762"/>
              <a:gd name="connsiteY54" fmla="*/ 934585 h 1351438"/>
              <a:gd name="connsiteX55" fmla="*/ 486871 w 1319762"/>
              <a:gd name="connsiteY55" fmla="*/ 806799 h 1351438"/>
              <a:gd name="connsiteX56" fmla="*/ 474171 w 1319762"/>
              <a:gd name="connsiteY56" fmla="*/ 758094 h 1351438"/>
              <a:gd name="connsiteX57" fmla="*/ 474430 w 1319762"/>
              <a:gd name="connsiteY57" fmla="*/ 757806 h 1351438"/>
              <a:gd name="connsiteX58" fmla="*/ 568742 w 1319762"/>
              <a:gd name="connsiteY58" fmla="*/ 802025 h 1351438"/>
              <a:gd name="connsiteX59" fmla="*/ 593321 w 1319762"/>
              <a:gd name="connsiteY59" fmla="*/ 795244 h 1351438"/>
              <a:gd name="connsiteX60" fmla="*/ 593941 w 1319762"/>
              <a:gd name="connsiteY60" fmla="*/ 778639 h 1351438"/>
              <a:gd name="connsiteX61" fmla="*/ 518552 w 1319762"/>
              <a:gd name="connsiteY61" fmla="*/ 660537 h 1351438"/>
              <a:gd name="connsiteX62" fmla="*/ 380772 w 1319762"/>
              <a:gd name="connsiteY62" fmla="*/ 629072 h 1351438"/>
              <a:gd name="connsiteX63" fmla="*/ 348732 w 1319762"/>
              <a:gd name="connsiteY63" fmla="*/ 649596 h 1351438"/>
              <a:gd name="connsiteX64" fmla="*/ 348395 w 1319762"/>
              <a:gd name="connsiteY64" fmla="*/ 649471 h 1351438"/>
              <a:gd name="connsiteX65" fmla="*/ 342089 w 1319762"/>
              <a:gd name="connsiteY65" fmla="*/ 626701 h 1351438"/>
              <a:gd name="connsiteX66" fmla="*/ 234635 w 1319762"/>
              <a:gd name="connsiteY66" fmla="*/ 563419 h 1351438"/>
              <a:gd name="connsiteX67" fmla="*/ 112782 w 1319762"/>
              <a:gd name="connsiteY67" fmla="*/ 589208 h 1351438"/>
              <a:gd name="connsiteX68" fmla="*/ 101492 w 1319762"/>
              <a:gd name="connsiteY68" fmla="*/ 612069 h 1351438"/>
              <a:gd name="connsiteX69" fmla="*/ 114172 w 1319762"/>
              <a:gd name="connsiteY69" fmla="*/ 623770 h 1351438"/>
              <a:gd name="connsiteX70" fmla="*/ 164845 w 1319762"/>
              <a:gd name="connsiteY70" fmla="*/ 638995 h 1351438"/>
              <a:gd name="connsiteX71" fmla="*/ 164879 w 1319762"/>
              <a:gd name="connsiteY71" fmla="*/ 639392 h 1351438"/>
              <a:gd name="connsiteX72" fmla="*/ 110349 w 1319762"/>
              <a:gd name="connsiteY72" fmla="*/ 684493 h 1351438"/>
              <a:gd name="connsiteX73" fmla="*/ 45897 w 1319762"/>
              <a:gd name="connsiteY73" fmla="*/ 810248 h 1351438"/>
              <a:gd name="connsiteX74" fmla="*/ 56435 w 1319762"/>
              <a:gd name="connsiteY74" fmla="*/ 833466 h 1351438"/>
              <a:gd name="connsiteX75" fmla="*/ 73769 w 1319762"/>
              <a:gd name="connsiteY75" fmla="*/ 830879 h 1351438"/>
              <a:gd name="connsiteX76" fmla="*/ 143615 w 1319762"/>
              <a:gd name="connsiteY76" fmla="*/ 783478 h 1351438"/>
              <a:gd name="connsiteX77" fmla="*/ 143929 w 1319762"/>
              <a:gd name="connsiteY77" fmla="*/ 783707 h 1351438"/>
              <a:gd name="connsiteX78" fmla="*/ 140518 w 1319762"/>
              <a:gd name="connsiteY78" fmla="*/ 805495 h 1351438"/>
              <a:gd name="connsiteX79" fmla="*/ 149707 w 1319762"/>
              <a:gd name="connsiteY79" fmla="*/ 923160 h 1351438"/>
              <a:gd name="connsiteX80" fmla="*/ 165914 w 1319762"/>
              <a:gd name="connsiteY80" fmla="*/ 937713 h 1351438"/>
              <a:gd name="connsiteX81" fmla="*/ 184309 w 1319762"/>
              <a:gd name="connsiteY81" fmla="*/ 926030 h 1351438"/>
              <a:gd name="connsiteX82" fmla="*/ 234096 w 1319762"/>
              <a:gd name="connsiteY82" fmla="*/ 825064 h 1351438"/>
              <a:gd name="connsiteX83" fmla="*/ 259284 w 1319762"/>
              <a:gd name="connsiteY83" fmla="*/ 793653 h 1351438"/>
              <a:gd name="connsiteX84" fmla="*/ 271152 w 1319762"/>
              <a:gd name="connsiteY84" fmla="*/ 784801 h 1351438"/>
              <a:gd name="connsiteX85" fmla="*/ 281891 w 1319762"/>
              <a:gd name="connsiteY85" fmla="*/ 1180777 h 1351438"/>
              <a:gd name="connsiteX86" fmla="*/ 227616 w 1319762"/>
              <a:gd name="connsiteY86" fmla="*/ 1190238 h 1351438"/>
              <a:gd name="connsiteX87" fmla="*/ 22575 w 1319762"/>
              <a:gd name="connsiteY87" fmla="*/ 1303009 h 1351438"/>
              <a:gd name="connsiteX88" fmla="*/ 0 w 1319762"/>
              <a:gd name="connsiteY88" fmla="*/ 1351439 h 1351438"/>
              <a:gd name="connsiteX89" fmla="*/ 44923 w 1319762"/>
              <a:gd name="connsiteY89" fmla="*/ 1351439 h 1351438"/>
              <a:gd name="connsiteX90" fmla="*/ 56055 w 1319762"/>
              <a:gd name="connsiteY90" fmla="*/ 1329061 h 1351438"/>
              <a:gd name="connsiteX91" fmla="*/ 236412 w 1319762"/>
              <a:gd name="connsiteY91" fmla="*/ 1231735 h 1351438"/>
              <a:gd name="connsiteX92" fmla="*/ 369443 w 1319762"/>
              <a:gd name="connsiteY92" fmla="*/ 1216344 h 1351438"/>
              <a:gd name="connsiteX93" fmla="*/ 426306 w 1319762"/>
              <a:gd name="connsiteY93" fmla="*/ 1220629 h 1351438"/>
              <a:gd name="connsiteX94" fmla="*/ 446143 w 1319762"/>
              <a:gd name="connsiteY94" fmla="*/ 1224695 h 1351438"/>
              <a:gd name="connsiteX95" fmla="*/ 459854 w 1319762"/>
              <a:gd name="connsiteY95" fmla="*/ 1228532 h 1351438"/>
              <a:gd name="connsiteX96" fmla="*/ 547946 w 1319762"/>
              <a:gd name="connsiteY96" fmla="*/ 1285724 h 1351438"/>
              <a:gd name="connsiteX97" fmla="*/ 577805 w 1319762"/>
              <a:gd name="connsiteY97" fmla="*/ 1288601 h 1351438"/>
              <a:gd name="connsiteX98" fmla="*/ 580682 w 1319762"/>
              <a:gd name="connsiteY98" fmla="*/ 1258741 h 1351438"/>
              <a:gd name="connsiteX99" fmla="*/ 580011 w 1319762"/>
              <a:gd name="connsiteY99" fmla="*/ 1257967 h 1351438"/>
              <a:gd name="connsiteX100" fmla="*/ 514244 w 1319762"/>
              <a:gd name="connsiteY100" fmla="*/ 1206710 h 1351438"/>
              <a:gd name="connsiteX101" fmla="*/ 646095 w 1319762"/>
              <a:gd name="connsiteY101" fmla="*/ 1167045 h 1351438"/>
              <a:gd name="connsiteX102" fmla="*/ 839985 w 1319762"/>
              <a:gd name="connsiteY102" fmla="*/ 1145265 h 1351438"/>
              <a:gd name="connsiteX103" fmla="*/ 877302 w 1319762"/>
              <a:gd name="connsiteY103" fmla="*/ 1146892 h 1351438"/>
              <a:gd name="connsiteX104" fmla="*/ 1094930 w 1319762"/>
              <a:gd name="connsiteY104" fmla="*/ 1210291 h 1351438"/>
              <a:gd name="connsiteX105" fmla="*/ 1232393 w 1319762"/>
              <a:gd name="connsiteY105" fmla="*/ 1314247 h 1351438"/>
              <a:gd name="connsiteX106" fmla="*/ 1264700 w 1319762"/>
              <a:gd name="connsiteY106" fmla="*/ 1351437 h 1351438"/>
              <a:gd name="connsiteX107" fmla="*/ 1319763 w 1319762"/>
              <a:gd name="connsiteY107" fmla="*/ 1351437 h 1351438"/>
              <a:gd name="connsiteX108" fmla="*/ 1263434 w 1319762"/>
              <a:gd name="connsiteY108" fmla="*/ 1285328 h 1351438"/>
              <a:gd name="connsiteX109" fmla="*/ 233608 w 1319762"/>
              <a:gd name="connsiteY109" fmla="*/ 768324 h 1351438"/>
              <a:gd name="connsiteX110" fmla="*/ 233608 w 1319762"/>
              <a:gd name="connsiteY110" fmla="*/ 768335 h 1351438"/>
              <a:gd name="connsiteX111" fmla="*/ 204640 w 1319762"/>
              <a:gd name="connsiteY111" fmla="*/ 804273 h 1351438"/>
              <a:gd name="connsiteX112" fmla="*/ 177296 w 1319762"/>
              <a:gd name="connsiteY112" fmla="*/ 851740 h 1351438"/>
              <a:gd name="connsiteX113" fmla="*/ 176900 w 1319762"/>
              <a:gd name="connsiteY113" fmla="*/ 851661 h 1351438"/>
              <a:gd name="connsiteX114" fmla="*/ 176490 w 1319762"/>
              <a:gd name="connsiteY114" fmla="*/ 808085 h 1351438"/>
              <a:gd name="connsiteX115" fmla="*/ 206432 w 1319762"/>
              <a:gd name="connsiteY115" fmla="*/ 752376 h 1351438"/>
              <a:gd name="connsiteX116" fmla="*/ 211913 w 1319762"/>
              <a:gd name="connsiteY116" fmla="*/ 727474 h 1351438"/>
              <a:gd name="connsiteX117" fmla="*/ 190276 w 1319762"/>
              <a:gd name="connsiteY117" fmla="*/ 720347 h 1351438"/>
              <a:gd name="connsiteX118" fmla="*/ 176656 w 1319762"/>
              <a:gd name="connsiteY118" fmla="*/ 725775 h 1351438"/>
              <a:gd name="connsiteX119" fmla="*/ 105651 w 1319762"/>
              <a:gd name="connsiteY119" fmla="*/ 764625 h 1351438"/>
              <a:gd name="connsiteX120" fmla="*/ 105352 w 1319762"/>
              <a:gd name="connsiteY120" fmla="*/ 764360 h 1351438"/>
              <a:gd name="connsiteX121" fmla="*/ 139562 w 1319762"/>
              <a:gd name="connsiteY121" fmla="*/ 705634 h 1351438"/>
              <a:gd name="connsiteX122" fmla="*/ 229680 w 1319762"/>
              <a:gd name="connsiteY122" fmla="*/ 669011 h 1351438"/>
              <a:gd name="connsiteX123" fmla="*/ 242481 w 1319762"/>
              <a:gd name="connsiteY123" fmla="*/ 674397 h 1351438"/>
              <a:gd name="connsiteX124" fmla="*/ 266986 w 1319762"/>
              <a:gd name="connsiteY124" fmla="*/ 667355 h 1351438"/>
              <a:gd name="connsiteX125" fmla="*/ 260689 w 1319762"/>
              <a:gd name="connsiteY125" fmla="*/ 643284 h 1351438"/>
              <a:gd name="connsiteX126" fmla="*/ 244636 w 1319762"/>
              <a:gd name="connsiteY126" fmla="*/ 633839 h 1351438"/>
              <a:gd name="connsiteX127" fmla="*/ 184103 w 1319762"/>
              <a:gd name="connsiteY127" fmla="*/ 607486 h 1351438"/>
              <a:gd name="connsiteX128" fmla="*/ 184131 w 1319762"/>
              <a:gd name="connsiteY128" fmla="*/ 607085 h 1351438"/>
              <a:gd name="connsiteX129" fmla="*/ 236463 w 1319762"/>
              <a:gd name="connsiteY129" fmla="*/ 599432 h 1351438"/>
              <a:gd name="connsiteX130" fmla="*/ 309067 w 1319762"/>
              <a:gd name="connsiteY130" fmla="*/ 641182 h 1351438"/>
              <a:gd name="connsiteX131" fmla="*/ 307763 w 1319762"/>
              <a:gd name="connsiteY131" fmla="*/ 702362 h 1351438"/>
              <a:gd name="connsiteX132" fmla="*/ 319879 w 1319762"/>
              <a:gd name="connsiteY132" fmla="*/ 724797 h 1351438"/>
              <a:gd name="connsiteX133" fmla="*/ 340615 w 1319762"/>
              <a:gd name="connsiteY133" fmla="*/ 716601 h 1351438"/>
              <a:gd name="connsiteX134" fmla="*/ 394443 w 1319762"/>
              <a:gd name="connsiteY134" fmla="*/ 662433 h 1351438"/>
              <a:gd name="connsiteX135" fmla="*/ 491872 w 1319762"/>
              <a:gd name="connsiteY135" fmla="*/ 684784 h 1351438"/>
              <a:gd name="connsiteX136" fmla="*/ 533771 w 1319762"/>
              <a:gd name="connsiteY136" fmla="*/ 743293 h 1351438"/>
              <a:gd name="connsiteX137" fmla="*/ 533506 w 1319762"/>
              <a:gd name="connsiteY137" fmla="*/ 743586 h 1351438"/>
              <a:gd name="connsiteX138" fmla="*/ 450495 w 1319762"/>
              <a:gd name="connsiteY138" fmla="*/ 712556 h 1351438"/>
              <a:gd name="connsiteX139" fmla="*/ 407753 w 1319762"/>
              <a:gd name="connsiteY139" fmla="*/ 703732 h 1351438"/>
              <a:gd name="connsiteX140" fmla="*/ 387555 w 1319762"/>
              <a:gd name="connsiteY140" fmla="*/ 717373 h 1351438"/>
              <a:gd name="connsiteX141" fmla="*/ 400057 w 1319762"/>
              <a:gd name="connsiteY141" fmla="*/ 738904 h 1351438"/>
              <a:gd name="connsiteX142" fmla="*/ 450890 w 1319762"/>
              <a:gd name="connsiteY142" fmla="*/ 809022 h 1351438"/>
              <a:gd name="connsiteX143" fmla="*/ 449038 w 1319762"/>
              <a:gd name="connsiteY143" fmla="*/ 864887 h 1351438"/>
              <a:gd name="connsiteX144" fmla="*/ 448644 w 1319762"/>
              <a:gd name="connsiteY144" fmla="*/ 864956 h 1351438"/>
              <a:gd name="connsiteX145" fmla="*/ 414474 w 1319762"/>
              <a:gd name="connsiteY145" fmla="*/ 804837 h 1351438"/>
              <a:gd name="connsiteX146" fmla="*/ 388768 w 1319762"/>
              <a:gd name="connsiteY146" fmla="*/ 771652 h 1351438"/>
              <a:gd name="connsiteX147" fmla="*/ 314794 w 1319762"/>
              <a:gd name="connsiteY147" fmla="*/ 735907 h 1351438"/>
              <a:gd name="connsiteX148" fmla="*/ 311946 w 1319762"/>
              <a:gd name="connsiteY148" fmla="*/ 736000 h 1351438"/>
              <a:gd name="connsiteX149" fmla="*/ 233608 w 1319762"/>
              <a:gd name="connsiteY149" fmla="*/ 768324 h 1351438"/>
              <a:gd name="connsiteX150" fmla="*/ 304708 w 1319762"/>
              <a:gd name="connsiteY150" fmla="*/ 834143 h 1351438"/>
              <a:gd name="connsiteX151" fmla="*/ 310679 w 1319762"/>
              <a:gd name="connsiteY151" fmla="*/ 962047 h 1351438"/>
              <a:gd name="connsiteX152" fmla="*/ 347729 w 1319762"/>
              <a:gd name="connsiteY152" fmla="*/ 1174516 h 1351438"/>
              <a:gd name="connsiteX153" fmla="*/ 317711 w 1319762"/>
              <a:gd name="connsiteY153" fmla="*/ 1176548 h 1351438"/>
              <a:gd name="connsiteX154" fmla="*/ 303841 w 1319762"/>
              <a:gd name="connsiteY154" fmla="*/ 895821 h 1351438"/>
              <a:gd name="connsiteX155" fmla="*/ 304708 w 1319762"/>
              <a:gd name="connsiteY155" fmla="*/ 834143 h 1351438"/>
              <a:gd name="connsiteX156" fmla="*/ 692717 w 1319762"/>
              <a:gd name="connsiteY156" fmla="*/ 398071 h 1351438"/>
              <a:gd name="connsiteX157" fmla="*/ 654537 w 1319762"/>
              <a:gd name="connsiteY157" fmla="*/ 461983 h 1351438"/>
              <a:gd name="connsiteX158" fmla="*/ 595826 w 1319762"/>
              <a:gd name="connsiteY158" fmla="*/ 610922 h 1351438"/>
              <a:gd name="connsiteX159" fmla="*/ 595430 w 1319762"/>
              <a:gd name="connsiteY159" fmla="*/ 610922 h 1351438"/>
              <a:gd name="connsiteX160" fmla="*/ 570551 w 1319762"/>
              <a:gd name="connsiteY160" fmla="*/ 471905 h 1351438"/>
              <a:gd name="connsiteX161" fmla="*/ 651254 w 1319762"/>
              <a:gd name="connsiteY161" fmla="*/ 326396 h 1351438"/>
              <a:gd name="connsiteX162" fmla="*/ 653438 w 1319762"/>
              <a:gd name="connsiteY162" fmla="*/ 325527 h 1351438"/>
              <a:gd name="connsiteX163" fmla="*/ 664125 w 1319762"/>
              <a:gd name="connsiteY163" fmla="*/ 297498 h 1351438"/>
              <a:gd name="connsiteX164" fmla="*/ 638690 w 1319762"/>
              <a:gd name="connsiteY164" fmla="*/ 285847 h 1351438"/>
              <a:gd name="connsiteX165" fmla="*/ 565486 w 1319762"/>
              <a:gd name="connsiteY165" fmla="*/ 310384 h 1351438"/>
              <a:gd name="connsiteX166" fmla="*/ 396330 w 1319762"/>
              <a:gd name="connsiteY166" fmla="*/ 401650 h 1351438"/>
              <a:gd name="connsiteX167" fmla="*/ 396027 w 1319762"/>
              <a:gd name="connsiteY167" fmla="*/ 401401 h 1351438"/>
              <a:gd name="connsiteX168" fmla="*/ 473297 w 1319762"/>
              <a:gd name="connsiteY168" fmla="*/ 253275 h 1351438"/>
              <a:gd name="connsiteX169" fmla="*/ 653241 w 1319762"/>
              <a:gd name="connsiteY169" fmla="*/ 188580 h 1351438"/>
              <a:gd name="connsiteX170" fmla="*/ 766185 w 1319762"/>
              <a:gd name="connsiteY170" fmla="*/ 277165 h 1351438"/>
              <a:gd name="connsiteX171" fmla="*/ 795891 w 1319762"/>
              <a:gd name="connsiteY171" fmla="*/ 281333 h 1351438"/>
              <a:gd name="connsiteX172" fmla="*/ 802549 w 1319762"/>
              <a:gd name="connsiteY172" fmla="*/ 255881 h 1351438"/>
              <a:gd name="connsiteX173" fmla="*/ 786692 w 1319762"/>
              <a:gd name="connsiteY173" fmla="*/ 140079 h 1351438"/>
              <a:gd name="connsiteX174" fmla="*/ 916346 w 1319762"/>
              <a:gd name="connsiteY174" fmla="*/ 42647 h 1351438"/>
              <a:gd name="connsiteX175" fmla="*/ 1051504 w 1319762"/>
              <a:gd name="connsiteY175" fmla="*/ 49524 h 1351438"/>
              <a:gd name="connsiteX176" fmla="*/ 1051561 w 1319762"/>
              <a:gd name="connsiteY176" fmla="*/ 49914 h 1351438"/>
              <a:gd name="connsiteX177" fmla="*/ 916471 w 1319762"/>
              <a:gd name="connsiteY177" fmla="*/ 125286 h 1351438"/>
              <a:gd name="connsiteX178" fmla="*/ 890309 w 1319762"/>
              <a:gd name="connsiteY178" fmla="*/ 145275 h 1351438"/>
              <a:gd name="connsiteX179" fmla="*/ 886847 w 1319762"/>
              <a:gd name="connsiteY179" fmla="*/ 175073 h 1351438"/>
              <a:gd name="connsiteX180" fmla="*/ 915993 w 1319762"/>
              <a:gd name="connsiteY180" fmla="*/ 179029 h 1351438"/>
              <a:gd name="connsiteX181" fmla="*/ 939962 w 1319762"/>
              <a:gd name="connsiteY181" fmla="*/ 165377 h 1351438"/>
              <a:gd name="connsiteX182" fmla="*/ 1119783 w 1319762"/>
              <a:gd name="connsiteY182" fmla="*/ 213839 h 1351438"/>
              <a:gd name="connsiteX183" fmla="*/ 1215535 w 1319762"/>
              <a:gd name="connsiteY183" fmla="*/ 346197 h 1351438"/>
              <a:gd name="connsiteX184" fmla="*/ 1215263 w 1319762"/>
              <a:gd name="connsiteY184" fmla="*/ 346483 h 1351438"/>
              <a:gd name="connsiteX185" fmla="*/ 1047219 w 1319762"/>
              <a:gd name="connsiteY185" fmla="*/ 275557 h 1351438"/>
              <a:gd name="connsiteX186" fmla="*/ 1022207 w 1319762"/>
              <a:gd name="connsiteY186" fmla="*/ 268897 h 1351438"/>
              <a:gd name="connsiteX187" fmla="*/ 996374 w 1319762"/>
              <a:gd name="connsiteY187" fmla="*/ 284143 h 1351438"/>
              <a:gd name="connsiteX188" fmla="*/ 1007811 w 1319762"/>
              <a:gd name="connsiteY188" fmla="*/ 308596 h 1351438"/>
              <a:gd name="connsiteX189" fmla="*/ 1078881 w 1319762"/>
              <a:gd name="connsiteY189" fmla="*/ 408853 h 1351438"/>
              <a:gd name="connsiteX190" fmla="*/ 1088819 w 1319762"/>
              <a:gd name="connsiteY190" fmla="*/ 528987 h 1351438"/>
              <a:gd name="connsiteX191" fmla="*/ 1088435 w 1319762"/>
              <a:gd name="connsiteY191" fmla="*/ 529093 h 1351438"/>
              <a:gd name="connsiteX192" fmla="*/ 1009179 w 1319762"/>
              <a:gd name="connsiteY192" fmla="*/ 417573 h 1351438"/>
              <a:gd name="connsiteX193" fmla="*/ 951397 w 1319762"/>
              <a:gd name="connsiteY193" fmla="*/ 361251 h 1351438"/>
              <a:gd name="connsiteX194" fmla="*/ 812663 w 1319762"/>
              <a:gd name="connsiteY194" fmla="*/ 314240 h 1351438"/>
              <a:gd name="connsiteX195" fmla="*/ 692717 w 1319762"/>
              <a:gd name="connsiteY195" fmla="*/ 398071 h 1351438"/>
              <a:gd name="connsiteX196" fmla="*/ 839985 w 1319762"/>
              <a:gd name="connsiteY196" fmla="*/ 1102843 h 1351438"/>
              <a:gd name="connsiteX197" fmla="*/ 833564 w 1319762"/>
              <a:gd name="connsiteY197" fmla="*/ 1102955 h 1351438"/>
              <a:gd name="connsiteX198" fmla="*/ 828860 w 1319762"/>
              <a:gd name="connsiteY198" fmla="*/ 460492 h 1351438"/>
              <a:gd name="connsiteX199" fmla="*/ 800437 w 1319762"/>
              <a:gd name="connsiteY199" fmla="*/ 361189 h 1351438"/>
              <a:gd name="connsiteX200" fmla="*/ 815798 w 1319762"/>
              <a:gd name="connsiteY200" fmla="*/ 356588 h 1351438"/>
              <a:gd name="connsiteX201" fmla="*/ 817770 w 1319762"/>
              <a:gd name="connsiteY201" fmla="*/ 361395 h 1351438"/>
              <a:gd name="connsiteX202" fmla="*/ 850985 w 1319762"/>
              <a:gd name="connsiteY202" fmla="*/ 468512 h 1351438"/>
              <a:gd name="connsiteX203" fmla="*/ 909558 w 1319762"/>
              <a:gd name="connsiteY203" fmla="*/ 1108018 h 1351438"/>
              <a:gd name="connsiteX204" fmla="*/ 881635 w 1319762"/>
              <a:gd name="connsiteY204" fmla="*/ 1104680 h 1351438"/>
              <a:gd name="connsiteX205" fmla="*/ 839985 w 1319762"/>
              <a:gd name="connsiteY205" fmla="*/ 1102843 h 135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1319762" h="1351438">
                <a:moveTo>
                  <a:pt x="1263434" y="1285328"/>
                </a:moveTo>
                <a:cubicBezTo>
                  <a:pt x="1220282" y="1240146"/>
                  <a:pt x="1170155" y="1202182"/>
                  <a:pt x="1114970" y="1172889"/>
                </a:cubicBezTo>
                <a:cubicBezTo>
                  <a:pt x="1063891" y="1145596"/>
                  <a:pt x="1008994" y="1126146"/>
                  <a:pt x="952125" y="1115194"/>
                </a:cubicBezTo>
                <a:cubicBezTo>
                  <a:pt x="950428" y="1022995"/>
                  <a:pt x="941055" y="687645"/>
                  <a:pt x="892390" y="459287"/>
                </a:cubicBezTo>
                <a:cubicBezTo>
                  <a:pt x="884860" y="427343"/>
                  <a:pt x="875522" y="395855"/>
                  <a:pt x="864423" y="364969"/>
                </a:cubicBezTo>
                <a:cubicBezTo>
                  <a:pt x="864346" y="364757"/>
                  <a:pt x="864465" y="364659"/>
                  <a:pt x="864683" y="364725"/>
                </a:cubicBezTo>
                <a:cubicBezTo>
                  <a:pt x="886438" y="370834"/>
                  <a:pt x="906877" y="380905"/>
                  <a:pt x="924974" y="394431"/>
                </a:cubicBezTo>
                <a:cubicBezTo>
                  <a:pt x="943867" y="410223"/>
                  <a:pt x="961496" y="427468"/>
                  <a:pt x="977701" y="446009"/>
                </a:cubicBezTo>
                <a:cubicBezTo>
                  <a:pt x="1020554" y="499003"/>
                  <a:pt x="1057914" y="556214"/>
                  <a:pt x="1089205" y="616759"/>
                </a:cubicBezTo>
                <a:cubicBezTo>
                  <a:pt x="1094573" y="627172"/>
                  <a:pt x="1107366" y="631259"/>
                  <a:pt x="1117778" y="625891"/>
                </a:cubicBezTo>
                <a:cubicBezTo>
                  <a:pt x="1124358" y="622497"/>
                  <a:pt x="1128694" y="615919"/>
                  <a:pt x="1129216" y="608536"/>
                </a:cubicBezTo>
                <a:cubicBezTo>
                  <a:pt x="1133912" y="539162"/>
                  <a:pt x="1130995" y="469481"/>
                  <a:pt x="1120519" y="400742"/>
                </a:cubicBezTo>
                <a:cubicBezTo>
                  <a:pt x="1116465" y="379085"/>
                  <a:pt x="1108984" y="358211"/>
                  <a:pt x="1098355" y="338911"/>
                </a:cubicBezTo>
                <a:cubicBezTo>
                  <a:pt x="1098194" y="338622"/>
                  <a:pt x="1098313" y="338487"/>
                  <a:pt x="1098618" y="338620"/>
                </a:cubicBezTo>
                <a:cubicBezTo>
                  <a:pt x="1154298" y="362343"/>
                  <a:pt x="1208450" y="389500"/>
                  <a:pt x="1260763" y="419934"/>
                </a:cubicBezTo>
                <a:cubicBezTo>
                  <a:pt x="1270837" y="425915"/>
                  <a:pt x="1283850" y="422598"/>
                  <a:pt x="1289831" y="412527"/>
                </a:cubicBezTo>
                <a:cubicBezTo>
                  <a:pt x="1293577" y="406221"/>
                  <a:pt x="1293798" y="398425"/>
                  <a:pt x="1290417" y="391918"/>
                </a:cubicBezTo>
                <a:cubicBezTo>
                  <a:pt x="1251755" y="317980"/>
                  <a:pt x="1204961" y="248587"/>
                  <a:pt x="1150902" y="185032"/>
                </a:cubicBezTo>
                <a:cubicBezTo>
                  <a:pt x="1117051" y="145720"/>
                  <a:pt x="1069862" y="120312"/>
                  <a:pt x="1018408" y="113694"/>
                </a:cubicBezTo>
                <a:cubicBezTo>
                  <a:pt x="1018028" y="113652"/>
                  <a:pt x="1018011" y="113482"/>
                  <a:pt x="1018351" y="113297"/>
                </a:cubicBezTo>
                <a:cubicBezTo>
                  <a:pt x="1076976" y="82910"/>
                  <a:pt x="1134448" y="60693"/>
                  <a:pt x="1135284" y="60384"/>
                </a:cubicBezTo>
                <a:cubicBezTo>
                  <a:pt x="1146221" y="56183"/>
                  <a:pt x="1151680" y="43913"/>
                  <a:pt x="1147478" y="32977"/>
                </a:cubicBezTo>
                <a:cubicBezTo>
                  <a:pt x="1144899" y="26258"/>
                  <a:pt x="1139087" y="21307"/>
                  <a:pt x="1132043" y="19826"/>
                </a:cubicBezTo>
                <a:cubicBezTo>
                  <a:pt x="1060154" y="4930"/>
                  <a:pt x="986786" y="-1610"/>
                  <a:pt x="913395" y="335"/>
                </a:cubicBezTo>
                <a:cubicBezTo>
                  <a:pt x="835976" y="2284"/>
                  <a:pt x="768531" y="53658"/>
                  <a:pt x="746087" y="127778"/>
                </a:cubicBezTo>
                <a:cubicBezTo>
                  <a:pt x="740445" y="147764"/>
                  <a:pt x="738748" y="168657"/>
                  <a:pt x="741090" y="189291"/>
                </a:cubicBezTo>
                <a:cubicBezTo>
                  <a:pt x="741115" y="189564"/>
                  <a:pt x="740969" y="189645"/>
                  <a:pt x="740754" y="189471"/>
                </a:cubicBezTo>
                <a:cubicBezTo>
                  <a:pt x="718485" y="170443"/>
                  <a:pt x="692527" y="156216"/>
                  <a:pt x="664504" y="147685"/>
                </a:cubicBezTo>
                <a:cubicBezTo>
                  <a:pt x="579617" y="122261"/>
                  <a:pt x="488069" y="155113"/>
                  <a:pt x="438719" y="228712"/>
                </a:cubicBezTo>
                <a:cubicBezTo>
                  <a:pt x="394008" y="298257"/>
                  <a:pt x="358069" y="373063"/>
                  <a:pt x="331721" y="451430"/>
                </a:cubicBezTo>
                <a:cubicBezTo>
                  <a:pt x="328024" y="462547"/>
                  <a:pt x="334037" y="474555"/>
                  <a:pt x="345154" y="478252"/>
                </a:cubicBezTo>
                <a:cubicBezTo>
                  <a:pt x="351702" y="480430"/>
                  <a:pt x="358899" y="479287"/>
                  <a:pt x="364450" y="475187"/>
                </a:cubicBezTo>
                <a:cubicBezTo>
                  <a:pt x="423527" y="432126"/>
                  <a:pt x="486226" y="394270"/>
                  <a:pt x="551845" y="362044"/>
                </a:cubicBezTo>
                <a:cubicBezTo>
                  <a:pt x="552172" y="361893"/>
                  <a:pt x="552290" y="362021"/>
                  <a:pt x="552112" y="362332"/>
                </a:cubicBezTo>
                <a:cubicBezTo>
                  <a:pt x="533257" y="396493"/>
                  <a:pt x="524930" y="435469"/>
                  <a:pt x="528180" y="474353"/>
                </a:cubicBezTo>
                <a:cubicBezTo>
                  <a:pt x="535773" y="549660"/>
                  <a:pt x="551894" y="623861"/>
                  <a:pt x="576236" y="695529"/>
                </a:cubicBezTo>
                <a:cubicBezTo>
                  <a:pt x="579169" y="704103"/>
                  <a:pt x="587227" y="709862"/>
                  <a:pt x="596289" y="709864"/>
                </a:cubicBezTo>
                <a:lnTo>
                  <a:pt x="597303" y="709843"/>
                </a:lnTo>
                <a:cubicBezTo>
                  <a:pt x="606729" y="709387"/>
                  <a:pt x="614724" y="702769"/>
                  <a:pt x="616930" y="693593"/>
                </a:cubicBezTo>
                <a:cubicBezTo>
                  <a:pt x="634567" y="620459"/>
                  <a:pt x="659797" y="549369"/>
                  <a:pt x="692215" y="481480"/>
                </a:cubicBezTo>
                <a:cubicBezTo>
                  <a:pt x="702738" y="461170"/>
                  <a:pt x="714463" y="441508"/>
                  <a:pt x="727330" y="422598"/>
                </a:cubicBezTo>
                <a:cubicBezTo>
                  <a:pt x="737677" y="408885"/>
                  <a:pt x="749708" y="396527"/>
                  <a:pt x="763139" y="385817"/>
                </a:cubicBezTo>
                <a:cubicBezTo>
                  <a:pt x="763262" y="385716"/>
                  <a:pt x="763395" y="385722"/>
                  <a:pt x="763451" y="385873"/>
                </a:cubicBezTo>
                <a:cubicBezTo>
                  <a:pt x="773424" y="413008"/>
                  <a:pt x="781406" y="440835"/>
                  <a:pt x="787328" y="469133"/>
                </a:cubicBezTo>
                <a:cubicBezTo>
                  <a:pt x="825226" y="651501"/>
                  <a:pt x="826132" y="865340"/>
                  <a:pt x="790535" y="1104595"/>
                </a:cubicBezTo>
                <a:cubicBezTo>
                  <a:pt x="739053" y="1108055"/>
                  <a:pt x="687869" y="1115052"/>
                  <a:pt x="637347" y="1125539"/>
                </a:cubicBezTo>
                <a:cubicBezTo>
                  <a:pt x="575271" y="1140347"/>
                  <a:pt x="514407" y="1159846"/>
                  <a:pt x="455283" y="1183870"/>
                </a:cubicBezTo>
                <a:cubicBezTo>
                  <a:pt x="432309" y="1177502"/>
                  <a:pt x="408580" y="1174266"/>
                  <a:pt x="384740" y="1174246"/>
                </a:cubicBezTo>
                <a:cubicBezTo>
                  <a:pt x="350667" y="1046296"/>
                  <a:pt x="336508" y="913861"/>
                  <a:pt x="342759" y="781598"/>
                </a:cubicBezTo>
                <a:cubicBezTo>
                  <a:pt x="349897" y="785315"/>
                  <a:pt x="356406" y="790132"/>
                  <a:pt x="362047" y="795874"/>
                </a:cubicBezTo>
                <a:cubicBezTo>
                  <a:pt x="370397" y="805482"/>
                  <a:pt x="378176" y="815572"/>
                  <a:pt x="385339" y="826097"/>
                </a:cubicBezTo>
                <a:cubicBezTo>
                  <a:pt x="407458" y="861092"/>
                  <a:pt x="425890" y="898286"/>
                  <a:pt x="440335" y="937083"/>
                </a:cubicBezTo>
                <a:cubicBezTo>
                  <a:pt x="442953" y="944151"/>
                  <a:pt x="449691" y="948843"/>
                  <a:pt x="457228" y="948849"/>
                </a:cubicBezTo>
                <a:cubicBezTo>
                  <a:pt x="457652" y="948849"/>
                  <a:pt x="458108" y="948828"/>
                  <a:pt x="458543" y="948796"/>
                </a:cubicBezTo>
                <a:cubicBezTo>
                  <a:pt x="466542" y="948219"/>
                  <a:pt x="473198" y="942426"/>
                  <a:pt x="474876" y="934585"/>
                </a:cubicBezTo>
                <a:cubicBezTo>
                  <a:pt x="483693" y="892580"/>
                  <a:pt x="487717" y="849712"/>
                  <a:pt x="486871" y="806799"/>
                </a:cubicBezTo>
                <a:cubicBezTo>
                  <a:pt x="485990" y="789871"/>
                  <a:pt x="481670" y="773298"/>
                  <a:pt x="474171" y="758094"/>
                </a:cubicBezTo>
                <a:cubicBezTo>
                  <a:pt x="474040" y="757831"/>
                  <a:pt x="474154" y="757706"/>
                  <a:pt x="474430" y="757806"/>
                </a:cubicBezTo>
                <a:cubicBezTo>
                  <a:pt x="506847" y="770356"/>
                  <a:pt x="538361" y="785132"/>
                  <a:pt x="568742" y="802025"/>
                </a:cubicBezTo>
                <a:cubicBezTo>
                  <a:pt x="577402" y="806939"/>
                  <a:pt x="588407" y="803904"/>
                  <a:pt x="593321" y="795244"/>
                </a:cubicBezTo>
                <a:cubicBezTo>
                  <a:pt x="596217" y="790140"/>
                  <a:pt x="596448" y="783944"/>
                  <a:pt x="593941" y="778639"/>
                </a:cubicBezTo>
                <a:cubicBezTo>
                  <a:pt x="573773" y="736317"/>
                  <a:pt x="548451" y="696649"/>
                  <a:pt x="518552" y="660537"/>
                </a:cubicBezTo>
                <a:cubicBezTo>
                  <a:pt x="484489" y="620980"/>
                  <a:pt x="428631" y="608224"/>
                  <a:pt x="380772" y="629072"/>
                </a:cubicBezTo>
                <a:cubicBezTo>
                  <a:pt x="369029" y="634093"/>
                  <a:pt x="358201" y="641027"/>
                  <a:pt x="348732" y="649596"/>
                </a:cubicBezTo>
                <a:cubicBezTo>
                  <a:pt x="348575" y="649736"/>
                  <a:pt x="348425" y="649679"/>
                  <a:pt x="348395" y="649471"/>
                </a:cubicBezTo>
                <a:cubicBezTo>
                  <a:pt x="347337" y="641630"/>
                  <a:pt x="345215" y="633970"/>
                  <a:pt x="342089" y="626701"/>
                </a:cubicBezTo>
                <a:cubicBezTo>
                  <a:pt x="323686" y="584622"/>
                  <a:pt x="280358" y="559105"/>
                  <a:pt x="234635" y="563419"/>
                </a:cubicBezTo>
                <a:cubicBezTo>
                  <a:pt x="193160" y="567299"/>
                  <a:pt x="152274" y="575953"/>
                  <a:pt x="112782" y="589208"/>
                </a:cubicBezTo>
                <a:cubicBezTo>
                  <a:pt x="103352" y="592402"/>
                  <a:pt x="98297" y="602639"/>
                  <a:pt x="101492" y="612069"/>
                </a:cubicBezTo>
                <a:cubicBezTo>
                  <a:pt x="103456" y="617871"/>
                  <a:pt x="108233" y="622276"/>
                  <a:pt x="114172" y="623770"/>
                </a:cubicBezTo>
                <a:cubicBezTo>
                  <a:pt x="114573" y="623871"/>
                  <a:pt x="137491" y="629690"/>
                  <a:pt x="164845" y="638995"/>
                </a:cubicBezTo>
                <a:cubicBezTo>
                  <a:pt x="165138" y="639095"/>
                  <a:pt x="165166" y="639273"/>
                  <a:pt x="164879" y="639392"/>
                </a:cubicBezTo>
                <a:cubicBezTo>
                  <a:pt x="142864" y="649066"/>
                  <a:pt x="123982" y="664684"/>
                  <a:pt x="110349" y="684493"/>
                </a:cubicBezTo>
                <a:cubicBezTo>
                  <a:pt x="84251" y="723883"/>
                  <a:pt x="62633" y="766061"/>
                  <a:pt x="45897" y="810248"/>
                </a:cubicBezTo>
                <a:cubicBezTo>
                  <a:pt x="42395" y="819571"/>
                  <a:pt x="47114" y="829964"/>
                  <a:pt x="56435" y="833466"/>
                </a:cubicBezTo>
                <a:cubicBezTo>
                  <a:pt x="62272" y="835660"/>
                  <a:pt x="68826" y="834680"/>
                  <a:pt x="73769" y="830879"/>
                </a:cubicBezTo>
                <a:cubicBezTo>
                  <a:pt x="74233" y="830528"/>
                  <a:pt x="106858" y="805548"/>
                  <a:pt x="143615" y="783478"/>
                </a:cubicBezTo>
                <a:cubicBezTo>
                  <a:pt x="143855" y="783333"/>
                  <a:pt x="143995" y="783435"/>
                  <a:pt x="143929" y="783707"/>
                </a:cubicBezTo>
                <a:cubicBezTo>
                  <a:pt x="142171" y="790859"/>
                  <a:pt x="141029" y="798147"/>
                  <a:pt x="140518" y="805495"/>
                </a:cubicBezTo>
                <a:cubicBezTo>
                  <a:pt x="139265" y="844935"/>
                  <a:pt x="142347" y="884392"/>
                  <a:pt x="149707" y="923160"/>
                </a:cubicBezTo>
                <a:cubicBezTo>
                  <a:pt x="151238" y="931095"/>
                  <a:pt x="157861" y="937043"/>
                  <a:pt x="165914" y="937713"/>
                </a:cubicBezTo>
                <a:cubicBezTo>
                  <a:pt x="174000" y="938500"/>
                  <a:pt x="181583" y="933683"/>
                  <a:pt x="184309" y="926030"/>
                </a:cubicBezTo>
                <a:cubicBezTo>
                  <a:pt x="197441" y="890775"/>
                  <a:pt x="214121" y="856945"/>
                  <a:pt x="234096" y="825064"/>
                </a:cubicBezTo>
                <a:cubicBezTo>
                  <a:pt x="241664" y="813956"/>
                  <a:pt x="250087" y="803454"/>
                  <a:pt x="259284" y="793653"/>
                </a:cubicBezTo>
                <a:cubicBezTo>
                  <a:pt x="262825" y="790183"/>
                  <a:pt x="266816" y="787207"/>
                  <a:pt x="271152" y="784801"/>
                </a:cubicBezTo>
                <a:cubicBezTo>
                  <a:pt x="265669" y="916884"/>
                  <a:pt x="269256" y="1049187"/>
                  <a:pt x="281891" y="1180777"/>
                </a:cubicBezTo>
                <a:cubicBezTo>
                  <a:pt x="264922" y="1183191"/>
                  <a:pt x="247145" y="1186097"/>
                  <a:pt x="227616" y="1190238"/>
                </a:cubicBezTo>
                <a:cubicBezTo>
                  <a:pt x="113661" y="1214393"/>
                  <a:pt x="54413" y="1259900"/>
                  <a:pt x="22575" y="1303009"/>
                </a:cubicBezTo>
                <a:cubicBezTo>
                  <a:pt x="11698" y="1317367"/>
                  <a:pt x="4003" y="1333876"/>
                  <a:pt x="0" y="1351439"/>
                </a:cubicBezTo>
                <a:lnTo>
                  <a:pt x="44923" y="1351439"/>
                </a:lnTo>
                <a:cubicBezTo>
                  <a:pt x="47825" y="1343603"/>
                  <a:pt x="51556" y="1336101"/>
                  <a:pt x="56055" y="1329061"/>
                </a:cubicBezTo>
                <a:cubicBezTo>
                  <a:pt x="75601" y="1299685"/>
                  <a:pt x="127399" y="1254843"/>
                  <a:pt x="236412" y="1231735"/>
                </a:cubicBezTo>
                <a:cubicBezTo>
                  <a:pt x="280105" y="1222031"/>
                  <a:pt x="324687" y="1216873"/>
                  <a:pt x="369443" y="1216344"/>
                </a:cubicBezTo>
                <a:cubicBezTo>
                  <a:pt x="388484" y="1216175"/>
                  <a:pt x="407507" y="1217606"/>
                  <a:pt x="426306" y="1220629"/>
                </a:cubicBezTo>
                <a:cubicBezTo>
                  <a:pt x="431702" y="1221554"/>
                  <a:pt x="439306" y="1223037"/>
                  <a:pt x="446143" y="1224695"/>
                </a:cubicBezTo>
                <a:cubicBezTo>
                  <a:pt x="451834" y="1226078"/>
                  <a:pt x="457003" y="1227652"/>
                  <a:pt x="459854" y="1228532"/>
                </a:cubicBezTo>
                <a:cubicBezTo>
                  <a:pt x="493391" y="1240235"/>
                  <a:pt x="523609" y="1259853"/>
                  <a:pt x="547946" y="1285724"/>
                </a:cubicBezTo>
                <a:cubicBezTo>
                  <a:pt x="555398" y="1294765"/>
                  <a:pt x="568765" y="1296052"/>
                  <a:pt x="577805" y="1288601"/>
                </a:cubicBezTo>
                <a:cubicBezTo>
                  <a:pt x="586846" y="1281149"/>
                  <a:pt x="588133" y="1267782"/>
                  <a:pt x="580682" y="1258741"/>
                </a:cubicBezTo>
                <a:cubicBezTo>
                  <a:pt x="580465" y="1258478"/>
                  <a:pt x="580240" y="1258220"/>
                  <a:pt x="580011" y="1257967"/>
                </a:cubicBezTo>
                <a:cubicBezTo>
                  <a:pt x="561114" y="1237318"/>
                  <a:pt x="538883" y="1219991"/>
                  <a:pt x="514244" y="1206710"/>
                </a:cubicBezTo>
                <a:cubicBezTo>
                  <a:pt x="557269" y="1190588"/>
                  <a:pt x="601316" y="1177337"/>
                  <a:pt x="646095" y="1167045"/>
                </a:cubicBezTo>
                <a:cubicBezTo>
                  <a:pt x="709879" y="1153601"/>
                  <a:pt x="774807" y="1146307"/>
                  <a:pt x="839985" y="1145265"/>
                </a:cubicBezTo>
                <a:cubicBezTo>
                  <a:pt x="854209" y="1145265"/>
                  <a:pt x="866764" y="1145813"/>
                  <a:pt x="877302" y="1146892"/>
                </a:cubicBezTo>
                <a:cubicBezTo>
                  <a:pt x="953376" y="1153135"/>
                  <a:pt x="1027403" y="1174700"/>
                  <a:pt x="1094930" y="1210291"/>
                </a:cubicBezTo>
                <a:cubicBezTo>
                  <a:pt x="1146047" y="1237320"/>
                  <a:pt x="1192463" y="1272425"/>
                  <a:pt x="1232393" y="1314247"/>
                </a:cubicBezTo>
                <a:cubicBezTo>
                  <a:pt x="1240897" y="1323368"/>
                  <a:pt x="1252591" y="1336979"/>
                  <a:pt x="1264700" y="1351437"/>
                </a:cubicBezTo>
                <a:lnTo>
                  <a:pt x="1319763" y="1351437"/>
                </a:lnTo>
                <a:cubicBezTo>
                  <a:pt x="1300613" y="1328056"/>
                  <a:pt x="1277892" y="1300844"/>
                  <a:pt x="1263434" y="1285328"/>
                </a:cubicBezTo>
                <a:close/>
                <a:moveTo>
                  <a:pt x="233608" y="768324"/>
                </a:moveTo>
                <a:lnTo>
                  <a:pt x="233608" y="768335"/>
                </a:lnTo>
                <a:cubicBezTo>
                  <a:pt x="223022" y="779532"/>
                  <a:pt x="213334" y="791551"/>
                  <a:pt x="204640" y="804273"/>
                </a:cubicBezTo>
                <a:cubicBezTo>
                  <a:pt x="194348" y="819388"/>
                  <a:pt x="185208" y="835254"/>
                  <a:pt x="177296" y="851740"/>
                </a:cubicBezTo>
                <a:cubicBezTo>
                  <a:pt x="177108" y="852124"/>
                  <a:pt x="176932" y="852088"/>
                  <a:pt x="176900" y="851661"/>
                </a:cubicBezTo>
                <a:cubicBezTo>
                  <a:pt x="175761" y="837163"/>
                  <a:pt x="175625" y="822602"/>
                  <a:pt x="176490" y="808085"/>
                </a:cubicBezTo>
                <a:cubicBezTo>
                  <a:pt x="176630" y="785703"/>
                  <a:pt x="187843" y="764842"/>
                  <a:pt x="206432" y="752376"/>
                </a:cubicBezTo>
                <a:cubicBezTo>
                  <a:pt x="214821" y="747013"/>
                  <a:pt x="217275" y="735865"/>
                  <a:pt x="211913" y="727474"/>
                </a:cubicBezTo>
                <a:cubicBezTo>
                  <a:pt x="207304" y="720266"/>
                  <a:pt x="198266" y="717288"/>
                  <a:pt x="190276" y="720347"/>
                </a:cubicBezTo>
                <a:cubicBezTo>
                  <a:pt x="185779" y="722077"/>
                  <a:pt x="181254" y="723868"/>
                  <a:pt x="176656" y="725775"/>
                </a:cubicBezTo>
                <a:cubicBezTo>
                  <a:pt x="151934" y="736700"/>
                  <a:pt x="128182" y="749697"/>
                  <a:pt x="105651" y="764625"/>
                </a:cubicBezTo>
                <a:cubicBezTo>
                  <a:pt x="105301" y="764850"/>
                  <a:pt x="105168" y="764733"/>
                  <a:pt x="105352" y="764360"/>
                </a:cubicBezTo>
                <a:cubicBezTo>
                  <a:pt x="115147" y="743891"/>
                  <a:pt x="126589" y="724252"/>
                  <a:pt x="139562" y="705634"/>
                </a:cubicBezTo>
                <a:cubicBezTo>
                  <a:pt x="158336" y="675005"/>
                  <a:pt x="194862" y="660162"/>
                  <a:pt x="229680" y="669011"/>
                </a:cubicBezTo>
                <a:cubicBezTo>
                  <a:pt x="234157" y="670254"/>
                  <a:pt x="238459" y="672066"/>
                  <a:pt x="242481" y="674397"/>
                </a:cubicBezTo>
                <a:cubicBezTo>
                  <a:pt x="251192" y="679220"/>
                  <a:pt x="262165" y="676066"/>
                  <a:pt x="266986" y="667355"/>
                </a:cubicBezTo>
                <a:cubicBezTo>
                  <a:pt x="271648" y="658936"/>
                  <a:pt x="268876" y="648341"/>
                  <a:pt x="260689" y="643284"/>
                </a:cubicBezTo>
                <a:cubicBezTo>
                  <a:pt x="255509" y="640126"/>
                  <a:pt x="250176" y="636957"/>
                  <a:pt x="244636" y="633839"/>
                </a:cubicBezTo>
                <a:cubicBezTo>
                  <a:pt x="225217" y="623405"/>
                  <a:pt x="204971" y="614592"/>
                  <a:pt x="184103" y="607486"/>
                </a:cubicBezTo>
                <a:cubicBezTo>
                  <a:pt x="183721" y="607350"/>
                  <a:pt x="183734" y="607172"/>
                  <a:pt x="184131" y="607085"/>
                </a:cubicBezTo>
                <a:cubicBezTo>
                  <a:pt x="201346" y="603159"/>
                  <a:pt x="218845" y="600598"/>
                  <a:pt x="236463" y="599432"/>
                </a:cubicBezTo>
                <a:cubicBezTo>
                  <a:pt x="267234" y="595760"/>
                  <a:pt x="296763" y="612740"/>
                  <a:pt x="309067" y="641182"/>
                </a:cubicBezTo>
                <a:cubicBezTo>
                  <a:pt x="315123" y="661199"/>
                  <a:pt x="314667" y="682620"/>
                  <a:pt x="307763" y="702362"/>
                </a:cubicBezTo>
                <a:cubicBezTo>
                  <a:pt x="304914" y="711902"/>
                  <a:pt x="310338" y="721948"/>
                  <a:pt x="319879" y="724797"/>
                </a:cubicBezTo>
                <a:cubicBezTo>
                  <a:pt x="327854" y="727179"/>
                  <a:pt x="336423" y="723791"/>
                  <a:pt x="340615" y="716601"/>
                </a:cubicBezTo>
                <a:cubicBezTo>
                  <a:pt x="352974" y="693743"/>
                  <a:pt x="371664" y="674938"/>
                  <a:pt x="394443" y="662433"/>
                </a:cubicBezTo>
                <a:cubicBezTo>
                  <a:pt x="428289" y="647526"/>
                  <a:pt x="467908" y="656613"/>
                  <a:pt x="491872" y="684784"/>
                </a:cubicBezTo>
                <a:cubicBezTo>
                  <a:pt x="507632" y="702939"/>
                  <a:pt x="521659" y="722527"/>
                  <a:pt x="533771" y="743293"/>
                </a:cubicBezTo>
                <a:cubicBezTo>
                  <a:pt x="533964" y="743615"/>
                  <a:pt x="533847" y="743745"/>
                  <a:pt x="533506" y="743586"/>
                </a:cubicBezTo>
                <a:cubicBezTo>
                  <a:pt x="506852" y="730706"/>
                  <a:pt x="479063" y="720319"/>
                  <a:pt x="450495" y="712556"/>
                </a:cubicBezTo>
                <a:cubicBezTo>
                  <a:pt x="437001" y="709253"/>
                  <a:pt x="422615" y="706279"/>
                  <a:pt x="407753" y="703732"/>
                </a:cubicBezTo>
                <a:cubicBezTo>
                  <a:pt x="398458" y="702156"/>
                  <a:pt x="389564" y="708163"/>
                  <a:pt x="387555" y="717373"/>
                </a:cubicBezTo>
                <a:cubicBezTo>
                  <a:pt x="385485" y="726710"/>
                  <a:pt x="390921" y="736073"/>
                  <a:pt x="400057" y="738904"/>
                </a:cubicBezTo>
                <a:cubicBezTo>
                  <a:pt x="430559" y="748581"/>
                  <a:pt x="451178" y="777023"/>
                  <a:pt x="450890" y="809022"/>
                </a:cubicBezTo>
                <a:cubicBezTo>
                  <a:pt x="451736" y="827663"/>
                  <a:pt x="451117" y="846342"/>
                  <a:pt x="449038" y="864887"/>
                </a:cubicBezTo>
                <a:cubicBezTo>
                  <a:pt x="448996" y="865294"/>
                  <a:pt x="448826" y="865326"/>
                  <a:pt x="448644" y="864956"/>
                </a:cubicBezTo>
                <a:cubicBezTo>
                  <a:pt x="438923" y="844012"/>
                  <a:pt x="427494" y="823906"/>
                  <a:pt x="414474" y="804837"/>
                </a:cubicBezTo>
                <a:cubicBezTo>
                  <a:pt x="406571" y="793275"/>
                  <a:pt x="397987" y="782194"/>
                  <a:pt x="388768" y="771652"/>
                </a:cubicBezTo>
                <a:cubicBezTo>
                  <a:pt x="368968" y="751567"/>
                  <a:pt x="342835" y="738940"/>
                  <a:pt x="314794" y="735907"/>
                </a:cubicBezTo>
                <a:cubicBezTo>
                  <a:pt x="313831" y="735907"/>
                  <a:pt x="312885" y="735939"/>
                  <a:pt x="311946" y="736000"/>
                </a:cubicBezTo>
                <a:cubicBezTo>
                  <a:pt x="283016" y="737977"/>
                  <a:pt x="255515" y="749323"/>
                  <a:pt x="233608" y="768324"/>
                </a:cubicBezTo>
                <a:close/>
                <a:moveTo>
                  <a:pt x="304708" y="834143"/>
                </a:moveTo>
                <a:cubicBezTo>
                  <a:pt x="305885" y="834143"/>
                  <a:pt x="305531" y="897236"/>
                  <a:pt x="310679" y="962047"/>
                </a:cubicBezTo>
                <a:cubicBezTo>
                  <a:pt x="317482" y="1033726"/>
                  <a:pt x="329869" y="1104765"/>
                  <a:pt x="347729" y="1174516"/>
                </a:cubicBezTo>
                <a:cubicBezTo>
                  <a:pt x="338368" y="1174891"/>
                  <a:pt x="328321" y="1175598"/>
                  <a:pt x="317711" y="1176548"/>
                </a:cubicBezTo>
                <a:cubicBezTo>
                  <a:pt x="313144" y="1124580"/>
                  <a:pt x="304091" y="1007632"/>
                  <a:pt x="303841" y="895821"/>
                </a:cubicBezTo>
                <a:cubicBezTo>
                  <a:pt x="303794" y="874930"/>
                  <a:pt x="303419" y="834143"/>
                  <a:pt x="304708" y="834143"/>
                </a:cubicBezTo>
                <a:close/>
                <a:moveTo>
                  <a:pt x="692717" y="398071"/>
                </a:moveTo>
                <a:cubicBezTo>
                  <a:pt x="678724" y="418593"/>
                  <a:pt x="665974" y="439934"/>
                  <a:pt x="654537" y="461983"/>
                </a:cubicBezTo>
                <a:cubicBezTo>
                  <a:pt x="630339" y="509678"/>
                  <a:pt x="610683" y="559544"/>
                  <a:pt x="595826" y="610922"/>
                </a:cubicBezTo>
                <a:cubicBezTo>
                  <a:pt x="595706" y="611314"/>
                  <a:pt x="595534" y="611310"/>
                  <a:pt x="595430" y="610922"/>
                </a:cubicBezTo>
                <a:cubicBezTo>
                  <a:pt x="582820" y="565460"/>
                  <a:pt x="574492" y="518918"/>
                  <a:pt x="570551" y="471905"/>
                </a:cubicBezTo>
                <a:cubicBezTo>
                  <a:pt x="562781" y="410982"/>
                  <a:pt x="595457" y="352066"/>
                  <a:pt x="651254" y="326396"/>
                </a:cubicBezTo>
                <a:cubicBezTo>
                  <a:pt x="651771" y="326210"/>
                  <a:pt x="652950" y="325743"/>
                  <a:pt x="653438" y="325527"/>
                </a:cubicBezTo>
                <a:cubicBezTo>
                  <a:pt x="664129" y="320737"/>
                  <a:pt x="668914" y="308188"/>
                  <a:pt x="664125" y="297498"/>
                </a:cubicBezTo>
                <a:cubicBezTo>
                  <a:pt x="659772" y="287781"/>
                  <a:pt x="648891" y="282796"/>
                  <a:pt x="638690" y="285847"/>
                </a:cubicBezTo>
                <a:cubicBezTo>
                  <a:pt x="613171" y="293440"/>
                  <a:pt x="588540" y="301694"/>
                  <a:pt x="565486" y="310384"/>
                </a:cubicBezTo>
                <a:cubicBezTo>
                  <a:pt x="506160" y="335006"/>
                  <a:pt x="449484" y="365584"/>
                  <a:pt x="396330" y="401650"/>
                </a:cubicBezTo>
                <a:cubicBezTo>
                  <a:pt x="396012" y="401862"/>
                  <a:pt x="395883" y="401751"/>
                  <a:pt x="396027" y="401401"/>
                </a:cubicBezTo>
                <a:cubicBezTo>
                  <a:pt x="416489" y="349440"/>
                  <a:pt x="442391" y="299789"/>
                  <a:pt x="473297" y="253275"/>
                </a:cubicBezTo>
                <a:cubicBezTo>
                  <a:pt x="512375" y="194292"/>
                  <a:pt x="585554" y="167982"/>
                  <a:pt x="653241" y="188580"/>
                </a:cubicBezTo>
                <a:cubicBezTo>
                  <a:pt x="707150" y="203428"/>
                  <a:pt x="753322" y="260136"/>
                  <a:pt x="766185" y="277165"/>
                </a:cubicBezTo>
                <a:cubicBezTo>
                  <a:pt x="773237" y="286519"/>
                  <a:pt x="786537" y="288386"/>
                  <a:pt x="795891" y="281333"/>
                </a:cubicBezTo>
                <a:cubicBezTo>
                  <a:pt x="803739" y="275417"/>
                  <a:pt x="806495" y="264884"/>
                  <a:pt x="802549" y="255881"/>
                </a:cubicBezTo>
                <a:cubicBezTo>
                  <a:pt x="795497" y="239744"/>
                  <a:pt x="773507" y="183702"/>
                  <a:pt x="786692" y="140079"/>
                </a:cubicBezTo>
                <a:cubicBezTo>
                  <a:pt x="803794" y="82633"/>
                  <a:pt x="856409" y="43094"/>
                  <a:pt x="916346" y="42647"/>
                </a:cubicBezTo>
                <a:cubicBezTo>
                  <a:pt x="961515" y="40668"/>
                  <a:pt x="1006769" y="42970"/>
                  <a:pt x="1051504" y="49524"/>
                </a:cubicBezTo>
                <a:cubicBezTo>
                  <a:pt x="1051905" y="49577"/>
                  <a:pt x="1051928" y="49736"/>
                  <a:pt x="1051561" y="49914"/>
                </a:cubicBezTo>
                <a:cubicBezTo>
                  <a:pt x="1004262" y="70734"/>
                  <a:pt x="959031" y="95970"/>
                  <a:pt x="916471" y="125286"/>
                </a:cubicBezTo>
                <a:cubicBezTo>
                  <a:pt x="907418" y="131925"/>
                  <a:pt x="898730" y="138615"/>
                  <a:pt x="890309" y="145275"/>
                </a:cubicBezTo>
                <a:cubicBezTo>
                  <a:pt x="881124" y="152548"/>
                  <a:pt x="879576" y="165888"/>
                  <a:pt x="886847" y="175073"/>
                </a:cubicBezTo>
                <a:cubicBezTo>
                  <a:pt x="893921" y="184007"/>
                  <a:pt x="906792" y="185755"/>
                  <a:pt x="915993" y="179029"/>
                </a:cubicBezTo>
                <a:cubicBezTo>
                  <a:pt x="923367" y="173472"/>
                  <a:pt x="931420" y="168884"/>
                  <a:pt x="939962" y="165377"/>
                </a:cubicBezTo>
                <a:cubicBezTo>
                  <a:pt x="969658" y="153614"/>
                  <a:pt x="1046655" y="134814"/>
                  <a:pt x="1119783" y="213839"/>
                </a:cubicBezTo>
                <a:cubicBezTo>
                  <a:pt x="1155768" y="254868"/>
                  <a:pt x="1187826" y="299180"/>
                  <a:pt x="1215535" y="346197"/>
                </a:cubicBezTo>
                <a:cubicBezTo>
                  <a:pt x="1215747" y="346553"/>
                  <a:pt x="1215634" y="346676"/>
                  <a:pt x="1215263" y="346483"/>
                </a:cubicBezTo>
                <a:cubicBezTo>
                  <a:pt x="1161609" y="317598"/>
                  <a:pt x="1105344" y="293850"/>
                  <a:pt x="1047219" y="275557"/>
                </a:cubicBezTo>
                <a:cubicBezTo>
                  <a:pt x="1038779" y="273194"/>
                  <a:pt x="1030462" y="270999"/>
                  <a:pt x="1022207" y="268897"/>
                </a:cubicBezTo>
                <a:cubicBezTo>
                  <a:pt x="1010863" y="265974"/>
                  <a:pt x="999296" y="272800"/>
                  <a:pt x="996374" y="284143"/>
                </a:cubicBezTo>
                <a:cubicBezTo>
                  <a:pt x="993837" y="293981"/>
                  <a:pt x="998635" y="304237"/>
                  <a:pt x="1007811" y="308596"/>
                </a:cubicBezTo>
                <a:cubicBezTo>
                  <a:pt x="1046644" y="328180"/>
                  <a:pt x="1073258" y="365726"/>
                  <a:pt x="1078881" y="408853"/>
                </a:cubicBezTo>
                <a:cubicBezTo>
                  <a:pt x="1085671" y="448533"/>
                  <a:pt x="1088997" y="488730"/>
                  <a:pt x="1088819" y="528987"/>
                </a:cubicBezTo>
                <a:cubicBezTo>
                  <a:pt x="1088819" y="529411"/>
                  <a:pt x="1088655" y="529460"/>
                  <a:pt x="1088435" y="529093"/>
                </a:cubicBezTo>
                <a:cubicBezTo>
                  <a:pt x="1065401" y="489627"/>
                  <a:pt x="1038877" y="452304"/>
                  <a:pt x="1009179" y="417573"/>
                </a:cubicBezTo>
                <a:cubicBezTo>
                  <a:pt x="991423" y="397314"/>
                  <a:pt x="972104" y="378483"/>
                  <a:pt x="951397" y="361251"/>
                </a:cubicBezTo>
                <a:cubicBezTo>
                  <a:pt x="911204" y="331461"/>
                  <a:pt x="862685" y="315021"/>
                  <a:pt x="812663" y="314240"/>
                </a:cubicBezTo>
                <a:cubicBezTo>
                  <a:pt x="774309" y="316198"/>
                  <a:pt x="716009" y="365196"/>
                  <a:pt x="692717" y="398071"/>
                </a:cubicBezTo>
                <a:close/>
                <a:moveTo>
                  <a:pt x="839985" y="1102843"/>
                </a:moveTo>
                <a:cubicBezTo>
                  <a:pt x="837923" y="1102843"/>
                  <a:pt x="835673" y="1102934"/>
                  <a:pt x="833564" y="1102955"/>
                </a:cubicBezTo>
                <a:cubicBezTo>
                  <a:pt x="868699" y="861930"/>
                  <a:pt x="867348" y="645740"/>
                  <a:pt x="828860" y="460492"/>
                </a:cubicBezTo>
                <a:cubicBezTo>
                  <a:pt x="821692" y="426774"/>
                  <a:pt x="812196" y="393593"/>
                  <a:pt x="800437" y="361189"/>
                </a:cubicBezTo>
                <a:cubicBezTo>
                  <a:pt x="805188" y="358622"/>
                  <a:pt x="810417" y="357057"/>
                  <a:pt x="815798" y="356588"/>
                </a:cubicBezTo>
                <a:lnTo>
                  <a:pt x="817770" y="361395"/>
                </a:lnTo>
                <a:cubicBezTo>
                  <a:pt x="831278" y="396300"/>
                  <a:pt x="842376" y="432088"/>
                  <a:pt x="850985" y="468512"/>
                </a:cubicBezTo>
                <a:cubicBezTo>
                  <a:pt x="897487" y="686754"/>
                  <a:pt x="907507" y="1006786"/>
                  <a:pt x="909558" y="1108018"/>
                </a:cubicBezTo>
                <a:cubicBezTo>
                  <a:pt x="900062" y="1106731"/>
                  <a:pt x="890729" y="1105613"/>
                  <a:pt x="881635" y="1104680"/>
                </a:cubicBezTo>
                <a:cubicBezTo>
                  <a:pt x="867791" y="1103373"/>
                  <a:pt x="853891" y="1102760"/>
                  <a:pt x="839985" y="1102843"/>
                </a:cubicBezTo>
                <a:close/>
              </a:path>
            </a:pathLst>
          </a:custGeom>
          <a:solidFill>
            <a:srgbClr val="00B050"/>
          </a:solidFill>
          <a:ln w="317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 kern="0" dirty="0">
              <a:solidFill>
                <a:prstClr val="black"/>
              </a:solidFill>
              <a:highlight>
                <a:srgbClr val="FFFF00"/>
              </a:highlight>
              <a:latin typeface="Calibri"/>
              <a:cs typeface="Arial"/>
            </a:endParaRPr>
          </a:p>
        </p:txBody>
      </p:sp>
      <p:sp>
        <p:nvSpPr>
          <p:cNvPr id="30" name="Figura a mano libera: forma 29">
            <a:extLst>
              <a:ext uri="{FF2B5EF4-FFF2-40B4-BE49-F238E27FC236}">
                <a16:creationId xmlns:a16="http://schemas.microsoft.com/office/drawing/2014/main" id="{A164D5A6-A5E1-7F61-8BD7-72C2E27A00B0}"/>
              </a:ext>
            </a:extLst>
          </p:cNvPr>
          <p:cNvSpPr/>
          <p:nvPr/>
        </p:nvSpPr>
        <p:spPr bwMode="auto">
          <a:xfrm>
            <a:off x="9287792" y="2886779"/>
            <a:ext cx="1700098" cy="1134844"/>
          </a:xfrm>
          <a:custGeom>
            <a:avLst/>
            <a:gdLst>
              <a:gd name="connsiteX0" fmla="*/ 1489484 w 1737841"/>
              <a:gd name="connsiteY0" fmla="*/ 467904 h 1123927"/>
              <a:gd name="connsiteX1" fmla="*/ 1449591 w 1737841"/>
              <a:gd name="connsiteY1" fmla="*/ 476282 h 1123927"/>
              <a:gd name="connsiteX2" fmla="*/ 1449591 w 1737841"/>
              <a:gd name="connsiteY2" fmla="*/ 369811 h 1123927"/>
              <a:gd name="connsiteX3" fmla="*/ 1563043 w 1737841"/>
              <a:gd name="connsiteY3" fmla="*/ 328655 h 1123927"/>
              <a:gd name="connsiteX4" fmla="*/ 1603978 w 1737841"/>
              <a:gd name="connsiteY4" fmla="*/ 192109 h 1123927"/>
              <a:gd name="connsiteX5" fmla="*/ 1602138 w 1737841"/>
              <a:gd name="connsiteY5" fmla="*/ 174977 h 1123927"/>
              <a:gd name="connsiteX6" fmla="*/ 1585095 w 1737841"/>
              <a:gd name="connsiteY6" fmla="*/ 172516 h 1123927"/>
              <a:gd name="connsiteX7" fmla="*/ 1506062 w 1737841"/>
              <a:gd name="connsiteY7" fmla="*/ 177304 h 1123927"/>
              <a:gd name="connsiteX8" fmla="*/ 1512068 w 1737841"/>
              <a:gd name="connsiteY8" fmla="*/ 144746 h 1123927"/>
              <a:gd name="connsiteX9" fmla="*/ 1443363 w 1737841"/>
              <a:gd name="connsiteY9" fmla="*/ 13564 h 1123927"/>
              <a:gd name="connsiteX10" fmla="*/ 1428447 w 1737841"/>
              <a:gd name="connsiteY10" fmla="*/ 0 h 1123927"/>
              <a:gd name="connsiteX11" fmla="*/ 1413531 w 1737841"/>
              <a:gd name="connsiteY11" fmla="*/ 13564 h 1123927"/>
              <a:gd name="connsiteX12" fmla="*/ 1344826 w 1737841"/>
              <a:gd name="connsiteY12" fmla="*/ 146342 h 1123927"/>
              <a:gd name="connsiteX13" fmla="*/ 1350079 w 1737841"/>
              <a:gd name="connsiteY13" fmla="*/ 177038 h 1123927"/>
              <a:gd name="connsiteX14" fmla="*/ 1270071 w 1737841"/>
              <a:gd name="connsiteY14" fmla="*/ 172251 h 1123927"/>
              <a:gd name="connsiteX15" fmla="*/ 1253049 w 1737841"/>
              <a:gd name="connsiteY15" fmla="*/ 174733 h 1123927"/>
              <a:gd name="connsiteX16" fmla="*/ 1251232 w 1737841"/>
              <a:gd name="connsiteY16" fmla="*/ 191820 h 1123927"/>
              <a:gd name="connsiteX17" fmla="*/ 1292123 w 1737841"/>
              <a:gd name="connsiteY17" fmla="*/ 328366 h 1123927"/>
              <a:gd name="connsiteX18" fmla="*/ 1405154 w 1737841"/>
              <a:gd name="connsiteY18" fmla="*/ 369368 h 1123927"/>
              <a:gd name="connsiteX19" fmla="*/ 1405154 w 1737841"/>
              <a:gd name="connsiteY19" fmla="*/ 486566 h 1123927"/>
              <a:gd name="connsiteX20" fmla="*/ 17974 w 1737841"/>
              <a:gd name="connsiteY20" fmla="*/ 1110941 h 1123927"/>
              <a:gd name="connsiteX21" fmla="*/ 0 w 1737841"/>
              <a:gd name="connsiteY21" fmla="*/ 1123928 h 1123927"/>
              <a:gd name="connsiteX22" fmla="*/ 77260 w 1737841"/>
              <a:gd name="connsiteY22" fmla="*/ 1123928 h 1123927"/>
              <a:gd name="connsiteX23" fmla="*/ 1454333 w 1737841"/>
              <a:gd name="connsiteY23" fmla="*/ 520630 h 1123927"/>
              <a:gd name="connsiteX24" fmla="*/ 1498659 w 1737841"/>
              <a:gd name="connsiteY24" fmla="*/ 511322 h 1123927"/>
              <a:gd name="connsiteX25" fmla="*/ 1737842 w 1737841"/>
              <a:gd name="connsiteY25" fmla="*/ 469212 h 1123927"/>
              <a:gd name="connsiteX26" fmla="*/ 1737842 w 1737841"/>
              <a:gd name="connsiteY26" fmla="*/ 424443 h 1123927"/>
              <a:gd name="connsiteX27" fmla="*/ 1489484 w 1737841"/>
              <a:gd name="connsiteY27" fmla="*/ 467904 h 1123927"/>
              <a:gd name="connsiteX28" fmla="*/ 1560405 w 1737841"/>
              <a:gd name="connsiteY28" fmla="*/ 215247 h 1123927"/>
              <a:gd name="connsiteX29" fmla="*/ 1532391 w 1737841"/>
              <a:gd name="connsiteY29" fmla="*/ 296696 h 1123927"/>
              <a:gd name="connsiteX30" fmla="*/ 1458478 w 1737841"/>
              <a:gd name="connsiteY30" fmla="*/ 324621 h 1123927"/>
              <a:gd name="connsiteX31" fmla="*/ 1459497 w 1737841"/>
              <a:gd name="connsiteY31" fmla="*/ 267729 h 1123927"/>
              <a:gd name="connsiteX32" fmla="*/ 1477959 w 1737841"/>
              <a:gd name="connsiteY32" fmla="*/ 240158 h 1123927"/>
              <a:gd name="connsiteX33" fmla="*/ 1558034 w 1737841"/>
              <a:gd name="connsiteY33" fmla="*/ 215247 h 1123927"/>
              <a:gd name="connsiteX34" fmla="*/ 1428536 w 1737841"/>
              <a:gd name="connsiteY34" fmla="*/ 62012 h 1123927"/>
              <a:gd name="connsiteX35" fmla="*/ 1467919 w 1737841"/>
              <a:gd name="connsiteY35" fmla="*/ 143062 h 1123927"/>
              <a:gd name="connsiteX36" fmla="*/ 1434675 w 1737841"/>
              <a:gd name="connsiteY36" fmla="*/ 214870 h 1123927"/>
              <a:gd name="connsiteX37" fmla="*/ 1420358 w 1737841"/>
              <a:gd name="connsiteY37" fmla="*/ 212964 h 1123927"/>
              <a:gd name="connsiteX38" fmla="*/ 1389108 w 1737841"/>
              <a:gd name="connsiteY38" fmla="*/ 144724 h 1123927"/>
              <a:gd name="connsiteX39" fmla="*/ 1428536 w 1737841"/>
              <a:gd name="connsiteY39" fmla="*/ 62012 h 1123927"/>
              <a:gd name="connsiteX40" fmla="*/ 1398483 w 1737841"/>
              <a:gd name="connsiteY40" fmla="*/ 324399 h 1123927"/>
              <a:gd name="connsiteX41" fmla="*/ 1322951 w 1737841"/>
              <a:gd name="connsiteY41" fmla="*/ 296407 h 1123927"/>
              <a:gd name="connsiteX42" fmla="*/ 1294960 w 1737841"/>
              <a:gd name="connsiteY42" fmla="*/ 214981 h 1123927"/>
              <a:gd name="connsiteX43" fmla="*/ 1377118 w 1737841"/>
              <a:gd name="connsiteY43" fmla="*/ 239360 h 1123927"/>
              <a:gd name="connsiteX44" fmla="*/ 1396532 w 1737841"/>
              <a:gd name="connsiteY44" fmla="*/ 268881 h 1123927"/>
              <a:gd name="connsiteX45" fmla="*/ 1398483 w 1737841"/>
              <a:gd name="connsiteY45" fmla="*/ 324399 h 1123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737841" h="1123927">
                <a:moveTo>
                  <a:pt x="1489484" y="467904"/>
                </a:moveTo>
                <a:lnTo>
                  <a:pt x="1449591" y="476282"/>
                </a:lnTo>
                <a:lnTo>
                  <a:pt x="1449591" y="369811"/>
                </a:lnTo>
                <a:cubicBezTo>
                  <a:pt x="1490986" y="369390"/>
                  <a:pt x="1531004" y="354873"/>
                  <a:pt x="1563043" y="328655"/>
                </a:cubicBezTo>
                <a:cubicBezTo>
                  <a:pt x="1612776" y="280871"/>
                  <a:pt x="1604354" y="195677"/>
                  <a:pt x="1603978" y="192109"/>
                </a:cubicBezTo>
                <a:lnTo>
                  <a:pt x="1602138" y="174977"/>
                </a:lnTo>
                <a:lnTo>
                  <a:pt x="1585095" y="172516"/>
                </a:lnTo>
                <a:cubicBezTo>
                  <a:pt x="1558674" y="169429"/>
                  <a:pt x="1531917" y="171049"/>
                  <a:pt x="1506062" y="177304"/>
                </a:cubicBezTo>
                <a:cubicBezTo>
                  <a:pt x="1509185" y="166688"/>
                  <a:pt x="1511197" y="155777"/>
                  <a:pt x="1512068" y="144746"/>
                </a:cubicBezTo>
                <a:cubicBezTo>
                  <a:pt x="1512068" y="76861"/>
                  <a:pt x="1446133" y="16201"/>
                  <a:pt x="1443363" y="13564"/>
                </a:cubicBezTo>
                <a:lnTo>
                  <a:pt x="1428447" y="0"/>
                </a:lnTo>
                <a:lnTo>
                  <a:pt x="1413531" y="13564"/>
                </a:lnTo>
                <a:cubicBezTo>
                  <a:pt x="1410717" y="16112"/>
                  <a:pt x="1344826" y="76861"/>
                  <a:pt x="1344826" y="146342"/>
                </a:cubicBezTo>
                <a:cubicBezTo>
                  <a:pt x="1345606" y="156717"/>
                  <a:pt x="1347364" y="166993"/>
                  <a:pt x="1350079" y="177038"/>
                </a:cubicBezTo>
                <a:cubicBezTo>
                  <a:pt x="1323913" y="170657"/>
                  <a:pt x="1296812" y="169035"/>
                  <a:pt x="1270071" y="172251"/>
                </a:cubicBezTo>
                <a:lnTo>
                  <a:pt x="1253049" y="174733"/>
                </a:lnTo>
                <a:lnTo>
                  <a:pt x="1251232" y="191820"/>
                </a:lnTo>
                <a:cubicBezTo>
                  <a:pt x="1250855" y="195433"/>
                  <a:pt x="1242367" y="280583"/>
                  <a:pt x="1292123" y="328366"/>
                </a:cubicBezTo>
                <a:cubicBezTo>
                  <a:pt x="1324029" y="354510"/>
                  <a:pt x="1363906" y="368973"/>
                  <a:pt x="1405154" y="369368"/>
                </a:cubicBezTo>
                <a:lnTo>
                  <a:pt x="1405154" y="486566"/>
                </a:lnTo>
                <a:cubicBezTo>
                  <a:pt x="906188" y="601407"/>
                  <a:pt x="434791" y="813585"/>
                  <a:pt x="17974" y="1110941"/>
                </a:cubicBezTo>
                <a:lnTo>
                  <a:pt x="0" y="1123928"/>
                </a:lnTo>
                <a:lnTo>
                  <a:pt x="77260" y="1123928"/>
                </a:lnTo>
                <a:cubicBezTo>
                  <a:pt x="492140" y="834218"/>
                  <a:pt x="960099" y="629206"/>
                  <a:pt x="1454333" y="520630"/>
                </a:cubicBezTo>
                <a:lnTo>
                  <a:pt x="1498659" y="511322"/>
                </a:lnTo>
                <a:cubicBezTo>
                  <a:pt x="1580662" y="494256"/>
                  <a:pt x="1660803" y="480294"/>
                  <a:pt x="1737842" y="469212"/>
                </a:cubicBezTo>
                <a:lnTo>
                  <a:pt x="1737842" y="424443"/>
                </a:lnTo>
                <a:cubicBezTo>
                  <a:pt x="1657922" y="435724"/>
                  <a:pt x="1574723" y="450174"/>
                  <a:pt x="1489484" y="467904"/>
                </a:cubicBezTo>
                <a:close/>
                <a:moveTo>
                  <a:pt x="1560405" y="215247"/>
                </a:moveTo>
                <a:cubicBezTo>
                  <a:pt x="1561443" y="244923"/>
                  <a:pt x="1551462" y="273934"/>
                  <a:pt x="1532391" y="296696"/>
                </a:cubicBezTo>
                <a:cubicBezTo>
                  <a:pt x="1511241" y="313435"/>
                  <a:pt x="1485413" y="323194"/>
                  <a:pt x="1458478" y="324621"/>
                </a:cubicBezTo>
                <a:cubicBezTo>
                  <a:pt x="1456124" y="305705"/>
                  <a:pt x="1456468" y="286549"/>
                  <a:pt x="1459497" y="267729"/>
                </a:cubicBezTo>
                <a:cubicBezTo>
                  <a:pt x="1463527" y="257281"/>
                  <a:pt x="1469834" y="247862"/>
                  <a:pt x="1477959" y="240158"/>
                </a:cubicBezTo>
                <a:cubicBezTo>
                  <a:pt x="1500729" y="222385"/>
                  <a:pt x="1529200" y="213527"/>
                  <a:pt x="1558034" y="215247"/>
                </a:cubicBezTo>
                <a:close/>
                <a:moveTo>
                  <a:pt x="1428536" y="62012"/>
                </a:moveTo>
                <a:cubicBezTo>
                  <a:pt x="1450007" y="84113"/>
                  <a:pt x="1463813" y="112524"/>
                  <a:pt x="1467919" y="143062"/>
                </a:cubicBezTo>
                <a:cubicBezTo>
                  <a:pt x="1465406" y="170103"/>
                  <a:pt x="1453668" y="195457"/>
                  <a:pt x="1434675" y="214870"/>
                </a:cubicBezTo>
                <a:cubicBezTo>
                  <a:pt x="1429821" y="215730"/>
                  <a:pt x="1424819" y="215065"/>
                  <a:pt x="1420358" y="212964"/>
                </a:cubicBezTo>
                <a:cubicBezTo>
                  <a:pt x="1401718" y="194965"/>
                  <a:pt x="1390557" y="170595"/>
                  <a:pt x="1389108" y="144724"/>
                </a:cubicBezTo>
                <a:cubicBezTo>
                  <a:pt x="1392944" y="113610"/>
                  <a:pt x="1406780" y="84585"/>
                  <a:pt x="1428536" y="62012"/>
                </a:cubicBezTo>
                <a:close/>
                <a:moveTo>
                  <a:pt x="1398483" y="324399"/>
                </a:moveTo>
                <a:cubicBezTo>
                  <a:pt x="1370999" y="323196"/>
                  <a:pt x="1344582" y="313406"/>
                  <a:pt x="1322951" y="296407"/>
                </a:cubicBezTo>
                <a:cubicBezTo>
                  <a:pt x="1303916" y="273635"/>
                  <a:pt x="1293949" y="244644"/>
                  <a:pt x="1294960" y="214981"/>
                </a:cubicBezTo>
                <a:cubicBezTo>
                  <a:pt x="1324410" y="212738"/>
                  <a:pt x="1353656" y="221417"/>
                  <a:pt x="1377118" y="239360"/>
                </a:cubicBezTo>
                <a:cubicBezTo>
                  <a:pt x="1385364" y="247910"/>
                  <a:pt x="1391949" y="257921"/>
                  <a:pt x="1396532" y="268881"/>
                </a:cubicBezTo>
                <a:cubicBezTo>
                  <a:pt x="1401426" y="286993"/>
                  <a:pt x="1402093" y="305988"/>
                  <a:pt x="1398483" y="324399"/>
                </a:cubicBezTo>
                <a:close/>
              </a:path>
            </a:pathLst>
          </a:custGeom>
          <a:solidFill>
            <a:srgbClr val="800000"/>
          </a:solidFill>
          <a:ln w="221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 kern="0" dirty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31" name="Freccia a destra 30">
            <a:extLst>
              <a:ext uri="{FF2B5EF4-FFF2-40B4-BE49-F238E27FC236}">
                <a16:creationId xmlns:a16="http://schemas.microsoft.com/office/drawing/2014/main" id="{B9784F52-6801-FF77-A1F7-BA8C0FD73ADC}"/>
              </a:ext>
            </a:extLst>
          </p:cNvPr>
          <p:cNvSpPr/>
          <p:nvPr/>
        </p:nvSpPr>
        <p:spPr bwMode="auto">
          <a:xfrm>
            <a:off x="3238521" y="5260997"/>
            <a:ext cx="255346" cy="12773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sp>
        <p:nvSpPr>
          <p:cNvPr id="32" name="Cilindro 31">
            <a:extLst>
              <a:ext uri="{FF2B5EF4-FFF2-40B4-BE49-F238E27FC236}">
                <a16:creationId xmlns:a16="http://schemas.microsoft.com/office/drawing/2014/main" id="{64C0B458-A2F4-6B52-182B-84F3FF3212AE}"/>
              </a:ext>
            </a:extLst>
          </p:cNvPr>
          <p:cNvSpPr/>
          <p:nvPr/>
        </p:nvSpPr>
        <p:spPr bwMode="auto">
          <a:xfrm rot="5400000">
            <a:off x="2392317" y="4966762"/>
            <a:ext cx="264632" cy="730102"/>
          </a:xfrm>
          <a:prstGeom prst="can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sp>
        <p:nvSpPr>
          <p:cNvPr id="33" name="Cilindro 32">
            <a:extLst>
              <a:ext uri="{FF2B5EF4-FFF2-40B4-BE49-F238E27FC236}">
                <a16:creationId xmlns:a16="http://schemas.microsoft.com/office/drawing/2014/main" id="{E7E06800-A8C0-1F11-29B5-8DA9F74FF687}"/>
              </a:ext>
            </a:extLst>
          </p:cNvPr>
          <p:cNvSpPr/>
          <p:nvPr/>
        </p:nvSpPr>
        <p:spPr bwMode="auto">
          <a:xfrm rot="5400000">
            <a:off x="2807306" y="5254166"/>
            <a:ext cx="264632" cy="155294"/>
          </a:xfrm>
          <a:prstGeom prst="can">
            <a:avLst>
              <a:gd name="adj" fmla="val 35706"/>
            </a:avLst>
          </a:prstGeom>
          <a:solidFill>
            <a:srgbClr val="FF0000">
              <a:alpha val="20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pic>
        <p:nvPicPr>
          <p:cNvPr id="34" name="Elemento grafico 33" descr="Wi-Fi contorno">
            <a:extLst>
              <a:ext uri="{FF2B5EF4-FFF2-40B4-BE49-F238E27FC236}">
                <a16:creationId xmlns:a16="http://schemas.microsoft.com/office/drawing/2014/main" id="{5ADD46F7-03C1-1406-CC2A-CF2C779276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 rot="12104664" flipV="1">
            <a:off x="4509679" y="5325542"/>
            <a:ext cx="914400" cy="914400"/>
          </a:xfrm>
          <a:prstGeom prst="rect">
            <a:avLst/>
          </a:prstGeom>
        </p:spPr>
      </p:pic>
      <p:sp>
        <p:nvSpPr>
          <p:cNvPr id="35" name="Cilindro 34">
            <a:extLst>
              <a:ext uri="{FF2B5EF4-FFF2-40B4-BE49-F238E27FC236}">
                <a16:creationId xmlns:a16="http://schemas.microsoft.com/office/drawing/2014/main" id="{25003773-6BFF-3CBC-3C57-29DF68CE9B1B}"/>
              </a:ext>
            </a:extLst>
          </p:cNvPr>
          <p:cNvSpPr/>
          <p:nvPr/>
        </p:nvSpPr>
        <p:spPr bwMode="auto">
          <a:xfrm rot="5400000">
            <a:off x="5048639" y="4997019"/>
            <a:ext cx="264632" cy="730102"/>
          </a:xfrm>
          <a:prstGeom prst="can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sp>
        <p:nvSpPr>
          <p:cNvPr id="36" name="Cilindro 35">
            <a:extLst>
              <a:ext uri="{FF2B5EF4-FFF2-40B4-BE49-F238E27FC236}">
                <a16:creationId xmlns:a16="http://schemas.microsoft.com/office/drawing/2014/main" id="{E36BAE83-F405-4EAC-EEA2-57B8D3DCB115}"/>
              </a:ext>
            </a:extLst>
          </p:cNvPr>
          <p:cNvSpPr/>
          <p:nvPr/>
        </p:nvSpPr>
        <p:spPr bwMode="auto">
          <a:xfrm rot="5400000">
            <a:off x="5111252" y="4884023"/>
            <a:ext cx="139407" cy="961286"/>
          </a:xfrm>
          <a:prstGeom prst="can">
            <a:avLst>
              <a:gd name="adj" fmla="val 35706"/>
            </a:avLst>
          </a:prstGeom>
          <a:solidFill>
            <a:srgbClr val="FF0000">
              <a:alpha val="20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sp>
        <p:nvSpPr>
          <p:cNvPr id="37" name="Freccia a destra 36">
            <a:extLst>
              <a:ext uri="{FF2B5EF4-FFF2-40B4-BE49-F238E27FC236}">
                <a16:creationId xmlns:a16="http://schemas.microsoft.com/office/drawing/2014/main" id="{F90C5123-EFB7-38BF-53B2-D9B1FFA9BD3A}"/>
              </a:ext>
            </a:extLst>
          </p:cNvPr>
          <p:cNvSpPr/>
          <p:nvPr/>
        </p:nvSpPr>
        <p:spPr bwMode="auto">
          <a:xfrm flipH="1">
            <a:off x="1707549" y="5267945"/>
            <a:ext cx="255346" cy="12773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sp>
        <p:nvSpPr>
          <p:cNvPr id="38" name="Cilindro 37">
            <a:extLst>
              <a:ext uri="{FF2B5EF4-FFF2-40B4-BE49-F238E27FC236}">
                <a16:creationId xmlns:a16="http://schemas.microsoft.com/office/drawing/2014/main" id="{ABBCAF70-2789-D72B-E620-AFA3C729E9BB}"/>
              </a:ext>
            </a:extLst>
          </p:cNvPr>
          <p:cNvSpPr/>
          <p:nvPr/>
        </p:nvSpPr>
        <p:spPr bwMode="auto">
          <a:xfrm rot="5400000">
            <a:off x="7777261" y="4774738"/>
            <a:ext cx="264632" cy="730102"/>
          </a:xfrm>
          <a:prstGeom prst="can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sp>
        <p:nvSpPr>
          <p:cNvPr id="39" name="Cilindro 38">
            <a:extLst>
              <a:ext uri="{FF2B5EF4-FFF2-40B4-BE49-F238E27FC236}">
                <a16:creationId xmlns:a16="http://schemas.microsoft.com/office/drawing/2014/main" id="{FCE5FBB6-5E19-3796-F4C2-D1323FCDB40B}"/>
              </a:ext>
            </a:extLst>
          </p:cNvPr>
          <p:cNvSpPr/>
          <p:nvPr/>
        </p:nvSpPr>
        <p:spPr bwMode="auto">
          <a:xfrm rot="5400000">
            <a:off x="8621998" y="4774738"/>
            <a:ext cx="264632" cy="730102"/>
          </a:xfrm>
          <a:prstGeom prst="can">
            <a:avLst>
              <a:gd name="adj" fmla="val 35706"/>
            </a:avLst>
          </a:prstGeom>
          <a:solidFill>
            <a:srgbClr val="FF0000">
              <a:alpha val="20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pic>
        <p:nvPicPr>
          <p:cNvPr id="40" name="Elemento grafico 39" descr="Sole contorno">
            <a:extLst>
              <a:ext uri="{FF2B5EF4-FFF2-40B4-BE49-F238E27FC236}">
                <a16:creationId xmlns:a16="http://schemas.microsoft.com/office/drawing/2014/main" id="{C76B7966-3137-C746-CAC4-8F6E442871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auto">
          <a:xfrm>
            <a:off x="8539942" y="5408474"/>
            <a:ext cx="413739" cy="413739"/>
          </a:xfrm>
          <a:prstGeom prst="rect">
            <a:avLst/>
          </a:prstGeom>
        </p:spPr>
      </p:pic>
      <p:pic>
        <p:nvPicPr>
          <p:cNvPr id="41" name="Elemento grafico 40" descr="Fiocco di neve contorno">
            <a:extLst>
              <a:ext uri="{FF2B5EF4-FFF2-40B4-BE49-F238E27FC236}">
                <a16:creationId xmlns:a16="http://schemas.microsoft.com/office/drawing/2014/main" id="{3F56E19E-8EAE-09DA-7717-92A142A66D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 bwMode="auto">
          <a:xfrm>
            <a:off x="7702708" y="5408474"/>
            <a:ext cx="413739" cy="413739"/>
          </a:xfrm>
          <a:prstGeom prst="rect">
            <a:avLst/>
          </a:prstGeom>
        </p:spPr>
      </p:pic>
      <p:sp>
        <p:nvSpPr>
          <p:cNvPr id="42" name="Figura a mano libera: forma 41">
            <a:extLst>
              <a:ext uri="{FF2B5EF4-FFF2-40B4-BE49-F238E27FC236}">
                <a16:creationId xmlns:a16="http://schemas.microsoft.com/office/drawing/2014/main" id="{107D8D5A-7A85-2C67-907C-8D44F222B809}"/>
              </a:ext>
            </a:extLst>
          </p:cNvPr>
          <p:cNvSpPr/>
          <p:nvPr/>
        </p:nvSpPr>
        <p:spPr bwMode="auto">
          <a:xfrm>
            <a:off x="9840648" y="4012479"/>
            <a:ext cx="433040" cy="89857"/>
          </a:xfrm>
          <a:custGeom>
            <a:avLst/>
            <a:gdLst>
              <a:gd name="connsiteX0" fmla="*/ 0 w 294290"/>
              <a:gd name="connsiteY0" fmla="*/ 10510 h 10510"/>
              <a:gd name="connsiteX1" fmla="*/ 294290 w 294290"/>
              <a:gd name="connsiteY1" fmla="*/ 0 h 1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290" h="10510">
                <a:moveTo>
                  <a:pt x="0" y="10510"/>
                </a:moveTo>
                <a:cubicBezTo>
                  <a:pt x="280271" y="-269"/>
                  <a:pt x="182112" y="0"/>
                  <a:pt x="294290" y="0"/>
                </a:cubicBezTo>
              </a:path>
            </a:pathLst>
          </a:custGeom>
          <a:noFill/>
          <a:ln w="18034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sp>
        <p:nvSpPr>
          <p:cNvPr id="43" name="Figura a mano libera: forma 42">
            <a:extLst>
              <a:ext uri="{FF2B5EF4-FFF2-40B4-BE49-F238E27FC236}">
                <a16:creationId xmlns:a16="http://schemas.microsoft.com/office/drawing/2014/main" id="{CACEE6AA-8059-2C3F-0DC9-D8DAA1091C3F}"/>
              </a:ext>
            </a:extLst>
          </p:cNvPr>
          <p:cNvSpPr/>
          <p:nvPr/>
        </p:nvSpPr>
        <p:spPr bwMode="auto">
          <a:xfrm rot="161838">
            <a:off x="1199306" y="4202586"/>
            <a:ext cx="433040" cy="65613"/>
          </a:xfrm>
          <a:custGeom>
            <a:avLst/>
            <a:gdLst>
              <a:gd name="connsiteX0" fmla="*/ 0 w 294290"/>
              <a:gd name="connsiteY0" fmla="*/ 10510 h 10510"/>
              <a:gd name="connsiteX1" fmla="*/ 294290 w 294290"/>
              <a:gd name="connsiteY1" fmla="*/ 0 h 1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290" h="10510">
                <a:moveTo>
                  <a:pt x="0" y="10510"/>
                </a:moveTo>
                <a:cubicBezTo>
                  <a:pt x="280271" y="-269"/>
                  <a:pt x="182112" y="0"/>
                  <a:pt x="294290" y="0"/>
                </a:cubicBezTo>
              </a:path>
            </a:pathLst>
          </a:custGeom>
          <a:noFill/>
          <a:ln w="18034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F24B46D9-9CBF-F1D3-C199-B98F96726726}"/>
              </a:ext>
            </a:extLst>
          </p:cNvPr>
          <p:cNvSpPr txBox="1"/>
          <p:nvPr/>
        </p:nvSpPr>
        <p:spPr bwMode="auto">
          <a:xfrm>
            <a:off x="2297546" y="6071097"/>
            <a:ext cx="2566728" cy="369332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kern="0" dirty="0" err="1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Change</a:t>
            </a:r>
            <a:r>
              <a:rPr lang="it-IT" kern="0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in </a:t>
            </a:r>
            <a:r>
              <a:rPr lang="it-IT" kern="0" dirty="0" err="1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fiber</a:t>
            </a:r>
            <a:r>
              <a:rPr lang="it-IT" kern="0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kern="0" dirty="0" err="1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length</a:t>
            </a:r>
            <a:endParaRPr lang="it-IT" kern="0" dirty="0">
              <a:solidFill>
                <a:prstClr val="black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6511A23C-CBBC-490A-7424-CFBAF49264DB}"/>
              </a:ext>
            </a:extLst>
          </p:cNvPr>
          <p:cNvSpPr txBox="1"/>
          <p:nvPr/>
        </p:nvSpPr>
        <p:spPr bwMode="auto">
          <a:xfrm>
            <a:off x="7031198" y="6075250"/>
            <a:ext cx="2728632" cy="369332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kern="0" dirty="0" err="1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Change</a:t>
            </a:r>
            <a:r>
              <a:rPr lang="it-IT" kern="0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in glass </a:t>
            </a:r>
            <a:r>
              <a:rPr lang="it-IT" kern="0" dirty="0" err="1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density</a:t>
            </a:r>
            <a:endParaRPr lang="it-IT" kern="0" dirty="0">
              <a:solidFill>
                <a:prstClr val="black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89" name="CasellaDiTesto 88">
            <a:extLst>
              <a:ext uri="{FF2B5EF4-FFF2-40B4-BE49-F238E27FC236}">
                <a16:creationId xmlns:a16="http://schemas.microsoft.com/office/drawing/2014/main" id="{31CFAADB-CB60-815E-1B3B-EC67C456B183}"/>
              </a:ext>
            </a:extLst>
          </p:cNvPr>
          <p:cNvSpPr txBox="1"/>
          <p:nvPr/>
        </p:nvSpPr>
        <p:spPr>
          <a:xfrm>
            <a:off x="1841362" y="4564921"/>
            <a:ext cx="9123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Strain</a:t>
            </a:r>
            <a:endParaRPr lang="it-IT" dirty="0"/>
          </a:p>
        </p:txBody>
      </p:sp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24A708BD-1401-43D1-020D-02DF4A220DF9}"/>
              </a:ext>
            </a:extLst>
          </p:cNvPr>
          <p:cNvSpPr txBox="1"/>
          <p:nvPr/>
        </p:nvSpPr>
        <p:spPr bwMode="auto">
          <a:xfrm>
            <a:off x="3905275" y="4579979"/>
            <a:ext cx="12566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Pressure</a:t>
            </a:r>
            <a:endParaRPr lang="it-IT" dirty="0"/>
          </a:p>
        </p:txBody>
      </p:sp>
      <p:sp>
        <p:nvSpPr>
          <p:cNvPr id="93" name="CasellaDiTesto 92">
            <a:extLst>
              <a:ext uri="{FF2B5EF4-FFF2-40B4-BE49-F238E27FC236}">
                <a16:creationId xmlns:a16="http://schemas.microsoft.com/office/drawing/2014/main" id="{993C2CCD-F62F-165A-12A2-7E82F0B9217A}"/>
              </a:ext>
            </a:extLst>
          </p:cNvPr>
          <p:cNvSpPr txBox="1"/>
          <p:nvPr/>
        </p:nvSpPr>
        <p:spPr bwMode="auto">
          <a:xfrm>
            <a:off x="7386990" y="4567868"/>
            <a:ext cx="21085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Temperature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6170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2" name="CasellaDiTesto 91">
            <a:extLst>
              <a:ext uri="{FF2B5EF4-FFF2-40B4-BE49-F238E27FC236}">
                <a16:creationId xmlns:a16="http://schemas.microsoft.com/office/drawing/2014/main" id="{21BD1579-18EE-768A-F27B-9EC99494102E}"/>
              </a:ext>
            </a:extLst>
          </p:cNvPr>
          <p:cNvSpPr txBox="1"/>
          <p:nvPr/>
        </p:nvSpPr>
        <p:spPr bwMode="auto">
          <a:xfrm>
            <a:off x="7341236" y="4562856"/>
            <a:ext cx="2108557" cy="151603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90" name="CasellaDiTesto 89">
            <a:extLst>
              <a:ext uri="{FF2B5EF4-FFF2-40B4-BE49-F238E27FC236}">
                <a16:creationId xmlns:a16="http://schemas.microsoft.com/office/drawing/2014/main" id="{2D11E0C0-BD3B-EE7A-02AC-3E833807AE6E}"/>
              </a:ext>
            </a:extLst>
          </p:cNvPr>
          <p:cNvSpPr txBox="1"/>
          <p:nvPr/>
        </p:nvSpPr>
        <p:spPr bwMode="auto">
          <a:xfrm>
            <a:off x="3917362" y="4568110"/>
            <a:ext cx="2108557" cy="151603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87" name="CasellaDiTesto 86">
            <a:extLst>
              <a:ext uri="{FF2B5EF4-FFF2-40B4-BE49-F238E27FC236}">
                <a16:creationId xmlns:a16="http://schemas.microsoft.com/office/drawing/2014/main" id="{E0733F22-4F9A-79E0-B049-62187B5B5B4B}"/>
              </a:ext>
            </a:extLst>
          </p:cNvPr>
          <p:cNvSpPr txBox="1"/>
          <p:nvPr/>
        </p:nvSpPr>
        <p:spPr>
          <a:xfrm>
            <a:off x="1527047" y="4562856"/>
            <a:ext cx="2108557" cy="151603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The </a:t>
            </a:r>
            <a:r>
              <a:rPr lang="it-IT" dirty="0" err="1"/>
              <a:t>fiber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a </a:t>
            </a:r>
            <a:r>
              <a:rPr lang="it-IT" dirty="0" err="1"/>
              <a:t>sensor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Cecilia Clivati - INRIM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906A02E-EE17-477B-9312-8E0C1C603D39}" type="slidenum">
              <a:rPr lang="it-IT"/>
              <a:t>5</a:t>
            </a:fld>
            <a:endParaRPr lang="it-IT"/>
          </a:p>
        </p:txBody>
      </p:sp>
      <p:sp>
        <p:nvSpPr>
          <p:cNvPr id="13" name="Freeform 49">
            <a:extLst>
              <a:ext uri="{FF2B5EF4-FFF2-40B4-BE49-F238E27FC236}">
                <a16:creationId xmlns:a16="http://schemas.microsoft.com/office/drawing/2014/main" id="{300091DA-93A7-5237-70C1-C85B2188E20F}"/>
              </a:ext>
            </a:extLst>
          </p:cNvPr>
          <p:cNvSpPr/>
          <p:nvPr/>
        </p:nvSpPr>
        <p:spPr bwMode="auto">
          <a:xfrm>
            <a:off x="1687290" y="3879462"/>
            <a:ext cx="8078502" cy="528840"/>
          </a:xfrm>
          <a:custGeom>
            <a:avLst/>
            <a:gdLst/>
            <a:ahLst/>
            <a:cxnLst/>
            <a:rect l="0" t="0" r="r" b="b"/>
            <a:pathLst>
              <a:path w="15114" h="1469">
                <a:moveTo>
                  <a:pt x="0" y="908"/>
                </a:moveTo>
                <a:cubicBezTo>
                  <a:pt x="552" y="835"/>
                  <a:pt x="990" y="1023"/>
                  <a:pt x="1610" y="973"/>
                </a:cubicBezTo>
                <a:cubicBezTo>
                  <a:pt x="2291" y="919"/>
                  <a:pt x="2778" y="438"/>
                  <a:pt x="3270" y="895"/>
                </a:cubicBezTo>
                <a:cubicBezTo>
                  <a:pt x="3475" y="1085"/>
                  <a:pt x="4271" y="1307"/>
                  <a:pt x="4823" y="1062"/>
                </a:cubicBezTo>
                <a:cubicBezTo>
                  <a:pt x="5231" y="880"/>
                  <a:pt x="5372" y="537"/>
                  <a:pt x="6162" y="544"/>
                </a:cubicBezTo>
                <a:cubicBezTo>
                  <a:pt x="6928" y="550"/>
                  <a:pt x="6699" y="888"/>
                  <a:pt x="6967" y="1054"/>
                </a:cubicBezTo>
                <a:cubicBezTo>
                  <a:pt x="7630" y="1460"/>
                  <a:pt x="8072" y="809"/>
                  <a:pt x="8199" y="639"/>
                </a:cubicBezTo>
                <a:cubicBezTo>
                  <a:pt x="8346" y="444"/>
                  <a:pt x="9196" y="33"/>
                  <a:pt x="9377" y="470"/>
                </a:cubicBezTo>
                <a:cubicBezTo>
                  <a:pt x="9463" y="678"/>
                  <a:pt x="9260" y="896"/>
                  <a:pt x="9647" y="1093"/>
                </a:cubicBezTo>
                <a:cubicBezTo>
                  <a:pt x="10386" y="1468"/>
                  <a:pt x="10522" y="946"/>
                  <a:pt x="10717" y="805"/>
                </a:cubicBezTo>
                <a:cubicBezTo>
                  <a:pt x="10888" y="681"/>
                  <a:pt x="11641" y="0"/>
                  <a:pt x="11683" y="559"/>
                </a:cubicBezTo>
                <a:cubicBezTo>
                  <a:pt x="11708" y="872"/>
                  <a:pt x="12390" y="922"/>
                  <a:pt x="12809" y="634"/>
                </a:cubicBezTo>
                <a:cubicBezTo>
                  <a:pt x="13166" y="389"/>
                  <a:pt x="13865" y="733"/>
                  <a:pt x="14469" y="677"/>
                </a:cubicBezTo>
                <a:lnTo>
                  <a:pt x="15005" y="644"/>
                </a:lnTo>
                <a:lnTo>
                  <a:pt x="15113" y="642"/>
                </a:lnTo>
              </a:path>
            </a:pathLst>
          </a:custGeom>
          <a:ln w="18000">
            <a:solidFill>
              <a:srgbClr val="000000"/>
            </a:solidFill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it-IT" kern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9235B292-B2BB-94F6-C8A8-5F70902314B5}"/>
              </a:ext>
            </a:extLst>
          </p:cNvPr>
          <p:cNvSpPr txBox="1"/>
          <p:nvPr/>
        </p:nvSpPr>
        <p:spPr bwMode="auto">
          <a:xfrm rot="21273121">
            <a:off x="8890758" y="4073537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kern="0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Optical </a:t>
            </a:r>
            <a:r>
              <a:rPr lang="it-IT" kern="0" dirty="0" err="1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fiber</a:t>
            </a:r>
            <a:endParaRPr lang="it-IT" kern="0" dirty="0">
              <a:solidFill>
                <a:prstClr val="black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pic>
        <p:nvPicPr>
          <p:cNvPr id="28" name="Elemento grafico 27" descr="Wi-Fi contorno">
            <a:extLst>
              <a:ext uri="{FF2B5EF4-FFF2-40B4-BE49-F238E27FC236}">
                <a16:creationId xmlns:a16="http://schemas.microsoft.com/office/drawing/2014/main" id="{D36119D6-EC4D-7C94-C241-D8836EFB41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 rot="11869081">
            <a:off x="4910034" y="4474333"/>
            <a:ext cx="914400" cy="914400"/>
          </a:xfrm>
          <a:prstGeom prst="rect">
            <a:avLst/>
          </a:prstGeom>
        </p:spPr>
      </p:pic>
      <p:sp>
        <p:nvSpPr>
          <p:cNvPr id="29" name="Figura a mano libera: forma 28">
            <a:extLst>
              <a:ext uri="{FF2B5EF4-FFF2-40B4-BE49-F238E27FC236}">
                <a16:creationId xmlns:a16="http://schemas.microsoft.com/office/drawing/2014/main" id="{B2AC1ADF-1009-3545-677F-1715A0A62C70}"/>
              </a:ext>
            </a:extLst>
          </p:cNvPr>
          <p:cNvSpPr/>
          <p:nvPr/>
        </p:nvSpPr>
        <p:spPr bwMode="auto">
          <a:xfrm>
            <a:off x="772662" y="2796147"/>
            <a:ext cx="1319762" cy="1351438"/>
          </a:xfrm>
          <a:custGeom>
            <a:avLst/>
            <a:gdLst>
              <a:gd name="connsiteX0" fmla="*/ 1263434 w 1319762"/>
              <a:gd name="connsiteY0" fmla="*/ 1285328 h 1351438"/>
              <a:gd name="connsiteX1" fmla="*/ 1114970 w 1319762"/>
              <a:gd name="connsiteY1" fmla="*/ 1172889 h 1351438"/>
              <a:gd name="connsiteX2" fmla="*/ 952125 w 1319762"/>
              <a:gd name="connsiteY2" fmla="*/ 1115194 h 1351438"/>
              <a:gd name="connsiteX3" fmla="*/ 892390 w 1319762"/>
              <a:gd name="connsiteY3" fmla="*/ 459287 h 1351438"/>
              <a:gd name="connsiteX4" fmla="*/ 864423 w 1319762"/>
              <a:gd name="connsiteY4" fmla="*/ 364969 h 1351438"/>
              <a:gd name="connsiteX5" fmla="*/ 864683 w 1319762"/>
              <a:gd name="connsiteY5" fmla="*/ 364725 h 1351438"/>
              <a:gd name="connsiteX6" fmla="*/ 924974 w 1319762"/>
              <a:gd name="connsiteY6" fmla="*/ 394431 h 1351438"/>
              <a:gd name="connsiteX7" fmla="*/ 977701 w 1319762"/>
              <a:gd name="connsiteY7" fmla="*/ 446009 h 1351438"/>
              <a:gd name="connsiteX8" fmla="*/ 1089205 w 1319762"/>
              <a:gd name="connsiteY8" fmla="*/ 616759 h 1351438"/>
              <a:gd name="connsiteX9" fmla="*/ 1117778 w 1319762"/>
              <a:gd name="connsiteY9" fmla="*/ 625891 h 1351438"/>
              <a:gd name="connsiteX10" fmla="*/ 1129216 w 1319762"/>
              <a:gd name="connsiteY10" fmla="*/ 608536 h 1351438"/>
              <a:gd name="connsiteX11" fmla="*/ 1120519 w 1319762"/>
              <a:gd name="connsiteY11" fmla="*/ 400742 h 1351438"/>
              <a:gd name="connsiteX12" fmla="*/ 1098355 w 1319762"/>
              <a:gd name="connsiteY12" fmla="*/ 338911 h 1351438"/>
              <a:gd name="connsiteX13" fmla="*/ 1098618 w 1319762"/>
              <a:gd name="connsiteY13" fmla="*/ 338620 h 1351438"/>
              <a:gd name="connsiteX14" fmla="*/ 1260763 w 1319762"/>
              <a:gd name="connsiteY14" fmla="*/ 419934 h 1351438"/>
              <a:gd name="connsiteX15" fmla="*/ 1289831 w 1319762"/>
              <a:gd name="connsiteY15" fmla="*/ 412527 h 1351438"/>
              <a:gd name="connsiteX16" fmla="*/ 1290417 w 1319762"/>
              <a:gd name="connsiteY16" fmla="*/ 391918 h 1351438"/>
              <a:gd name="connsiteX17" fmla="*/ 1150902 w 1319762"/>
              <a:gd name="connsiteY17" fmla="*/ 185032 h 1351438"/>
              <a:gd name="connsiteX18" fmla="*/ 1018408 w 1319762"/>
              <a:gd name="connsiteY18" fmla="*/ 113694 h 1351438"/>
              <a:gd name="connsiteX19" fmla="*/ 1018351 w 1319762"/>
              <a:gd name="connsiteY19" fmla="*/ 113297 h 1351438"/>
              <a:gd name="connsiteX20" fmla="*/ 1135284 w 1319762"/>
              <a:gd name="connsiteY20" fmla="*/ 60384 h 1351438"/>
              <a:gd name="connsiteX21" fmla="*/ 1147478 w 1319762"/>
              <a:gd name="connsiteY21" fmla="*/ 32977 h 1351438"/>
              <a:gd name="connsiteX22" fmla="*/ 1132043 w 1319762"/>
              <a:gd name="connsiteY22" fmla="*/ 19826 h 1351438"/>
              <a:gd name="connsiteX23" fmla="*/ 913395 w 1319762"/>
              <a:gd name="connsiteY23" fmla="*/ 335 h 1351438"/>
              <a:gd name="connsiteX24" fmla="*/ 746087 w 1319762"/>
              <a:gd name="connsiteY24" fmla="*/ 127778 h 1351438"/>
              <a:gd name="connsiteX25" fmla="*/ 741090 w 1319762"/>
              <a:gd name="connsiteY25" fmla="*/ 189291 h 1351438"/>
              <a:gd name="connsiteX26" fmla="*/ 740754 w 1319762"/>
              <a:gd name="connsiteY26" fmla="*/ 189471 h 1351438"/>
              <a:gd name="connsiteX27" fmla="*/ 664504 w 1319762"/>
              <a:gd name="connsiteY27" fmla="*/ 147685 h 1351438"/>
              <a:gd name="connsiteX28" fmla="*/ 438719 w 1319762"/>
              <a:gd name="connsiteY28" fmla="*/ 228712 h 1351438"/>
              <a:gd name="connsiteX29" fmla="*/ 331721 w 1319762"/>
              <a:gd name="connsiteY29" fmla="*/ 451430 h 1351438"/>
              <a:gd name="connsiteX30" fmla="*/ 345154 w 1319762"/>
              <a:gd name="connsiteY30" fmla="*/ 478252 h 1351438"/>
              <a:gd name="connsiteX31" fmla="*/ 364450 w 1319762"/>
              <a:gd name="connsiteY31" fmla="*/ 475187 h 1351438"/>
              <a:gd name="connsiteX32" fmla="*/ 551845 w 1319762"/>
              <a:gd name="connsiteY32" fmla="*/ 362044 h 1351438"/>
              <a:gd name="connsiteX33" fmla="*/ 552112 w 1319762"/>
              <a:gd name="connsiteY33" fmla="*/ 362332 h 1351438"/>
              <a:gd name="connsiteX34" fmla="*/ 528180 w 1319762"/>
              <a:gd name="connsiteY34" fmla="*/ 474353 h 1351438"/>
              <a:gd name="connsiteX35" fmla="*/ 576236 w 1319762"/>
              <a:gd name="connsiteY35" fmla="*/ 695529 h 1351438"/>
              <a:gd name="connsiteX36" fmla="*/ 596289 w 1319762"/>
              <a:gd name="connsiteY36" fmla="*/ 709864 h 1351438"/>
              <a:gd name="connsiteX37" fmla="*/ 597303 w 1319762"/>
              <a:gd name="connsiteY37" fmla="*/ 709843 h 1351438"/>
              <a:gd name="connsiteX38" fmla="*/ 616930 w 1319762"/>
              <a:gd name="connsiteY38" fmla="*/ 693593 h 1351438"/>
              <a:gd name="connsiteX39" fmla="*/ 692215 w 1319762"/>
              <a:gd name="connsiteY39" fmla="*/ 481480 h 1351438"/>
              <a:gd name="connsiteX40" fmla="*/ 727330 w 1319762"/>
              <a:gd name="connsiteY40" fmla="*/ 422598 h 1351438"/>
              <a:gd name="connsiteX41" fmla="*/ 763139 w 1319762"/>
              <a:gd name="connsiteY41" fmla="*/ 385817 h 1351438"/>
              <a:gd name="connsiteX42" fmla="*/ 763451 w 1319762"/>
              <a:gd name="connsiteY42" fmla="*/ 385873 h 1351438"/>
              <a:gd name="connsiteX43" fmla="*/ 787328 w 1319762"/>
              <a:gd name="connsiteY43" fmla="*/ 469133 h 1351438"/>
              <a:gd name="connsiteX44" fmla="*/ 790535 w 1319762"/>
              <a:gd name="connsiteY44" fmla="*/ 1104595 h 1351438"/>
              <a:gd name="connsiteX45" fmla="*/ 637347 w 1319762"/>
              <a:gd name="connsiteY45" fmla="*/ 1125539 h 1351438"/>
              <a:gd name="connsiteX46" fmla="*/ 455283 w 1319762"/>
              <a:gd name="connsiteY46" fmla="*/ 1183870 h 1351438"/>
              <a:gd name="connsiteX47" fmla="*/ 384740 w 1319762"/>
              <a:gd name="connsiteY47" fmla="*/ 1174246 h 1351438"/>
              <a:gd name="connsiteX48" fmla="*/ 342759 w 1319762"/>
              <a:gd name="connsiteY48" fmla="*/ 781598 h 1351438"/>
              <a:gd name="connsiteX49" fmla="*/ 362047 w 1319762"/>
              <a:gd name="connsiteY49" fmla="*/ 795874 h 1351438"/>
              <a:gd name="connsiteX50" fmla="*/ 385339 w 1319762"/>
              <a:gd name="connsiteY50" fmla="*/ 826097 h 1351438"/>
              <a:gd name="connsiteX51" fmla="*/ 440335 w 1319762"/>
              <a:gd name="connsiteY51" fmla="*/ 937083 h 1351438"/>
              <a:gd name="connsiteX52" fmla="*/ 457228 w 1319762"/>
              <a:gd name="connsiteY52" fmla="*/ 948849 h 1351438"/>
              <a:gd name="connsiteX53" fmla="*/ 458543 w 1319762"/>
              <a:gd name="connsiteY53" fmla="*/ 948796 h 1351438"/>
              <a:gd name="connsiteX54" fmla="*/ 474876 w 1319762"/>
              <a:gd name="connsiteY54" fmla="*/ 934585 h 1351438"/>
              <a:gd name="connsiteX55" fmla="*/ 486871 w 1319762"/>
              <a:gd name="connsiteY55" fmla="*/ 806799 h 1351438"/>
              <a:gd name="connsiteX56" fmla="*/ 474171 w 1319762"/>
              <a:gd name="connsiteY56" fmla="*/ 758094 h 1351438"/>
              <a:gd name="connsiteX57" fmla="*/ 474430 w 1319762"/>
              <a:gd name="connsiteY57" fmla="*/ 757806 h 1351438"/>
              <a:gd name="connsiteX58" fmla="*/ 568742 w 1319762"/>
              <a:gd name="connsiteY58" fmla="*/ 802025 h 1351438"/>
              <a:gd name="connsiteX59" fmla="*/ 593321 w 1319762"/>
              <a:gd name="connsiteY59" fmla="*/ 795244 h 1351438"/>
              <a:gd name="connsiteX60" fmla="*/ 593941 w 1319762"/>
              <a:gd name="connsiteY60" fmla="*/ 778639 h 1351438"/>
              <a:gd name="connsiteX61" fmla="*/ 518552 w 1319762"/>
              <a:gd name="connsiteY61" fmla="*/ 660537 h 1351438"/>
              <a:gd name="connsiteX62" fmla="*/ 380772 w 1319762"/>
              <a:gd name="connsiteY62" fmla="*/ 629072 h 1351438"/>
              <a:gd name="connsiteX63" fmla="*/ 348732 w 1319762"/>
              <a:gd name="connsiteY63" fmla="*/ 649596 h 1351438"/>
              <a:gd name="connsiteX64" fmla="*/ 348395 w 1319762"/>
              <a:gd name="connsiteY64" fmla="*/ 649471 h 1351438"/>
              <a:gd name="connsiteX65" fmla="*/ 342089 w 1319762"/>
              <a:gd name="connsiteY65" fmla="*/ 626701 h 1351438"/>
              <a:gd name="connsiteX66" fmla="*/ 234635 w 1319762"/>
              <a:gd name="connsiteY66" fmla="*/ 563419 h 1351438"/>
              <a:gd name="connsiteX67" fmla="*/ 112782 w 1319762"/>
              <a:gd name="connsiteY67" fmla="*/ 589208 h 1351438"/>
              <a:gd name="connsiteX68" fmla="*/ 101492 w 1319762"/>
              <a:gd name="connsiteY68" fmla="*/ 612069 h 1351438"/>
              <a:gd name="connsiteX69" fmla="*/ 114172 w 1319762"/>
              <a:gd name="connsiteY69" fmla="*/ 623770 h 1351438"/>
              <a:gd name="connsiteX70" fmla="*/ 164845 w 1319762"/>
              <a:gd name="connsiteY70" fmla="*/ 638995 h 1351438"/>
              <a:gd name="connsiteX71" fmla="*/ 164879 w 1319762"/>
              <a:gd name="connsiteY71" fmla="*/ 639392 h 1351438"/>
              <a:gd name="connsiteX72" fmla="*/ 110349 w 1319762"/>
              <a:gd name="connsiteY72" fmla="*/ 684493 h 1351438"/>
              <a:gd name="connsiteX73" fmla="*/ 45897 w 1319762"/>
              <a:gd name="connsiteY73" fmla="*/ 810248 h 1351438"/>
              <a:gd name="connsiteX74" fmla="*/ 56435 w 1319762"/>
              <a:gd name="connsiteY74" fmla="*/ 833466 h 1351438"/>
              <a:gd name="connsiteX75" fmla="*/ 73769 w 1319762"/>
              <a:gd name="connsiteY75" fmla="*/ 830879 h 1351438"/>
              <a:gd name="connsiteX76" fmla="*/ 143615 w 1319762"/>
              <a:gd name="connsiteY76" fmla="*/ 783478 h 1351438"/>
              <a:gd name="connsiteX77" fmla="*/ 143929 w 1319762"/>
              <a:gd name="connsiteY77" fmla="*/ 783707 h 1351438"/>
              <a:gd name="connsiteX78" fmla="*/ 140518 w 1319762"/>
              <a:gd name="connsiteY78" fmla="*/ 805495 h 1351438"/>
              <a:gd name="connsiteX79" fmla="*/ 149707 w 1319762"/>
              <a:gd name="connsiteY79" fmla="*/ 923160 h 1351438"/>
              <a:gd name="connsiteX80" fmla="*/ 165914 w 1319762"/>
              <a:gd name="connsiteY80" fmla="*/ 937713 h 1351438"/>
              <a:gd name="connsiteX81" fmla="*/ 184309 w 1319762"/>
              <a:gd name="connsiteY81" fmla="*/ 926030 h 1351438"/>
              <a:gd name="connsiteX82" fmla="*/ 234096 w 1319762"/>
              <a:gd name="connsiteY82" fmla="*/ 825064 h 1351438"/>
              <a:gd name="connsiteX83" fmla="*/ 259284 w 1319762"/>
              <a:gd name="connsiteY83" fmla="*/ 793653 h 1351438"/>
              <a:gd name="connsiteX84" fmla="*/ 271152 w 1319762"/>
              <a:gd name="connsiteY84" fmla="*/ 784801 h 1351438"/>
              <a:gd name="connsiteX85" fmla="*/ 281891 w 1319762"/>
              <a:gd name="connsiteY85" fmla="*/ 1180777 h 1351438"/>
              <a:gd name="connsiteX86" fmla="*/ 227616 w 1319762"/>
              <a:gd name="connsiteY86" fmla="*/ 1190238 h 1351438"/>
              <a:gd name="connsiteX87" fmla="*/ 22575 w 1319762"/>
              <a:gd name="connsiteY87" fmla="*/ 1303009 h 1351438"/>
              <a:gd name="connsiteX88" fmla="*/ 0 w 1319762"/>
              <a:gd name="connsiteY88" fmla="*/ 1351439 h 1351438"/>
              <a:gd name="connsiteX89" fmla="*/ 44923 w 1319762"/>
              <a:gd name="connsiteY89" fmla="*/ 1351439 h 1351438"/>
              <a:gd name="connsiteX90" fmla="*/ 56055 w 1319762"/>
              <a:gd name="connsiteY90" fmla="*/ 1329061 h 1351438"/>
              <a:gd name="connsiteX91" fmla="*/ 236412 w 1319762"/>
              <a:gd name="connsiteY91" fmla="*/ 1231735 h 1351438"/>
              <a:gd name="connsiteX92" fmla="*/ 369443 w 1319762"/>
              <a:gd name="connsiteY92" fmla="*/ 1216344 h 1351438"/>
              <a:gd name="connsiteX93" fmla="*/ 426306 w 1319762"/>
              <a:gd name="connsiteY93" fmla="*/ 1220629 h 1351438"/>
              <a:gd name="connsiteX94" fmla="*/ 446143 w 1319762"/>
              <a:gd name="connsiteY94" fmla="*/ 1224695 h 1351438"/>
              <a:gd name="connsiteX95" fmla="*/ 459854 w 1319762"/>
              <a:gd name="connsiteY95" fmla="*/ 1228532 h 1351438"/>
              <a:gd name="connsiteX96" fmla="*/ 547946 w 1319762"/>
              <a:gd name="connsiteY96" fmla="*/ 1285724 h 1351438"/>
              <a:gd name="connsiteX97" fmla="*/ 577805 w 1319762"/>
              <a:gd name="connsiteY97" fmla="*/ 1288601 h 1351438"/>
              <a:gd name="connsiteX98" fmla="*/ 580682 w 1319762"/>
              <a:gd name="connsiteY98" fmla="*/ 1258741 h 1351438"/>
              <a:gd name="connsiteX99" fmla="*/ 580011 w 1319762"/>
              <a:gd name="connsiteY99" fmla="*/ 1257967 h 1351438"/>
              <a:gd name="connsiteX100" fmla="*/ 514244 w 1319762"/>
              <a:gd name="connsiteY100" fmla="*/ 1206710 h 1351438"/>
              <a:gd name="connsiteX101" fmla="*/ 646095 w 1319762"/>
              <a:gd name="connsiteY101" fmla="*/ 1167045 h 1351438"/>
              <a:gd name="connsiteX102" fmla="*/ 839985 w 1319762"/>
              <a:gd name="connsiteY102" fmla="*/ 1145265 h 1351438"/>
              <a:gd name="connsiteX103" fmla="*/ 877302 w 1319762"/>
              <a:gd name="connsiteY103" fmla="*/ 1146892 h 1351438"/>
              <a:gd name="connsiteX104" fmla="*/ 1094930 w 1319762"/>
              <a:gd name="connsiteY104" fmla="*/ 1210291 h 1351438"/>
              <a:gd name="connsiteX105" fmla="*/ 1232393 w 1319762"/>
              <a:gd name="connsiteY105" fmla="*/ 1314247 h 1351438"/>
              <a:gd name="connsiteX106" fmla="*/ 1264700 w 1319762"/>
              <a:gd name="connsiteY106" fmla="*/ 1351437 h 1351438"/>
              <a:gd name="connsiteX107" fmla="*/ 1319763 w 1319762"/>
              <a:gd name="connsiteY107" fmla="*/ 1351437 h 1351438"/>
              <a:gd name="connsiteX108" fmla="*/ 1263434 w 1319762"/>
              <a:gd name="connsiteY108" fmla="*/ 1285328 h 1351438"/>
              <a:gd name="connsiteX109" fmla="*/ 233608 w 1319762"/>
              <a:gd name="connsiteY109" fmla="*/ 768324 h 1351438"/>
              <a:gd name="connsiteX110" fmla="*/ 233608 w 1319762"/>
              <a:gd name="connsiteY110" fmla="*/ 768335 h 1351438"/>
              <a:gd name="connsiteX111" fmla="*/ 204640 w 1319762"/>
              <a:gd name="connsiteY111" fmla="*/ 804273 h 1351438"/>
              <a:gd name="connsiteX112" fmla="*/ 177296 w 1319762"/>
              <a:gd name="connsiteY112" fmla="*/ 851740 h 1351438"/>
              <a:gd name="connsiteX113" fmla="*/ 176900 w 1319762"/>
              <a:gd name="connsiteY113" fmla="*/ 851661 h 1351438"/>
              <a:gd name="connsiteX114" fmla="*/ 176490 w 1319762"/>
              <a:gd name="connsiteY114" fmla="*/ 808085 h 1351438"/>
              <a:gd name="connsiteX115" fmla="*/ 206432 w 1319762"/>
              <a:gd name="connsiteY115" fmla="*/ 752376 h 1351438"/>
              <a:gd name="connsiteX116" fmla="*/ 211913 w 1319762"/>
              <a:gd name="connsiteY116" fmla="*/ 727474 h 1351438"/>
              <a:gd name="connsiteX117" fmla="*/ 190276 w 1319762"/>
              <a:gd name="connsiteY117" fmla="*/ 720347 h 1351438"/>
              <a:gd name="connsiteX118" fmla="*/ 176656 w 1319762"/>
              <a:gd name="connsiteY118" fmla="*/ 725775 h 1351438"/>
              <a:gd name="connsiteX119" fmla="*/ 105651 w 1319762"/>
              <a:gd name="connsiteY119" fmla="*/ 764625 h 1351438"/>
              <a:gd name="connsiteX120" fmla="*/ 105352 w 1319762"/>
              <a:gd name="connsiteY120" fmla="*/ 764360 h 1351438"/>
              <a:gd name="connsiteX121" fmla="*/ 139562 w 1319762"/>
              <a:gd name="connsiteY121" fmla="*/ 705634 h 1351438"/>
              <a:gd name="connsiteX122" fmla="*/ 229680 w 1319762"/>
              <a:gd name="connsiteY122" fmla="*/ 669011 h 1351438"/>
              <a:gd name="connsiteX123" fmla="*/ 242481 w 1319762"/>
              <a:gd name="connsiteY123" fmla="*/ 674397 h 1351438"/>
              <a:gd name="connsiteX124" fmla="*/ 266986 w 1319762"/>
              <a:gd name="connsiteY124" fmla="*/ 667355 h 1351438"/>
              <a:gd name="connsiteX125" fmla="*/ 260689 w 1319762"/>
              <a:gd name="connsiteY125" fmla="*/ 643284 h 1351438"/>
              <a:gd name="connsiteX126" fmla="*/ 244636 w 1319762"/>
              <a:gd name="connsiteY126" fmla="*/ 633839 h 1351438"/>
              <a:gd name="connsiteX127" fmla="*/ 184103 w 1319762"/>
              <a:gd name="connsiteY127" fmla="*/ 607486 h 1351438"/>
              <a:gd name="connsiteX128" fmla="*/ 184131 w 1319762"/>
              <a:gd name="connsiteY128" fmla="*/ 607085 h 1351438"/>
              <a:gd name="connsiteX129" fmla="*/ 236463 w 1319762"/>
              <a:gd name="connsiteY129" fmla="*/ 599432 h 1351438"/>
              <a:gd name="connsiteX130" fmla="*/ 309067 w 1319762"/>
              <a:gd name="connsiteY130" fmla="*/ 641182 h 1351438"/>
              <a:gd name="connsiteX131" fmla="*/ 307763 w 1319762"/>
              <a:gd name="connsiteY131" fmla="*/ 702362 h 1351438"/>
              <a:gd name="connsiteX132" fmla="*/ 319879 w 1319762"/>
              <a:gd name="connsiteY132" fmla="*/ 724797 h 1351438"/>
              <a:gd name="connsiteX133" fmla="*/ 340615 w 1319762"/>
              <a:gd name="connsiteY133" fmla="*/ 716601 h 1351438"/>
              <a:gd name="connsiteX134" fmla="*/ 394443 w 1319762"/>
              <a:gd name="connsiteY134" fmla="*/ 662433 h 1351438"/>
              <a:gd name="connsiteX135" fmla="*/ 491872 w 1319762"/>
              <a:gd name="connsiteY135" fmla="*/ 684784 h 1351438"/>
              <a:gd name="connsiteX136" fmla="*/ 533771 w 1319762"/>
              <a:gd name="connsiteY136" fmla="*/ 743293 h 1351438"/>
              <a:gd name="connsiteX137" fmla="*/ 533506 w 1319762"/>
              <a:gd name="connsiteY137" fmla="*/ 743586 h 1351438"/>
              <a:gd name="connsiteX138" fmla="*/ 450495 w 1319762"/>
              <a:gd name="connsiteY138" fmla="*/ 712556 h 1351438"/>
              <a:gd name="connsiteX139" fmla="*/ 407753 w 1319762"/>
              <a:gd name="connsiteY139" fmla="*/ 703732 h 1351438"/>
              <a:gd name="connsiteX140" fmla="*/ 387555 w 1319762"/>
              <a:gd name="connsiteY140" fmla="*/ 717373 h 1351438"/>
              <a:gd name="connsiteX141" fmla="*/ 400057 w 1319762"/>
              <a:gd name="connsiteY141" fmla="*/ 738904 h 1351438"/>
              <a:gd name="connsiteX142" fmla="*/ 450890 w 1319762"/>
              <a:gd name="connsiteY142" fmla="*/ 809022 h 1351438"/>
              <a:gd name="connsiteX143" fmla="*/ 449038 w 1319762"/>
              <a:gd name="connsiteY143" fmla="*/ 864887 h 1351438"/>
              <a:gd name="connsiteX144" fmla="*/ 448644 w 1319762"/>
              <a:gd name="connsiteY144" fmla="*/ 864956 h 1351438"/>
              <a:gd name="connsiteX145" fmla="*/ 414474 w 1319762"/>
              <a:gd name="connsiteY145" fmla="*/ 804837 h 1351438"/>
              <a:gd name="connsiteX146" fmla="*/ 388768 w 1319762"/>
              <a:gd name="connsiteY146" fmla="*/ 771652 h 1351438"/>
              <a:gd name="connsiteX147" fmla="*/ 314794 w 1319762"/>
              <a:gd name="connsiteY147" fmla="*/ 735907 h 1351438"/>
              <a:gd name="connsiteX148" fmla="*/ 311946 w 1319762"/>
              <a:gd name="connsiteY148" fmla="*/ 736000 h 1351438"/>
              <a:gd name="connsiteX149" fmla="*/ 233608 w 1319762"/>
              <a:gd name="connsiteY149" fmla="*/ 768324 h 1351438"/>
              <a:gd name="connsiteX150" fmla="*/ 304708 w 1319762"/>
              <a:gd name="connsiteY150" fmla="*/ 834143 h 1351438"/>
              <a:gd name="connsiteX151" fmla="*/ 310679 w 1319762"/>
              <a:gd name="connsiteY151" fmla="*/ 962047 h 1351438"/>
              <a:gd name="connsiteX152" fmla="*/ 347729 w 1319762"/>
              <a:gd name="connsiteY152" fmla="*/ 1174516 h 1351438"/>
              <a:gd name="connsiteX153" fmla="*/ 317711 w 1319762"/>
              <a:gd name="connsiteY153" fmla="*/ 1176548 h 1351438"/>
              <a:gd name="connsiteX154" fmla="*/ 303841 w 1319762"/>
              <a:gd name="connsiteY154" fmla="*/ 895821 h 1351438"/>
              <a:gd name="connsiteX155" fmla="*/ 304708 w 1319762"/>
              <a:gd name="connsiteY155" fmla="*/ 834143 h 1351438"/>
              <a:gd name="connsiteX156" fmla="*/ 692717 w 1319762"/>
              <a:gd name="connsiteY156" fmla="*/ 398071 h 1351438"/>
              <a:gd name="connsiteX157" fmla="*/ 654537 w 1319762"/>
              <a:gd name="connsiteY157" fmla="*/ 461983 h 1351438"/>
              <a:gd name="connsiteX158" fmla="*/ 595826 w 1319762"/>
              <a:gd name="connsiteY158" fmla="*/ 610922 h 1351438"/>
              <a:gd name="connsiteX159" fmla="*/ 595430 w 1319762"/>
              <a:gd name="connsiteY159" fmla="*/ 610922 h 1351438"/>
              <a:gd name="connsiteX160" fmla="*/ 570551 w 1319762"/>
              <a:gd name="connsiteY160" fmla="*/ 471905 h 1351438"/>
              <a:gd name="connsiteX161" fmla="*/ 651254 w 1319762"/>
              <a:gd name="connsiteY161" fmla="*/ 326396 h 1351438"/>
              <a:gd name="connsiteX162" fmla="*/ 653438 w 1319762"/>
              <a:gd name="connsiteY162" fmla="*/ 325527 h 1351438"/>
              <a:gd name="connsiteX163" fmla="*/ 664125 w 1319762"/>
              <a:gd name="connsiteY163" fmla="*/ 297498 h 1351438"/>
              <a:gd name="connsiteX164" fmla="*/ 638690 w 1319762"/>
              <a:gd name="connsiteY164" fmla="*/ 285847 h 1351438"/>
              <a:gd name="connsiteX165" fmla="*/ 565486 w 1319762"/>
              <a:gd name="connsiteY165" fmla="*/ 310384 h 1351438"/>
              <a:gd name="connsiteX166" fmla="*/ 396330 w 1319762"/>
              <a:gd name="connsiteY166" fmla="*/ 401650 h 1351438"/>
              <a:gd name="connsiteX167" fmla="*/ 396027 w 1319762"/>
              <a:gd name="connsiteY167" fmla="*/ 401401 h 1351438"/>
              <a:gd name="connsiteX168" fmla="*/ 473297 w 1319762"/>
              <a:gd name="connsiteY168" fmla="*/ 253275 h 1351438"/>
              <a:gd name="connsiteX169" fmla="*/ 653241 w 1319762"/>
              <a:gd name="connsiteY169" fmla="*/ 188580 h 1351438"/>
              <a:gd name="connsiteX170" fmla="*/ 766185 w 1319762"/>
              <a:gd name="connsiteY170" fmla="*/ 277165 h 1351438"/>
              <a:gd name="connsiteX171" fmla="*/ 795891 w 1319762"/>
              <a:gd name="connsiteY171" fmla="*/ 281333 h 1351438"/>
              <a:gd name="connsiteX172" fmla="*/ 802549 w 1319762"/>
              <a:gd name="connsiteY172" fmla="*/ 255881 h 1351438"/>
              <a:gd name="connsiteX173" fmla="*/ 786692 w 1319762"/>
              <a:gd name="connsiteY173" fmla="*/ 140079 h 1351438"/>
              <a:gd name="connsiteX174" fmla="*/ 916346 w 1319762"/>
              <a:gd name="connsiteY174" fmla="*/ 42647 h 1351438"/>
              <a:gd name="connsiteX175" fmla="*/ 1051504 w 1319762"/>
              <a:gd name="connsiteY175" fmla="*/ 49524 h 1351438"/>
              <a:gd name="connsiteX176" fmla="*/ 1051561 w 1319762"/>
              <a:gd name="connsiteY176" fmla="*/ 49914 h 1351438"/>
              <a:gd name="connsiteX177" fmla="*/ 916471 w 1319762"/>
              <a:gd name="connsiteY177" fmla="*/ 125286 h 1351438"/>
              <a:gd name="connsiteX178" fmla="*/ 890309 w 1319762"/>
              <a:gd name="connsiteY178" fmla="*/ 145275 h 1351438"/>
              <a:gd name="connsiteX179" fmla="*/ 886847 w 1319762"/>
              <a:gd name="connsiteY179" fmla="*/ 175073 h 1351438"/>
              <a:gd name="connsiteX180" fmla="*/ 915993 w 1319762"/>
              <a:gd name="connsiteY180" fmla="*/ 179029 h 1351438"/>
              <a:gd name="connsiteX181" fmla="*/ 939962 w 1319762"/>
              <a:gd name="connsiteY181" fmla="*/ 165377 h 1351438"/>
              <a:gd name="connsiteX182" fmla="*/ 1119783 w 1319762"/>
              <a:gd name="connsiteY182" fmla="*/ 213839 h 1351438"/>
              <a:gd name="connsiteX183" fmla="*/ 1215535 w 1319762"/>
              <a:gd name="connsiteY183" fmla="*/ 346197 h 1351438"/>
              <a:gd name="connsiteX184" fmla="*/ 1215263 w 1319762"/>
              <a:gd name="connsiteY184" fmla="*/ 346483 h 1351438"/>
              <a:gd name="connsiteX185" fmla="*/ 1047219 w 1319762"/>
              <a:gd name="connsiteY185" fmla="*/ 275557 h 1351438"/>
              <a:gd name="connsiteX186" fmla="*/ 1022207 w 1319762"/>
              <a:gd name="connsiteY186" fmla="*/ 268897 h 1351438"/>
              <a:gd name="connsiteX187" fmla="*/ 996374 w 1319762"/>
              <a:gd name="connsiteY187" fmla="*/ 284143 h 1351438"/>
              <a:gd name="connsiteX188" fmla="*/ 1007811 w 1319762"/>
              <a:gd name="connsiteY188" fmla="*/ 308596 h 1351438"/>
              <a:gd name="connsiteX189" fmla="*/ 1078881 w 1319762"/>
              <a:gd name="connsiteY189" fmla="*/ 408853 h 1351438"/>
              <a:gd name="connsiteX190" fmla="*/ 1088819 w 1319762"/>
              <a:gd name="connsiteY190" fmla="*/ 528987 h 1351438"/>
              <a:gd name="connsiteX191" fmla="*/ 1088435 w 1319762"/>
              <a:gd name="connsiteY191" fmla="*/ 529093 h 1351438"/>
              <a:gd name="connsiteX192" fmla="*/ 1009179 w 1319762"/>
              <a:gd name="connsiteY192" fmla="*/ 417573 h 1351438"/>
              <a:gd name="connsiteX193" fmla="*/ 951397 w 1319762"/>
              <a:gd name="connsiteY193" fmla="*/ 361251 h 1351438"/>
              <a:gd name="connsiteX194" fmla="*/ 812663 w 1319762"/>
              <a:gd name="connsiteY194" fmla="*/ 314240 h 1351438"/>
              <a:gd name="connsiteX195" fmla="*/ 692717 w 1319762"/>
              <a:gd name="connsiteY195" fmla="*/ 398071 h 1351438"/>
              <a:gd name="connsiteX196" fmla="*/ 839985 w 1319762"/>
              <a:gd name="connsiteY196" fmla="*/ 1102843 h 1351438"/>
              <a:gd name="connsiteX197" fmla="*/ 833564 w 1319762"/>
              <a:gd name="connsiteY197" fmla="*/ 1102955 h 1351438"/>
              <a:gd name="connsiteX198" fmla="*/ 828860 w 1319762"/>
              <a:gd name="connsiteY198" fmla="*/ 460492 h 1351438"/>
              <a:gd name="connsiteX199" fmla="*/ 800437 w 1319762"/>
              <a:gd name="connsiteY199" fmla="*/ 361189 h 1351438"/>
              <a:gd name="connsiteX200" fmla="*/ 815798 w 1319762"/>
              <a:gd name="connsiteY200" fmla="*/ 356588 h 1351438"/>
              <a:gd name="connsiteX201" fmla="*/ 817770 w 1319762"/>
              <a:gd name="connsiteY201" fmla="*/ 361395 h 1351438"/>
              <a:gd name="connsiteX202" fmla="*/ 850985 w 1319762"/>
              <a:gd name="connsiteY202" fmla="*/ 468512 h 1351438"/>
              <a:gd name="connsiteX203" fmla="*/ 909558 w 1319762"/>
              <a:gd name="connsiteY203" fmla="*/ 1108018 h 1351438"/>
              <a:gd name="connsiteX204" fmla="*/ 881635 w 1319762"/>
              <a:gd name="connsiteY204" fmla="*/ 1104680 h 1351438"/>
              <a:gd name="connsiteX205" fmla="*/ 839985 w 1319762"/>
              <a:gd name="connsiteY205" fmla="*/ 1102843 h 135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1319762" h="1351438">
                <a:moveTo>
                  <a:pt x="1263434" y="1285328"/>
                </a:moveTo>
                <a:cubicBezTo>
                  <a:pt x="1220282" y="1240146"/>
                  <a:pt x="1170155" y="1202182"/>
                  <a:pt x="1114970" y="1172889"/>
                </a:cubicBezTo>
                <a:cubicBezTo>
                  <a:pt x="1063891" y="1145596"/>
                  <a:pt x="1008994" y="1126146"/>
                  <a:pt x="952125" y="1115194"/>
                </a:cubicBezTo>
                <a:cubicBezTo>
                  <a:pt x="950428" y="1022995"/>
                  <a:pt x="941055" y="687645"/>
                  <a:pt x="892390" y="459287"/>
                </a:cubicBezTo>
                <a:cubicBezTo>
                  <a:pt x="884860" y="427343"/>
                  <a:pt x="875522" y="395855"/>
                  <a:pt x="864423" y="364969"/>
                </a:cubicBezTo>
                <a:cubicBezTo>
                  <a:pt x="864346" y="364757"/>
                  <a:pt x="864465" y="364659"/>
                  <a:pt x="864683" y="364725"/>
                </a:cubicBezTo>
                <a:cubicBezTo>
                  <a:pt x="886438" y="370834"/>
                  <a:pt x="906877" y="380905"/>
                  <a:pt x="924974" y="394431"/>
                </a:cubicBezTo>
                <a:cubicBezTo>
                  <a:pt x="943867" y="410223"/>
                  <a:pt x="961496" y="427468"/>
                  <a:pt x="977701" y="446009"/>
                </a:cubicBezTo>
                <a:cubicBezTo>
                  <a:pt x="1020554" y="499003"/>
                  <a:pt x="1057914" y="556214"/>
                  <a:pt x="1089205" y="616759"/>
                </a:cubicBezTo>
                <a:cubicBezTo>
                  <a:pt x="1094573" y="627172"/>
                  <a:pt x="1107366" y="631259"/>
                  <a:pt x="1117778" y="625891"/>
                </a:cubicBezTo>
                <a:cubicBezTo>
                  <a:pt x="1124358" y="622497"/>
                  <a:pt x="1128694" y="615919"/>
                  <a:pt x="1129216" y="608536"/>
                </a:cubicBezTo>
                <a:cubicBezTo>
                  <a:pt x="1133912" y="539162"/>
                  <a:pt x="1130995" y="469481"/>
                  <a:pt x="1120519" y="400742"/>
                </a:cubicBezTo>
                <a:cubicBezTo>
                  <a:pt x="1116465" y="379085"/>
                  <a:pt x="1108984" y="358211"/>
                  <a:pt x="1098355" y="338911"/>
                </a:cubicBezTo>
                <a:cubicBezTo>
                  <a:pt x="1098194" y="338622"/>
                  <a:pt x="1098313" y="338487"/>
                  <a:pt x="1098618" y="338620"/>
                </a:cubicBezTo>
                <a:cubicBezTo>
                  <a:pt x="1154298" y="362343"/>
                  <a:pt x="1208450" y="389500"/>
                  <a:pt x="1260763" y="419934"/>
                </a:cubicBezTo>
                <a:cubicBezTo>
                  <a:pt x="1270837" y="425915"/>
                  <a:pt x="1283850" y="422598"/>
                  <a:pt x="1289831" y="412527"/>
                </a:cubicBezTo>
                <a:cubicBezTo>
                  <a:pt x="1293577" y="406221"/>
                  <a:pt x="1293798" y="398425"/>
                  <a:pt x="1290417" y="391918"/>
                </a:cubicBezTo>
                <a:cubicBezTo>
                  <a:pt x="1251755" y="317980"/>
                  <a:pt x="1204961" y="248587"/>
                  <a:pt x="1150902" y="185032"/>
                </a:cubicBezTo>
                <a:cubicBezTo>
                  <a:pt x="1117051" y="145720"/>
                  <a:pt x="1069862" y="120312"/>
                  <a:pt x="1018408" y="113694"/>
                </a:cubicBezTo>
                <a:cubicBezTo>
                  <a:pt x="1018028" y="113652"/>
                  <a:pt x="1018011" y="113482"/>
                  <a:pt x="1018351" y="113297"/>
                </a:cubicBezTo>
                <a:cubicBezTo>
                  <a:pt x="1076976" y="82910"/>
                  <a:pt x="1134448" y="60693"/>
                  <a:pt x="1135284" y="60384"/>
                </a:cubicBezTo>
                <a:cubicBezTo>
                  <a:pt x="1146221" y="56183"/>
                  <a:pt x="1151680" y="43913"/>
                  <a:pt x="1147478" y="32977"/>
                </a:cubicBezTo>
                <a:cubicBezTo>
                  <a:pt x="1144899" y="26258"/>
                  <a:pt x="1139087" y="21307"/>
                  <a:pt x="1132043" y="19826"/>
                </a:cubicBezTo>
                <a:cubicBezTo>
                  <a:pt x="1060154" y="4930"/>
                  <a:pt x="986786" y="-1610"/>
                  <a:pt x="913395" y="335"/>
                </a:cubicBezTo>
                <a:cubicBezTo>
                  <a:pt x="835976" y="2284"/>
                  <a:pt x="768531" y="53658"/>
                  <a:pt x="746087" y="127778"/>
                </a:cubicBezTo>
                <a:cubicBezTo>
                  <a:pt x="740445" y="147764"/>
                  <a:pt x="738748" y="168657"/>
                  <a:pt x="741090" y="189291"/>
                </a:cubicBezTo>
                <a:cubicBezTo>
                  <a:pt x="741115" y="189564"/>
                  <a:pt x="740969" y="189645"/>
                  <a:pt x="740754" y="189471"/>
                </a:cubicBezTo>
                <a:cubicBezTo>
                  <a:pt x="718485" y="170443"/>
                  <a:pt x="692527" y="156216"/>
                  <a:pt x="664504" y="147685"/>
                </a:cubicBezTo>
                <a:cubicBezTo>
                  <a:pt x="579617" y="122261"/>
                  <a:pt x="488069" y="155113"/>
                  <a:pt x="438719" y="228712"/>
                </a:cubicBezTo>
                <a:cubicBezTo>
                  <a:pt x="394008" y="298257"/>
                  <a:pt x="358069" y="373063"/>
                  <a:pt x="331721" y="451430"/>
                </a:cubicBezTo>
                <a:cubicBezTo>
                  <a:pt x="328024" y="462547"/>
                  <a:pt x="334037" y="474555"/>
                  <a:pt x="345154" y="478252"/>
                </a:cubicBezTo>
                <a:cubicBezTo>
                  <a:pt x="351702" y="480430"/>
                  <a:pt x="358899" y="479287"/>
                  <a:pt x="364450" y="475187"/>
                </a:cubicBezTo>
                <a:cubicBezTo>
                  <a:pt x="423527" y="432126"/>
                  <a:pt x="486226" y="394270"/>
                  <a:pt x="551845" y="362044"/>
                </a:cubicBezTo>
                <a:cubicBezTo>
                  <a:pt x="552172" y="361893"/>
                  <a:pt x="552290" y="362021"/>
                  <a:pt x="552112" y="362332"/>
                </a:cubicBezTo>
                <a:cubicBezTo>
                  <a:pt x="533257" y="396493"/>
                  <a:pt x="524930" y="435469"/>
                  <a:pt x="528180" y="474353"/>
                </a:cubicBezTo>
                <a:cubicBezTo>
                  <a:pt x="535773" y="549660"/>
                  <a:pt x="551894" y="623861"/>
                  <a:pt x="576236" y="695529"/>
                </a:cubicBezTo>
                <a:cubicBezTo>
                  <a:pt x="579169" y="704103"/>
                  <a:pt x="587227" y="709862"/>
                  <a:pt x="596289" y="709864"/>
                </a:cubicBezTo>
                <a:lnTo>
                  <a:pt x="597303" y="709843"/>
                </a:lnTo>
                <a:cubicBezTo>
                  <a:pt x="606729" y="709387"/>
                  <a:pt x="614724" y="702769"/>
                  <a:pt x="616930" y="693593"/>
                </a:cubicBezTo>
                <a:cubicBezTo>
                  <a:pt x="634567" y="620459"/>
                  <a:pt x="659797" y="549369"/>
                  <a:pt x="692215" y="481480"/>
                </a:cubicBezTo>
                <a:cubicBezTo>
                  <a:pt x="702738" y="461170"/>
                  <a:pt x="714463" y="441508"/>
                  <a:pt x="727330" y="422598"/>
                </a:cubicBezTo>
                <a:cubicBezTo>
                  <a:pt x="737677" y="408885"/>
                  <a:pt x="749708" y="396527"/>
                  <a:pt x="763139" y="385817"/>
                </a:cubicBezTo>
                <a:cubicBezTo>
                  <a:pt x="763262" y="385716"/>
                  <a:pt x="763395" y="385722"/>
                  <a:pt x="763451" y="385873"/>
                </a:cubicBezTo>
                <a:cubicBezTo>
                  <a:pt x="773424" y="413008"/>
                  <a:pt x="781406" y="440835"/>
                  <a:pt x="787328" y="469133"/>
                </a:cubicBezTo>
                <a:cubicBezTo>
                  <a:pt x="825226" y="651501"/>
                  <a:pt x="826132" y="865340"/>
                  <a:pt x="790535" y="1104595"/>
                </a:cubicBezTo>
                <a:cubicBezTo>
                  <a:pt x="739053" y="1108055"/>
                  <a:pt x="687869" y="1115052"/>
                  <a:pt x="637347" y="1125539"/>
                </a:cubicBezTo>
                <a:cubicBezTo>
                  <a:pt x="575271" y="1140347"/>
                  <a:pt x="514407" y="1159846"/>
                  <a:pt x="455283" y="1183870"/>
                </a:cubicBezTo>
                <a:cubicBezTo>
                  <a:pt x="432309" y="1177502"/>
                  <a:pt x="408580" y="1174266"/>
                  <a:pt x="384740" y="1174246"/>
                </a:cubicBezTo>
                <a:cubicBezTo>
                  <a:pt x="350667" y="1046296"/>
                  <a:pt x="336508" y="913861"/>
                  <a:pt x="342759" y="781598"/>
                </a:cubicBezTo>
                <a:cubicBezTo>
                  <a:pt x="349897" y="785315"/>
                  <a:pt x="356406" y="790132"/>
                  <a:pt x="362047" y="795874"/>
                </a:cubicBezTo>
                <a:cubicBezTo>
                  <a:pt x="370397" y="805482"/>
                  <a:pt x="378176" y="815572"/>
                  <a:pt x="385339" y="826097"/>
                </a:cubicBezTo>
                <a:cubicBezTo>
                  <a:pt x="407458" y="861092"/>
                  <a:pt x="425890" y="898286"/>
                  <a:pt x="440335" y="937083"/>
                </a:cubicBezTo>
                <a:cubicBezTo>
                  <a:pt x="442953" y="944151"/>
                  <a:pt x="449691" y="948843"/>
                  <a:pt x="457228" y="948849"/>
                </a:cubicBezTo>
                <a:cubicBezTo>
                  <a:pt x="457652" y="948849"/>
                  <a:pt x="458108" y="948828"/>
                  <a:pt x="458543" y="948796"/>
                </a:cubicBezTo>
                <a:cubicBezTo>
                  <a:pt x="466542" y="948219"/>
                  <a:pt x="473198" y="942426"/>
                  <a:pt x="474876" y="934585"/>
                </a:cubicBezTo>
                <a:cubicBezTo>
                  <a:pt x="483693" y="892580"/>
                  <a:pt x="487717" y="849712"/>
                  <a:pt x="486871" y="806799"/>
                </a:cubicBezTo>
                <a:cubicBezTo>
                  <a:pt x="485990" y="789871"/>
                  <a:pt x="481670" y="773298"/>
                  <a:pt x="474171" y="758094"/>
                </a:cubicBezTo>
                <a:cubicBezTo>
                  <a:pt x="474040" y="757831"/>
                  <a:pt x="474154" y="757706"/>
                  <a:pt x="474430" y="757806"/>
                </a:cubicBezTo>
                <a:cubicBezTo>
                  <a:pt x="506847" y="770356"/>
                  <a:pt x="538361" y="785132"/>
                  <a:pt x="568742" y="802025"/>
                </a:cubicBezTo>
                <a:cubicBezTo>
                  <a:pt x="577402" y="806939"/>
                  <a:pt x="588407" y="803904"/>
                  <a:pt x="593321" y="795244"/>
                </a:cubicBezTo>
                <a:cubicBezTo>
                  <a:pt x="596217" y="790140"/>
                  <a:pt x="596448" y="783944"/>
                  <a:pt x="593941" y="778639"/>
                </a:cubicBezTo>
                <a:cubicBezTo>
                  <a:pt x="573773" y="736317"/>
                  <a:pt x="548451" y="696649"/>
                  <a:pt x="518552" y="660537"/>
                </a:cubicBezTo>
                <a:cubicBezTo>
                  <a:pt x="484489" y="620980"/>
                  <a:pt x="428631" y="608224"/>
                  <a:pt x="380772" y="629072"/>
                </a:cubicBezTo>
                <a:cubicBezTo>
                  <a:pt x="369029" y="634093"/>
                  <a:pt x="358201" y="641027"/>
                  <a:pt x="348732" y="649596"/>
                </a:cubicBezTo>
                <a:cubicBezTo>
                  <a:pt x="348575" y="649736"/>
                  <a:pt x="348425" y="649679"/>
                  <a:pt x="348395" y="649471"/>
                </a:cubicBezTo>
                <a:cubicBezTo>
                  <a:pt x="347337" y="641630"/>
                  <a:pt x="345215" y="633970"/>
                  <a:pt x="342089" y="626701"/>
                </a:cubicBezTo>
                <a:cubicBezTo>
                  <a:pt x="323686" y="584622"/>
                  <a:pt x="280358" y="559105"/>
                  <a:pt x="234635" y="563419"/>
                </a:cubicBezTo>
                <a:cubicBezTo>
                  <a:pt x="193160" y="567299"/>
                  <a:pt x="152274" y="575953"/>
                  <a:pt x="112782" y="589208"/>
                </a:cubicBezTo>
                <a:cubicBezTo>
                  <a:pt x="103352" y="592402"/>
                  <a:pt x="98297" y="602639"/>
                  <a:pt x="101492" y="612069"/>
                </a:cubicBezTo>
                <a:cubicBezTo>
                  <a:pt x="103456" y="617871"/>
                  <a:pt x="108233" y="622276"/>
                  <a:pt x="114172" y="623770"/>
                </a:cubicBezTo>
                <a:cubicBezTo>
                  <a:pt x="114573" y="623871"/>
                  <a:pt x="137491" y="629690"/>
                  <a:pt x="164845" y="638995"/>
                </a:cubicBezTo>
                <a:cubicBezTo>
                  <a:pt x="165138" y="639095"/>
                  <a:pt x="165166" y="639273"/>
                  <a:pt x="164879" y="639392"/>
                </a:cubicBezTo>
                <a:cubicBezTo>
                  <a:pt x="142864" y="649066"/>
                  <a:pt x="123982" y="664684"/>
                  <a:pt x="110349" y="684493"/>
                </a:cubicBezTo>
                <a:cubicBezTo>
                  <a:pt x="84251" y="723883"/>
                  <a:pt x="62633" y="766061"/>
                  <a:pt x="45897" y="810248"/>
                </a:cubicBezTo>
                <a:cubicBezTo>
                  <a:pt x="42395" y="819571"/>
                  <a:pt x="47114" y="829964"/>
                  <a:pt x="56435" y="833466"/>
                </a:cubicBezTo>
                <a:cubicBezTo>
                  <a:pt x="62272" y="835660"/>
                  <a:pt x="68826" y="834680"/>
                  <a:pt x="73769" y="830879"/>
                </a:cubicBezTo>
                <a:cubicBezTo>
                  <a:pt x="74233" y="830528"/>
                  <a:pt x="106858" y="805548"/>
                  <a:pt x="143615" y="783478"/>
                </a:cubicBezTo>
                <a:cubicBezTo>
                  <a:pt x="143855" y="783333"/>
                  <a:pt x="143995" y="783435"/>
                  <a:pt x="143929" y="783707"/>
                </a:cubicBezTo>
                <a:cubicBezTo>
                  <a:pt x="142171" y="790859"/>
                  <a:pt x="141029" y="798147"/>
                  <a:pt x="140518" y="805495"/>
                </a:cubicBezTo>
                <a:cubicBezTo>
                  <a:pt x="139265" y="844935"/>
                  <a:pt x="142347" y="884392"/>
                  <a:pt x="149707" y="923160"/>
                </a:cubicBezTo>
                <a:cubicBezTo>
                  <a:pt x="151238" y="931095"/>
                  <a:pt x="157861" y="937043"/>
                  <a:pt x="165914" y="937713"/>
                </a:cubicBezTo>
                <a:cubicBezTo>
                  <a:pt x="174000" y="938500"/>
                  <a:pt x="181583" y="933683"/>
                  <a:pt x="184309" y="926030"/>
                </a:cubicBezTo>
                <a:cubicBezTo>
                  <a:pt x="197441" y="890775"/>
                  <a:pt x="214121" y="856945"/>
                  <a:pt x="234096" y="825064"/>
                </a:cubicBezTo>
                <a:cubicBezTo>
                  <a:pt x="241664" y="813956"/>
                  <a:pt x="250087" y="803454"/>
                  <a:pt x="259284" y="793653"/>
                </a:cubicBezTo>
                <a:cubicBezTo>
                  <a:pt x="262825" y="790183"/>
                  <a:pt x="266816" y="787207"/>
                  <a:pt x="271152" y="784801"/>
                </a:cubicBezTo>
                <a:cubicBezTo>
                  <a:pt x="265669" y="916884"/>
                  <a:pt x="269256" y="1049187"/>
                  <a:pt x="281891" y="1180777"/>
                </a:cubicBezTo>
                <a:cubicBezTo>
                  <a:pt x="264922" y="1183191"/>
                  <a:pt x="247145" y="1186097"/>
                  <a:pt x="227616" y="1190238"/>
                </a:cubicBezTo>
                <a:cubicBezTo>
                  <a:pt x="113661" y="1214393"/>
                  <a:pt x="54413" y="1259900"/>
                  <a:pt x="22575" y="1303009"/>
                </a:cubicBezTo>
                <a:cubicBezTo>
                  <a:pt x="11698" y="1317367"/>
                  <a:pt x="4003" y="1333876"/>
                  <a:pt x="0" y="1351439"/>
                </a:cubicBezTo>
                <a:lnTo>
                  <a:pt x="44923" y="1351439"/>
                </a:lnTo>
                <a:cubicBezTo>
                  <a:pt x="47825" y="1343603"/>
                  <a:pt x="51556" y="1336101"/>
                  <a:pt x="56055" y="1329061"/>
                </a:cubicBezTo>
                <a:cubicBezTo>
                  <a:pt x="75601" y="1299685"/>
                  <a:pt x="127399" y="1254843"/>
                  <a:pt x="236412" y="1231735"/>
                </a:cubicBezTo>
                <a:cubicBezTo>
                  <a:pt x="280105" y="1222031"/>
                  <a:pt x="324687" y="1216873"/>
                  <a:pt x="369443" y="1216344"/>
                </a:cubicBezTo>
                <a:cubicBezTo>
                  <a:pt x="388484" y="1216175"/>
                  <a:pt x="407507" y="1217606"/>
                  <a:pt x="426306" y="1220629"/>
                </a:cubicBezTo>
                <a:cubicBezTo>
                  <a:pt x="431702" y="1221554"/>
                  <a:pt x="439306" y="1223037"/>
                  <a:pt x="446143" y="1224695"/>
                </a:cubicBezTo>
                <a:cubicBezTo>
                  <a:pt x="451834" y="1226078"/>
                  <a:pt x="457003" y="1227652"/>
                  <a:pt x="459854" y="1228532"/>
                </a:cubicBezTo>
                <a:cubicBezTo>
                  <a:pt x="493391" y="1240235"/>
                  <a:pt x="523609" y="1259853"/>
                  <a:pt x="547946" y="1285724"/>
                </a:cubicBezTo>
                <a:cubicBezTo>
                  <a:pt x="555398" y="1294765"/>
                  <a:pt x="568765" y="1296052"/>
                  <a:pt x="577805" y="1288601"/>
                </a:cubicBezTo>
                <a:cubicBezTo>
                  <a:pt x="586846" y="1281149"/>
                  <a:pt x="588133" y="1267782"/>
                  <a:pt x="580682" y="1258741"/>
                </a:cubicBezTo>
                <a:cubicBezTo>
                  <a:pt x="580465" y="1258478"/>
                  <a:pt x="580240" y="1258220"/>
                  <a:pt x="580011" y="1257967"/>
                </a:cubicBezTo>
                <a:cubicBezTo>
                  <a:pt x="561114" y="1237318"/>
                  <a:pt x="538883" y="1219991"/>
                  <a:pt x="514244" y="1206710"/>
                </a:cubicBezTo>
                <a:cubicBezTo>
                  <a:pt x="557269" y="1190588"/>
                  <a:pt x="601316" y="1177337"/>
                  <a:pt x="646095" y="1167045"/>
                </a:cubicBezTo>
                <a:cubicBezTo>
                  <a:pt x="709879" y="1153601"/>
                  <a:pt x="774807" y="1146307"/>
                  <a:pt x="839985" y="1145265"/>
                </a:cubicBezTo>
                <a:cubicBezTo>
                  <a:pt x="854209" y="1145265"/>
                  <a:pt x="866764" y="1145813"/>
                  <a:pt x="877302" y="1146892"/>
                </a:cubicBezTo>
                <a:cubicBezTo>
                  <a:pt x="953376" y="1153135"/>
                  <a:pt x="1027403" y="1174700"/>
                  <a:pt x="1094930" y="1210291"/>
                </a:cubicBezTo>
                <a:cubicBezTo>
                  <a:pt x="1146047" y="1237320"/>
                  <a:pt x="1192463" y="1272425"/>
                  <a:pt x="1232393" y="1314247"/>
                </a:cubicBezTo>
                <a:cubicBezTo>
                  <a:pt x="1240897" y="1323368"/>
                  <a:pt x="1252591" y="1336979"/>
                  <a:pt x="1264700" y="1351437"/>
                </a:cubicBezTo>
                <a:lnTo>
                  <a:pt x="1319763" y="1351437"/>
                </a:lnTo>
                <a:cubicBezTo>
                  <a:pt x="1300613" y="1328056"/>
                  <a:pt x="1277892" y="1300844"/>
                  <a:pt x="1263434" y="1285328"/>
                </a:cubicBezTo>
                <a:close/>
                <a:moveTo>
                  <a:pt x="233608" y="768324"/>
                </a:moveTo>
                <a:lnTo>
                  <a:pt x="233608" y="768335"/>
                </a:lnTo>
                <a:cubicBezTo>
                  <a:pt x="223022" y="779532"/>
                  <a:pt x="213334" y="791551"/>
                  <a:pt x="204640" y="804273"/>
                </a:cubicBezTo>
                <a:cubicBezTo>
                  <a:pt x="194348" y="819388"/>
                  <a:pt x="185208" y="835254"/>
                  <a:pt x="177296" y="851740"/>
                </a:cubicBezTo>
                <a:cubicBezTo>
                  <a:pt x="177108" y="852124"/>
                  <a:pt x="176932" y="852088"/>
                  <a:pt x="176900" y="851661"/>
                </a:cubicBezTo>
                <a:cubicBezTo>
                  <a:pt x="175761" y="837163"/>
                  <a:pt x="175625" y="822602"/>
                  <a:pt x="176490" y="808085"/>
                </a:cubicBezTo>
                <a:cubicBezTo>
                  <a:pt x="176630" y="785703"/>
                  <a:pt x="187843" y="764842"/>
                  <a:pt x="206432" y="752376"/>
                </a:cubicBezTo>
                <a:cubicBezTo>
                  <a:pt x="214821" y="747013"/>
                  <a:pt x="217275" y="735865"/>
                  <a:pt x="211913" y="727474"/>
                </a:cubicBezTo>
                <a:cubicBezTo>
                  <a:pt x="207304" y="720266"/>
                  <a:pt x="198266" y="717288"/>
                  <a:pt x="190276" y="720347"/>
                </a:cubicBezTo>
                <a:cubicBezTo>
                  <a:pt x="185779" y="722077"/>
                  <a:pt x="181254" y="723868"/>
                  <a:pt x="176656" y="725775"/>
                </a:cubicBezTo>
                <a:cubicBezTo>
                  <a:pt x="151934" y="736700"/>
                  <a:pt x="128182" y="749697"/>
                  <a:pt x="105651" y="764625"/>
                </a:cubicBezTo>
                <a:cubicBezTo>
                  <a:pt x="105301" y="764850"/>
                  <a:pt x="105168" y="764733"/>
                  <a:pt x="105352" y="764360"/>
                </a:cubicBezTo>
                <a:cubicBezTo>
                  <a:pt x="115147" y="743891"/>
                  <a:pt x="126589" y="724252"/>
                  <a:pt x="139562" y="705634"/>
                </a:cubicBezTo>
                <a:cubicBezTo>
                  <a:pt x="158336" y="675005"/>
                  <a:pt x="194862" y="660162"/>
                  <a:pt x="229680" y="669011"/>
                </a:cubicBezTo>
                <a:cubicBezTo>
                  <a:pt x="234157" y="670254"/>
                  <a:pt x="238459" y="672066"/>
                  <a:pt x="242481" y="674397"/>
                </a:cubicBezTo>
                <a:cubicBezTo>
                  <a:pt x="251192" y="679220"/>
                  <a:pt x="262165" y="676066"/>
                  <a:pt x="266986" y="667355"/>
                </a:cubicBezTo>
                <a:cubicBezTo>
                  <a:pt x="271648" y="658936"/>
                  <a:pt x="268876" y="648341"/>
                  <a:pt x="260689" y="643284"/>
                </a:cubicBezTo>
                <a:cubicBezTo>
                  <a:pt x="255509" y="640126"/>
                  <a:pt x="250176" y="636957"/>
                  <a:pt x="244636" y="633839"/>
                </a:cubicBezTo>
                <a:cubicBezTo>
                  <a:pt x="225217" y="623405"/>
                  <a:pt x="204971" y="614592"/>
                  <a:pt x="184103" y="607486"/>
                </a:cubicBezTo>
                <a:cubicBezTo>
                  <a:pt x="183721" y="607350"/>
                  <a:pt x="183734" y="607172"/>
                  <a:pt x="184131" y="607085"/>
                </a:cubicBezTo>
                <a:cubicBezTo>
                  <a:pt x="201346" y="603159"/>
                  <a:pt x="218845" y="600598"/>
                  <a:pt x="236463" y="599432"/>
                </a:cubicBezTo>
                <a:cubicBezTo>
                  <a:pt x="267234" y="595760"/>
                  <a:pt x="296763" y="612740"/>
                  <a:pt x="309067" y="641182"/>
                </a:cubicBezTo>
                <a:cubicBezTo>
                  <a:pt x="315123" y="661199"/>
                  <a:pt x="314667" y="682620"/>
                  <a:pt x="307763" y="702362"/>
                </a:cubicBezTo>
                <a:cubicBezTo>
                  <a:pt x="304914" y="711902"/>
                  <a:pt x="310338" y="721948"/>
                  <a:pt x="319879" y="724797"/>
                </a:cubicBezTo>
                <a:cubicBezTo>
                  <a:pt x="327854" y="727179"/>
                  <a:pt x="336423" y="723791"/>
                  <a:pt x="340615" y="716601"/>
                </a:cubicBezTo>
                <a:cubicBezTo>
                  <a:pt x="352974" y="693743"/>
                  <a:pt x="371664" y="674938"/>
                  <a:pt x="394443" y="662433"/>
                </a:cubicBezTo>
                <a:cubicBezTo>
                  <a:pt x="428289" y="647526"/>
                  <a:pt x="467908" y="656613"/>
                  <a:pt x="491872" y="684784"/>
                </a:cubicBezTo>
                <a:cubicBezTo>
                  <a:pt x="507632" y="702939"/>
                  <a:pt x="521659" y="722527"/>
                  <a:pt x="533771" y="743293"/>
                </a:cubicBezTo>
                <a:cubicBezTo>
                  <a:pt x="533964" y="743615"/>
                  <a:pt x="533847" y="743745"/>
                  <a:pt x="533506" y="743586"/>
                </a:cubicBezTo>
                <a:cubicBezTo>
                  <a:pt x="506852" y="730706"/>
                  <a:pt x="479063" y="720319"/>
                  <a:pt x="450495" y="712556"/>
                </a:cubicBezTo>
                <a:cubicBezTo>
                  <a:pt x="437001" y="709253"/>
                  <a:pt x="422615" y="706279"/>
                  <a:pt x="407753" y="703732"/>
                </a:cubicBezTo>
                <a:cubicBezTo>
                  <a:pt x="398458" y="702156"/>
                  <a:pt x="389564" y="708163"/>
                  <a:pt x="387555" y="717373"/>
                </a:cubicBezTo>
                <a:cubicBezTo>
                  <a:pt x="385485" y="726710"/>
                  <a:pt x="390921" y="736073"/>
                  <a:pt x="400057" y="738904"/>
                </a:cubicBezTo>
                <a:cubicBezTo>
                  <a:pt x="430559" y="748581"/>
                  <a:pt x="451178" y="777023"/>
                  <a:pt x="450890" y="809022"/>
                </a:cubicBezTo>
                <a:cubicBezTo>
                  <a:pt x="451736" y="827663"/>
                  <a:pt x="451117" y="846342"/>
                  <a:pt x="449038" y="864887"/>
                </a:cubicBezTo>
                <a:cubicBezTo>
                  <a:pt x="448996" y="865294"/>
                  <a:pt x="448826" y="865326"/>
                  <a:pt x="448644" y="864956"/>
                </a:cubicBezTo>
                <a:cubicBezTo>
                  <a:pt x="438923" y="844012"/>
                  <a:pt x="427494" y="823906"/>
                  <a:pt x="414474" y="804837"/>
                </a:cubicBezTo>
                <a:cubicBezTo>
                  <a:pt x="406571" y="793275"/>
                  <a:pt x="397987" y="782194"/>
                  <a:pt x="388768" y="771652"/>
                </a:cubicBezTo>
                <a:cubicBezTo>
                  <a:pt x="368968" y="751567"/>
                  <a:pt x="342835" y="738940"/>
                  <a:pt x="314794" y="735907"/>
                </a:cubicBezTo>
                <a:cubicBezTo>
                  <a:pt x="313831" y="735907"/>
                  <a:pt x="312885" y="735939"/>
                  <a:pt x="311946" y="736000"/>
                </a:cubicBezTo>
                <a:cubicBezTo>
                  <a:pt x="283016" y="737977"/>
                  <a:pt x="255515" y="749323"/>
                  <a:pt x="233608" y="768324"/>
                </a:cubicBezTo>
                <a:close/>
                <a:moveTo>
                  <a:pt x="304708" y="834143"/>
                </a:moveTo>
                <a:cubicBezTo>
                  <a:pt x="305885" y="834143"/>
                  <a:pt x="305531" y="897236"/>
                  <a:pt x="310679" y="962047"/>
                </a:cubicBezTo>
                <a:cubicBezTo>
                  <a:pt x="317482" y="1033726"/>
                  <a:pt x="329869" y="1104765"/>
                  <a:pt x="347729" y="1174516"/>
                </a:cubicBezTo>
                <a:cubicBezTo>
                  <a:pt x="338368" y="1174891"/>
                  <a:pt x="328321" y="1175598"/>
                  <a:pt x="317711" y="1176548"/>
                </a:cubicBezTo>
                <a:cubicBezTo>
                  <a:pt x="313144" y="1124580"/>
                  <a:pt x="304091" y="1007632"/>
                  <a:pt x="303841" y="895821"/>
                </a:cubicBezTo>
                <a:cubicBezTo>
                  <a:pt x="303794" y="874930"/>
                  <a:pt x="303419" y="834143"/>
                  <a:pt x="304708" y="834143"/>
                </a:cubicBezTo>
                <a:close/>
                <a:moveTo>
                  <a:pt x="692717" y="398071"/>
                </a:moveTo>
                <a:cubicBezTo>
                  <a:pt x="678724" y="418593"/>
                  <a:pt x="665974" y="439934"/>
                  <a:pt x="654537" y="461983"/>
                </a:cubicBezTo>
                <a:cubicBezTo>
                  <a:pt x="630339" y="509678"/>
                  <a:pt x="610683" y="559544"/>
                  <a:pt x="595826" y="610922"/>
                </a:cubicBezTo>
                <a:cubicBezTo>
                  <a:pt x="595706" y="611314"/>
                  <a:pt x="595534" y="611310"/>
                  <a:pt x="595430" y="610922"/>
                </a:cubicBezTo>
                <a:cubicBezTo>
                  <a:pt x="582820" y="565460"/>
                  <a:pt x="574492" y="518918"/>
                  <a:pt x="570551" y="471905"/>
                </a:cubicBezTo>
                <a:cubicBezTo>
                  <a:pt x="562781" y="410982"/>
                  <a:pt x="595457" y="352066"/>
                  <a:pt x="651254" y="326396"/>
                </a:cubicBezTo>
                <a:cubicBezTo>
                  <a:pt x="651771" y="326210"/>
                  <a:pt x="652950" y="325743"/>
                  <a:pt x="653438" y="325527"/>
                </a:cubicBezTo>
                <a:cubicBezTo>
                  <a:pt x="664129" y="320737"/>
                  <a:pt x="668914" y="308188"/>
                  <a:pt x="664125" y="297498"/>
                </a:cubicBezTo>
                <a:cubicBezTo>
                  <a:pt x="659772" y="287781"/>
                  <a:pt x="648891" y="282796"/>
                  <a:pt x="638690" y="285847"/>
                </a:cubicBezTo>
                <a:cubicBezTo>
                  <a:pt x="613171" y="293440"/>
                  <a:pt x="588540" y="301694"/>
                  <a:pt x="565486" y="310384"/>
                </a:cubicBezTo>
                <a:cubicBezTo>
                  <a:pt x="506160" y="335006"/>
                  <a:pt x="449484" y="365584"/>
                  <a:pt x="396330" y="401650"/>
                </a:cubicBezTo>
                <a:cubicBezTo>
                  <a:pt x="396012" y="401862"/>
                  <a:pt x="395883" y="401751"/>
                  <a:pt x="396027" y="401401"/>
                </a:cubicBezTo>
                <a:cubicBezTo>
                  <a:pt x="416489" y="349440"/>
                  <a:pt x="442391" y="299789"/>
                  <a:pt x="473297" y="253275"/>
                </a:cubicBezTo>
                <a:cubicBezTo>
                  <a:pt x="512375" y="194292"/>
                  <a:pt x="585554" y="167982"/>
                  <a:pt x="653241" y="188580"/>
                </a:cubicBezTo>
                <a:cubicBezTo>
                  <a:pt x="707150" y="203428"/>
                  <a:pt x="753322" y="260136"/>
                  <a:pt x="766185" y="277165"/>
                </a:cubicBezTo>
                <a:cubicBezTo>
                  <a:pt x="773237" y="286519"/>
                  <a:pt x="786537" y="288386"/>
                  <a:pt x="795891" y="281333"/>
                </a:cubicBezTo>
                <a:cubicBezTo>
                  <a:pt x="803739" y="275417"/>
                  <a:pt x="806495" y="264884"/>
                  <a:pt x="802549" y="255881"/>
                </a:cubicBezTo>
                <a:cubicBezTo>
                  <a:pt x="795497" y="239744"/>
                  <a:pt x="773507" y="183702"/>
                  <a:pt x="786692" y="140079"/>
                </a:cubicBezTo>
                <a:cubicBezTo>
                  <a:pt x="803794" y="82633"/>
                  <a:pt x="856409" y="43094"/>
                  <a:pt x="916346" y="42647"/>
                </a:cubicBezTo>
                <a:cubicBezTo>
                  <a:pt x="961515" y="40668"/>
                  <a:pt x="1006769" y="42970"/>
                  <a:pt x="1051504" y="49524"/>
                </a:cubicBezTo>
                <a:cubicBezTo>
                  <a:pt x="1051905" y="49577"/>
                  <a:pt x="1051928" y="49736"/>
                  <a:pt x="1051561" y="49914"/>
                </a:cubicBezTo>
                <a:cubicBezTo>
                  <a:pt x="1004262" y="70734"/>
                  <a:pt x="959031" y="95970"/>
                  <a:pt x="916471" y="125286"/>
                </a:cubicBezTo>
                <a:cubicBezTo>
                  <a:pt x="907418" y="131925"/>
                  <a:pt x="898730" y="138615"/>
                  <a:pt x="890309" y="145275"/>
                </a:cubicBezTo>
                <a:cubicBezTo>
                  <a:pt x="881124" y="152548"/>
                  <a:pt x="879576" y="165888"/>
                  <a:pt x="886847" y="175073"/>
                </a:cubicBezTo>
                <a:cubicBezTo>
                  <a:pt x="893921" y="184007"/>
                  <a:pt x="906792" y="185755"/>
                  <a:pt x="915993" y="179029"/>
                </a:cubicBezTo>
                <a:cubicBezTo>
                  <a:pt x="923367" y="173472"/>
                  <a:pt x="931420" y="168884"/>
                  <a:pt x="939962" y="165377"/>
                </a:cubicBezTo>
                <a:cubicBezTo>
                  <a:pt x="969658" y="153614"/>
                  <a:pt x="1046655" y="134814"/>
                  <a:pt x="1119783" y="213839"/>
                </a:cubicBezTo>
                <a:cubicBezTo>
                  <a:pt x="1155768" y="254868"/>
                  <a:pt x="1187826" y="299180"/>
                  <a:pt x="1215535" y="346197"/>
                </a:cubicBezTo>
                <a:cubicBezTo>
                  <a:pt x="1215747" y="346553"/>
                  <a:pt x="1215634" y="346676"/>
                  <a:pt x="1215263" y="346483"/>
                </a:cubicBezTo>
                <a:cubicBezTo>
                  <a:pt x="1161609" y="317598"/>
                  <a:pt x="1105344" y="293850"/>
                  <a:pt x="1047219" y="275557"/>
                </a:cubicBezTo>
                <a:cubicBezTo>
                  <a:pt x="1038779" y="273194"/>
                  <a:pt x="1030462" y="270999"/>
                  <a:pt x="1022207" y="268897"/>
                </a:cubicBezTo>
                <a:cubicBezTo>
                  <a:pt x="1010863" y="265974"/>
                  <a:pt x="999296" y="272800"/>
                  <a:pt x="996374" y="284143"/>
                </a:cubicBezTo>
                <a:cubicBezTo>
                  <a:pt x="993837" y="293981"/>
                  <a:pt x="998635" y="304237"/>
                  <a:pt x="1007811" y="308596"/>
                </a:cubicBezTo>
                <a:cubicBezTo>
                  <a:pt x="1046644" y="328180"/>
                  <a:pt x="1073258" y="365726"/>
                  <a:pt x="1078881" y="408853"/>
                </a:cubicBezTo>
                <a:cubicBezTo>
                  <a:pt x="1085671" y="448533"/>
                  <a:pt x="1088997" y="488730"/>
                  <a:pt x="1088819" y="528987"/>
                </a:cubicBezTo>
                <a:cubicBezTo>
                  <a:pt x="1088819" y="529411"/>
                  <a:pt x="1088655" y="529460"/>
                  <a:pt x="1088435" y="529093"/>
                </a:cubicBezTo>
                <a:cubicBezTo>
                  <a:pt x="1065401" y="489627"/>
                  <a:pt x="1038877" y="452304"/>
                  <a:pt x="1009179" y="417573"/>
                </a:cubicBezTo>
                <a:cubicBezTo>
                  <a:pt x="991423" y="397314"/>
                  <a:pt x="972104" y="378483"/>
                  <a:pt x="951397" y="361251"/>
                </a:cubicBezTo>
                <a:cubicBezTo>
                  <a:pt x="911204" y="331461"/>
                  <a:pt x="862685" y="315021"/>
                  <a:pt x="812663" y="314240"/>
                </a:cubicBezTo>
                <a:cubicBezTo>
                  <a:pt x="774309" y="316198"/>
                  <a:pt x="716009" y="365196"/>
                  <a:pt x="692717" y="398071"/>
                </a:cubicBezTo>
                <a:close/>
                <a:moveTo>
                  <a:pt x="839985" y="1102843"/>
                </a:moveTo>
                <a:cubicBezTo>
                  <a:pt x="837923" y="1102843"/>
                  <a:pt x="835673" y="1102934"/>
                  <a:pt x="833564" y="1102955"/>
                </a:cubicBezTo>
                <a:cubicBezTo>
                  <a:pt x="868699" y="861930"/>
                  <a:pt x="867348" y="645740"/>
                  <a:pt x="828860" y="460492"/>
                </a:cubicBezTo>
                <a:cubicBezTo>
                  <a:pt x="821692" y="426774"/>
                  <a:pt x="812196" y="393593"/>
                  <a:pt x="800437" y="361189"/>
                </a:cubicBezTo>
                <a:cubicBezTo>
                  <a:pt x="805188" y="358622"/>
                  <a:pt x="810417" y="357057"/>
                  <a:pt x="815798" y="356588"/>
                </a:cubicBezTo>
                <a:lnTo>
                  <a:pt x="817770" y="361395"/>
                </a:lnTo>
                <a:cubicBezTo>
                  <a:pt x="831278" y="396300"/>
                  <a:pt x="842376" y="432088"/>
                  <a:pt x="850985" y="468512"/>
                </a:cubicBezTo>
                <a:cubicBezTo>
                  <a:pt x="897487" y="686754"/>
                  <a:pt x="907507" y="1006786"/>
                  <a:pt x="909558" y="1108018"/>
                </a:cubicBezTo>
                <a:cubicBezTo>
                  <a:pt x="900062" y="1106731"/>
                  <a:pt x="890729" y="1105613"/>
                  <a:pt x="881635" y="1104680"/>
                </a:cubicBezTo>
                <a:cubicBezTo>
                  <a:pt x="867791" y="1103373"/>
                  <a:pt x="853891" y="1102760"/>
                  <a:pt x="839985" y="1102843"/>
                </a:cubicBezTo>
                <a:close/>
              </a:path>
            </a:pathLst>
          </a:custGeom>
          <a:solidFill>
            <a:srgbClr val="00B050"/>
          </a:solidFill>
          <a:ln w="317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 kern="0" dirty="0">
              <a:solidFill>
                <a:prstClr val="black"/>
              </a:solidFill>
              <a:highlight>
                <a:srgbClr val="FFFF00"/>
              </a:highlight>
              <a:latin typeface="Calibri"/>
              <a:cs typeface="Arial"/>
            </a:endParaRPr>
          </a:p>
        </p:txBody>
      </p:sp>
      <p:sp>
        <p:nvSpPr>
          <p:cNvPr id="30" name="Figura a mano libera: forma 29">
            <a:extLst>
              <a:ext uri="{FF2B5EF4-FFF2-40B4-BE49-F238E27FC236}">
                <a16:creationId xmlns:a16="http://schemas.microsoft.com/office/drawing/2014/main" id="{A164D5A6-A5E1-7F61-8BD7-72C2E27A00B0}"/>
              </a:ext>
            </a:extLst>
          </p:cNvPr>
          <p:cNvSpPr/>
          <p:nvPr/>
        </p:nvSpPr>
        <p:spPr bwMode="auto">
          <a:xfrm>
            <a:off x="9287792" y="2886779"/>
            <a:ext cx="1700098" cy="1134844"/>
          </a:xfrm>
          <a:custGeom>
            <a:avLst/>
            <a:gdLst>
              <a:gd name="connsiteX0" fmla="*/ 1489484 w 1737841"/>
              <a:gd name="connsiteY0" fmla="*/ 467904 h 1123927"/>
              <a:gd name="connsiteX1" fmla="*/ 1449591 w 1737841"/>
              <a:gd name="connsiteY1" fmla="*/ 476282 h 1123927"/>
              <a:gd name="connsiteX2" fmla="*/ 1449591 w 1737841"/>
              <a:gd name="connsiteY2" fmla="*/ 369811 h 1123927"/>
              <a:gd name="connsiteX3" fmla="*/ 1563043 w 1737841"/>
              <a:gd name="connsiteY3" fmla="*/ 328655 h 1123927"/>
              <a:gd name="connsiteX4" fmla="*/ 1603978 w 1737841"/>
              <a:gd name="connsiteY4" fmla="*/ 192109 h 1123927"/>
              <a:gd name="connsiteX5" fmla="*/ 1602138 w 1737841"/>
              <a:gd name="connsiteY5" fmla="*/ 174977 h 1123927"/>
              <a:gd name="connsiteX6" fmla="*/ 1585095 w 1737841"/>
              <a:gd name="connsiteY6" fmla="*/ 172516 h 1123927"/>
              <a:gd name="connsiteX7" fmla="*/ 1506062 w 1737841"/>
              <a:gd name="connsiteY7" fmla="*/ 177304 h 1123927"/>
              <a:gd name="connsiteX8" fmla="*/ 1512068 w 1737841"/>
              <a:gd name="connsiteY8" fmla="*/ 144746 h 1123927"/>
              <a:gd name="connsiteX9" fmla="*/ 1443363 w 1737841"/>
              <a:gd name="connsiteY9" fmla="*/ 13564 h 1123927"/>
              <a:gd name="connsiteX10" fmla="*/ 1428447 w 1737841"/>
              <a:gd name="connsiteY10" fmla="*/ 0 h 1123927"/>
              <a:gd name="connsiteX11" fmla="*/ 1413531 w 1737841"/>
              <a:gd name="connsiteY11" fmla="*/ 13564 h 1123927"/>
              <a:gd name="connsiteX12" fmla="*/ 1344826 w 1737841"/>
              <a:gd name="connsiteY12" fmla="*/ 146342 h 1123927"/>
              <a:gd name="connsiteX13" fmla="*/ 1350079 w 1737841"/>
              <a:gd name="connsiteY13" fmla="*/ 177038 h 1123927"/>
              <a:gd name="connsiteX14" fmla="*/ 1270071 w 1737841"/>
              <a:gd name="connsiteY14" fmla="*/ 172251 h 1123927"/>
              <a:gd name="connsiteX15" fmla="*/ 1253049 w 1737841"/>
              <a:gd name="connsiteY15" fmla="*/ 174733 h 1123927"/>
              <a:gd name="connsiteX16" fmla="*/ 1251232 w 1737841"/>
              <a:gd name="connsiteY16" fmla="*/ 191820 h 1123927"/>
              <a:gd name="connsiteX17" fmla="*/ 1292123 w 1737841"/>
              <a:gd name="connsiteY17" fmla="*/ 328366 h 1123927"/>
              <a:gd name="connsiteX18" fmla="*/ 1405154 w 1737841"/>
              <a:gd name="connsiteY18" fmla="*/ 369368 h 1123927"/>
              <a:gd name="connsiteX19" fmla="*/ 1405154 w 1737841"/>
              <a:gd name="connsiteY19" fmla="*/ 486566 h 1123927"/>
              <a:gd name="connsiteX20" fmla="*/ 17974 w 1737841"/>
              <a:gd name="connsiteY20" fmla="*/ 1110941 h 1123927"/>
              <a:gd name="connsiteX21" fmla="*/ 0 w 1737841"/>
              <a:gd name="connsiteY21" fmla="*/ 1123928 h 1123927"/>
              <a:gd name="connsiteX22" fmla="*/ 77260 w 1737841"/>
              <a:gd name="connsiteY22" fmla="*/ 1123928 h 1123927"/>
              <a:gd name="connsiteX23" fmla="*/ 1454333 w 1737841"/>
              <a:gd name="connsiteY23" fmla="*/ 520630 h 1123927"/>
              <a:gd name="connsiteX24" fmla="*/ 1498659 w 1737841"/>
              <a:gd name="connsiteY24" fmla="*/ 511322 h 1123927"/>
              <a:gd name="connsiteX25" fmla="*/ 1737842 w 1737841"/>
              <a:gd name="connsiteY25" fmla="*/ 469212 h 1123927"/>
              <a:gd name="connsiteX26" fmla="*/ 1737842 w 1737841"/>
              <a:gd name="connsiteY26" fmla="*/ 424443 h 1123927"/>
              <a:gd name="connsiteX27" fmla="*/ 1489484 w 1737841"/>
              <a:gd name="connsiteY27" fmla="*/ 467904 h 1123927"/>
              <a:gd name="connsiteX28" fmla="*/ 1560405 w 1737841"/>
              <a:gd name="connsiteY28" fmla="*/ 215247 h 1123927"/>
              <a:gd name="connsiteX29" fmla="*/ 1532391 w 1737841"/>
              <a:gd name="connsiteY29" fmla="*/ 296696 h 1123927"/>
              <a:gd name="connsiteX30" fmla="*/ 1458478 w 1737841"/>
              <a:gd name="connsiteY30" fmla="*/ 324621 h 1123927"/>
              <a:gd name="connsiteX31" fmla="*/ 1459497 w 1737841"/>
              <a:gd name="connsiteY31" fmla="*/ 267729 h 1123927"/>
              <a:gd name="connsiteX32" fmla="*/ 1477959 w 1737841"/>
              <a:gd name="connsiteY32" fmla="*/ 240158 h 1123927"/>
              <a:gd name="connsiteX33" fmla="*/ 1558034 w 1737841"/>
              <a:gd name="connsiteY33" fmla="*/ 215247 h 1123927"/>
              <a:gd name="connsiteX34" fmla="*/ 1428536 w 1737841"/>
              <a:gd name="connsiteY34" fmla="*/ 62012 h 1123927"/>
              <a:gd name="connsiteX35" fmla="*/ 1467919 w 1737841"/>
              <a:gd name="connsiteY35" fmla="*/ 143062 h 1123927"/>
              <a:gd name="connsiteX36" fmla="*/ 1434675 w 1737841"/>
              <a:gd name="connsiteY36" fmla="*/ 214870 h 1123927"/>
              <a:gd name="connsiteX37" fmla="*/ 1420358 w 1737841"/>
              <a:gd name="connsiteY37" fmla="*/ 212964 h 1123927"/>
              <a:gd name="connsiteX38" fmla="*/ 1389108 w 1737841"/>
              <a:gd name="connsiteY38" fmla="*/ 144724 h 1123927"/>
              <a:gd name="connsiteX39" fmla="*/ 1428536 w 1737841"/>
              <a:gd name="connsiteY39" fmla="*/ 62012 h 1123927"/>
              <a:gd name="connsiteX40" fmla="*/ 1398483 w 1737841"/>
              <a:gd name="connsiteY40" fmla="*/ 324399 h 1123927"/>
              <a:gd name="connsiteX41" fmla="*/ 1322951 w 1737841"/>
              <a:gd name="connsiteY41" fmla="*/ 296407 h 1123927"/>
              <a:gd name="connsiteX42" fmla="*/ 1294960 w 1737841"/>
              <a:gd name="connsiteY42" fmla="*/ 214981 h 1123927"/>
              <a:gd name="connsiteX43" fmla="*/ 1377118 w 1737841"/>
              <a:gd name="connsiteY43" fmla="*/ 239360 h 1123927"/>
              <a:gd name="connsiteX44" fmla="*/ 1396532 w 1737841"/>
              <a:gd name="connsiteY44" fmla="*/ 268881 h 1123927"/>
              <a:gd name="connsiteX45" fmla="*/ 1398483 w 1737841"/>
              <a:gd name="connsiteY45" fmla="*/ 324399 h 1123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737841" h="1123927">
                <a:moveTo>
                  <a:pt x="1489484" y="467904"/>
                </a:moveTo>
                <a:lnTo>
                  <a:pt x="1449591" y="476282"/>
                </a:lnTo>
                <a:lnTo>
                  <a:pt x="1449591" y="369811"/>
                </a:lnTo>
                <a:cubicBezTo>
                  <a:pt x="1490986" y="369390"/>
                  <a:pt x="1531004" y="354873"/>
                  <a:pt x="1563043" y="328655"/>
                </a:cubicBezTo>
                <a:cubicBezTo>
                  <a:pt x="1612776" y="280871"/>
                  <a:pt x="1604354" y="195677"/>
                  <a:pt x="1603978" y="192109"/>
                </a:cubicBezTo>
                <a:lnTo>
                  <a:pt x="1602138" y="174977"/>
                </a:lnTo>
                <a:lnTo>
                  <a:pt x="1585095" y="172516"/>
                </a:lnTo>
                <a:cubicBezTo>
                  <a:pt x="1558674" y="169429"/>
                  <a:pt x="1531917" y="171049"/>
                  <a:pt x="1506062" y="177304"/>
                </a:cubicBezTo>
                <a:cubicBezTo>
                  <a:pt x="1509185" y="166688"/>
                  <a:pt x="1511197" y="155777"/>
                  <a:pt x="1512068" y="144746"/>
                </a:cubicBezTo>
                <a:cubicBezTo>
                  <a:pt x="1512068" y="76861"/>
                  <a:pt x="1446133" y="16201"/>
                  <a:pt x="1443363" y="13564"/>
                </a:cubicBezTo>
                <a:lnTo>
                  <a:pt x="1428447" y="0"/>
                </a:lnTo>
                <a:lnTo>
                  <a:pt x="1413531" y="13564"/>
                </a:lnTo>
                <a:cubicBezTo>
                  <a:pt x="1410717" y="16112"/>
                  <a:pt x="1344826" y="76861"/>
                  <a:pt x="1344826" y="146342"/>
                </a:cubicBezTo>
                <a:cubicBezTo>
                  <a:pt x="1345606" y="156717"/>
                  <a:pt x="1347364" y="166993"/>
                  <a:pt x="1350079" y="177038"/>
                </a:cubicBezTo>
                <a:cubicBezTo>
                  <a:pt x="1323913" y="170657"/>
                  <a:pt x="1296812" y="169035"/>
                  <a:pt x="1270071" y="172251"/>
                </a:cubicBezTo>
                <a:lnTo>
                  <a:pt x="1253049" y="174733"/>
                </a:lnTo>
                <a:lnTo>
                  <a:pt x="1251232" y="191820"/>
                </a:lnTo>
                <a:cubicBezTo>
                  <a:pt x="1250855" y="195433"/>
                  <a:pt x="1242367" y="280583"/>
                  <a:pt x="1292123" y="328366"/>
                </a:cubicBezTo>
                <a:cubicBezTo>
                  <a:pt x="1324029" y="354510"/>
                  <a:pt x="1363906" y="368973"/>
                  <a:pt x="1405154" y="369368"/>
                </a:cubicBezTo>
                <a:lnTo>
                  <a:pt x="1405154" y="486566"/>
                </a:lnTo>
                <a:cubicBezTo>
                  <a:pt x="906188" y="601407"/>
                  <a:pt x="434791" y="813585"/>
                  <a:pt x="17974" y="1110941"/>
                </a:cubicBezTo>
                <a:lnTo>
                  <a:pt x="0" y="1123928"/>
                </a:lnTo>
                <a:lnTo>
                  <a:pt x="77260" y="1123928"/>
                </a:lnTo>
                <a:cubicBezTo>
                  <a:pt x="492140" y="834218"/>
                  <a:pt x="960099" y="629206"/>
                  <a:pt x="1454333" y="520630"/>
                </a:cubicBezTo>
                <a:lnTo>
                  <a:pt x="1498659" y="511322"/>
                </a:lnTo>
                <a:cubicBezTo>
                  <a:pt x="1580662" y="494256"/>
                  <a:pt x="1660803" y="480294"/>
                  <a:pt x="1737842" y="469212"/>
                </a:cubicBezTo>
                <a:lnTo>
                  <a:pt x="1737842" y="424443"/>
                </a:lnTo>
                <a:cubicBezTo>
                  <a:pt x="1657922" y="435724"/>
                  <a:pt x="1574723" y="450174"/>
                  <a:pt x="1489484" y="467904"/>
                </a:cubicBezTo>
                <a:close/>
                <a:moveTo>
                  <a:pt x="1560405" y="215247"/>
                </a:moveTo>
                <a:cubicBezTo>
                  <a:pt x="1561443" y="244923"/>
                  <a:pt x="1551462" y="273934"/>
                  <a:pt x="1532391" y="296696"/>
                </a:cubicBezTo>
                <a:cubicBezTo>
                  <a:pt x="1511241" y="313435"/>
                  <a:pt x="1485413" y="323194"/>
                  <a:pt x="1458478" y="324621"/>
                </a:cubicBezTo>
                <a:cubicBezTo>
                  <a:pt x="1456124" y="305705"/>
                  <a:pt x="1456468" y="286549"/>
                  <a:pt x="1459497" y="267729"/>
                </a:cubicBezTo>
                <a:cubicBezTo>
                  <a:pt x="1463527" y="257281"/>
                  <a:pt x="1469834" y="247862"/>
                  <a:pt x="1477959" y="240158"/>
                </a:cubicBezTo>
                <a:cubicBezTo>
                  <a:pt x="1500729" y="222385"/>
                  <a:pt x="1529200" y="213527"/>
                  <a:pt x="1558034" y="215247"/>
                </a:cubicBezTo>
                <a:close/>
                <a:moveTo>
                  <a:pt x="1428536" y="62012"/>
                </a:moveTo>
                <a:cubicBezTo>
                  <a:pt x="1450007" y="84113"/>
                  <a:pt x="1463813" y="112524"/>
                  <a:pt x="1467919" y="143062"/>
                </a:cubicBezTo>
                <a:cubicBezTo>
                  <a:pt x="1465406" y="170103"/>
                  <a:pt x="1453668" y="195457"/>
                  <a:pt x="1434675" y="214870"/>
                </a:cubicBezTo>
                <a:cubicBezTo>
                  <a:pt x="1429821" y="215730"/>
                  <a:pt x="1424819" y="215065"/>
                  <a:pt x="1420358" y="212964"/>
                </a:cubicBezTo>
                <a:cubicBezTo>
                  <a:pt x="1401718" y="194965"/>
                  <a:pt x="1390557" y="170595"/>
                  <a:pt x="1389108" y="144724"/>
                </a:cubicBezTo>
                <a:cubicBezTo>
                  <a:pt x="1392944" y="113610"/>
                  <a:pt x="1406780" y="84585"/>
                  <a:pt x="1428536" y="62012"/>
                </a:cubicBezTo>
                <a:close/>
                <a:moveTo>
                  <a:pt x="1398483" y="324399"/>
                </a:moveTo>
                <a:cubicBezTo>
                  <a:pt x="1370999" y="323196"/>
                  <a:pt x="1344582" y="313406"/>
                  <a:pt x="1322951" y="296407"/>
                </a:cubicBezTo>
                <a:cubicBezTo>
                  <a:pt x="1303916" y="273635"/>
                  <a:pt x="1293949" y="244644"/>
                  <a:pt x="1294960" y="214981"/>
                </a:cubicBezTo>
                <a:cubicBezTo>
                  <a:pt x="1324410" y="212738"/>
                  <a:pt x="1353656" y="221417"/>
                  <a:pt x="1377118" y="239360"/>
                </a:cubicBezTo>
                <a:cubicBezTo>
                  <a:pt x="1385364" y="247910"/>
                  <a:pt x="1391949" y="257921"/>
                  <a:pt x="1396532" y="268881"/>
                </a:cubicBezTo>
                <a:cubicBezTo>
                  <a:pt x="1401426" y="286993"/>
                  <a:pt x="1402093" y="305988"/>
                  <a:pt x="1398483" y="324399"/>
                </a:cubicBezTo>
                <a:close/>
              </a:path>
            </a:pathLst>
          </a:custGeom>
          <a:solidFill>
            <a:srgbClr val="800000"/>
          </a:solidFill>
          <a:ln w="221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 kern="0" dirty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31" name="Freccia a destra 30">
            <a:extLst>
              <a:ext uri="{FF2B5EF4-FFF2-40B4-BE49-F238E27FC236}">
                <a16:creationId xmlns:a16="http://schemas.microsoft.com/office/drawing/2014/main" id="{B9784F52-6801-FF77-A1F7-BA8C0FD73ADC}"/>
              </a:ext>
            </a:extLst>
          </p:cNvPr>
          <p:cNvSpPr/>
          <p:nvPr/>
        </p:nvSpPr>
        <p:spPr bwMode="auto">
          <a:xfrm>
            <a:off x="3238521" y="5260997"/>
            <a:ext cx="255346" cy="12773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sp>
        <p:nvSpPr>
          <p:cNvPr id="32" name="Cilindro 31">
            <a:extLst>
              <a:ext uri="{FF2B5EF4-FFF2-40B4-BE49-F238E27FC236}">
                <a16:creationId xmlns:a16="http://schemas.microsoft.com/office/drawing/2014/main" id="{64C0B458-A2F4-6B52-182B-84F3FF3212AE}"/>
              </a:ext>
            </a:extLst>
          </p:cNvPr>
          <p:cNvSpPr/>
          <p:nvPr/>
        </p:nvSpPr>
        <p:spPr bwMode="auto">
          <a:xfrm rot="5400000">
            <a:off x="2392317" y="4966762"/>
            <a:ext cx="264632" cy="730102"/>
          </a:xfrm>
          <a:prstGeom prst="can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sp>
        <p:nvSpPr>
          <p:cNvPr id="33" name="Cilindro 32">
            <a:extLst>
              <a:ext uri="{FF2B5EF4-FFF2-40B4-BE49-F238E27FC236}">
                <a16:creationId xmlns:a16="http://schemas.microsoft.com/office/drawing/2014/main" id="{E7E06800-A8C0-1F11-29B5-8DA9F74FF687}"/>
              </a:ext>
            </a:extLst>
          </p:cNvPr>
          <p:cNvSpPr/>
          <p:nvPr/>
        </p:nvSpPr>
        <p:spPr bwMode="auto">
          <a:xfrm rot="5400000">
            <a:off x="2807306" y="5254166"/>
            <a:ext cx="264632" cy="155294"/>
          </a:xfrm>
          <a:prstGeom prst="can">
            <a:avLst>
              <a:gd name="adj" fmla="val 35706"/>
            </a:avLst>
          </a:prstGeom>
          <a:solidFill>
            <a:srgbClr val="FF0000">
              <a:alpha val="20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pic>
        <p:nvPicPr>
          <p:cNvPr id="34" name="Elemento grafico 33" descr="Wi-Fi contorno">
            <a:extLst>
              <a:ext uri="{FF2B5EF4-FFF2-40B4-BE49-F238E27FC236}">
                <a16:creationId xmlns:a16="http://schemas.microsoft.com/office/drawing/2014/main" id="{5ADD46F7-03C1-1406-CC2A-CF2C779276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 bwMode="auto">
          <a:xfrm rot="12104664" flipV="1">
            <a:off x="4509679" y="5325542"/>
            <a:ext cx="914400" cy="914400"/>
          </a:xfrm>
          <a:prstGeom prst="rect">
            <a:avLst/>
          </a:prstGeom>
        </p:spPr>
      </p:pic>
      <p:sp>
        <p:nvSpPr>
          <p:cNvPr id="35" name="Cilindro 34">
            <a:extLst>
              <a:ext uri="{FF2B5EF4-FFF2-40B4-BE49-F238E27FC236}">
                <a16:creationId xmlns:a16="http://schemas.microsoft.com/office/drawing/2014/main" id="{25003773-6BFF-3CBC-3C57-29DF68CE9B1B}"/>
              </a:ext>
            </a:extLst>
          </p:cNvPr>
          <p:cNvSpPr/>
          <p:nvPr/>
        </p:nvSpPr>
        <p:spPr bwMode="auto">
          <a:xfrm rot="5400000">
            <a:off x="5048639" y="4997019"/>
            <a:ext cx="264632" cy="730102"/>
          </a:xfrm>
          <a:prstGeom prst="can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sp>
        <p:nvSpPr>
          <p:cNvPr id="36" name="Cilindro 35">
            <a:extLst>
              <a:ext uri="{FF2B5EF4-FFF2-40B4-BE49-F238E27FC236}">
                <a16:creationId xmlns:a16="http://schemas.microsoft.com/office/drawing/2014/main" id="{E36BAE83-F405-4EAC-EEA2-57B8D3DCB115}"/>
              </a:ext>
            </a:extLst>
          </p:cNvPr>
          <p:cNvSpPr/>
          <p:nvPr/>
        </p:nvSpPr>
        <p:spPr bwMode="auto">
          <a:xfrm rot="5400000">
            <a:off x="5111252" y="4884023"/>
            <a:ext cx="139407" cy="961286"/>
          </a:xfrm>
          <a:prstGeom prst="can">
            <a:avLst>
              <a:gd name="adj" fmla="val 35706"/>
            </a:avLst>
          </a:prstGeom>
          <a:solidFill>
            <a:srgbClr val="FF0000">
              <a:alpha val="20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sp>
        <p:nvSpPr>
          <p:cNvPr id="37" name="Freccia a destra 36">
            <a:extLst>
              <a:ext uri="{FF2B5EF4-FFF2-40B4-BE49-F238E27FC236}">
                <a16:creationId xmlns:a16="http://schemas.microsoft.com/office/drawing/2014/main" id="{F90C5123-EFB7-38BF-53B2-D9B1FFA9BD3A}"/>
              </a:ext>
            </a:extLst>
          </p:cNvPr>
          <p:cNvSpPr/>
          <p:nvPr/>
        </p:nvSpPr>
        <p:spPr bwMode="auto">
          <a:xfrm flipH="1">
            <a:off x="1707549" y="5267945"/>
            <a:ext cx="255346" cy="12773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sp>
        <p:nvSpPr>
          <p:cNvPr id="38" name="Cilindro 37">
            <a:extLst>
              <a:ext uri="{FF2B5EF4-FFF2-40B4-BE49-F238E27FC236}">
                <a16:creationId xmlns:a16="http://schemas.microsoft.com/office/drawing/2014/main" id="{ABBCAF70-2789-D72B-E620-AFA3C729E9BB}"/>
              </a:ext>
            </a:extLst>
          </p:cNvPr>
          <p:cNvSpPr/>
          <p:nvPr/>
        </p:nvSpPr>
        <p:spPr bwMode="auto">
          <a:xfrm rot="5400000">
            <a:off x="7777261" y="4774738"/>
            <a:ext cx="264632" cy="730102"/>
          </a:xfrm>
          <a:prstGeom prst="can">
            <a:avLst/>
          </a:prstGeom>
          <a:solidFill>
            <a:schemeClr val="tx2">
              <a:lumMod val="10000"/>
              <a:lumOff val="9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sp>
        <p:nvSpPr>
          <p:cNvPr id="39" name="Cilindro 38">
            <a:extLst>
              <a:ext uri="{FF2B5EF4-FFF2-40B4-BE49-F238E27FC236}">
                <a16:creationId xmlns:a16="http://schemas.microsoft.com/office/drawing/2014/main" id="{FCE5FBB6-5E19-3796-F4C2-D1323FCDB40B}"/>
              </a:ext>
            </a:extLst>
          </p:cNvPr>
          <p:cNvSpPr/>
          <p:nvPr/>
        </p:nvSpPr>
        <p:spPr bwMode="auto">
          <a:xfrm rot="5400000">
            <a:off x="8621998" y="4774738"/>
            <a:ext cx="264632" cy="730102"/>
          </a:xfrm>
          <a:prstGeom prst="can">
            <a:avLst>
              <a:gd name="adj" fmla="val 35706"/>
            </a:avLst>
          </a:prstGeom>
          <a:solidFill>
            <a:srgbClr val="FF0000">
              <a:alpha val="20000"/>
            </a:srgb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pic>
        <p:nvPicPr>
          <p:cNvPr id="40" name="Elemento grafico 39" descr="Sole contorno">
            <a:extLst>
              <a:ext uri="{FF2B5EF4-FFF2-40B4-BE49-F238E27FC236}">
                <a16:creationId xmlns:a16="http://schemas.microsoft.com/office/drawing/2014/main" id="{C76B7966-3137-C746-CAC4-8F6E442871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 bwMode="auto">
          <a:xfrm>
            <a:off x="8539942" y="5408474"/>
            <a:ext cx="413739" cy="413739"/>
          </a:xfrm>
          <a:prstGeom prst="rect">
            <a:avLst/>
          </a:prstGeom>
        </p:spPr>
      </p:pic>
      <p:pic>
        <p:nvPicPr>
          <p:cNvPr id="41" name="Elemento grafico 40" descr="Fiocco di neve contorno">
            <a:extLst>
              <a:ext uri="{FF2B5EF4-FFF2-40B4-BE49-F238E27FC236}">
                <a16:creationId xmlns:a16="http://schemas.microsoft.com/office/drawing/2014/main" id="{3F56E19E-8EAE-09DA-7717-92A142A66D4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 bwMode="auto">
          <a:xfrm>
            <a:off x="7702708" y="5408474"/>
            <a:ext cx="413739" cy="413739"/>
          </a:xfrm>
          <a:prstGeom prst="rect">
            <a:avLst/>
          </a:prstGeom>
        </p:spPr>
      </p:pic>
      <p:sp>
        <p:nvSpPr>
          <p:cNvPr id="42" name="Figura a mano libera: forma 41">
            <a:extLst>
              <a:ext uri="{FF2B5EF4-FFF2-40B4-BE49-F238E27FC236}">
                <a16:creationId xmlns:a16="http://schemas.microsoft.com/office/drawing/2014/main" id="{107D8D5A-7A85-2C67-907C-8D44F222B809}"/>
              </a:ext>
            </a:extLst>
          </p:cNvPr>
          <p:cNvSpPr/>
          <p:nvPr/>
        </p:nvSpPr>
        <p:spPr bwMode="auto">
          <a:xfrm>
            <a:off x="9840648" y="4012479"/>
            <a:ext cx="433040" cy="89857"/>
          </a:xfrm>
          <a:custGeom>
            <a:avLst/>
            <a:gdLst>
              <a:gd name="connsiteX0" fmla="*/ 0 w 294290"/>
              <a:gd name="connsiteY0" fmla="*/ 10510 h 10510"/>
              <a:gd name="connsiteX1" fmla="*/ 294290 w 294290"/>
              <a:gd name="connsiteY1" fmla="*/ 0 h 1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290" h="10510">
                <a:moveTo>
                  <a:pt x="0" y="10510"/>
                </a:moveTo>
                <a:cubicBezTo>
                  <a:pt x="280271" y="-269"/>
                  <a:pt x="182112" y="0"/>
                  <a:pt x="294290" y="0"/>
                </a:cubicBezTo>
              </a:path>
            </a:pathLst>
          </a:custGeom>
          <a:noFill/>
          <a:ln w="18034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sp>
        <p:nvSpPr>
          <p:cNvPr id="43" name="Figura a mano libera: forma 42">
            <a:extLst>
              <a:ext uri="{FF2B5EF4-FFF2-40B4-BE49-F238E27FC236}">
                <a16:creationId xmlns:a16="http://schemas.microsoft.com/office/drawing/2014/main" id="{CACEE6AA-8059-2C3F-0DC9-D8DAA1091C3F}"/>
              </a:ext>
            </a:extLst>
          </p:cNvPr>
          <p:cNvSpPr/>
          <p:nvPr/>
        </p:nvSpPr>
        <p:spPr bwMode="auto">
          <a:xfrm rot="161838">
            <a:off x="1199306" y="4202586"/>
            <a:ext cx="433040" cy="65613"/>
          </a:xfrm>
          <a:custGeom>
            <a:avLst/>
            <a:gdLst>
              <a:gd name="connsiteX0" fmla="*/ 0 w 294290"/>
              <a:gd name="connsiteY0" fmla="*/ 10510 h 10510"/>
              <a:gd name="connsiteX1" fmla="*/ 294290 w 294290"/>
              <a:gd name="connsiteY1" fmla="*/ 0 h 1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290" h="10510">
                <a:moveTo>
                  <a:pt x="0" y="10510"/>
                </a:moveTo>
                <a:cubicBezTo>
                  <a:pt x="280271" y="-269"/>
                  <a:pt x="182112" y="0"/>
                  <a:pt x="294290" y="0"/>
                </a:cubicBezTo>
              </a:path>
            </a:pathLst>
          </a:custGeom>
          <a:noFill/>
          <a:ln w="18034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sp>
        <p:nvSpPr>
          <p:cNvPr id="44" name="CasellaDiTesto 43">
            <a:extLst>
              <a:ext uri="{FF2B5EF4-FFF2-40B4-BE49-F238E27FC236}">
                <a16:creationId xmlns:a16="http://schemas.microsoft.com/office/drawing/2014/main" id="{F24B46D9-9CBF-F1D3-C199-B98F96726726}"/>
              </a:ext>
            </a:extLst>
          </p:cNvPr>
          <p:cNvSpPr txBox="1"/>
          <p:nvPr/>
        </p:nvSpPr>
        <p:spPr bwMode="auto">
          <a:xfrm>
            <a:off x="2297546" y="6071097"/>
            <a:ext cx="2566728" cy="369332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kern="0" dirty="0" err="1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Change</a:t>
            </a:r>
            <a:r>
              <a:rPr lang="it-IT" kern="0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in </a:t>
            </a:r>
            <a:r>
              <a:rPr lang="it-IT" kern="0" dirty="0" err="1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fiber</a:t>
            </a:r>
            <a:r>
              <a:rPr lang="it-IT" kern="0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kern="0" dirty="0" err="1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length</a:t>
            </a:r>
            <a:endParaRPr lang="it-IT" kern="0" dirty="0">
              <a:solidFill>
                <a:prstClr val="black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45" name="CasellaDiTesto 44">
            <a:extLst>
              <a:ext uri="{FF2B5EF4-FFF2-40B4-BE49-F238E27FC236}">
                <a16:creationId xmlns:a16="http://schemas.microsoft.com/office/drawing/2014/main" id="{6511A23C-CBBC-490A-7424-CFBAF49264DB}"/>
              </a:ext>
            </a:extLst>
          </p:cNvPr>
          <p:cNvSpPr txBox="1"/>
          <p:nvPr/>
        </p:nvSpPr>
        <p:spPr bwMode="auto">
          <a:xfrm>
            <a:off x="7031198" y="6075250"/>
            <a:ext cx="2728632" cy="369332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kern="0" dirty="0" err="1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Change</a:t>
            </a:r>
            <a:r>
              <a:rPr lang="it-IT" kern="0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in glass </a:t>
            </a:r>
            <a:r>
              <a:rPr lang="it-IT" kern="0" dirty="0" err="1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density</a:t>
            </a:r>
            <a:endParaRPr lang="it-IT" kern="0" dirty="0">
              <a:solidFill>
                <a:prstClr val="black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86" name="CasellaDiTesto 85">
            <a:extLst>
              <a:ext uri="{FF2B5EF4-FFF2-40B4-BE49-F238E27FC236}">
                <a16:creationId xmlns:a16="http://schemas.microsoft.com/office/drawing/2014/main" id="{124A0A32-1522-4BB4-17CE-C36480F81F71}"/>
              </a:ext>
            </a:extLst>
          </p:cNvPr>
          <p:cNvSpPr txBox="1"/>
          <p:nvPr/>
        </p:nvSpPr>
        <p:spPr bwMode="auto">
          <a:xfrm>
            <a:off x="4193479" y="2149513"/>
            <a:ext cx="3071675" cy="369332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kern="0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Transmission </a:t>
            </a:r>
            <a:r>
              <a:rPr lang="it-IT" kern="0" dirty="0" err="1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disturbances</a:t>
            </a:r>
            <a:endParaRPr lang="it-IT" kern="0" dirty="0">
              <a:solidFill>
                <a:prstClr val="black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89" name="CasellaDiTesto 88">
            <a:extLst>
              <a:ext uri="{FF2B5EF4-FFF2-40B4-BE49-F238E27FC236}">
                <a16:creationId xmlns:a16="http://schemas.microsoft.com/office/drawing/2014/main" id="{31CFAADB-CB60-815E-1B3B-EC67C456B183}"/>
              </a:ext>
            </a:extLst>
          </p:cNvPr>
          <p:cNvSpPr txBox="1"/>
          <p:nvPr/>
        </p:nvSpPr>
        <p:spPr>
          <a:xfrm>
            <a:off x="1841362" y="4564921"/>
            <a:ext cx="9123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Strain</a:t>
            </a:r>
            <a:endParaRPr lang="it-IT" dirty="0"/>
          </a:p>
        </p:txBody>
      </p:sp>
      <p:sp>
        <p:nvSpPr>
          <p:cNvPr id="91" name="CasellaDiTesto 90">
            <a:extLst>
              <a:ext uri="{FF2B5EF4-FFF2-40B4-BE49-F238E27FC236}">
                <a16:creationId xmlns:a16="http://schemas.microsoft.com/office/drawing/2014/main" id="{24A708BD-1401-43D1-020D-02DF4A220DF9}"/>
              </a:ext>
            </a:extLst>
          </p:cNvPr>
          <p:cNvSpPr txBox="1"/>
          <p:nvPr/>
        </p:nvSpPr>
        <p:spPr bwMode="auto">
          <a:xfrm>
            <a:off x="3905275" y="4579979"/>
            <a:ext cx="12566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Pressure</a:t>
            </a:r>
            <a:endParaRPr lang="it-IT" dirty="0"/>
          </a:p>
        </p:txBody>
      </p:sp>
      <p:sp>
        <p:nvSpPr>
          <p:cNvPr id="93" name="CasellaDiTesto 92">
            <a:extLst>
              <a:ext uri="{FF2B5EF4-FFF2-40B4-BE49-F238E27FC236}">
                <a16:creationId xmlns:a16="http://schemas.microsoft.com/office/drawing/2014/main" id="{993C2CCD-F62F-165A-12A2-7E82F0B9217A}"/>
              </a:ext>
            </a:extLst>
          </p:cNvPr>
          <p:cNvSpPr txBox="1"/>
          <p:nvPr/>
        </p:nvSpPr>
        <p:spPr bwMode="auto">
          <a:xfrm>
            <a:off x="7386990" y="4567868"/>
            <a:ext cx="21085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dirty="0">
                <a:latin typeface="Rubik" panose="02000604000000020004" pitchFamily="2" charset="-79"/>
                <a:cs typeface="Rubik" panose="02000604000000020004" pitchFamily="2" charset="-79"/>
              </a:rPr>
              <a:t>Temperature</a:t>
            </a:r>
            <a:endParaRPr lang="it-IT" dirty="0"/>
          </a:p>
        </p:txBody>
      </p:sp>
      <p:grpSp>
        <p:nvGrpSpPr>
          <p:cNvPr id="134" name="Gruppo 133">
            <a:extLst>
              <a:ext uri="{FF2B5EF4-FFF2-40B4-BE49-F238E27FC236}">
                <a16:creationId xmlns:a16="http://schemas.microsoft.com/office/drawing/2014/main" id="{7337326B-5A11-48D5-60F7-326CC74B03B4}"/>
              </a:ext>
            </a:extLst>
          </p:cNvPr>
          <p:cNvGrpSpPr/>
          <p:nvPr/>
        </p:nvGrpSpPr>
        <p:grpSpPr>
          <a:xfrm>
            <a:off x="2641536" y="2489764"/>
            <a:ext cx="1022849" cy="891409"/>
            <a:chOff x="-1527903" y="5937624"/>
            <a:chExt cx="378720" cy="594888"/>
          </a:xfrm>
        </p:grpSpPr>
        <p:sp>
          <p:nvSpPr>
            <p:cNvPr id="135" name="Freeform 193">
              <a:extLst>
                <a:ext uri="{FF2B5EF4-FFF2-40B4-BE49-F238E27FC236}">
                  <a16:creationId xmlns:a16="http://schemas.microsoft.com/office/drawing/2014/main" id="{DA0E5E5E-18C0-84D9-9302-470E2A5633A6}"/>
                </a:ext>
              </a:extLst>
            </p:cNvPr>
            <p:cNvSpPr/>
            <p:nvPr/>
          </p:nvSpPr>
          <p:spPr>
            <a:xfrm>
              <a:off x="-1527903" y="5937624"/>
              <a:ext cx="54360" cy="296505"/>
            </a:xfrm>
            <a:custGeom>
              <a:avLst/>
              <a:gdLst/>
              <a:ahLst/>
              <a:cxnLst/>
              <a:rect l="0" t="0" r="r" b="b"/>
              <a:pathLst>
                <a:path w="151" h="1105">
                  <a:moveTo>
                    <a:pt x="0" y="1104"/>
                  </a:moveTo>
                  <a:cubicBezTo>
                    <a:pt x="103" y="0"/>
                    <a:pt x="150" y="1100"/>
                    <a:pt x="150" y="1100"/>
                  </a:cubicBezTo>
                </a:path>
              </a:pathLst>
            </a:custGeom>
            <a:ln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sp>
          <p:nvSpPr>
            <p:cNvPr id="136" name="Freeform 194">
              <a:extLst>
                <a:ext uri="{FF2B5EF4-FFF2-40B4-BE49-F238E27FC236}">
                  <a16:creationId xmlns:a16="http://schemas.microsoft.com/office/drawing/2014/main" id="{6BDECDD8-E441-33E4-B0EA-86131F5A83AB}"/>
                </a:ext>
              </a:extLst>
            </p:cNvPr>
            <p:cNvSpPr/>
            <p:nvPr/>
          </p:nvSpPr>
          <p:spPr>
            <a:xfrm>
              <a:off x="-1473543" y="6231177"/>
              <a:ext cx="54000" cy="301335"/>
            </a:xfrm>
            <a:custGeom>
              <a:avLst/>
              <a:gdLst/>
              <a:ahLst/>
              <a:cxnLst/>
              <a:rect l="0" t="0" r="r" b="b"/>
              <a:pathLst>
                <a:path w="150" h="1123">
                  <a:moveTo>
                    <a:pt x="149" y="0"/>
                  </a:moveTo>
                  <a:cubicBezTo>
                    <a:pt x="29" y="1122"/>
                    <a:pt x="0" y="1"/>
                    <a:pt x="0" y="1"/>
                  </a:cubicBezTo>
                </a:path>
              </a:pathLst>
            </a:custGeom>
            <a:ln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grpSp>
          <p:nvGrpSpPr>
            <p:cNvPr id="137" name="Group 195">
              <a:extLst>
                <a:ext uri="{FF2B5EF4-FFF2-40B4-BE49-F238E27FC236}">
                  <a16:creationId xmlns:a16="http://schemas.microsoft.com/office/drawing/2014/main" id="{CD6C1368-63E6-EC7F-D9F0-AC7D3A52082D}"/>
                </a:ext>
              </a:extLst>
            </p:cNvPr>
            <p:cNvGrpSpPr/>
            <p:nvPr/>
          </p:nvGrpSpPr>
          <p:grpSpPr>
            <a:xfrm>
              <a:off x="-1419903" y="6101842"/>
              <a:ext cx="216000" cy="263232"/>
              <a:chOff x="1327680" y="1482840"/>
              <a:chExt cx="216000" cy="353160"/>
            </a:xfrm>
          </p:grpSpPr>
          <p:sp>
            <p:nvSpPr>
              <p:cNvPr id="143" name="Freeform 196">
                <a:extLst>
                  <a:ext uri="{FF2B5EF4-FFF2-40B4-BE49-F238E27FC236}">
                    <a16:creationId xmlns:a16="http://schemas.microsoft.com/office/drawing/2014/main" id="{30D6C568-EC4F-9848-A7E1-C261D18C69FA}"/>
                  </a:ext>
                </a:extLst>
              </p:cNvPr>
              <p:cNvSpPr/>
              <p:nvPr/>
            </p:nvSpPr>
            <p:spPr>
              <a:xfrm>
                <a:off x="1327680" y="1264680"/>
                <a:ext cx="54720" cy="398520"/>
              </a:xfrm>
              <a:custGeom>
                <a:avLst/>
                <a:gdLst/>
                <a:ahLst/>
                <a:cxnLst/>
                <a:rect l="0" t="0" r="r" b="b"/>
                <a:pathLst>
                  <a:path w="152" h="1107">
                    <a:moveTo>
                      <a:pt x="0" y="1106"/>
                    </a:moveTo>
                    <a:cubicBezTo>
                      <a:pt x="102" y="0"/>
                      <a:pt x="151" y="1103"/>
                      <a:pt x="151" y="1103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144" name="Freeform 197">
                <a:extLst>
                  <a:ext uri="{FF2B5EF4-FFF2-40B4-BE49-F238E27FC236}">
                    <a16:creationId xmlns:a16="http://schemas.microsoft.com/office/drawing/2014/main" id="{D2097590-9C85-B892-2785-B989F22AAE31}"/>
                  </a:ext>
                </a:extLst>
              </p:cNvPr>
              <p:cNvSpPr/>
              <p:nvPr/>
            </p:nvSpPr>
            <p:spPr>
              <a:xfrm>
                <a:off x="1381680" y="1658160"/>
                <a:ext cx="54360" cy="375480"/>
              </a:xfrm>
              <a:custGeom>
                <a:avLst/>
                <a:gdLst/>
                <a:ahLst/>
                <a:cxnLst/>
                <a:rect l="0" t="0" r="r" b="b"/>
                <a:pathLst>
                  <a:path w="151" h="1043">
                    <a:moveTo>
                      <a:pt x="150" y="6"/>
                    </a:moveTo>
                    <a:cubicBezTo>
                      <a:pt x="54" y="1042"/>
                      <a:pt x="0" y="0"/>
                      <a:pt x="0" y="0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145" name="Freeform 198">
                <a:extLst>
                  <a:ext uri="{FF2B5EF4-FFF2-40B4-BE49-F238E27FC236}">
                    <a16:creationId xmlns:a16="http://schemas.microsoft.com/office/drawing/2014/main" id="{F75F52BE-D6C6-01F2-FF36-7901ACFF9DB8}"/>
                  </a:ext>
                </a:extLst>
              </p:cNvPr>
              <p:cNvSpPr/>
              <p:nvPr/>
            </p:nvSpPr>
            <p:spPr>
              <a:xfrm>
                <a:off x="1435680" y="1262160"/>
                <a:ext cx="54720" cy="398160"/>
              </a:xfrm>
              <a:custGeom>
                <a:avLst/>
                <a:gdLst/>
                <a:ahLst/>
                <a:cxnLst/>
                <a:rect l="0" t="0" r="r" b="b"/>
                <a:pathLst>
                  <a:path w="152" h="1106">
                    <a:moveTo>
                      <a:pt x="0" y="1105"/>
                    </a:moveTo>
                    <a:cubicBezTo>
                      <a:pt x="102" y="0"/>
                      <a:pt x="151" y="1103"/>
                      <a:pt x="151" y="1103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146" name="Freeform 199">
                <a:extLst>
                  <a:ext uri="{FF2B5EF4-FFF2-40B4-BE49-F238E27FC236}">
                    <a16:creationId xmlns:a16="http://schemas.microsoft.com/office/drawing/2014/main" id="{E4680D53-ECD8-3435-AC51-7607FC7B9101}"/>
                  </a:ext>
                </a:extLst>
              </p:cNvPr>
              <p:cNvSpPr/>
              <p:nvPr/>
            </p:nvSpPr>
            <p:spPr>
              <a:xfrm>
                <a:off x="1490400" y="1656000"/>
                <a:ext cx="53640" cy="405000"/>
              </a:xfrm>
              <a:custGeom>
                <a:avLst/>
                <a:gdLst/>
                <a:ahLst/>
                <a:cxnLst/>
                <a:rect l="0" t="0" r="r" b="b"/>
                <a:pathLst>
                  <a:path w="149" h="1125">
                    <a:moveTo>
                      <a:pt x="148" y="1"/>
                    </a:moveTo>
                    <a:cubicBezTo>
                      <a:pt x="31" y="1124"/>
                      <a:pt x="0" y="0"/>
                      <a:pt x="0" y="0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</p:grpSp>
        <p:sp>
          <p:nvSpPr>
            <p:cNvPr id="139" name="Freeform 201">
              <a:extLst>
                <a:ext uri="{FF2B5EF4-FFF2-40B4-BE49-F238E27FC236}">
                  <a16:creationId xmlns:a16="http://schemas.microsoft.com/office/drawing/2014/main" id="{724CB7D5-E038-AC80-CA0D-DA80DD0D4CD0}"/>
                </a:ext>
              </a:extLst>
            </p:cNvPr>
            <p:cNvSpPr/>
            <p:nvPr/>
          </p:nvSpPr>
          <p:spPr>
            <a:xfrm>
              <a:off x="-1203903" y="5939502"/>
              <a:ext cx="54720" cy="296774"/>
            </a:xfrm>
            <a:custGeom>
              <a:avLst/>
              <a:gdLst/>
              <a:ahLst/>
              <a:cxnLst/>
              <a:rect l="0" t="0" r="r" b="b"/>
              <a:pathLst>
                <a:path w="152" h="1106">
                  <a:moveTo>
                    <a:pt x="0" y="1105"/>
                  </a:moveTo>
                  <a:cubicBezTo>
                    <a:pt x="103" y="0"/>
                    <a:pt x="151" y="1101"/>
                    <a:pt x="151" y="1101"/>
                  </a:cubicBezTo>
                </a:path>
              </a:pathLst>
            </a:custGeom>
            <a:ln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</p:grpSp>
      <p:grpSp>
        <p:nvGrpSpPr>
          <p:cNvPr id="177" name="Gruppo 176">
            <a:extLst>
              <a:ext uri="{FF2B5EF4-FFF2-40B4-BE49-F238E27FC236}">
                <a16:creationId xmlns:a16="http://schemas.microsoft.com/office/drawing/2014/main" id="{9BD63D49-9581-DAB7-79A7-E816EFCC5F5A}"/>
              </a:ext>
            </a:extLst>
          </p:cNvPr>
          <p:cNvGrpSpPr/>
          <p:nvPr/>
        </p:nvGrpSpPr>
        <p:grpSpPr>
          <a:xfrm>
            <a:off x="2641536" y="1538752"/>
            <a:ext cx="1022849" cy="891409"/>
            <a:chOff x="-1527903" y="5937624"/>
            <a:chExt cx="378720" cy="594888"/>
          </a:xfrm>
        </p:grpSpPr>
        <p:sp>
          <p:nvSpPr>
            <p:cNvPr id="178" name="Freeform 193">
              <a:extLst>
                <a:ext uri="{FF2B5EF4-FFF2-40B4-BE49-F238E27FC236}">
                  <a16:creationId xmlns:a16="http://schemas.microsoft.com/office/drawing/2014/main" id="{E2C3F204-F879-FCA5-9D78-C59EFFC7905E}"/>
                </a:ext>
              </a:extLst>
            </p:cNvPr>
            <p:cNvSpPr/>
            <p:nvPr/>
          </p:nvSpPr>
          <p:spPr>
            <a:xfrm>
              <a:off x="-1527903" y="5937624"/>
              <a:ext cx="54360" cy="296505"/>
            </a:xfrm>
            <a:custGeom>
              <a:avLst/>
              <a:gdLst/>
              <a:ahLst/>
              <a:cxnLst/>
              <a:rect l="0" t="0" r="r" b="b"/>
              <a:pathLst>
                <a:path w="151" h="1105">
                  <a:moveTo>
                    <a:pt x="0" y="1104"/>
                  </a:moveTo>
                  <a:cubicBezTo>
                    <a:pt x="103" y="0"/>
                    <a:pt x="150" y="1100"/>
                    <a:pt x="150" y="1100"/>
                  </a:cubicBezTo>
                </a:path>
              </a:pathLst>
            </a:custGeom>
            <a:ln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sp>
          <p:nvSpPr>
            <p:cNvPr id="179" name="Freeform 194">
              <a:extLst>
                <a:ext uri="{FF2B5EF4-FFF2-40B4-BE49-F238E27FC236}">
                  <a16:creationId xmlns:a16="http://schemas.microsoft.com/office/drawing/2014/main" id="{919766BC-B54C-0F18-2A0C-4BEBDCD5CE6C}"/>
                </a:ext>
              </a:extLst>
            </p:cNvPr>
            <p:cNvSpPr/>
            <p:nvPr/>
          </p:nvSpPr>
          <p:spPr>
            <a:xfrm>
              <a:off x="-1473543" y="6231177"/>
              <a:ext cx="54000" cy="301335"/>
            </a:xfrm>
            <a:custGeom>
              <a:avLst/>
              <a:gdLst/>
              <a:ahLst/>
              <a:cxnLst/>
              <a:rect l="0" t="0" r="r" b="b"/>
              <a:pathLst>
                <a:path w="150" h="1123">
                  <a:moveTo>
                    <a:pt x="149" y="0"/>
                  </a:moveTo>
                  <a:cubicBezTo>
                    <a:pt x="29" y="1122"/>
                    <a:pt x="0" y="1"/>
                    <a:pt x="0" y="1"/>
                  </a:cubicBezTo>
                </a:path>
              </a:pathLst>
            </a:custGeom>
            <a:ln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grpSp>
          <p:nvGrpSpPr>
            <p:cNvPr id="180" name="Group 195">
              <a:extLst>
                <a:ext uri="{FF2B5EF4-FFF2-40B4-BE49-F238E27FC236}">
                  <a16:creationId xmlns:a16="http://schemas.microsoft.com/office/drawing/2014/main" id="{08393222-3E13-FA69-7737-7C205A52CA85}"/>
                </a:ext>
              </a:extLst>
            </p:cNvPr>
            <p:cNvGrpSpPr/>
            <p:nvPr/>
          </p:nvGrpSpPr>
          <p:grpSpPr>
            <a:xfrm>
              <a:off x="-1419903" y="6101842"/>
              <a:ext cx="216000" cy="263232"/>
              <a:chOff x="1327680" y="1482840"/>
              <a:chExt cx="216000" cy="353160"/>
            </a:xfrm>
          </p:grpSpPr>
          <p:sp>
            <p:nvSpPr>
              <p:cNvPr id="186" name="Freeform 196">
                <a:extLst>
                  <a:ext uri="{FF2B5EF4-FFF2-40B4-BE49-F238E27FC236}">
                    <a16:creationId xmlns:a16="http://schemas.microsoft.com/office/drawing/2014/main" id="{5353D374-9649-18A1-D22C-0591CCCA987A}"/>
                  </a:ext>
                </a:extLst>
              </p:cNvPr>
              <p:cNvSpPr/>
              <p:nvPr/>
            </p:nvSpPr>
            <p:spPr>
              <a:xfrm>
                <a:off x="1327680" y="1264680"/>
                <a:ext cx="54720" cy="398520"/>
              </a:xfrm>
              <a:custGeom>
                <a:avLst/>
                <a:gdLst/>
                <a:ahLst/>
                <a:cxnLst/>
                <a:rect l="0" t="0" r="r" b="b"/>
                <a:pathLst>
                  <a:path w="152" h="1107">
                    <a:moveTo>
                      <a:pt x="0" y="1106"/>
                    </a:moveTo>
                    <a:cubicBezTo>
                      <a:pt x="102" y="0"/>
                      <a:pt x="151" y="1103"/>
                      <a:pt x="151" y="1103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187" name="Freeform 197">
                <a:extLst>
                  <a:ext uri="{FF2B5EF4-FFF2-40B4-BE49-F238E27FC236}">
                    <a16:creationId xmlns:a16="http://schemas.microsoft.com/office/drawing/2014/main" id="{AD1E8A6C-B503-7CAC-3CA2-79179D98EC26}"/>
                  </a:ext>
                </a:extLst>
              </p:cNvPr>
              <p:cNvSpPr/>
              <p:nvPr/>
            </p:nvSpPr>
            <p:spPr>
              <a:xfrm>
                <a:off x="1381680" y="1658160"/>
                <a:ext cx="54360" cy="375480"/>
              </a:xfrm>
              <a:custGeom>
                <a:avLst/>
                <a:gdLst/>
                <a:ahLst/>
                <a:cxnLst/>
                <a:rect l="0" t="0" r="r" b="b"/>
                <a:pathLst>
                  <a:path w="151" h="1043">
                    <a:moveTo>
                      <a:pt x="150" y="6"/>
                    </a:moveTo>
                    <a:cubicBezTo>
                      <a:pt x="54" y="1042"/>
                      <a:pt x="0" y="0"/>
                      <a:pt x="0" y="0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188" name="Freeform 198">
                <a:extLst>
                  <a:ext uri="{FF2B5EF4-FFF2-40B4-BE49-F238E27FC236}">
                    <a16:creationId xmlns:a16="http://schemas.microsoft.com/office/drawing/2014/main" id="{F23A7D64-9B6B-3BB1-D546-95478C9A168C}"/>
                  </a:ext>
                </a:extLst>
              </p:cNvPr>
              <p:cNvSpPr/>
              <p:nvPr/>
            </p:nvSpPr>
            <p:spPr>
              <a:xfrm>
                <a:off x="1435680" y="1262160"/>
                <a:ext cx="54720" cy="398160"/>
              </a:xfrm>
              <a:custGeom>
                <a:avLst/>
                <a:gdLst/>
                <a:ahLst/>
                <a:cxnLst/>
                <a:rect l="0" t="0" r="r" b="b"/>
                <a:pathLst>
                  <a:path w="152" h="1106">
                    <a:moveTo>
                      <a:pt x="0" y="1105"/>
                    </a:moveTo>
                    <a:cubicBezTo>
                      <a:pt x="102" y="0"/>
                      <a:pt x="151" y="1103"/>
                      <a:pt x="151" y="1103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189" name="Freeform 199">
                <a:extLst>
                  <a:ext uri="{FF2B5EF4-FFF2-40B4-BE49-F238E27FC236}">
                    <a16:creationId xmlns:a16="http://schemas.microsoft.com/office/drawing/2014/main" id="{C85AB0FE-0532-7C79-8C95-FBD18D326431}"/>
                  </a:ext>
                </a:extLst>
              </p:cNvPr>
              <p:cNvSpPr/>
              <p:nvPr/>
            </p:nvSpPr>
            <p:spPr>
              <a:xfrm>
                <a:off x="1490400" y="1656000"/>
                <a:ext cx="53640" cy="405000"/>
              </a:xfrm>
              <a:custGeom>
                <a:avLst/>
                <a:gdLst/>
                <a:ahLst/>
                <a:cxnLst/>
                <a:rect l="0" t="0" r="r" b="b"/>
                <a:pathLst>
                  <a:path w="149" h="1125">
                    <a:moveTo>
                      <a:pt x="148" y="1"/>
                    </a:moveTo>
                    <a:cubicBezTo>
                      <a:pt x="31" y="1124"/>
                      <a:pt x="0" y="0"/>
                      <a:pt x="0" y="0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</p:grpSp>
        <p:sp>
          <p:nvSpPr>
            <p:cNvPr id="182" name="Freeform 201">
              <a:extLst>
                <a:ext uri="{FF2B5EF4-FFF2-40B4-BE49-F238E27FC236}">
                  <a16:creationId xmlns:a16="http://schemas.microsoft.com/office/drawing/2014/main" id="{E65DFA51-2EE8-3986-EBCF-FC1CD104A985}"/>
                </a:ext>
              </a:extLst>
            </p:cNvPr>
            <p:cNvSpPr/>
            <p:nvPr/>
          </p:nvSpPr>
          <p:spPr>
            <a:xfrm>
              <a:off x="-1203903" y="5939502"/>
              <a:ext cx="54720" cy="296774"/>
            </a:xfrm>
            <a:custGeom>
              <a:avLst/>
              <a:gdLst/>
              <a:ahLst/>
              <a:cxnLst/>
              <a:rect l="0" t="0" r="r" b="b"/>
              <a:pathLst>
                <a:path w="152" h="1106">
                  <a:moveTo>
                    <a:pt x="0" y="1105"/>
                  </a:moveTo>
                  <a:cubicBezTo>
                    <a:pt x="103" y="0"/>
                    <a:pt x="151" y="1101"/>
                    <a:pt x="151" y="1101"/>
                  </a:cubicBezTo>
                </a:path>
              </a:pathLst>
            </a:custGeom>
            <a:ln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</p:grpSp>
      <p:cxnSp>
        <p:nvCxnSpPr>
          <p:cNvPr id="199" name="Connettore diritto 198">
            <a:extLst>
              <a:ext uri="{FF2B5EF4-FFF2-40B4-BE49-F238E27FC236}">
                <a16:creationId xmlns:a16="http://schemas.microsoft.com/office/drawing/2014/main" id="{65C23CD1-D4E2-1778-FAD5-1C1A9D602415}"/>
              </a:ext>
            </a:extLst>
          </p:cNvPr>
          <p:cNvCxnSpPr/>
          <p:nvPr/>
        </p:nvCxnSpPr>
        <p:spPr>
          <a:xfrm>
            <a:off x="2524633" y="2932959"/>
            <a:ext cx="13300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0" name="Gruppo 199">
            <a:extLst>
              <a:ext uri="{FF2B5EF4-FFF2-40B4-BE49-F238E27FC236}">
                <a16:creationId xmlns:a16="http://schemas.microsoft.com/office/drawing/2014/main" id="{353BA1C9-0022-206D-735D-6AAD10E6C36C}"/>
              </a:ext>
            </a:extLst>
          </p:cNvPr>
          <p:cNvGrpSpPr/>
          <p:nvPr/>
        </p:nvGrpSpPr>
        <p:grpSpPr>
          <a:xfrm>
            <a:off x="7702911" y="2540615"/>
            <a:ext cx="1236743" cy="659520"/>
            <a:chOff x="6435366" y="2901082"/>
            <a:chExt cx="1757648" cy="659520"/>
          </a:xfrm>
        </p:grpSpPr>
        <p:sp>
          <p:nvSpPr>
            <p:cNvPr id="201" name="Freeform 208">
              <a:extLst>
                <a:ext uri="{FF2B5EF4-FFF2-40B4-BE49-F238E27FC236}">
                  <a16:creationId xmlns:a16="http://schemas.microsoft.com/office/drawing/2014/main" id="{10BA1068-29F8-8337-25FE-17C18A124527}"/>
                </a:ext>
              </a:extLst>
            </p:cNvPr>
            <p:cNvSpPr/>
            <p:nvPr/>
          </p:nvSpPr>
          <p:spPr>
            <a:xfrm>
              <a:off x="6491526" y="2901082"/>
              <a:ext cx="490448" cy="339480"/>
            </a:xfrm>
            <a:custGeom>
              <a:avLst/>
              <a:gdLst/>
              <a:ahLst/>
              <a:cxnLst/>
              <a:rect l="0" t="0" r="r" b="b"/>
              <a:pathLst>
                <a:path w="1363" h="943">
                  <a:moveTo>
                    <a:pt x="0" y="941"/>
                  </a:moveTo>
                  <a:cubicBezTo>
                    <a:pt x="1362" y="0"/>
                    <a:pt x="561" y="942"/>
                    <a:pt x="561" y="942"/>
                  </a:cubicBezTo>
                </a:path>
              </a:pathLst>
            </a:cu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02" name="Freeform 209">
              <a:extLst>
                <a:ext uri="{FF2B5EF4-FFF2-40B4-BE49-F238E27FC236}">
                  <a16:creationId xmlns:a16="http://schemas.microsoft.com/office/drawing/2014/main" id="{9B1AB733-0E26-2690-9986-ED01F4769B6C}"/>
                </a:ext>
              </a:extLst>
            </p:cNvPr>
            <p:cNvSpPr/>
            <p:nvPr/>
          </p:nvSpPr>
          <p:spPr>
            <a:xfrm>
              <a:off x="6435366" y="3238042"/>
              <a:ext cx="459862" cy="320400"/>
            </a:xfrm>
            <a:custGeom>
              <a:avLst/>
              <a:gdLst/>
              <a:ahLst/>
              <a:cxnLst/>
              <a:rect l="0" t="0" r="r" b="b"/>
              <a:pathLst>
                <a:path w="1278" h="890">
                  <a:moveTo>
                    <a:pt x="1277" y="8"/>
                  </a:moveTo>
                  <a:cubicBezTo>
                    <a:pt x="0" y="889"/>
                    <a:pt x="724" y="0"/>
                    <a:pt x="724" y="0"/>
                  </a:cubicBezTo>
                </a:path>
              </a:pathLst>
            </a:cu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03" name="Freeform 210">
              <a:extLst>
                <a:ext uri="{FF2B5EF4-FFF2-40B4-BE49-F238E27FC236}">
                  <a16:creationId xmlns:a16="http://schemas.microsoft.com/office/drawing/2014/main" id="{05803DEC-4141-C9EC-8CFE-C73C5220FFEB}"/>
                </a:ext>
              </a:extLst>
            </p:cNvPr>
            <p:cNvSpPr/>
            <p:nvPr/>
          </p:nvSpPr>
          <p:spPr>
            <a:xfrm>
              <a:off x="6895446" y="2902522"/>
              <a:ext cx="490807" cy="339120"/>
            </a:xfrm>
            <a:custGeom>
              <a:avLst/>
              <a:gdLst/>
              <a:ahLst/>
              <a:cxnLst/>
              <a:rect l="0" t="0" r="r" b="b"/>
              <a:pathLst>
                <a:path w="1364" h="942">
                  <a:moveTo>
                    <a:pt x="0" y="940"/>
                  </a:moveTo>
                  <a:cubicBezTo>
                    <a:pt x="1363" y="0"/>
                    <a:pt x="561" y="941"/>
                    <a:pt x="561" y="941"/>
                  </a:cubicBezTo>
                </a:path>
              </a:pathLst>
            </a:cu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04" name="Freeform 211">
              <a:extLst>
                <a:ext uri="{FF2B5EF4-FFF2-40B4-BE49-F238E27FC236}">
                  <a16:creationId xmlns:a16="http://schemas.microsoft.com/office/drawing/2014/main" id="{A13BD84D-A59E-22D2-1DD3-25417599869D}"/>
                </a:ext>
              </a:extLst>
            </p:cNvPr>
            <p:cNvSpPr/>
            <p:nvPr/>
          </p:nvSpPr>
          <p:spPr>
            <a:xfrm>
              <a:off x="6839646" y="3239122"/>
              <a:ext cx="459502" cy="320400"/>
            </a:xfrm>
            <a:custGeom>
              <a:avLst/>
              <a:gdLst/>
              <a:ahLst/>
              <a:cxnLst/>
              <a:rect l="0" t="0" r="r" b="b"/>
              <a:pathLst>
                <a:path w="1277" h="890">
                  <a:moveTo>
                    <a:pt x="1276" y="8"/>
                  </a:moveTo>
                  <a:cubicBezTo>
                    <a:pt x="0" y="889"/>
                    <a:pt x="724" y="0"/>
                    <a:pt x="724" y="0"/>
                  </a:cubicBezTo>
                </a:path>
              </a:pathLst>
            </a:cu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05" name="Freeform 212">
              <a:extLst>
                <a:ext uri="{FF2B5EF4-FFF2-40B4-BE49-F238E27FC236}">
                  <a16:creationId xmlns:a16="http://schemas.microsoft.com/office/drawing/2014/main" id="{C9968975-BAF1-2E1F-4393-660BC3D66F81}"/>
                </a:ext>
              </a:extLst>
            </p:cNvPr>
            <p:cNvSpPr/>
            <p:nvPr/>
          </p:nvSpPr>
          <p:spPr>
            <a:xfrm>
              <a:off x="7299006" y="2903602"/>
              <a:ext cx="490807" cy="339480"/>
            </a:xfrm>
            <a:custGeom>
              <a:avLst/>
              <a:gdLst/>
              <a:ahLst/>
              <a:cxnLst/>
              <a:rect l="0" t="0" r="r" b="b"/>
              <a:pathLst>
                <a:path w="1364" h="943">
                  <a:moveTo>
                    <a:pt x="0" y="940"/>
                  </a:moveTo>
                  <a:cubicBezTo>
                    <a:pt x="1363" y="0"/>
                    <a:pt x="560" y="942"/>
                    <a:pt x="560" y="942"/>
                  </a:cubicBezTo>
                </a:path>
              </a:pathLst>
            </a:cu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06" name="Freeform 213">
              <a:extLst>
                <a:ext uri="{FF2B5EF4-FFF2-40B4-BE49-F238E27FC236}">
                  <a16:creationId xmlns:a16="http://schemas.microsoft.com/office/drawing/2014/main" id="{1B573130-69E1-FFBF-9C13-BC91221F84DF}"/>
                </a:ext>
              </a:extLst>
            </p:cNvPr>
            <p:cNvSpPr/>
            <p:nvPr/>
          </p:nvSpPr>
          <p:spPr>
            <a:xfrm>
              <a:off x="7242846" y="3240562"/>
              <a:ext cx="459862" cy="320040"/>
            </a:xfrm>
            <a:custGeom>
              <a:avLst/>
              <a:gdLst/>
              <a:ahLst/>
              <a:cxnLst/>
              <a:rect l="0" t="0" r="r" b="b"/>
              <a:pathLst>
                <a:path w="1278" h="889">
                  <a:moveTo>
                    <a:pt x="1277" y="8"/>
                  </a:moveTo>
                  <a:cubicBezTo>
                    <a:pt x="0" y="888"/>
                    <a:pt x="726" y="0"/>
                    <a:pt x="726" y="0"/>
                  </a:cubicBezTo>
                </a:path>
              </a:pathLst>
            </a:cu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/>
            </a:p>
          </p:txBody>
        </p:sp>
        <p:sp>
          <p:nvSpPr>
            <p:cNvPr id="207" name="Freeform 214">
              <a:extLst>
                <a:ext uri="{FF2B5EF4-FFF2-40B4-BE49-F238E27FC236}">
                  <a16:creationId xmlns:a16="http://schemas.microsoft.com/office/drawing/2014/main" id="{23A1A853-1E80-3C6E-1B71-1B232585BBFA}"/>
                </a:ext>
              </a:extLst>
            </p:cNvPr>
            <p:cNvSpPr/>
            <p:nvPr/>
          </p:nvSpPr>
          <p:spPr>
            <a:xfrm>
              <a:off x="7702926" y="2904682"/>
              <a:ext cx="490088" cy="339480"/>
            </a:xfrm>
            <a:custGeom>
              <a:avLst/>
              <a:gdLst/>
              <a:ahLst/>
              <a:cxnLst/>
              <a:rect l="0" t="0" r="r" b="b"/>
              <a:pathLst>
                <a:path w="1362" h="943">
                  <a:moveTo>
                    <a:pt x="0" y="940"/>
                  </a:moveTo>
                  <a:cubicBezTo>
                    <a:pt x="1361" y="0"/>
                    <a:pt x="559" y="942"/>
                    <a:pt x="559" y="942"/>
                  </a:cubicBezTo>
                </a:path>
              </a:pathLst>
            </a:custGeom>
            <a:ln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/>
            </a:p>
          </p:txBody>
        </p:sp>
      </p:grpSp>
      <p:cxnSp>
        <p:nvCxnSpPr>
          <p:cNvPr id="208" name="Connettore diritto 207">
            <a:extLst>
              <a:ext uri="{FF2B5EF4-FFF2-40B4-BE49-F238E27FC236}">
                <a16:creationId xmlns:a16="http://schemas.microsoft.com/office/drawing/2014/main" id="{246657E0-BEAD-308C-0C8D-1BEDA0D6C4BF}"/>
              </a:ext>
            </a:extLst>
          </p:cNvPr>
          <p:cNvCxnSpPr/>
          <p:nvPr/>
        </p:nvCxnSpPr>
        <p:spPr bwMode="auto">
          <a:xfrm>
            <a:off x="7609603" y="2877543"/>
            <a:ext cx="13300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9" name="Gruppo 208">
            <a:extLst>
              <a:ext uri="{FF2B5EF4-FFF2-40B4-BE49-F238E27FC236}">
                <a16:creationId xmlns:a16="http://schemas.microsoft.com/office/drawing/2014/main" id="{E92136B9-7D3B-708F-772F-1D20F67B1D5B}"/>
              </a:ext>
            </a:extLst>
          </p:cNvPr>
          <p:cNvGrpSpPr/>
          <p:nvPr/>
        </p:nvGrpSpPr>
        <p:grpSpPr>
          <a:xfrm>
            <a:off x="7743948" y="2420459"/>
            <a:ext cx="1022849" cy="891409"/>
            <a:chOff x="-1527903" y="5937624"/>
            <a:chExt cx="378720" cy="594888"/>
          </a:xfrm>
        </p:grpSpPr>
        <p:sp>
          <p:nvSpPr>
            <p:cNvPr id="210" name="Freeform 193">
              <a:extLst>
                <a:ext uri="{FF2B5EF4-FFF2-40B4-BE49-F238E27FC236}">
                  <a16:creationId xmlns:a16="http://schemas.microsoft.com/office/drawing/2014/main" id="{2D125AD5-B2F1-A910-21D0-446FEE570193}"/>
                </a:ext>
              </a:extLst>
            </p:cNvPr>
            <p:cNvSpPr/>
            <p:nvPr/>
          </p:nvSpPr>
          <p:spPr>
            <a:xfrm>
              <a:off x="-1527903" y="5937624"/>
              <a:ext cx="54360" cy="296505"/>
            </a:xfrm>
            <a:custGeom>
              <a:avLst/>
              <a:gdLst/>
              <a:ahLst/>
              <a:cxnLst/>
              <a:rect l="0" t="0" r="r" b="b"/>
              <a:pathLst>
                <a:path w="151" h="1105">
                  <a:moveTo>
                    <a:pt x="0" y="1104"/>
                  </a:moveTo>
                  <a:cubicBezTo>
                    <a:pt x="103" y="0"/>
                    <a:pt x="150" y="1100"/>
                    <a:pt x="150" y="1100"/>
                  </a:cubicBezTo>
                </a:path>
              </a:pathLst>
            </a:custGeom>
            <a:ln>
              <a:solidFill>
                <a:schemeClr val="accent3">
                  <a:alpha val="40000"/>
                </a:schemeClr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sp>
          <p:nvSpPr>
            <p:cNvPr id="211" name="Freeform 194">
              <a:extLst>
                <a:ext uri="{FF2B5EF4-FFF2-40B4-BE49-F238E27FC236}">
                  <a16:creationId xmlns:a16="http://schemas.microsoft.com/office/drawing/2014/main" id="{85EF73CF-7508-A64B-7999-6A97DED30C40}"/>
                </a:ext>
              </a:extLst>
            </p:cNvPr>
            <p:cNvSpPr/>
            <p:nvPr/>
          </p:nvSpPr>
          <p:spPr>
            <a:xfrm>
              <a:off x="-1473543" y="6231177"/>
              <a:ext cx="54000" cy="301335"/>
            </a:xfrm>
            <a:custGeom>
              <a:avLst/>
              <a:gdLst/>
              <a:ahLst/>
              <a:cxnLst/>
              <a:rect l="0" t="0" r="r" b="b"/>
              <a:pathLst>
                <a:path w="150" h="1123">
                  <a:moveTo>
                    <a:pt x="149" y="0"/>
                  </a:moveTo>
                  <a:cubicBezTo>
                    <a:pt x="29" y="1122"/>
                    <a:pt x="0" y="1"/>
                    <a:pt x="0" y="1"/>
                  </a:cubicBezTo>
                </a:path>
              </a:pathLst>
            </a:custGeom>
            <a:ln>
              <a:solidFill>
                <a:schemeClr val="accent3">
                  <a:alpha val="40000"/>
                </a:schemeClr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grpSp>
          <p:nvGrpSpPr>
            <p:cNvPr id="212" name="Group 195">
              <a:extLst>
                <a:ext uri="{FF2B5EF4-FFF2-40B4-BE49-F238E27FC236}">
                  <a16:creationId xmlns:a16="http://schemas.microsoft.com/office/drawing/2014/main" id="{15089458-E2A8-31EC-7937-41218A1E156B}"/>
                </a:ext>
              </a:extLst>
            </p:cNvPr>
            <p:cNvGrpSpPr/>
            <p:nvPr/>
          </p:nvGrpSpPr>
          <p:grpSpPr>
            <a:xfrm>
              <a:off x="-1419903" y="6101842"/>
              <a:ext cx="216000" cy="263232"/>
              <a:chOff x="1327680" y="1482840"/>
              <a:chExt cx="216000" cy="353160"/>
            </a:xfrm>
          </p:grpSpPr>
          <p:sp>
            <p:nvSpPr>
              <p:cNvPr id="214" name="Freeform 196">
                <a:extLst>
                  <a:ext uri="{FF2B5EF4-FFF2-40B4-BE49-F238E27FC236}">
                    <a16:creationId xmlns:a16="http://schemas.microsoft.com/office/drawing/2014/main" id="{3B49D7FE-41C8-3508-0D5F-20BB856EEE80}"/>
                  </a:ext>
                </a:extLst>
              </p:cNvPr>
              <p:cNvSpPr/>
              <p:nvPr/>
            </p:nvSpPr>
            <p:spPr>
              <a:xfrm>
                <a:off x="1327680" y="1264680"/>
                <a:ext cx="54720" cy="398520"/>
              </a:xfrm>
              <a:custGeom>
                <a:avLst/>
                <a:gdLst/>
                <a:ahLst/>
                <a:cxnLst/>
                <a:rect l="0" t="0" r="r" b="b"/>
                <a:pathLst>
                  <a:path w="152" h="1107">
                    <a:moveTo>
                      <a:pt x="0" y="1106"/>
                    </a:moveTo>
                    <a:cubicBezTo>
                      <a:pt x="102" y="0"/>
                      <a:pt x="151" y="1103"/>
                      <a:pt x="151" y="1103"/>
                    </a:cubicBezTo>
                  </a:path>
                </a:pathLst>
              </a:custGeom>
              <a:ln>
                <a:solidFill>
                  <a:schemeClr val="accent3">
                    <a:alpha val="40000"/>
                  </a:schemeClr>
                </a:solidFill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215" name="Freeform 197">
                <a:extLst>
                  <a:ext uri="{FF2B5EF4-FFF2-40B4-BE49-F238E27FC236}">
                    <a16:creationId xmlns:a16="http://schemas.microsoft.com/office/drawing/2014/main" id="{6BF8B0D4-7617-F9B1-4A7A-136A6B46C01C}"/>
                  </a:ext>
                </a:extLst>
              </p:cNvPr>
              <p:cNvSpPr/>
              <p:nvPr/>
            </p:nvSpPr>
            <p:spPr>
              <a:xfrm>
                <a:off x="1381680" y="1658160"/>
                <a:ext cx="54360" cy="375480"/>
              </a:xfrm>
              <a:custGeom>
                <a:avLst/>
                <a:gdLst/>
                <a:ahLst/>
                <a:cxnLst/>
                <a:rect l="0" t="0" r="r" b="b"/>
                <a:pathLst>
                  <a:path w="151" h="1043">
                    <a:moveTo>
                      <a:pt x="150" y="6"/>
                    </a:moveTo>
                    <a:cubicBezTo>
                      <a:pt x="54" y="1042"/>
                      <a:pt x="0" y="0"/>
                      <a:pt x="0" y="0"/>
                    </a:cubicBezTo>
                  </a:path>
                </a:pathLst>
              </a:custGeom>
              <a:ln>
                <a:solidFill>
                  <a:schemeClr val="accent3">
                    <a:alpha val="40000"/>
                  </a:schemeClr>
                </a:solidFill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216" name="Freeform 198">
                <a:extLst>
                  <a:ext uri="{FF2B5EF4-FFF2-40B4-BE49-F238E27FC236}">
                    <a16:creationId xmlns:a16="http://schemas.microsoft.com/office/drawing/2014/main" id="{49E40C8E-6785-21ED-D9A0-CC30AB085DB4}"/>
                  </a:ext>
                </a:extLst>
              </p:cNvPr>
              <p:cNvSpPr/>
              <p:nvPr/>
            </p:nvSpPr>
            <p:spPr>
              <a:xfrm>
                <a:off x="1435680" y="1262160"/>
                <a:ext cx="54720" cy="398160"/>
              </a:xfrm>
              <a:custGeom>
                <a:avLst/>
                <a:gdLst/>
                <a:ahLst/>
                <a:cxnLst/>
                <a:rect l="0" t="0" r="r" b="b"/>
                <a:pathLst>
                  <a:path w="152" h="1106">
                    <a:moveTo>
                      <a:pt x="0" y="1105"/>
                    </a:moveTo>
                    <a:cubicBezTo>
                      <a:pt x="102" y="0"/>
                      <a:pt x="151" y="1103"/>
                      <a:pt x="151" y="1103"/>
                    </a:cubicBezTo>
                  </a:path>
                </a:pathLst>
              </a:custGeom>
              <a:ln>
                <a:solidFill>
                  <a:schemeClr val="accent3">
                    <a:alpha val="40000"/>
                  </a:schemeClr>
                </a:solidFill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217" name="Freeform 199">
                <a:extLst>
                  <a:ext uri="{FF2B5EF4-FFF2-40B4-BE49-F238E27FC236}">
                    <a16:creationId xmlns:a16="http://schemas.microsoft.com/office/drawing/2014/main" id="{39AAE79A-85A7-6A8B-1EAB-F3063770E758}"/>
                  </a:ext>
                </a:extLst>
              </p:cNvPr>
              <p:cNvSpPr/>
              <p:nvPr/>
            </p:nvSpPr>
            <p:spPr>
              <a:xfrm>
                <a:off x="1490400" y="1656000"/>
                <a:ext cx="53640" cy="405000"/>
              </a:xfrm>
              <a:custGeom>
                <a:avLst/>
                <a:gdLst/>
                <a:ahLst/>
                <a:cxnLst/>
                <a:rect l="0" t="0" r="r" b="b"/>
                <a:pathLst>
                  <a:path w="149" h="1125">
                    <a:moveTo>
                      <a:pt x="148" y="1"/>
                    </a:moveTo>
                    <a:cubicBezTo>
                      <a:pt x="31" y="1124"/>
                      <a:pt x="0" y="0"/>
                      <a:pt x="0" y="0"/>
                    </a:cubicBezTo>
                  </a:path>
                </a:pathLst>
              </a:custGeom>
              <a:ln>
                <a:solidFill>
                  <a:schemeClr val="accent3">
                    <a:alpha val="40000"/>
                  </a:schemeClr>
                </a:solidFill>
              </a:ln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</p:grpSp>
        <p:sp>
          <p:nvSpPr>
            <p:cNvPr id="213" name="Freeform 201">
              <a:extLst>
                <a:ext uri="{FF2B5EF4-FFF2-40B4-BE49-F238E27FC236}">
                  <a16:creationId xmlns:a16="http://schemas.microsoft.com/office/drawing/2014/main" id="{6821E3E0-D17E-6AAA-66C6-59632C335635}"/>
                </a:ext>
              </a:extLst>
            </p:cNvPr>
            <p:cNvSpPr/>
            <p:nvPr/>
          </p:nvSpPr>
          <p:spPr>
            <a:xfrm>
              <a:off x="-1203903" y="5939502"/>
              <a:ext cx="54720" cy="296774"/>
            </a:xfrm>
            <a:custGeom>
              <a:avLst/>
              <a:gdLst/>
              <a:ahLst/>
              <a:cxnLst/>
              <a:rect l="0" t="0" r="r" b="b"/>
              <a:pathLst>
                <a:path w="152" h="1106">
                  <a:moveTo>
                    <a:pt x="0" y="1105"/>
                  </a:moveTo>
                  <a:cubicBezTo>
                    <a:pt x="103" y="0"/>
                    <a:pt x="151" y="1101"/>
                    <a:pt x="151" y="1101"/>
                  </a:cubicBezTo>
                </a:path>
              </a:pathLst>
            </a:custGeom>
            <a:ln>
              <a:solidFill>
                <a:schemeClr val="accent3">
                  <a:alpha val="40000"/>
                </a:schemeClr>
              </a:solidFill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</p:grpSp>
      <p:grpSp>
        <p:nvGrpSpPr>
          <p:cNvPr id="218" name="Gruppo 217">
            <a:extLst>
              <a:ext uri="{FF2B5EF4-FFF2-40B4-BE49-F238E27FC236}">
                <a16:creationId xmlns:a16="http://schemas.microsoft.com/office/drawing/2014/main" id="{30C3EBA4-0E35-85E6-A3D5-87E421621B4E}"/>
              </a:ext>
            </a:extLst>
          </p:cNvPr>
          <p:cNvGrpSpPr/>
          <p:nvPr/>
        </p:nvGrpSpPr>
        <p:grpSpPr>
          <a:xfrm>
            <a:off x="7939479" y="1505293"/>
            <a:ext cx="1022849" cy="891409"/>
            <a:chOff x="-1527903" y="5937624"/>
            <a:chExt cx="378720" cy="594888"/>
          </a:xfrm>
        </p:grpSpPr>
        <p:sp>
          <p:nvSpPr>
            <p:cNvPr id="219" name="Freeform 193">
              <a:extLst>
                <a:ext uri="{FF2B5EF4-FFF2-40B4-BE49-F238E27FC236}">
                  <a16:creationId xmlns:a16="http://schemas.microsoft.com/office/drawing/2014/main" id="{1DE1E5F8-2546-54C8-6670-6E7AEBC21E15}"/>
                </a:ext>
              </a:extLst>
            </p:cNvPr>
            <p:cNvSpPr/>
            <p:nvPr/>
          </p:nvSpPr>
          <p:spPr>
            <a:xfrm>
              <a:off x="-1527903" y="5937624"/>
              <a:ext cx="54360" cy="296505"/>
            </a:xfrm>
            <a:custGeom>
              <a:avLst/>
              <a:gdLst/>
              <a:ahLst/>
              <a:cxnLst/>
              <a:rect l="0" t="0" r="r" b="b"/>
              <a:pathLst>
                <a:path w="151" h="1105">
                  <a:moveTo>
                    <a:pt x="0" y="1104"/>
                  </a:moveTo>
                  <a:cubicBezTo>
                    <a:pt x="103" y="0"/>
                    <a:pt x="150" y="1100"/>
                    <a:pt x="150" y="1100"/>
                  </a:cubicBezTo>
                </a:path>
              </a:pathLst>
            </a:custGeom>
            <a:ln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sp>
          <p:nvSpPr>
            <p:cNvPr id="220" name="Freeform 194">
              <a:extLst>
                <a:ext uri="{FF2B5EF4-FFF2-40B4-BE49-F238E27FC236}">
                  <a16:creationId xmlns:a16="http://schemas.microsoft.com/office/drawing/2014/main" id="{75113712-3492-F3F0-7217-940B603AF57D}"/>
                </a:ext>
              </a:extLst>
            </p:cNvPr>
            <p:cNvSpPr/>
            <p:nvPr/>
          </p:nvSpPr>
          <p:spPr>
            <a:xfrm>
              <a:off x="-1473543" y="6231177"/>
              <a:ext cx="54000" cy="301335"/>
            </a:xfrm>
            <a:custGeom>
              <a:avLst/>
              <a:gdLst/>
              <a:ahLst/>
              <a:cxnLst/>
              <a:rect l="0" t="0" r="r" b="b"/>
              <a:pathLst>
                <a:path w="150" h="1123">
                  <a:moveTo>
                    <a:pt x="149" y="0"/>
                  </a:moveTo>
                  <a:cubicBezTo>
                    <a:pt x="29" y="1122"/>
                    <a:pt x="0" y="1"/>
                    <a:pt x="0" y="1"/>
                  </a:cubicBezTo>
                </a:path>
              </a:pathLst>
            </a:custGeom>
            <a:ln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grpSp>
          <p:nvGrpSpPr>
            <p:cNvPr id="221" name="Group 195">
              <a:extLst>
                <a:ext uri="{FF2B5EF4-FFF2-40B4-BE49-F238E27FC236}">
                  <a16:creationId xmlns:a16="http://schemas.microsoft.com/office/drawing/2014/main" id="{DDDA2512-D7A2-36D5-C3E4-9D916E820077}"/>
                </a:ext>
              </a:extLst>
            </p:cNvPr>
            <p:cNvGrpSpPr/>
            <p:nvPr/>
          </p:nvGrpSpPr>
          <p:grpSpPr>
            <a:xfrm>
              <a:off x="-1419903" y="6101842"/>
              <a:ext cx="216000" cy="263232"/>
              <a:chOff x="1327680" y="1482840"/>
              <a:chExt cx="216000" cy="353160"/>
            </a:xfrm>
          </p:grpSpPr>
          <p:sp>
            <p:nvSpPr>
              <p:cNvPr id="223" name="Freeform 196">
                <a:extLst>
                  <a:ext uri="{FF2B5EF4-FFF2-40B4-BE49-F238E27FC236}">
                    <a16:creationId xmlns:a16="http://schemas.microsoft.com/office/drawing/2014/main" id="{F9E02423-EC3B-C336-572E-75563E33CC9B}"/>
                  </a:ext>
                </a:extLst>
              </p:cNvPr>
              <p:cNvSpPr/>
              <p:nvPr/>
            </p:nvSpPr>
            <p:spPr>
              <a:xfrm>
                <a:off x="1327680" y="1264680"/>
                <a:ext cx="54720" cy="398520"/>
              </a:xfrm>
              <a:custGeom>
                <a:avLst/>
                <a:gdLst/>
                <a:ahLst/>
                <a:cxnLst/>
                <a:rect l="0" t="0" r="r" b="b"/>
                <a:pathLst>
                  <a:path w="152" h="1107">
                    <a:moveTo>
                      <a:pt x="0" y="1106"/>
                    </a:moveTo>
                    <a:cubicBezTo>
                      <a:pt x="102" y="0"/>
                      <a:pt x="151" y="1103"/>
                      <a:pt x="151" y="1103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224" name="Freeform 197">
                <a:extLst>
                  <a:ext uri="{FF2B5EF4-FFF2-40B4-BE49-F238E27FC236}">
                    <a16:creationId xmlns:a16="http://schemas.microsoft.com/office/drawing/2014/main" id="{1CF1BF60-9003-182A-D881-51777D483425}"/>
                  </a:ext>
                </a:extLst>
              </p:cNvPr>
              <p:cNvSpPr/>
              <p:nvPr/>
            </p:nvSpPr>
            <p:spPr>
              <a:xfrm>
                <a:off x="1381680" y="1658160"/>
                <a:ext cx="54360" cy="375480"/>
              </a:xfrm>
              <a:custGeom>
                <a:avLst/>
                <a:gdLst/>
                <a:ahLst/>
                <a:cxnLst/>
                <a:rect l="0" t="0" r="r" b="b"/>
                <a:pathLst>
                  <a:path w="151" h="1043">
                    <a:moveTo>
                      <a:pt x="150" y="6"/>
                    </a:moveTo>
                    <a:cubicBezTo>
                      <a:pt x="54" y="1042"/>
                      <a:pt x="0" y="0"/>
                      <a:pt x="0" y="0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225" name="Freeform 198">
                <a:extLst>
                  <a:ext uri="{FF2B5EF4-FFF2-40B4-BE49-F238E27FC236}">
                    <a16:creationId xmlns:a16="http://schemas.microsoft.com/office/drawing/2014/main" id="{86B77E37-0342-1032-25D4-B5BF44F4D0B3}"/>
                  </a:ext>
                </a:extLst>
              </p:cNvPr>
              <p:cNvSpPr/>
              <p:nvPr/>
            </p:nvSpPr>
            <p:spPr>
              <a:xfrm>
                <a:off x="1435680" y="1262160"/>
                <a:ext cx="54720" cy="398160"/>
              </a:xfrm>
              <a:custGeom>
                <a:avLst/>
                <a:gdLst/>
                <a:ahLst/>
                <a:cxnLst/>
                <a:rect l="0" t="0" r="r" b="b"/>
                <a:pathLst>
                  <a:path w="152" h="1106">
                    <a:moveTo>
                      <a:pt x="0" y="1105"/>
                    </a:moveTo>
                    <a:cubicBezTo>
                      <a:pt x="102" y="0"/>
                      <a:pt x="151" y="1103"/>
                      <a:pt x="151" y="1103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226" name="Freeform 199">
                <a:extLst>
                  <a:ext uri="{FF2B5EF4-FFF2-40B4-BE49-F238E27FC236}">
                    <a16:creationId xmlns:a16="http://schemas.microsoft.com/office/drawing/2014/main" id="{9D6D1157-A430-D70A-7FBC-FC4FD7B8D02B}"/>
                  </a:ext>
                </a:extLst>
              </p:cNvPr>
              <p:cNvSpPr/>
              <p:nvPr/>
            </p:nvSpPr>
            <p:spPr>
              <a:xfrm>
                <a:off x="1490400" y="1656000"/>
                <a:ext cx="53640" cy="405000"/>
              </a:xfrm>
              <a:custGeom>
                <a:avLst/>
                <a:gdLst/>
                <a:ahLst/>
                <a:cxnLst/>
                <a:rect l="0" t="0" r="r" b="b"/>
                <a:pathLst>
                  <a:path w="149" h="1125">
                    <a:moveTo>
                      <a:pt x="148" y="1"/>
                    </a:moveTo>
                    <a:cubicBezTo>
                      <a:pt x="31" y="1124"/>
                      <a:pt x="0" y="0"/>
                      <a:pt x="0" y="0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</p:grpSp>
        <p:sp>
          <p:nvSpPr>
            <p:cNvPr id="222" name="Freeform 201">
              <a:extLst>
                <a:ext uri="{FF2B5EF4-FFF2-40B4-BE49-F238E27FC236}">
                  <a16:creationId xmlns:a16="http://schemas.microsoft.com/office/drawing/2014/main" id="{02F01204-B28A-5E72-7E92-BD5BBD201949}"/>
                </a:ext>
              </a:extLst>
            </p:cNvPr>
            <p:cNvSpPr/>
            <p:nvPr/>
          </p:nvSpPr>
          <p:spPr>
            <a:xfrm>
              <a:off x="-1203903" y="5939502"/>
              <a:ext cx="54720" cy="296774"/>
            </a:xfrm>
            <a:custGeom>
              <a:avLst/>
              <a:gdLst/>
              <a:ahLst/>
              <a:cxnLst/>
              <a:rect l="0" t="0" r="r" b="b"/>
              <a:pathLst>
                <a:path w="152" h="1106">
                  <a:moveTo>
                    <a:pt x="0" y="1105"/>
                  </a:moveTo>
                  <a:cubicBezTo>
                    <a:pt x="103" y="0"/>
                    <a:pt x="151" y="1101"/>
                    <a:pt x="151" y="1101"/>
                  </a:cubicBezTo>
                </a:path>
              </a:pathLst>
            </a:custGeom>
            <a:ln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</p:grpSp>
      <p:grpSp>
        <p:nvGrpSpPr>
          <p:cNvPr id="227" name="Gruppo 226">
            <a:extLst>
              <a:ext uri="{FF2B5EF4-FFF2-40B4-BE49-F238E27FC236}">
                <a16:creationId xmlns:a16="http://schemas.microsoft.com/office/drawing/2014/main" id="{BB4A8686-497F-5CC5-6C5F-972DAE963772}"/>
              </a:ext>
            </a:extLst>
          </p:cNvPr>
          <p:cNvGrpSpPr/>
          <p:nvPr/>
        </p:nvGrpSpPr>
        <p:grpSpPr>
          <a:xfrm>
            <a:off x="7987377" y="1503885"/>
            <a:ext cx="1022849" cy="891409"/>
            <a:chOff x="-1527903" y="5937624"/>
            <a:chExt cx="378720" cy="594888"/>
          </a:xfrm>
        </p:grpSpPr>
        <p:sp>
          <p:nvSpPr>
            <p:cNvPr id="228" name="Freeform 193">
              <a:extLst>
                <a:ext uri="{FF2B5EF4-FFF2-40B4-BE49-F238E27FC236}">
                  <a16:creationId xmlns:a16="http://schemas.microsoft.com/office/drawing/2014/main" id="{E5119186-78E0-CDCE-1C61-1C566ACEBA46}"/>
                </a:ext>
              </a:extLst>
            </p:cNvPr>
            <p:cNvSpPr/>
            <p:nvPr/>
          </p:nvSpPr>
          <p:spPr>
            <a:xfrm>
              <a:off x="-1527903" y="5937624"/>
              <a:ext cx="54360" cy="296505"/>
            </a:xfrm>
            <a:custGeom>
              <a:avLst/>
              <a:gdLst/>
              <a:ahLst/>
              <a:cxnLst/>
              <a:rect l="0" t="0" r="r" b="b"/>
              <a:pathLst>
                <a:path w="151" h="1105">
                  <a:moveTo>
                    <a:pt x="0" y="1104"/>
                  </a:moveTo>
                  <a:cubicBezTo>
                    <a:pt x="103" y="0"/>
                    <a:pt x="150" y="1100"/>
                    <a:pt x="150" y="1100"/>
                  </a:cubicBezTo>
                </a:path>
              </a:pathLst>
            </a:custGeom>
            <a:ln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sp>
          <p:nvSpPr>
            <p:cNvPr id="229" name="Freeform 194">
              <a:extLst>
                <a:ext uri="{FF2B5EF4-FFF2-40B4-BE49-F238E27FC236}">
                  <a16:creationId xmlns:a16="http://schemas.microsoft.com/office/drawing/2014/main" id="{B7FF359D-2AA8-90D3-A24F-469CCD5969C3}"/>
                </a:ext>
              </a:extLst>
            </p:cNvPr>
            <p:cNvSpPr/>
            <p:nvPr/>
          </p:nvSpPr>
          <p:spPr>
            <a:xfrm>
              <a:off x="-1473543" y="6231177"/>
              <a:ext cx="54000" cy="301335"/>
            </a:xfrm>
            <a:custGeom>
              <a:avLst/>
              <a:gdLst/>
              <a:ahLst/>
              <a:cxnLst/>
              <a:rect l="0" t="0" r="r" b="b"/>
              <a:pathLst>
                <a:path w="150" h="1123">
                  <a:moveTo>
                    <a:pt x="149" y="0"/>
                  </a:moveTo>
                  <a:cubicBezTo>
                    <a:pt x="29" y="1122"/>
                    <a:pt x="0" y="1"/>
                    <a:pt x="0" y="1"/>
                  </a:cubicBezTo>
                </a:path>
              </a:pathLst>
            </a:custGeom>
            <a:ln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grpSp>
          <p:nvGrpSpPr>
            <p:cNvPr id="230" name="Group 195">
              <a:extLst>
                <a:ext uri="{FF2B5EF4-FFF2-40B4-BE49-F238E27FC236}">
                  <a16:creationId xmlns:a16="http://schemas.microsoft.com/office/drawing/2014/main" id="{43A09B56-5450-BA84-CDCB-C5A185A8663E}"/>
                </a:ext>
              </a:extLst>
            </p:cNvPr>
            <p:cNvGrpSpPr/>
            <p:nvPr/>
          </p:nvGrpSpPr>
          <p:grpSpPr>
            <a:xfrm>
              <a:off x="-1419903" y="6101842"/>
              <a:ext cx="216000" cy="263232"/>
              <a:chOff x="1327680" y="1482840"/>
              <a:chExt cx="216000" cy="353160"/>
            </a:xfrm>
          </p:grpSpPr>
          <p:sp>
            <p:nvSpPr>
              <p:cNvPr id="232" name="Freeform 196">
                <a:extLst>
                  <a:ext uri="{FF2B5EF4-FFF2-40B4-BE49-F238E27FC236}">
                    <a16:creationId xmlns:a16="http://schemas.microsoft.com/office/drawing/2014/main" id="{AB5627C9-4D60-9AC5-DBF8-F36414ABA871}"/>
                  </a:ext>
                </a:extLst>
              </p:cNvPr>
              <p:cNvSpPr/>
              <p:nvPr/>
            </p:nvSpPr>
            <p:spPr>
              <a:xfrm>
                <a:off x="1327680" y="1264680"/>
                <a:ext cx="54720" cy="398520"/>
              </a:xfrm>
              <a:custGeom>
                <a:avLst/>
                <a:gdLst/>
                <a:ahLst/>
                <a:cxnLst/>
                <a:rect l="0" t="0" r="r" b="b"/>
                <a:pathLst>
                  <a:path w="152" h="1107">
                    <a:moveTo>
                      <a:pt x="0" y="1106"/>
                    </a:moveTo>
                    <a:cubicBezTo>
                      <a:pt x="102" y="0"/>
                      <a:pt x="151" y="1103"/>
                      <a:pt x="151" y="1103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233" name="Freeform 197">
                <a:extLst>
                  <a:ext uri="{FF2B5EF4-FFF2-40B4-BE49-F238E27FC236}">
                    <a16:creationId xmlns:a16="http://schemas.microsoft.com/office/drawing/2014/main" id="{2D8E2D08-D1B7-C98C-37DC-135E55C33D45}"/>
                  </a:ext>
                </a:extLst>
              </p:cNvPr>
              <p:cNvSpPr/>
              <p:nvPr/>
            </p:nvSpPr>
            <p:spPr>
              <a:xfrm>
                <a:off x="1381680" y="1658160"/>
                <a:ext cx="54360" cy="375480"/>
              </a:xfrm>
              <a:custGeom>
                <a:avLst/>
                <a:gdLst/>
                <a:ahLst/>
                <a:cxnLst/>
                <a:rect l="0" t="0" r="r" b="b"/>
                <a:pathLst>
                  <a:path w="151" h="1043">
                    <a:moveTo>
                      <a:pt x="150" y="6"/>
                    </a:moveTo>
                    <a:cubicBezTo>
                      <a:pt x="54" y="1042"/>
                      <a:pt x="0" y="0"/>
                      <a:pt x="0" y="0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234" name="Freeform 198">
                <a:extLst>
                  <a:ext uri="{FF2B5EF4-FFF2-40B4-BE49-F238E27FC236}">
                    <a16:creationId xmlns:a16="http://schemas.microsoft.com/office/drawing/2014/main" id="{213F1003-AD8C-36FF-A4C5-4B7C0D1D90B3}"/>
                  </a:ext>
                </a:extLst>
              </p:cNvPr>
              <p:cNvSpPr/>
              <p:nvPr/>
            </p:nvSpPr>
            <p:spPr>
              <a:xfrm>
                <a:off x="1435680" y="1262160"/>
                <a:ext cx="54720" cy="398160"/>
              </a:xfrm>
              <a:custGeom>
                <a:avLst/>
                <a:gdLst/>
                <a:ahLst/>
                <a:cxnLst/>
                <a:rect l="0" t="0" r="r" b="b"/>
                <a:pathLst>
                  <a:path w="152" h="1106">
                    <a:moveTo>
                      <a:pt x="0" y="1105"/>
                    </a:moveTo>
                    <a:cubicBezTo>
                      <a:pt x="102" y="0"/>
                      <a:pt x="151" y="1103"/>
                      <a:pt x="151" y="1103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235" name="Freeform 199">
                <a:extLst>
                  <a:ext uri="{FF2B5EF4-FFF2-40B4-BE49-F238E27FC236}">
                    <a16:creationId xmlns:a16="http://schemas.microsoft.com/office/drawing/2014/main" id="{D21896D5-8586-32B2-3B36-41D2BE3A8E81}"/>
                  </a:ext>
                </a:extLst>
              </p:cNvPr>
              <p:cNvSpPr/>
              <p:nvPr/>
            </p:nvSpPr>
            <p:spPr>
              <a:xfrm>
                <a:off x="1490400" y="1656000"/>
                <a:ext cx="53640" cy="405000"/>
              </a:xfrm>
              <a:custGeom>
                <a:avLst/>
                <a:gdLst/>
                <a:ahLst/>
                <a:cxnLst/>
                <a:rect l="0" t="0" r="r" b="b"/>
                <a:pathLst>
                  <a:path w="149" h="1125">
                    <a:moveTo>
                      <a:pt x="148" y="1"/>
                    </a:moveTo>
                    <a:cubicBezTo>
                      <a:pt x="31" y="1124"/>
                      <a:pt x="0" y="0"/>
                      <a:pt x="0" y="0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</p:grpSp>
        <p:sp>
          <p:nvSpPr>
            <p:cNvPr id="231" name="Freeform 201">
              <a:extLst>
                <a:ext uri="{FF2B5EF4-FFF2-40B4-BE49-F238E27FC236}">
                  <a16:creationId xmlns:a16="http://schemas.microsoft.com/office/drawing/2014/main" id="{D42CB1B1-EAF7-5626-E054-9101C6290CA9}"/>
                </a:ext>
              </a:extLst>
            </p:cNvPr>
            <p:cNvSpPr/>
            <p:nvPr/>
          </p:nvSpPr>
          <p:spPr>
            <a:xfrm>
              <a:off x="-1203903" y="5939502"/>
              <a:ext cx="54720" cy="296774"/>
            </a:xfrm>
            <a:custGeom>
              <a:avLst/>
              <a:gdLst/>
              <a:ahLst/>
              <a:cxnLst/>
              <a:rect l="0" t="0" r="r" b="b"/>
              <a:pathLst>
                <a:path w="152" h="1106">
                  <a:moveTo>
                    <a:pt x="0" y="1105"/>
                  </a:moveTo>
                  <a:cubicBezTo>
                    <a:pt x="103" y="0"/>
                    <a:pt x="151" y="1101"/>
                    <a:pt x="151" y="1101"/>
                  </a:cubicBezTo>
                </a:path>
              </a:pathLst>
            </a:custGeom>
            <a:ln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</p:grpSp>
      <p:grpSp>
        <p:nvGrpSpPr>
          <p:cNvPr id="236" name="Gruppo 235">
            <a:extLst>
              <a:ext uri="{FF2B5EF4-FFF2-40B4-BE49-F238E27FC236}">
                <a16:creationId xmlns:a16="http://schemas.microsoft.com/office/drawing/2014/main" id="{762F739D-F3B4-EE56-4F52-FF8790DC1F75}"/>
              </a:ext>
            </a:extLst>
          </p:cNvPr>
          <p:cNvGrpSpPr/>
          <p:nvPr/>
        </p:nvGrpSpPr>
        <p:grpSpPr>
          <a:xfrm>
            <a:off x="8036120" y="1508127"/>
            <a:ext cx="1022849" cy="891409"/>
            <a:chOff x="-1527903" y="5937624"/>
            <a:chExt cx="378720" cy="594888"/>
          </a:xfrm>
        </p:grpSpPr>
        <p:sp>
          <p:nvSpPr>
            <p:cNvPr id="237" name="Freeform 193">
              <a:extLst>
                <a:ext uri="{FF2B5EF4-FFF2-40B4-BE49-F238E27FC236}">
                  <a16:creationId xmlns:a16="http://schemas.microsoft.com/office/drawing/2014/main" id="{687A0DA2-AD98-11E7-23C8-2AC0E947A766}"/>
                </a:ext>
              </a:extLst>
            </p:cNvPr>
            <p:cNvSpPr/>
            <p:nvPr/>
          </p:nvSpPr>
          <p:spPr>
            <a:xfrm>
              <a:off x="-1527903" y="5937624"/>
              <a:ext cx="54360" cy="296505"/>
            </a:xfrm>
            <a:custGeom>
              <a:avLst/>
              <a:gdLst/>
              <a:ahLst/>
              <a:cxnLst/>
              <a:rect l="0" t="0" r="r" b="b"/>
              <a:pathLst>
                <a:path w="151" h="1105">
                  <a:moveTo>
                    <a:pt x="0" y="1104"/>
                  </a:moveTo>
                  <a:cubicBezTo>
                    <a:pt x="103" y="0"/>
                    <a:pt x="150" y="1100"/>
                    <a:pt x="150" y="1100"/>
                  </a:cubicBezTo>
                </a:path>
              </a:pathLst>
            </a:custGeom>
            <a:ln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sp>
          <p:nvSpPr>
            <p:cNvPr id="238" name="Freeform 194">
              <a:extLst>
                <a:ext uri="{FF2B5EF4-FFF2-40B4-BE49-F238E27FC236}">
                  <a16:creationId xmlns:a16="http://schemas.microsoft.com/office/drawing/2014/main" id="{78EB08CF-B52A-0098-6831-6A47768EF6AF}"/>
                </a:ext>
              </a:extLst>
            </p:cNvPr>
            <p:cNvSpPr/>
            <p:nvPr/>
          </p:nvSpPr>
          <p:spPr>
            <a:xfrm>
              <a:off x="-1473543" y="6231177"/>
              <a:ext cx="54000" cy="301335"/>
            </a:xfrm>
            <a:custGeom>
              <a:avLst/>
              <a:gdLst/>
              <a:ahLst/>
              <a:cxnLst/>
              <a:rect l="0" t="0" r="r" b="b"/>
              <a:pathLst>
                <a:path w="150" h="1123">
                  <a:moveTo>
                    <a:pt x="149" y="0"/>
                  </a:moveTo>
                  <a:cubicBezTo>
                    <a:pt x="29" y="1122"/>
                    <a:pt x="0" y="1"/>
                    <a:pt x="0" y="1"/>
                  </a:cubicBezTo>
                </a:path>
              </a:pathLst>
            </a:custGeom>
            <a:ln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grpSp>
          <p:nvGrpSpPr>
            <p:cNvPr id="239" name="Group 195">
              <a:extLst>
                <a:ext uri="{FF2B5EF4-FFF2-40B4-BE49-F238E27FC236}">
                  <a16:creationId xmlns:a16="http://schemas.microsoft.com/office/drawing/2014/main" id="{B28C7060-7E8D-E264-428F-82B94E5E648B}"/>
                </a:ext>
              </a:extLst>
            </p:cNvPr>
            <p:cNvGrpSpPr/>
            <p:nvPr/>
          </p:nvGrpSpPr>
          <p:grpSpPr>
            <a:xfrm>
              <a:off x="-1419903" y="6101842"/>
              <a:ext cx="216000" cy="263232"/>
              <a:chOff x="1327680" y="1482840"/>
              <a:chExt cx="216000" cy="353160"/>
            </a:xfrm>
          </p:grpSpPr>
          <p:sp>
            <p:nvSpPr>
              <p:cNvPr id="241" name="Freeform 196">
                <a:extLst>
                  <a:ext uri="{FF2B5EF4-FFF2-40B4-BE49-F238E27FC236}">
                    <a16:creationId xmlns:a16="http://schemas.microsoft.com/office/drawing/2014/main" id="{257846B1-0CED-1DEA-3BB8-D3D99079A254}"/>
                  </a:ext>
                </a:extLst>
              </p:cNvPr>
              <p:cNvSpPr/>
              <p:nvPr/>
            </p:nvSpPr>
            <p:spPr>
              <a:xfrm>
                <a:off x="1327680" y="1264680"/>
                <a:ext cx="54720" cy="398520"/>
              </a:xfrm>
              <a:custGeom>
                <a:avLst/>
                <a:gdLst/>
                <a:ahLst/>
                <a:cxnLst/>
                <a:rect l="0" t="0" r="r" b="b"/>
                <a:pathLst>
                  <a:path w="152" h="1107">
                    <a:moveTo>
                      <a:pt x="0" y="1106"/>
                    </a:moveTo>
                    <a:cubicBezTo>
                      <a:pt x="102" y="0"/>
                      <a:pt x="151" y="1103"/>
                      <a:pt x="151" y="1103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242" name="Freeform 197">
                <a:extLst>
                  <a:ext uri="{FF2B5EF4-FFF2-40B4-BE49-F238E27FC236}">
                    <a16:creationId xmlns:a16="http://schemas.microsoft.com/office/drawing/2014/main" id="{F28A563C-1E0F-55CD-F631-AFD34A86DB96}"/>
                  </a:ext>
                </a:extLst>
              </p:cNvPr>
              <p:cNvSpPr/>
              <p:nvPr/>
            </p:nvSpPr>
            <p:spPr>
              <a:xfrm>
                <a:off x="1381680" y="1658160"/>
                <a:ext cx="54360" cy="375480"/>
              </a:xfrm>
              <a:custGeom>
                <a:avLst/>
                <a:gdLst/>
                <a:ahLst/>
                <a:cxnLst/>
                <a:rect l="0" t="0" r="r" b="b"/>
                <a:pathLst>
                  <a:path w="151" h="1043">
                    <a:moveTo>
                      <a:pt x="150" y="6"/>
                    </a:moveTo>
                    <a:cubicBezTo>
                      <a:pt x="54" y="1042"/>
                      <a:pt x="0" y="0"/>
                      <a:pt x="0" y="0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243" name="Freeform 198">
                <a:extLst>
                  <a:ext uri="{FF2B5EF4-FFF2-40B4-BE49-F238E27FC236}">
                    <a16:creationId xmlns:a16="http://schemas.microsoft.com/office/drawing/2014/main" id="{196731FA-4C8D-528C-C275-29B5C3116048}"/>
                  </a:ext>
                </a:extLst>
              </p:cNvPr>
              <p:cNvSpPr/>
              <p:nvPr/>
            </p:nvSpPr>
            <p:spPr>
              <a:xfrm>
                <a:off x="1435680" y="1262160"/>
                <a:ext cx="54720" cy="398160"/>
              </a:xfrm>
              <a:custGeom>
                <a:avLst/>
                <a:gdLst/>
                <a:ahLst/>
                <a:cxnLst/>
                <a:rect l="0" t="0" r="r" b="b"/>
                <a:pathLst>
                  <a:path w="152" h="1106">
                    <a:moveTo>
                      <a:pt x="0" y="1105"/>
                    </a:moveTo>
                    <a:cubicBezTo>
                      <a:pt x="102" y="0"/>
                      <a:pt x="151" y="1103"/>
                      <a:pt x="151" y="1103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244" name="Freeform 199">
                <a:extLst>
                  <a:ext uri="{FF2B5EF4-FFF2-40B4-BE49-F238E27FC236}">
                    <a16:creationId xmlns:a16="http://schemas.microsoft.com/office/drawing/2014/main" id="{7922FF1A-321B-C8A3-15CA-360D2CF510C7}"/>
                  </a:ext>
                </a:extLst>
              </p:cNvPr>
              <p:cNvSpPr/>
              <p:nvPr/>
            </p:nvSpPr>
            <p:spPr>
              <a:xfrm>
                <a:off x="1490400" y="1656000"/>
                <a:ext cx="53640" cy="405000"/>
              </a:xfrm>
              <a:custGeom>
                <a:avLst/>
                <a:gdLst/>
                <a:ahLst/>
                <a:cxnLst/>
                <a:rect l="0" t="0" r="r" b="b"/>
                <a:pathLst>
                  <a:path w="149" h="1125">
                    <a:moveTo>
                      <a:pt x="148" y="1"/>
                    </a:moveTo>
                    <a:cubicBezTo>
                      <a:pt x="31" y="1124"/>
                      <a:pt x="0" y="0"/>
                      <a:pt x="0" y="0"/>
                    </a:cubicBezTo>
                  </a:path>
                </a:pathLst>
              </a:custGeom>
              <a:ln/>
            </p:spPr>
            <p:style>
              <a:lnRef idx="2">
                <a:schemeClr val="accent3"/>
              </a:lnRef>
              <a:fillRef idx="0">
                <a:schemeClr val="accent3"/>
              </a:fillRef>
              <a:effectRef idx="1">
                <a:schemeClr val="accent3"/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it-IT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</p:grpSp>
        <p:sp>
          <p:nvSpPr>
            <p:cNvPr id="240" name="Freeform 201">
              <a:extLst>
                <a:ext uri="{FF2B5EF4-FFF2-40B4-BE49-F238E27FC236}">
                  <a16:creationId xmlns:a16="http://schemas.microsoft.com/office/drawing/2014/main" id="{1F108E3F-A8B2-6F79-DD35-73E72E30D8CB}"/>
                </a:ext>
              </a:extLst>
            </p:cNvPr>
            <p:cNvSpPr/>
            <p:nvPr/>
          </p:nvSpPr>
          <p:spPr>
            <a:xfrm>
              <a:off x="-1203903" y="5939502"/>
              <a:ext cx="54720" cy="296774"/>
            </a:xfrm>
            <a:custGeom>
              <a:avLst/>
              <a:gdLst/>
              <a:ahLst/>
              <a:cxnLst/>
              <a:rect l="0" t="0" r="r" b="b"/>
              <a:pathLst>
                <a:path w="152" h="1106">
                  <a:moveTo>
                    <a:pt x="0" y="1105"/>
                  </a:moveTo>
                  <a:cubicBezTo>
                    <a:pt x="103" y="0"/>
                    <a:pt x="151" y="1101"/>
                    <a:pt x="151" y="1101"/>
                  </a:cubicBezTo>
                </a:path>
              </a:pathLst>
            </a:custGeom>
            <a:ln/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  <p:txBody>
            <a:bodyPr/>
            <a:lstStyle/>
            <a:p>
              <a:endParaRPr lang="it-IT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</p:grpSp>
      <p:cxnSp>
        <p:nvCxnSpPr>
          <p:cNvPr id="248" name="Connettore diritto 247">
            <a:extLst>
              <a:ext uri="{FF2B5EF4-FFF2-40B4-BE49-F238E27FC236}">
                <a16:creationId xmlns:a16="http://schemas.microsoft.com/office/drawing/2014/main" id="{EE674FBB-BEBE-4158-59F6-3635B5D82094}"/>
              </a:ext>
            </a:extLst>
          </p:cNvPr>
          <p:cNvCxnSpPr/>
          <p:nvPr/>
        </p:nvCxnSpPr>
        <p:spPr bwMode="auto">
          <a:xfrm>
            <a:off x="2487449" y="1999525"/>
            <a:ext cx="13300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Connettore diritto 248">
            <a:extLst>
              <a:ext uri="{FF2B5EF4-FFF2-40B4-BE49-F238E27FC236}">
                <a16:creationId xmlns:a16="http://schemas.microsoft.com/office/drawing/2014/main" id="{E2A21CA4-49B2-9B6F-4478-779DB721B73D}"/>
              </a:ext>
            </a:extLst>
          </p:cNvPr>
          <p:cNvCxnSpPr/>
          <p:nvPr/>
        </p:nvCxnSpPr>
        <p:spPr bwMode="auto">
          <a:xfrm>
            <a:off x="7857827" y="1961682"/>
            <a:ext cx="1330051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ttore 2 250">
            <a:extLst>
              <a:ext uri="{FF2B5EF4-FFF2-40B4-BE49-F238E27FC236}">
                <a16:creationId xmlns:a16="http://schemas.microsoft.com/office/drawing/2014/main" id="{4E7C5EAA-BEA3-8CD0-CE19-7218EDCB257C}"/>
              </a:ext>
            </a:extLst>
          </p:cNvPr>
          <p:cNvCxnSpPr>
            <a:cxnSpLocks/>
          </p:cNvCxnSpPr>
          <p:nvPr/>
        </p:nvCxnSpPr>
        <p:spPr>
          <a:xfrm>
            <a:off x="7874827" y="1510539"/>
            <a:ext cx="319226" cy="2020"/>
          </a:xfrm>
          <a:prstGeom prst="straightConnector1">
            <a:avLst/>
          </a:prstGeom>
          <a:ln w="31750">
            <a:headEnd type="stealth" w="lg" len="med"/>
            <a:tailEnd type="stealth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0" name="Arco 259">
            <a:extLst>
              <a:ext uri="{FF2B5EF4-FFF2-40B4-BE49-F238E27FC236}">
                <a16:creationId xmlns:a16="http://schemas.microsoft.com/office/drawing/2014/main" id="{FD541235-CDB7-CDBF-BF76-B2D39A0E4E1C}"/>
              </a:ext>
            </a:extLst>
          </p:cNvPr>
          <p:cNvSpPr/>
          <p:nvPr/>
        </p:nvSpPr>
        <p:spPr>
          <a:xfrm rot="19558611">
            <a:off x="8628907" y="2573763"/>
            <a:ext cx="291687" cy="239661"/>
          </a:xfrm>
          <a:prstGeom prst="arc">
            <a:avLst>
              <a:gd name="adj1" fmla="val 16200000"/>
              <a:gd name="adj2" fmla="val 3578885"/>
            </a:avLst>
          </a:prstGeom>
          <a:ln w="31750">
            <a:tailEnd type="stealth" w="lg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61" name="CasellaDiTesto 260">
            <a:extLst>
              <a:ext uri="{FF2B5EF4-FFF2-40B4-BE49-F238E27FC236}">
                <a16:creationId xmlns:a16="http://schemas.microsoft.com/office/drawing/2014/main" id="{7C78DD5C-9C1F-DDB3-DC08-3E4F1B810442}"/>
              </a:ext>
            </a:extLst>
          </p:cNvPr>
          <p:cNvSpPr txBox="1"/>
          <p:nvPr/>
        </p:nvSpPr>
        <p:spPr bwMode="auto">
          <a:xfrm>
            <a:off x="8234197" y="1229295"/>
            <a:ext cx="843501" cy="369332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kern="0" dirty="0" err="1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Phase</a:t>
            </a:r>
            <a:endParaRPr lang="it-IT" kern="0" dirty="0">
              <a:solidFill>
                <a:prstClr val="black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262" name="CasellaDiTesto 261">
            <a:extLst>
              <a:ext uri="{FF2B5EF4-FFF2-40B4-BE49-F238E27FC236}">
                <a16:creationId xmlns:a16="http://schemas.microsoft.com/office/drawing/2014/main" id="{37D05309-6BB2-F56B-EB49-3C2A82841F11}"/>
              </a:ext>
            </a:extLst>
          </p:cNvPr>
          <p:cNvSpPr txBox="1"/>
          <p:nvPr/>
        </p:nvSpPr>
        <p:spPr bwMode="auto">
          <a:xfrm>
            <a:off x="8985075" y="2369110"/>
            <a:ext cx="1457450" cy="369332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kern="0" dirty="0" err="1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Polarization</a:t>
            </a:r>
            <a:endParaRPr lang="it-IT" kern="0" dirty="0">
              <a:solidFill>
                <a:prstClr val="black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7286DBF9-C244-4349-5F30-D10A594682FF}"/>
              </a:ext>
            </a:extLst>
          </p:cNvPr>
          <p:cNvSpPr txBox="1"/>
          <p:nvPr/>
        </p:nvSpPr>
        <p:spPr bwMode="auto">
          <a:xfrm>
            <a:off x="559461" y="1360497"/>
            <a:ext cx="2565126" cy="369332"/>
          </a:xfrm>
          <a:prstGeom prst="rect">
            <a:avLst/>
          </a:prstGeom>
          <a:noFill/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kern="0" dirty="0" err="1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Launched</a:t>
            </a:r>
            <a:r>
              <a:rPr lang="it-IT" kern="0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optical field</a:t>
            </a:r>
          </a:p>
        </p:txBody>
      </p:sp>
    </p:spTree>
    <p:extLst>
      <p:ext uri="{BB962C8B-B14F-4D97-AF65-F5344CB8AC3E}">
        <p14:creationId xmlns:p14="http://schemas.microsoft.com/office/powerpoint/2010/main" val="4018147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The </a:t>
            </a:r>
            <a:r>
              <a:rPr lang="it-IT" dirty="0" err="1"/>
              <a:t>fiber</a:t>
            </a:r>
            <a:r>
              <a:rPr lang="it-IT" dirty="0"/>
              <a:t> </a:t>
            </a:r>
            <a:r>
              <a:rPr lang="it-IT" dirty="0" err="1"/>
              <a:t>as</a:t>
            </a:r>
            <a:r>
              <a:rPr lang="it-IT" dirty="0"/>
              <a:t> a </a:t>
            </a:r>
            <a:r>
              <a:rPr lang="it-IT" dirty="0" err="1"/>
              <a:t>sensor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Cecilia Clivati - INRIM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906A02E-EE17-477B-9312-8E0C1C603D39}" type="slidenum">
              <a:rPr lang="it-IT"/>
              <a:t>6</a:t>
            </a:fld>
            <a:endParaRPr lang="it-IT"/>
          </a:p>
        </p:txBody>
      </p:sp>
      <p:sp>
        <p:nvSpPr>
          <p:cNvPr id="13" name="Freeform 49">
            <a:extLst>
              <a:ext uri="{FF2B5EF4-FFF2-40B4-BE49-F238E27FC236}">
                <a16:creationId xmlns:a16="http://schemas.microsoft.com/office/drawing/2014/main" id="{300091DA-93A7-5237-70C1-C85B2188E20F}"/>
              </a:ext>
            </a:extLst>
          </p:cNvPr>
          <p:cNvSpPr/>
          <p:nvPr/>
        </p:nvSpPr>
        <p:spPr bwMode="auto">
          <a:xfrm>
            <a:off x="1687290" y="3879462"/>
            <a:ext cx="8078502" cy="528840"/>
          </a:xfrm>
          <a:custGeom>
            <a:avLst/>
            <a:gdLst/>
            <a:ahLst/>
            <a:cxnLst/>
            <a:rect l="0" t="0" r="r" b="b"/>
            <a:pathLst>
              <a:path w="15114" h="1469">
                <a:moveTo>
                  <a:pt x="0" y="908"/>
                </a:moveTo>
                <a:cubicBezTo>
                  <a:pt x="552" y="835"/>
                  <a:pt x="990" y="1023"/>
                  <a:pt x="1610" y="973"/>
                </a:cubicBezTo>
                <a:cubicBezTo>
                  <a:pt x="2291" y="919"/>
                  <a:pt x="2778" y="438"/>
                  <a:pt x="3270" y="895"/>
                </a:cubicBezTo>
                <a:cubicBezTo>
                  <a:pt x="3475" y="1085"/>
                  <a:pt x="4271" y="1307"/>
                  <a:pt x="4823" y="1062"/>
                </a:cubicBezTo>
                <a:cubicBezTo>
                  <a:pt x="5231" y="880"/>
                  <a:pt x="5372" y="537"/>
                  <a:pt x="6162" y="544"/>
                </a:cubicBezTo>
                <a:cubicBezTo>
                  <a:pt x="6928" y="550"/>
                  <a:pt x="6699" y="888"/>
                  <a:pt x="6967" y="1054"/>
                </a:cubicBezTo>
                <a:cubicBezTo>
                  <a:pt x="7630" y="1460"/>
                  <a:pt x="8072" y="809"/>
                  <a:pt x="8199" y="639"/>
                </a:cubicBezTo>
                <a:cubicBezTo>
                  <a:pt x="8346" y="444"/>
                  <a:pt x="9196" y="33"/>
                  <a:pt x="9377" y="470"/>
                </a:cubicBezTo>
                <a:cubicBezTo>
                  <a:pt x="9463" y="678"/>
                  <a:pt x="9260" y="896"/>
                  <a:pt x="9647" y="1093"/>
                </a:cubicBezTo>
                <a:cubicBezTo>
                  <a:pt x="10386" y="1468"/>
                  <a:pt x="10522" y="946"/>
                  <a:pt x="10717" y="805"/>
                </a:cubicBezTo>
                <a:cubicBezTo>
                  <a:pt x="10888" y="681"/>
                  <a:pt x="11641" y="0"/>
                  <a:pt x="11683" y="559"/>
                </a:cubicBezTo>
                <a:cubicBezTo>
                  <a:pt x="11708" y="872"/>
                  <a:pt x="12390" y="922"/>
                  <a:pt x="12809" y="634"/>
                </a:cubicBezTo>
                <a:cubicBezTo>
                  <a:pt x="13166" y="389"/>
                  <a:pt x="13865" y="733"/>
                  <a:pt x="14469" y="677"/>
                </a:cubicBezTo>
                <a:lnTo>
                  <a:pt x="15005" y="644"/>
                </a:lnTo>
                <a:lnTo>
                  <a:pt x="15113" y="642"/>
                </a:lnTo>
              </a:path>
            </a:pathLst>
          </a:custGeom>
          <a:ln w="18000">
            <a:solidFill>
              <a:srgbClr val="000000"/>
            </a:solidFill>
            <a:round/>
            <a:headEnd type="none" w="med" len="med"/>
            <a:tailEnd type="none" w="med" len="med"/>
          </a:ln>
        </p:spPr>
        <p:txBody>
          <a:bodyPr/>
          <a:lstStyle/>
          <a:p>
            <a:endParaRPr lang="it-IT" kern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29" name="Figura a mano libera: forma 28">
            <a:extLst>
              <a:ext uri="{FF2B5EF4-FFF2-40B4-BE49-F238E27FC236}">
                <a16:creationId xmlns:a16="http://schemas.microsoft.com/office/drawing/2014/main" id="{B2AC1ADF-1009-3545-677F-1715A0A62C70}"/>
              </a:ext>
            </a:extLst>
          </p:cNvPr>
          <p:cNvSpPr/>
          <p:nvPr/>
        </p:nvSpPr>
        <p:spPr bwMode="auto">
          <a:xfrm>
            <a:off x="772662" y="2796147"/>
            <a:ext cx="1319762" cy="1351438"/>
          </a:xfrm>
          <a:custGeom>
            <a:avLst/>
            <a:gdLst>
              <a:gd name="connsiteX0" fmla="*/ 1263434 w 1319762"/>
              <a:gd name="connsiteY0" fmla="*/ 1285328 h 1351438"/>
              <a:gd name="connsiteX1" fmla="*/ 1114970 w 1319762"/>
              <a:gd name="connsiteY1" fmla="*/ 1172889 h 1351438"/>
              <a:gd name="connsiteX2" fmla="*/ 952125 w 1319762"/>
              <a:gd name="connsiteY2" fmla="*/ 1115194 h 1351438"/>
              <a:gd name="connsiteX3" fmla="*/ 892390 w 1319762"/>
              <a:gd name="connsiteY3" fmla="*/ 459287 h 1351438"/>
              <a:gd name="connsiteX4" fmla="*/ 864423 w 1319762"/>
              <a:gd name="connsiteY4" fmla="*/ 364969 h 1351438"/>
              <a:gd name="connsiteX5" fmla="*/ 864683 w 1319762"/>
              <a:gd name="connsiteY5" fmla="*/ 364725 h 1351438"/>
              <a:gd name="connsiteX6" fmla="*/ 924974 w 1319762"/>
              <a:gd name="connsiteY6" fmla="*/ 394431 h 1351438"/>
              <a:gd name="connsiteX7" fmla="*/ 977701 w 1319762"/>
              <a:gd name="connsiteY7" fmla="*/ 446009 h 1351438"/>
              <a:gd name="connsiteX8" fmla="*/ 1089205 w 1319762"/>
              <a:gd name="connsiteY8" fmla="*/ 616759 h 1351438"/>
              <a:gd name="connsiteX9" fmla="*/ 1117778 w 1319762"/>
              <a:gd name="connsiteY9" fmla="*/ 625891 h 1351438"/>
              <a:gd name="connsiteX10" fmla="*/ 1129216 w 1319762"/>
              <a:gd name="connsiteY10" fmla="*/ 608536 h 1351438"/>
              <a:gd name="connsiteX11" fmla="*/ 1120519 w 1319762"/>
              <a:gd name="connsiteY11" fmla="*/ 400742 h 1351438"/>
              <a:gd name="connsiteX12" fmla="*/ 1098355 w 1319762"/>
              <a:gd name="connsiteY12" fmla="*/ 338911 h 1351438"/>
              <a:gd name="connsiteX13" fmla="*/ 1098618 w 1319762"/>
              <a:gd name="connsiteY13" fmla="*/ 338620 h 1351438"/>
              <a:gd name="connsiteX14" fmla="*/ 1260763 w 1319762"/>
              <a:gd name="connsiteY14" fmla="*/ 419934 h 1351438"/>
              <a:gd name="connsiteX15" fmla="*/ 1289831 w 1319762"/>
              <a:gd name="connsiteY15" fmla="*/ 412527 h 1351438"/>
              <a:gd name="connsiteX16" fmla="*/ 1290417 w 1319762"/>
              <a:gd name="connsiteY16" fmla="*/ 391918 h 1351438"/>
              <a:gd name="connsiteX17" fmla="*/ 1150902 w 1319762"/>
              <a:gd name="connsiteY17" fmla="*/ 185032 h 1351438"/>
              <a:gd name="connsiteX18" fmla="*/ 1018408 w 1319762"/>
              <a:gd name="connsiteY18" fmla="*/ 113694 h 1351438"/>
              <a:gd name="connsiteX19" fmla="*/ 1018351 w 1319762"/>
              <a:gd name="connsiteY19" fmla="*/ 113297 h 1351438"/>
              <a:gd name="connsiteX20" fmla="*/ 1135284 w 1319762"/>
              <a:gd name="connsiteY20" fmla="*/ 60384 h 1351438"/>
              <a:gd name="connsiteX21" fmla="*/ 1147478 w 1319762"/>
              <a:gd name="connsiteY21" fmla="*/ 32977 h 1351438"/>
              <a:gd name="connsiteX22" fmla="*/ 1132043 w 1319762"/>
              <a:gd name="connsiteY22" fmla="*/ 19826 h 1351438"/>
              <a:gd name="connsiteX23" fmla="*/ 913395 w 1319762"/>
              <a:gd name="connsiteY23" fmla="*/ 335 h 1351438"/>
              <a:gd name="connsiteX24" fmla="*/ 746087 w 1319762"/>
              <a:gd name="connsiteY24" fmla="*/ 127778 h 1351438"/>
              <a:gd name="connsiteX25" fmla="*/ 741090 w 1319762"/>
              <a:gd name="connsiteY25" fmla="*/ 189291 h 1351438"/>
              <a:gd name="connsiteX26" fmla="*/ 740754 w 1319762"/>
              <a:gd name="connsiteY26" fmla="*/ 189471 h 1351438"/>
              <a:gd name="connsiteX27" fmla="*/ 664504 w 1319762"/>
              <a:gd name="connsiteY27" fmla="*/ 147685 h 1351438"/>
              <a:gd name="connsiteX28" fmla="*/ 438719 w 1319762"/>
              <a:gd name="connsiteY28" fmla="*/ 228712 h 1351438"/>
              <a:gd name="connsiteX29" fmla="*/ 331721 w 1319762"/>
              <a:gd name="connsiteY29" fmla="*/ 451430 h 1351438"/>
              <a:gd name="connsiteX30" fmla="*/ 345154 w 1319762"/>
              <a:gd name="connsiteY30" fmla="*/ 478252 h 1351438"/>
              <a:gd name="connsiteX31" fmla="*/ 364450 w 1319762"/>
              <a:gd name="connsiteY31" fmla="*/ 475187 h 1351438"/>
              <a:gd name="connsiteX32" fmla="*/ 551845 w 1319762"/>
              <a:gd name="connsiteY32" fmla="*/ 362044 h 1351438"/>
              <a:gd name="connsiteX33" fmla="*/ 552112 w 1319762"/>
              <a:gd name="connsiteY33" fmla="*/ 362332 h 1351438"/>
              <a:gd name="connsiteX34" fmla="*/ 528180 w 1319762"/>
              <a:gd name="connsiteY34" fmla="*/ 474353 h 1351438"/>
              <a:gd name="connsiteX35" fmla="*/ 576236 w 1319762"/>
              <a:gd name="connsiteY35" fmla="*/ 695529 h 1351438"/>
              <a:gd name="connsiteX36" fmla="*/ 596289 w 1319762"/>
              <a:gd name="connsiteY36" fmla="*/ 709864 h 1351438"/>
              <a:gd name="connsiteX37" fmla="*/ 597303 w 1319762"/>
              <a:gd name="connsiteY37" fmla="*/ 709843 h 1351438"/>
              <a:gd name="connsiteX38" fmla="*/ 616930 w 1319762"/>
              <a:gd name="connsiteY38" fmla="*/ 693593 h 1351438"/>
              <a:gd name="connsiteX39" fmla="*/ 692215 w 1319762"/>
              <a:gd name="connsiteY39" fmla="*/ 481480 h 1351438"/>
              <a:gd name="connsiteX40" fmla="*/ 727330 w 1319762"/>
              <a:gd name="connsiteY40" fmla="*/ 422598 h 1351438"/>
              <a:gd name="connsiteX41" fmla="*/ 763139 w 1319762"/>
              <a:gd name="connsiteY41" fmla="*/ 385817 h 1351438"/>
              <a:gd name="connsiteX42" fmla="*/ 763451 w 1319762"/>
              <a:gd name="connsiteY42" fmla="*/ 385873 h 1351438"/>
              <a:gd name="connsiteX43" fmla="*/ 787328 w 1319762"/>
              <a:gd name="connsiteY43" fmla="*/ 469133 h 1351438"/>
              <a:gd name="connsiteX44" fmla="*/ 790535 w 1319762"/>
              <a:gd name="connsiteY44" fmla="*/ 1104595 h 1351438"/>
              <a:gd name="connsiteX45" fmla="*/ 637347 w 1319762"/>
              <a:gd name="connsiteY45" fmla="*/ 1125539 h 1351438"/>
              <a:gd name="connsiteX46" fmla="*/ 455283 w 1319762"/>
              <a:gd name="connsiteY46" fmla="*/ 1183870 h 1351438"/>
              <a:gd name="connsiteX47" fmla="*/ 384740 w 1319762"/>
              <a:gd name="connsiteY47" fmla="*/ 1174246 h 1351438"/>
              <a:gd name="connsiteX48" fmla="*/ 342759 w 1319762"/>
              <a:gd name="connsiteY48" fmla="*/ 781598 h 1351438"/>
              <a:gd name="connsiteX49" fmla="*/ 362047 w 1319762"/>
              <a:gd name="connsiteY49" fmla="*/ 795874 h 1351438"/>
              <a:gd name="connsiteX50" fmla="*/ 385339 w 1319762"/>
              <a:gd name="connsiteY50" fmla="*/ 826097 h 1351438"/>
              <a:gd name="connsiteX51" fmla="*/ 440335 w 1319762"/>
              <a:gd name="connsiteY51" fmla="*/ 937083 h 1351438"/>
              <a:gd name="connsiteX52" fmla="*/ 457228 w 1319762"/>
              <a:gd name="connsiteY52" fmla="*/ 948849 h 1351438"/>
              <a:gd name="connsiteX53" fmla="*/ 458543 w 1319762"/>
              <a:gd name="connsiteY53" fmla="*/ 948796 h 1351438"/>
              <a:gd name="connsiteX54" fmla="*/ 474876 w 1319762"/>
              <a:gd name="connsiteY54" fmla="*/ 934585 h 1351438"/>
              <a:gd name="connsiteX55" fmla="*/ 486871 w 1319762"/>
              <a:gd name="connsiteY55" fmla="*/ 806799 h 1351438"/>
              <a:gd name="connsiteX56" fmla="*/ 474171 w 1319762"/>
              <a:gd name="connsiteY56" fmla="*/ 758094 h 1351438"/>
              <a:gd name="connsiteX57" fmla="*/ 474430 w 1319762"/>
              <a:gd name="connsiteY57" fmla="*/ 757806 h 1351438"/>
              <a:gd name="connsiteX58" fmla="*/ 568742 w 1319762"/>
              <a:gd name="connsiteY58" fmla="*/ 802025 h 1351438"/>
              <a:gd name="connsiteX59" fmla="*/ 593321 w 1319762"/>
              <a:gd name="connsiteY59" fmla="*/ 795244 h 1351438"/>
              <a:gd name="connsiteX60" fmla="*/ 593941 w 1319762"/>
              <a:gd name="connsiteY60" fmla="*/ 778639 h 1351438"/>
              <a:gd name="connsiteX61" fmla="*/ 518552 w 1319762"/>
              <a:gd name="connsiteY61" fmla="*/ 660537 h 1351438"/>
              <a:gd name="connsiteX62" fmla="*/ 380772 w 1319762"/>
              <a:gd name="connsiteY62" fmla="*/ 629072 h 1351438"/>
              <a:gd name="connsiteX63" fmla="*/ 348732 w 1319762"/>
              <a:gd name="connsiteY63" fmla="*/ 649596 h 1351438"/>
              <a:gd name="connsiteX64" fmla="*/ 348395 w 1319762"/>
              <a:gd name="connsiteY64" fmla="*/ 649471 h 1351438"/>
              <a:gd name="connsiteX65" fmla="*/ 342089 w 1319762"/>
              <a:gd name="connsiteY65" fmla="*/ 626701 h 1351438"/>
              <a:gd name="connsiteX66" fmla="*/ 234635 w 1319762"/>
              <a:gd name="connsiteY66" fmla="*/ 563419 h 1351438"/>
              <a:gd name="connsiteX67" fmla="*/ 112782 w 1319762"/>
              <a:gd name="connsiteY67" fmla="*/ 589208 h 1351438"/>
              <a:gd name="connsiteX68" fmla="*/ 101492 w 1319762"/>
              <a:gd name="connsiteY68" fmla="*/ 612069 h 1351438"/>
              <a:gd name="connsiteX69" fmla="*/ 114172 w 1319762"/>
              <a:gd name="connsiteY69" fmla="*/ 623770 h 1351438"/>
              <a:gd name="connsiteX70" fmla="*/ 164845 w 1319762"/>
              <a:gd name="connsiteY70" fmla="*/ 638995 h 1351438"/>
              <a:gd name="connsiteX71" fmla="*/ 164879 w 1319762"/>
              <a:gd name="connsiteY71" fmla="*/ 639392 h 1351438"/>
              <a:gd name="connsiteX72" fmla="*/ 110349 w 1319762"/>
              <a:gd name="connsiteY72" fmla="*/ 684493 h 1351438"/>
              <a:gd name="connsiteX73" fmla="*/ 45897 w 1319762"/>
              <a:gd name="connsiteY73" fmla="*/ 810248 h 1351438"/>
              <a:gd name="connsiteX74" fmla="*/ 56435 w 1319762"/>
              <a:gd name="connsiteY74" fmla="*/ 833466 h 1351438"/>
              <a:gd name="connsiteX75" fmla="*/ 73769 w 1319762"/>
              <a:gd name="connsiteY75" fmla="*/ 830879 h 1351438"/>
              <a:gd name="connsiteX76" fmla="*/ 143615 w 1319762"/>
              <a:gd name="connsiteY76" fmla="*/ 783478 h 1351438"/>
              <a:gd name="connsiteX77" fmla="*/ 143929 w 1319762"/>
              <a:gd name="connsiteY77" fmla="*/ 783707 h 1351438"/>
              <a:gd name="connsiteX78" fmla="*/ 140518 w 1319762"/>
              <a:gd name="connsiteY78" fmla="*/ 805495 h 1351438"/>
              <a:gd name="connsiteX79" fmla="*/ 149707 w 1319762"/>
              <a:gd name="connsiteY79" fmla="*/ 923160 h 1351438"/>
              <a:gd name="connsiteX80" fmla="*/ 165914 w 1319762"/>
              <a:gd name="connsiteY80" fmla="*/ 937713 h 1351438"/>
              <a:gd name="connsiteX81" fmla="*/ 184309 w 1319762"/>
              <a:gd name="connsiteY81" fmla="*/ 926030 h 1351438"/>
              <a:gd name="connsiteX82" fmla="*/ 234096 w 1319762"/>
              <a:gd name="connsiteY82" fmla="*/ 825064 h 1351438"/>
              <a:gd name="connsiteX83" fmla="*/ 259284 w 1319762"/>
              <a:gd name="connsiteY83" fmla="*/ 793653 h 1351438"/>
              <a:gd name="connsiteX84" fmla="*/ 271152 w 1319762"/>
              <a:gd name="connsiteY84" fmla="*/ 784801 h 1351438"/>
              <a:gd name="connsiteX85" fmla="*/ 281891 w 1319762"/>
              <a:gd name="connsiteY85" fmla="*/ 1180777 h 1351438"/>
              <a:gd name="connsiteX86" fmla="*/ 227616 w 1319762"/>
              <a:gd name="connsiteY86" fmla="*/ 1190238 h 1351438"/>
              <a:gd name="connsiteX87" fmla="*/ 22575 w 1319762"/>
              <a:gd name="connsiteY87" fmla="*/ 1303009 h 1351438"/>
              <a:gd name="connsiteX88" fmla="*/ 0 w 1319762"/>
              <a:gd name="connsiteY88" fmla="*/ 1351439 h 1351438"/>
              <a:gd name="connsiteX89" fmla="*/ 44923 w 1319762"/>
              <a:gd name="connsiteY89" fmla="*/ 1351439 h 1351438"/>
              <a:gd name="connsiteX90" fmla="*/ 56055 w 1319762"/>
              <a:gd name="connsiteY90" fmla="*/ 1329061 h 1351438"/>
              <a:gd name="connsiteX91" fmla="*/ 236412 w 1319762"/>
              <a:gd name="connsiteY91" fmla="*/ 1231735 h 1351438"/>
              <a:gd name="connsiteX92" fmla="*/ 369443 w 1319762"/>
              <a:gd name="connsiteY92" fmla="*/ 1216344 h 1351438"/>
              <a:gd name="connsiteX93" fmla="*/ 426306 w 1319762"/>
              <a:gd name="connsiteY93" fmla="*/ 1220629 h 1351438"/>
              <a:gd name="connsiteX94" fmla="*/ 446143 w 1319762"/>
              <a:gd name="connsiteY94" fmla="*/ 1224695 h 1351438"/>
              <a:gd name="connsiteX95" fmla="*/ 459854 w 1319762"/>
              <a:gd name="connsiteY95" fmla="*/ 1228532 h 1351438"/>
              <a:gd name="connsiteX96" fmla="*/ 547946 w 1319762"/>
              <a:gd name="connsiteY96" fmla="*/ 1285724 h 1351438"/>
              <a:gd name="connsiteX97" fmla="*/ 577805 w 1319762"/>
              <a:gd name="connsiteY97" fmla="*/ 1288601 h 1351438"/>
              <a:gd name="connsiteX98" fmla="*/ 580682 w 1319762"/>
              <a:gd name="connsiteY98" fmla="*/ 1258741 h 1351438"/>
              <a:gd name="connsiteX99" fmla="*/ 580011 w 1319762"/>
              <a:gd name="connsiteY99" fmla="*/ 1257967 h 1351438"/>
              <a:gd name="connsiteX100" fmla="*/ 514244 w 1319762"/>
              <a:gd name="connsiteY100" fmla="*/ 1206710 h 1351438"/>
              <a:gd name="connsiteX101" fmla="*/ 646095 w 1319762"/>
              <a:gd name="connsiteY101" fmla="*/ 1167045 h 1351438"/>
              <a:gd name="connsiteX102" fmla="*/ 839985 w 1319762"/>
              <a:gd name="connsiteY102" fmla="*/ 1145265 h 1351438"/>
              <a:gd name="connsiteX103" fmla="*/ 877302 w 1319762"/>
              <a:gd name="connsiteY103" fmla="*/ 1146892 h 1351438"/>
              <a:gd name="connsiteX104" fmla="*/ 1094930 w 1319762"/>
              <a:gd name="connsiteY104" fmla="*/ 1210291 h 1351438"/>
              <a:gd name="connsiteX105" fmla="*/ 1232393 w 1319762"/>
              <a:gd name="connsiteY105" fmla="*/ 1314247 h 1351438"/>
              <a:gd name="connsiteX106" fmla="*/ 1264700 w 1319762"/>
              <a:gd name="connsiteY106" fmla="*/ 1351437 h 1351438"/>
              <a:gd name="connsiteX107" fmla="*/ 1319763 w 1319762"/>
              <a:gd name="connsiteY107" fmla="*/ 1351437 h 1351438"/>
              <a:gd name="connsiteX108" fmla="*/ 1263434 w 1319762"/>
              <a:gd name="connsiteY108" fmla="*/ 1285328 h 1351438"/>
              <a:gd name="connsiteX109" fmla="*/ 233608 w 1319762"/>
              <a:gd name="connsiteY109" fmla="*/ 768324 h 1351438"/>
              <a:gd name="connsiteX110" fmla="*/ 233608 w 1319762"/>
              <a:gd name="connsiteY110" fmla="*/ 768335 h 1351438"/>
              <a:gd name="connsiteX111" fmla="*/ 204640 w 1319762"/>
              <a:gd name="connsiteY111" fmla="*/ 804273 h 1351438"/>
              <a:gd name="connsiteX112" fmla="*/ 177296 w 1319762"/>
              <a:gd name="connsiteY112" fmla="*/ 851740 h 1351438"/>
              <a:gd name="connsiteX113" fmla="*/ 176900 w 1319762"/>
              <a:gd name="connsiteY113" fmla="*/ 851661 h 1351438"/>
              <a:gd name="connsiteX114" fmla="*/ 176490 w 1319762"/>
              <a:gd name="connsiteY114" fmla="*/ 808085 h 1351438"/>
              <a:gd name="connsiteX115" fmla="*/ 206432 w 1319762"/>
              <a:gd name="connsiteY115" fmla="*/ 752376 h 1351438"/>
              <a:gd name="connsiteX116" fmla="*/ 211913 w 1319762"/>
              <a:gd name="connsiteY116" fmla="*/ 727474 h 1351438"/>
              <a:gd name="connsiteX117" fmla="*/ 190276 w 1319762"/>
              <a:gd name="connsiteY117" fmla="*/ 720347 h 1351438"/>
              <a:gd name="connsiteX118" fmla="*/ 176656 w 1319762"/>
              <a:gd name="connsiteY118" fmla="*/ 725775 h 1351438"/>
              <a:gd name="connsiteX119" fmla="*/ 105651 w 1319762"/>
              <a:gd name="connsiteY119" fmla="*/ 764625 h 1351438"/>
              <a:gd name="connsiteX120" fmla="*/ 105352 w 1319762"/>
              <a:gd name="connsiteY120" fmla="*/ 764360 h 1351438"/>
              <a:gd name="connsiteX121" fmla="*/ 139562 w 1319762"/>
              <a:gd name="connsiteY121" fmla="*/ 705634 h 1351438"/>
              <a:gd name="connsiteX122" fmla="*/ 229680 w 1319762"/>
              <a:gd name="connsiteY122" fmla="*/ 669011 h 1351438"/>
              <a:gd name="connsiteX123" fmla="*/ 242481 w 1319762"/>
              <a:gd name="connsiteY123" fmla="*/ 674397 h 1351438"/>
              <a:gd name="connsiteX124" fmla="*/ 266986 w 1319762"/>
              <a:gd name="connsiteY124" fmla="*/ 667355 h 1351438"/>
              <a:gd name="connsiteX125" fmla="*/ 260689 w 1319762"/>
              <a:gd name="connsiteY125" fmla="*/ 643284 h 1351438"/>
              <a:gd name="connsiteX126" fmla="*/ 244636 w 1319762"/>
              <a:gd name="connsiteY126" fmla="*/ 633839 h 1351438"/>
              <a:gd name="connsiteX127" fmla="*/ 184103 w 1319762"/>
              <a:gd name="connsiteY127" fmla="*/ 607486 h 1351438"/>
              <a:gd name="connsiteX128" fmla="*/ 184131 w 1319762"/>
              <a:gd name="connsiteY128" fmla="*/ 607085 h 1351438"/>
              <a:gd name="connsiteX129" fmla="*/ 236463 w 1319762"/>
              <a:gd name="connsiteY129" fmla="*/ 599432 h 1351438"/>
              <a:gd name="connsiteX130" fmla="*/ 309067 w 1319762"/>
              <a:gd name="connsiteY130" fmla="*/ 641182 h 1351438"/>
              <a:gd name="connsiteX131" fmla="*/ 307763 w 1319762"/>
              <a:gd name="connsiteY131" fmla="*/ 702362 h 1351438"/>
              <a:gd name="connsiteX132" fmla="*/ 319879 w 1319762"/>
              <a:gd name="connsiteY132" fmla="*/ 724797 h 1351438"/>
              <a:gd name="connsiteX133" fmla="*/ 340615 w 1319762"/>
              <a:gd name="connsiteY133" fmla="*/ 716601 h 1351438"/>
              <a:gd name="connsiteX134" fmla="*/ 394443 w 1319762"/>
              <a:gd name="connsiteY134" fmla="*/ 662433 h 1351438"/>
              <a:gd name="connsiteX135" fmla="*/ 491872 w 1319762"/>
              <a:gd name="connsiteY135" fmla="*/ 684784 h 1351438"/>
              <a:gd name="connsiteX136" fmla="*/ 533771 w 1319762"/>
              <a:gd name="connsiteY136" fmla="*/ 743293 h 1351438"/>
              <a:gd name="connsiteX137" fmla="*/ 533506 w 1319762"/>
              <a:gd name="connsiteY137" fmla="*/ 743586 h 1351438"/>
              <a:gd name="connsiteX138" fmla="*/ 450495 w 1319762"/>
              <a:gd name="connsiteY138" fmla="*/ 712556 h 1351438"/>
              <a:gd name="connsiteX139" fmla="*/ 407753 w 1319762"/>
              <a:gd name="connsiteY139" fmla="*/ 703732 h 1351438"/>
              <a:gd name="connsiteX140" fmla="*/ 387555 w 1319762"/>
              <a:gd name="connsiteY140" fmla="*/ 717373 h 1351438"/>
              <a:gd name="connsiteX141" fmla="*/ 400057 w 1319762"/>
              <a:gd name="connsiteY141" fmla="*/ 738904 h 1351438"/>
              <a:gd name="connsiteX142" fmla="*/ 450890 w 1319762"/>
              <a:gd name="connsiteY142" fmla="*/ 809022 h 1351438"/>
              <a:gd name="connsiteX143" fmla="*/ 449038 w 1319762"/>
              <a:gd name="connsiteY143" fmla="*/ 864887 h 1351438"/>
              <a:gd name="connsiteX144" fmla="*/ 448644 w 1319762"/>
              <a:gd name="connsiteY144" fmla="*/ 864956 h 1351438"/>
              <a:gd name="connsiteX145" fmla="*/ 414474 w 1319762"/>
              <a:gd name="connsiteY145" fmla="*/ 804837 h 1351438"/>
              <a:gd name="connsiteX146" fmla="*/ 388768 w 1319762"/>
              <a:gd name="connsiteY146" fmla="*/ 771652 h 1351438"/>
              <a:gd name="connsiteX147" fmla="*/ 314794 w 1319762"/>
              <a:gd name="connsiteY147" fmla="*/ 735907 h 1351438"/>
              <a:gd name="connsiteX148" fmla="*/ 311946 w 1319762"/>
              <a:gd name="connsiteY148" fmla="*/ 736000 h 1351438"/>
              <a:gd name="connsiteX149" fmla="*/ 233608 w 1319762"/>
              <a:gd name="connsiteY149" fmla="*/ 768324 h 1351438"/>
              <a:gd name="connsiteX150" fmla="*/ 304708 w 1319762"/>
              <a:gd name="connsiteY150" fmla="*/ 834143 h 1351438"/>
              <a:gd name="connsiteX151" fmla="*/ 310679 w 1319762"/>
              <a:gd name="connsiteY151" fmla="*/ 962047 h 1351438"/>
              <a:gd name="connsiteX152" fmla="*/ 347729 w 1319762"/>
              <a:gd name="connsiteY152" fmla="*/ 1174516 h 1351438"/>
              <a:gd name="connsiteX153" fmla="*/ 317711 w 1319762"/>
              <a:gd name="connsiteY153" fmla="*/ 1176548 h 1351438"/>
              <a:gd name="connsiteX154" fmla="*/ 303841 w 1319762"/>
              <a:gd name="connsiteY154" fmla="*/ 895821 h 1351438"/>
              <a:gd name="connsiteX155" fmla="*/ 304708 w 1319762"/>
              <a:gd name="connsiteY155" fmla="*/ 834143 h 1351438"/>
              <a:gd name="connsiteX156" fmla="*/ 692717 w 1319762"/>
              <a:gd name="connsiteY156" fmla="*/ 398071 h 1351438"/>
              <a:gd name="connsiteX157" fmla="*/ 654537 w 1319762"/>
              <a:gd name="connsiteY157" fmla="*/ 461983 h 1351438"/>
              <a:gd name="connsiteX158" fmla="*/ 595826 w 1319762"/>
              <a:gd name="connsiteY158" fmla="*/ 610922 h 1351438"/>
              <a:gd name="connsiteX159" fmla="*/ 595430 w 1319762"/>
              <a:gd name="connsiteY159" fmla="*/ 610922 h 1351438"/>
              <a:gd name="connsiteX160" fmla="*/ 570551 w 1319762"/>
              <a:gd name="connsiteY160" fmla="*/ 471905 h 1351438"/>
              <a:gd name="connsiteX161" fmla="*/ 651254 w 1319762"/>
              <a:gd name="connsiteY161" fmla="*/ 326396 h 1351438"/>
              <a:gd name="connsiteX162" fmla="*/ 653438 w 1319762"/>
              <a:gd name="connsiteY162" fmla="*/ 325527 h 1351438"/>
              <a:gd name="connsiteX163" fmla="*/ 664125 w 1319762"/>
              <a:gd name="connsiteY163" fmla="*/ 297498 h 1351438"/>
              <a:gd name="connsiteX164" fmla="*/ 638690 w 1319762"/>
              <a:gd name="connsiteY164" fmla="*/ 285847 h 1351438"/>
              <a:gd name="connsiteX165" fmla="*/ 565486 w 1319762"/>
              <a:gd name="connsiteY165" fmla="*/ 310384 h 1351438"/>
              <a:gd name="connsiteX166" fmla="*/ 396330 w 1319762"/>
              <a:gd name="connsiteY166" fmla="*/ 401650 h 1351438"/>
              <a:gd name="connsiteX167" fmla="*/ 396027 w 1319762"/>
              <a:gd name="connsiteY167" fmla="*/ 401401 h 1351438"/>
              <a:gd name="connsiteX168" fmla="*/ 473297 w 1319762"/>
              <a:gd name="connsiteY168" fmla="*/ 253275 h 1351438"/>
              <a:gd name="connsiteX169" fmla="*/ 653241 w 1319762"/>
              <a:gd name="connsiteY169" fmla="*/ 188580 h 1351438"/>
              <a:gd name="connsiteX170" fmla="*/ 766185 w 1319762"/>
              <a:gd name="connsiteY170" fmla="*/ 277165 h 1351438"/>
              <a:gd name="connsiteX171" fmla="*/ 795891 w 1319762"/>
              <a:gd name="connsiteY171" fmla="*/ 281333 h 1351438"/>
              <a:gd name="connsiteX172" fmla="*/ 802549 w 1319762"/>
              <a:gd name="connsiteY172" fmla="*/ 255881 h 1351438"/>
              <a:gd name="connsiteX173" fmla="*/ 786692 w 1319762"/>
              <a:gd name="connsiteY173" fmla="*/ 140079 h 1351438"/>
              <a:gd name="connsiteX174" fmla="*/ 916346 w 1319762"/>
              <a:gd name="connsiteY174" fmla="*/ 42647 h 1351438"/>
              <a:gd name="connsiteX175" fmla="*/ 1051504 w 1319762"/>
              <a:gd name="connsiteY175" fmla="*/ 49524 h 1351438"/>
              <a:gd name="connsiteX176" fmla="*/ 1051561 w 1319762"/>
              <a:gd name="connsiteY176" fmla="*/ 49914 h 1351438"/>
              <a:gd name="connsiteX177" fmla="*/ 916471 w 1319762"/>
              <a:gd name="connsiteY177" fmla="*/ 125286 h 1351438"/>
              <a:gd name="connsiteX178" fmla="*/ 890309 w 1319762"/>
              <a:gd name="connsiteY178" fmla="*/ 145275 h 1351438"/>
              <a:gd name="connsiteX179" fmla="*/ 886847 w 1319762"/>
              <a:gd name="connsiteY179" fmla="*/ 175073 h 1351438"/>
              <a:gd name="connsiteX180" fmla="*/ 915993 w 1319762"/>
              <a:gd name="connsiteY180" fmla="*/ 179029 h 1351438"/>
              <a:gd name="connsiteX181" fmla="*/ 939962 w 1319762"/>
              <a:gd name="connsiteY181" fmla="*/ 165377 h 1351438"/>
              <a:gd name="connsiteX182" fmla="*/ 1119783 w 1319762"/>
              <a:gd name="connsiteY182" fmla="*/ 213839 h 1351438"/>
              <a:gd name="connsiteX183" fmla="*/ 1215535 w 1319762"/>
              <a:gd name="connsiteY183" fmla="*/ 346197 h 1351438"/>
              <a:gd name="connsiteX184" fmla="*/ 1215263 w 1319762"/>
              <a:gd name="connsiteY184" fmla="*/ 346483 h 1351438"/>
              <a:gd name="connsiteX185" fmla="*/ 1047219 w 1319762"/>
              <a:gd name="connsiteY185" fmla="*/ 275557 h 1351438"/>
              <a:gd name="connsiteX186" fmla="*/ 1022207 w 1319762"/>
              <a:gd name="connsiteY186" fmla="*/ 268897 h 1351438"/>
              <a:gd name="connsiteX187" fmla="*/ 996374 w 1319762"/>
              <a:gd name="connsiteY187" fmla="*/ 284143 h 1351438"/>
              <a:gd name="connsiteX188" fmla="*/ 1007811 w 1319762"/>
              <a:gd name="connsiteY188" fmla="*/ 308596 h 1351438"/>
              <a:gd name="connsiteX189" fmla="*/ 1078881 w 1319762"/>
              <a:gd name="connsiteY189" fmla="*/ 408853 h 1351438"/>
              <a:gd name="connsiteX190" fmla="*/ 1088819 w 1319762"/>
              <a:gd name="connsiteY190" fmla="*/ 528987 h 1351438"/>
              <a:gd name="connsiteX191" fmla="*/ 1088435 w 1319762"/>
              <a:gd name="connsiteY191" fmla="*/ 529093 h 1351438"/>
              <a:gd name="connsiteX192" fmla="*/ 1009179 w 1319762"/>
              <a:gd name="connsiteY192" fmla="*/ 417573 h 1351438"/>
              <a:gd name="connsiteX193" fmla="*/ 951397 w 1319762"/>
              <a:gd name="connsiteY193" fmla="*/ 361251 h 1351438"/>
              <a:gd name="connsiteX194" fmla="*/ 812663 w 1319762"/>
              <a:gd name="connsiteY194" fmla="*/ 314240 h 1351438"/>
              <a:gd name="connsiteX195" fmla="*/ 692717 w 1319762"/>
              <a:gd name="connsiteY195" fmla="*/ 398071 h 1351438"/>
              <a:gd name="connsiteX196" fmla="*/ 839985 w 1319762"/>
              <a:gd name="connsiteY196" fmla="*/ 1102843 h 1351438"/>
              <a:gd name="connsiteX197" fmla="*/ 833564 w 1319762"/>
              <a:gd name="connsiteY197" fmla="*/ 1102955 h 1351438"/>
              <a:gd name="connsiteX198" fmla="*/ 828860 w 1319762"/>
              <a:gd name="connsiteY198" fmla="*/ 460492 h 1351438"/>
              <a:gd name="connsiteX199" fmla="*/ 800437 w 1319762"/>
              <a:gd name="connsiteY199" fmla="*/ 361189 h 1351438"/>
              <a:gd name="connsiteX200" fmla="*/ 815798 w 1319762"/>
              <a:gd name="connsiteY200" fmla="*/ 356588 h 1351438"/>
              <a:gd name="connsiteX201" fmla="*/ 817770 w 1319762"/>
              <a:gd name="connsiteY201" fmla="*/ 361395 h 1351438"/>
              <a:gd name="connsiteX202" fmla="*/ 850985 w 1319762"/>
              <a:gd name="connsiteY202" fmla="*/ 468512 h 1351438"/>
              <a:gd name="connsiteX203" fmla="*/ 909558 w 1319762"/>
              <a:gd name="connsiteY203" fmla="*/ 1108018 h 1351438"/>
              <a:gd name="connsiteX204" fmla="*/ 881635 w 1319762"/>
              <a:gd name="connsiteY204" fmla="*/ 1104680 h 1351438"/>
              <a:gd name="connsiteX205" fmla="*/ 839985 w 1319762"/>
              <a:gd name="connsiteY205" fmla="*/ 1102843 h 1351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1319762" h="1351438">
                <a:moveTo>
                  <a:pt x="1263434" y="1285328"/>
                </a:moveTo>
                <a:cubicBezTo>
                  <a:pt x="1220282" y="1240146"/>
                  <a:pt x="1170155" y="1202182"/>
                  <a:pt x="1114970" y="1172889"/>
                </a:cubicBezTo>
                <a:cubicBezTo>
                  <a:pt x="1063891" y="1145596"/>
                  <a:pt x="1008994" y="1126146"/>
                  <a:pt x="952125" y="1115194"/>
                </a:cubicBezTo>
                <a:cubicBezTo>
                  <a:pt x="950428" y="1022995"/>
                  <a:pt x="941055" y="687645"/>
                  <a:pt x="892390" y="459287"/>
                </a:cubicBezTo>
                <a:cubicBezTo>
                  <a:pt x="884860" y="427343"/>
                  <a:pt x="875522" y="395855"/>
                  <a:pt x="864423" y="364969"/>
                </a:cubicBezTo>
                <a:cubicBezTo>
                  <a:pt x="864346" y="364757"/>
                  <a:pt x="864465" y="364659"/>
                  <a:pt x="864683" y="364725"/>
                </a:cubicBezTo>
                <a:cubicBezTo>
                  <a:pt x="886438" y="370834"/>
                  <a:pt x="906877" y="380905"/>
                  <a:pt x="924974" y="394431"/>
                </a:cubicBezTo>
                <a:cubicBezTo>
                  <a:pt x="943867" y="410223"/>
                  <a:pt x="961496" y="427468"/>
                  <a:pt x="977701" y="446009"/>
                </a:cubicBezTo>
                <a:cubicBezTo>
                  <a:pt x="1020554" y="499003"/>
                  <a:pt x="1057914" y="556214"/>
                  <a:pt x="1089205" y="616759"/>
                </a:cubicBezTo>
                <a:cubicBezTo>
                  <a:pt x="1094573" y="627172"/>
                  <a:pt x="1107366" y="631259"/>
                  <a:pt x="1117778" y="625891"/>
                </a:cubicBezTo>
                <a:cubicBezTo>
                  <a:pt x="1124358" y="622497"/>
                  <a:pt x="1128694" y="615919"/>
                  <a:pt x="1129216" y="608536"/>
                </a:cubicBezTo>
                <a:cubicBezTo>
                  <a:pt x="1133912" y="539162"/>
                  <a:pt x="1130995" y="469481"/>
                  <a:pt x="1120519" y="400742"/>
                </a:cubicBezTo>
                <a:cubicBezTo>
                  <a:pt x="1116465" y="379085"/>
                  <a:pt x="1108984" y="358211"/>
                  <a:pt x="1098355" y="338911"/>
                </a:cubicBezTo>
                <a:cubicBezTo>
                  <a:pt x="1098194" y="338622"/>
                  <a:pt x="1098313" y="338487"/>
                  <a:pt x="1098618" y="338620"/>
                </a:cubicBezTo>
                <a:cubicBezTo>
                  <a:pt x="1154298" y="362343"/>
                  <a:pt x="1208450" y="389500"/>
                  <a:pt x="1260763" y="419934"/>
                </a:cubicBezTo>
                <a:cubicBezTo>
                  <a:pt x="1270837" y="425915"/>
                  <a:pt x="1283850" y="422598"/>
                  <a:pt x="1289831" y="412527"/>
                </a:cubicBezTo>
                <a:cubicBezTo>
                  <a:pt x="1293577" y="406221"/>
                  <a:pt x="1293798" y="398425"/>
                  <a:pt x="1290417" y="391918"/>
                </a:cubicBezTo>
                <a:cubicBezTo>
                  <a:pt x="1251755" y="317980"/>
                  <a:pt x="1204961" y="248587"/>
                  <a:pt x="1150902" y="185032"/>
                </a:cubicBezTo>
                <a:cubicBezTo>
                  <a:pt x="1117051" y="145720"/>
                  <a:pt x="1069862" y="120312"/>
                  <a:pt x="1018408" y="113694"/>
                </a:cubicBezTo>
                <a:cubicBezTo>
                  <a:pt x="1018028" y="113652"/>
                  <a:pt x="1018011" y="113482"/>
                  <a:pt x="1018351" y="113297"/>
                </a:cubicBezTo>
                <a:cubicBezTo>
                  <a:pt x="1076976" y="82910"/>
                  <a:pt x="1134448" y="60693"/>
                  <a:pt x="1135284" y="60384"/>
                </a:cubicBezTo>
                <a:cubicBezTo>
                  <a:pt x="1146221" y="56183"/>
                  <a:pt x="1151680" y="43913"/>
                  <a:pt x="1147478" y="32977"/>
                </a:cubicBezTo>
                <a:cubicBezTo>
                  <a:pt x="1144899" y="26258"/>
                  <a:pt x="1139087" y="21307"/>
                  <a:pt x="1132043" y="19826"/>
                </a:cubicBezTo>
                <a:cubicBezTo>
                  <a:pt x="1060154" y="4930"/>
                  <a:pt x="986786" y="-1610"/>
                  <a:pt x="913395" y="335"/>
                </a:cubicBezTo>
                <a:cubicBezTo>
                  <a:pt x="835976" y="2284"/>
                  <a:pt x="768531" y="53658"/>
                  <a:pt x="746087" y="127778"/>
                </a:cubicBezTo>
                <a:cubicBezTo>
                  <a:pt x="740445" y="147764"/>
                  <a:pt x="738748" y="168657"/>
                  <a:pt x="741090" y="189291"/>
                </a:cubicBezTo>
                <a:cubicBezTo>
                  <a:pt x="741115" y="189564"/>
                  <a:pt x="740969" y="189645"/>
                  <a:pt x="740754" y="189471"/>
                </a:cubicBezTo>
                <a:cubicBezTo>
                  <a:pt x="718485" y="170443"/>
                  <a:pt x="692527" y="156216"/>
                  <a:pt x="664504" y="147685"/>
                </a:cubicBezTo>
                <a:cubicBezTo>
                  <a:pt x="579617" y="122261"/>
                  <a:pt x="488069" y="155113"/>
                  <a:pt x="438719" y="228712"/>
                </a:cubicBezTo>
                <a:cubicBezTo>
                  <a:pt x="394008" y="298257"/>
                  <a:pt x="358069" y="373063"/>
                  <a:pt x="331721" y="451430"/>
                </a:cubicBezTo>
                <a:cubicBezTo>
                  <a:pt x="328024" y="462547"/>
                  <a:pt x="334037" y="474555"/>
                  <a:pt x="345154" y="478252"/>
                </a:cubicBezTo>
                <a:cubicBezTo>
                  <a:pt x="351702" y="480430"/>
                  <a:pt x="358899" y="479287"/>
                  <a:pt x="364450" y="475187"/>
                </a:cubicBezTo>
                <a:cubicBezTo>
                  <a:pt x="423527" y="432126"/>
                  <a:pt x="486226" y="394270"/>
                  <a:pt x="551845" y="362044"/>
                </a:cubicBezTo>
                <a:cubicBezTo>
                  <a:pt x="552172" y="361893"/>
                  <a:pt x="552290" y="362021"/>
                  <a:pt x="552112" y="362332"/>
                </a:cubicBezTo>
                <a:cubicBezTo>
                  <a:pt x="533257" y="396493"/>
                  <a:pt x="524930" y="435469"/>
                  <a:pt x="528180" y="474353"/>
                </a:cubicBezTo>
                <a:cubicBezTo>
                  <a:pt x="535773" y="549660"/>
                  <a:pt x="551894" y="623861"/>
                  <a:pt x="576236" y="695529"/>
                </a:cubicBezTo>
                <a:cubicBezTo>
                  <a:pt x="579169" y="704103"/>
                  <a:pt x="587227" y="709862"/>
                  <a:pt x="596289" y="709864"/>
                </a:cubicBezTo>
                <a:lnTo>
                  <a:pt x="597303" y="709843"/>
                </a:lnTo>
                <a:cubicBezTo>
                  <a:pt x="606729" y="709387"/>
                  <a:pt x="614724" y="702769"/>
                  <a:pt x="616930" y="693593"/>
                </a:cubicBezTo>
                <a:cubicBezTo>
                  <a:pt x="634567" y="620459"/>
                  <a:pt x="659797" y="549369"/>
                  <a:pt x="692215" y="481480"/>
                </a:cubicBezTo>
                <a:cubicBezTo>
                  <a:pt x="702738" y="461170"/>
                  <a:pt x="714463" y="441508"/>
                  <a:pt x="727330" y="422598"/>
                </a:cubicBezTo>
                <a:cubicBezTo>
                  <a:pt x="737677" y="408885"/>
                  <a:pt x="749708" y="396527"/>
                  <a:pt x="763139" y="385817"/>
                </a:cubicBezTo>
                <a:cubicBezTo>
                  <a:pt x="763262" y="385716"/>
                  <a:pt x="763395" y="385722"/>
                  <a:pt x="763451" y="385873"/>
                </a:cubicBezTo>
                <a:cubicBezTo>
                  <a:pt x="773424" y="413008"/>
                  <a:pt x="781406" y="440835"/>
                  <a:pt x="787328" y="469133"/>
                </a:cubicBezTo>
                <a:cubicBezTo>
                  <a:pt x="825226" y="651501"/>
                  <a:pt x="826132" y="865340"/>
                  <a:pt x="790535" y="1104595"/>
                </a:cubicBezTo>
                <a:cubicBezTo>
                  <a:pt x="739053" y="1108055"/>
                  <a:pt x="687869" y="1115052"/>
                  <a:pt x="637347" y="1125539"/>
                </a:cubicBezTo>
                <a:cubicBezTo>
                  <a:pt x="575271" y="1140347"/>
                  <a:pt x="514407" y="1159846"/>
                  <a:pt x="455283" y="1183870"/>
                </a:cubicBezTo>
                <a:cubicBezTo>
                  <a:pt x="432309" y="1177502"/>
                  <a:pt x="408580" y="1174266"/>
                  <a:pt x="384740" y="1174246"/>
                </a:cubicBezTo>
                <a:cubicBezTo>
                  <a:pt x="350667" y="1046296"/>
                  <a:pt x="336508" y="913861"/>
                  <a:pt x="342759" y="781598"/>
                </a:cubicBezTo>
                <a:cubicBezTo>
                  <a:pt x="349897" y="785315"/>
                  <a:pt x="356406" y="790132"/>
                  <a:pt x="362047" y="795874"/>
                </a:cubicBezTo>
                <a:cubicBezTo>
                  <a:pt x="370397" y="805482"/>
                  <a:pt x="378176" y="815572"/>
                  <a:pt x="385339" y="826097"/>
                </a:cubicBezTo>
                <a:cubicBezTo>
                  <a:pt x="407458" y="861092"/>
                  <a:pt x="425890" y="898286"/>
                  <a:pt x="440335" y="937083"/>
                </a:cubicBezTo>
                <a:cubicBezTo>
                  <a:pt x="442953" y="944151"/>
                  <a:pt x="449691" y="948843"/>
                  <a:pt x="457228" y="948849"/>
                </a:cubicBezTo>
                <a:cubicBezTo>
                  <a:pt x="457652" y="948849"/>
                  <a:pt x="458108" y="948828"/>
                  <a:pt x="458543" y="948796"/>
                </a:cubicBezTo>
                <a:cubicBezTo>
                  <a:pt x="466542" y="948219"/>
                  <a:pt x="473198" y="942426"/>
                  <a:pt x="474876" y="934585"/>
                </a:cubicBezTo>
                <a:cubicBezTo>
                  <a:pt x="483693" y="892580"/>
                  <a:pt x="487717" y="849712"/>
                  <a:pt x="486871" y="806799"/>
                </a:cubicBezTo>
                <a:cubicBezTo>
                  <a:pt x="485990" y="789871"/>
                  <a:pt x="481670" y="773298"/>
                  <a:pt x="474171" y="758094"/>
                </a:cubicBezTo>
                <a:cubicBezTo>
                  <a:pt x="474040" y="757831"/>
                  <a:pt x="474154" y="757706"/>
                  <a:pt x="474430" y="757806"/>
                </a:cubicBezTo>
                <a:cubicBezTo>
                  <a:pt x="506847" y="770356"/>
                  <a:pt x="538361" y="785132"/>
                  <a:pt x="568742" y="802025"/>
                </a:cubicBezTo>
                <a:cubicBezTo>
                  <a:pt x="577402" y="806939"/>
                  <a:pt x="588407" y="803904"/>
                  <a:pt x="593321" y="795244"/>
                </a:cubicBezTo>
                <a:cubicBezTo>
                  <a:pt x="596217" y="790140"/>
                  <a:pt x="596448" y="783944"/>
                  <a:pt x="593941" y="778639"/>
                </a:cubicBezTo>
                <a:cubicBezTo>
                  <a:pt x="573773" y="736317"/>
                  <a:pt x="548451" y="696649"/>
                  <a:pt x="518552" y="660537"/>
                </a:cubicBezTo>
                <a:cubicBezTo>
                  <a:pt x="484489" y="620980"/>
                  <a:pt x="428631" y="608224"/>
                  <a:pt x="380772" y="629072"/>
                </a:cubicBezTo>
                <a:cubicBezTo>
                  <a:pt x="369029" y="634093"/>
                  <a:pt x="358201" y="641027"/>
                  <a:pt x="348732" y="649596"/>
                </a:cubicBezTo>
                <a:cubicBezTo>
                  <a:pt x="348575" y="649736"/>
                  <a:pt x="348425" y="649679"/>
                  <a:pt x="348395" y="649471"/>
                </a:cubicBezTo>
                <a:cubicBezTo>
                  <a:pt x="347337" y="641630"/>
                  <a:pt x="345215" y="633970"/>
                  <a:pt x="342089" y="626701"/>
                </a:cubicBezTo>
                <a:cubicBezTo>
                  <a:pt x="323686" y="584622"/>
                  <a:pt x="280358" y="559105"/>
                  <a:pt x="234635" y="563419"/>
                </a:cubicBezTo>
                <a:cubicBezTo>
                  <a:pt x="193160" y="567299"/>
                  <a:pt x="152274" y="575953"/>
                  <a:pt x="112782" y="589208"/>
                </a:cubicBezTo>
                <a:cubicBezTo>
                  <a:pt x="103352" y="592402"/>
                  <a:pt x="98297" y="602639"/>
                  <a:pt x="101492" y="612069"/>
                </a:cubicBezTo>
                <a:cubicBezTo>
                  <a:pt x="103456" y="617871"/>
                  <a:pt x="108233" y="622276"/>
                  <a:pt x="114172" y="623770"/>
                </a:cubicBezTo>
                <a:cubicBezTo>
                  <a:pt x="114573" y="623871"/>
                  <a:pt x="137491" y="629690"/>
                  <a:pt x="164845" y="638995"/>
                </a:cubicBezTo>
                <a:cubicBezTo>
                  <a:pt x="165138" y="639095"/>
                  <a:pt x="165166" y="639273"/>
                  <a:pt x="164879" y="639392"/>
                </a:cubicBezTo>
                <a:cubicBezTo>
                  <a:pt x="142864" y="649066"/>
                  <a:pt x="123982" y="664684"/>
                  <a:pt x="110349" y="684493"/>
                </a:cubicBezTo>
                <a:cubicBezTo>
                  <a:pt x="84251" y="723883"/>
                  <a:pt x="62633" y="766061"/>
                  <a:pt x="45897" y="810248"/>
                </a:cubicBezTo>
                <a:cubicBezTo>
                  <a:pt x="42395" y="819571"/>
                  <a:pt x="47114" y="829964"/>
                  <a:pt x="56435" y="833466"/>
                </a:cubicBezTo>
                <a:cubicBezTo>
                  <a:pt x="62272" y="835660"/>
                  <a:pt x="68826" y="834680"/>
                  <a:pt x="73769" y="830879"/>
                </a:cubicBezTo>
                <a:cubicBezTo>
                  <a:pt x="74233" y="830528"/>
                  <a:pt x="106858" y="805548"/>
                  <a:pt x="143615" y="783478"/>
                </a:cubicBezTo>
                <a:cubicBezTo>
                  <a:pt x="143855" y="783333"/>
                  <a:pt x="143995" y="783435"/>
                  <a:pt x="143929" y="783707"/>
                </a:cubicBezTo>
                <a:cubicBezTo>
                  <a:pt x="142171" y="790859"/>
                  <a:pt x="141029" y="798147"/>
                  <a:pt x="140518" y="805495"/>
                </a:cubicBezTo>
                <a:cubicBezTo>
                  <a:pt x="139265" y="844935"/>
                  <a:pt x="142347" y="884392"/>
                  <a:pt x="149707" y="923160"/>
                </a:cubicBezTo>
                <a:cubicBezTo>
                  <a:pt x="151238" y="931095"/>
                  <a:pt x="157861" y="937043"/>
                  <a:pt x="165914" y="937713"/>
                </a:cubicBezTo>
                <a:cubicBezTo>
                  <a:pt x="174000" y="938500"/>
                  <a:pt x="181583" y="933683"/>
                  <a:pt x="184309" y="926030"/>
                </a:cubicBezTo>
                <a:cubicBezTo>
                  <a:pt x="197441" y="890775"/>
                  <a:pt x="214121" y="856945"/>
                  <a:pt x="234096" y="825064"/>
                </a:cubicBezTo>
                <a:cubicBezTo>
                  <a:pt x="241664" y="813956"/>
                  <a:pt x="250087" y="803454"/>
                  <a:pt x="259284" y="793653"/>
                </a:cubicBezTo>
                <a:cubicBezTo>
                  <a:pt x="262825" y="790183"/>
                  <a:pt x="266816" y="787207"/>
                  <a:pt x="271152" y="784801"/>
                </a:cubicBezTo>
                <a:cubicBezTo>
                  <a:pt x="265669" y="916884"/>
                  <a:pt x="269256" y="1049187"/>
                  <a:pt x="281891" y="1180777"/>
                </a:cubicBezTo>
                <a:cubicBezTo>
                  <a:pt x="264922" y="1183191"/>
                  <a:pt x="247145" y="1186097"/>
                  <a:pt x="227616" y="1190238"/>
                </a:cubicBezTo>
                <a:cubicBezTo>
                  <a:pt x="113661" y="1214393"/>
                  <a:pt x="54413" y="1259900"/>
                  <a:pt x="22575" y="1303009"/>
                </a:cubicBezTo>
                <a:cubicBezTo>
                  <a:pt x="11698" y="1317367"/>
                  <a:pt x="4003" y="1333876"/>
                  <a:pt x="0" y="1351439"/>
                </a:cubicBezTo>
                <a:lnTo>
                  <a:pt x="44923" y="1351439"/>
                </a:lnTo>
                <a:cubicBezTo>
                  <a:pt x="47825" y="1343603"/>
                  <a:pt x="51556" y="1336101"/>
                  <a:pt x="56055" y="1329061"/>
                </a:cubicBezTo>
                <a:cubicBezTo>
                  <a:pt x="75601" y="1299685"/>
                  <a:pt x="127399" y="1254843"/>
                  <a:pt x="236412" y="1231735"/>
                </a:cubicBezTo>
                <a:cubicBezTo>
                  <a:pt x="280105" y="1222031"/>
                  <a:pt x="324687" y="1216873"/>
                  <a:pt x="369443" y="1216344"/>
                </a:cubicBezTo>
                <a:cubicBezTo>
                  <a:pt x="388484" y="1216175"/>
                  <a:pt x="407507" y="1217606"/>
                  <a:pt x="426306" y="1220629"/>
                </a:cubicBezTo>
                <a:cubicBezTo>
                  <a:pt x="431702" y="1221554"/>
                  <a:pt x="439306" y="1223037"/>
                  <a:pt x="446143" y="1224695"/>
                </a:cubicBezTo>
                <a:cubicBezTo>
                  <a:pt x="451834" y="1226078"/>
                  <a:pt x="457003" y="1227652"/>
                  <a:pt x="459854" y="1228532"/>
                </a:cubicBezTo>
                <a:cubicBezTo>
                  <a:pt x="493391" y="1240235"/>
                  <a:pt x="523609" y="1259853"/>
                  <a:pt x="547946" y="1285724"/>
                </a:cubicBezTo>
                <a:cubicBezTo>
                  <a:pt x="555398" y="1294765"/>
                  <a:pt x="568765" y="1296052"/>
                  <a:pt x="577805" y="1288601"/>
                </a:cubicBezTo>
                <a:cubicBezTo>
                  <a:pt x="586846" y="1281149"/>
                  <a:pt x="588133" y="1267782"/>
                  <a:pt x="580682" y="1258741"/>
                </a:cubicBezTo>
                <a:cubicBezTo>
                  <a:pt x="580465" y="1258478"/>
                  <a:pt x="580240" y="1258220"/>
                  <a:pt x="580011" y="1257967"/>
                </a:cubicBezTo>
                <a:cubicBezTo>
                  <a:pt x="561114" y="1237318"/>
                  <a:pt x="538883" y="1219991"/>
                  <a:pt x="514244" y="1206710"/>
                </a:cubicBezTo>
                <a:cubicBezTo>
                  <a:pt x="557269" y="1190588"/>
                  <a:pt x="601316" y="1177337"/>
                  <a:pt x="646095" y="1167045"/>
                </a:cubicBezTo>
                <a:cubicBezTo>
                  <a:pt x="709879" y="1153601"/>
                  <a:pt x="774807" y="1146307"/>
                  <a:pt x="839985" y="1145265"/>
                </a:cubicBezTo>
                <a:cubicBezTo>
                  <a:pt x="854209" y="1145265"/>
                  <a:pt x="866764" y="1145813"/>
                  <a:pt x="877302" y="1146892"/>
                </a:cubicBezTo>
                <a:cubicBezTo>
                  <a:pt x="953376" y="1153135"/>
                  <a:pt x="1027403" y="1174700"/>
                  <a:pt x="1094930" y="1210291"/>
                </a:cubicBezTo>
                <a:cubicBezTo>
                  <a:pt x="1146047" y="1237320"/>
                  <a:pt x="1192463" y="1272425"/>
                  <a:pt x="1232393" y="1314247"/>
                </a:cubicBezTo>
                <a:cubicBezTo>
                  <a:pt x="1240897" y="1323368"/>
                  <a:pt x="1252591" y="1336979"/>
                  <a:pt x="1264700" y="1351437"/>
                </a:cubicBezTo>
                <a:lnTo>
                  <a:pt x="1319763" y="1351437"/>
                </a:lnTo>
                <a:cubicBezTo>
                  <a:pt x="1300613" y="1328056"/>
                  <a:pt x="1277892" y="1300844"/>
                  <a:pt x="1263434" y="1285328"/>
                </a:cubicBezTo>
                <a:close/>
                <a:moveTo>
                  <a:pt x="233608" y="768324"/>
                </a:moveTo>
                <a:lnTo>
                  <a:pt x="233608" y="768335"/>
                </a:lnTo>
                <a:cubicBezTo>
                  <a:pt x="223022" y="779532"/>
                  <a:pt x="213334" y="791551"/>
                  <a:pt x="204640" y="804273"/>
                </a:cubicBezTo>
                <a:cubicBezTo>
                  <a:pt x="194348" y="819388"/>
                  <a:pt x="185208" y="835254"/>
                  <a:pt x="177296" y="851740"/>
                </a:cubicBezTo>
                <a:cubicBezTo>
                  <a:pt x="177108" y="852124"/>
                  <a:pt x="176932" y="852088"/>
                  <a:pt x="176900" y="851661"/>
                </a:cubicBezTo>
                <a:cubicBezTo>
                  <a:pt x="175761" y="837163"/>
                  <a:pt x="175625" y="822602"/>
                  <a:pt x="176490" y="808085"/>
                </a:cubicBezTo>
                <a:cubicBezTo>
                  <a:pt x="176630" y="785703"/>
                  <a:pt x="187843" y="764842"/>
                  <a:pt x="206432" y="752376"/>
                </a:cubicBezTo>
                <a:cubicBezTo>
                  <a:pt x="214821" y="747013"/>
                  <a:pt x="217275" y="735865"/>
                  <a:pt x="211913" y="727474"/>
                </a:cubicBezTo>
                <a:cubicBezTo>
                  <a:pt x="207304" y="720266"/>
                  <a:pt x="198266" y="717288"/>
                  <a:pt x="190276" y="720347"/>
                </a:cubicBezTo>
                <a:cubicBezTo>
                  <a:pt x="185779" y="722077"/>
                  <a:pt x="181254" y="723868"/>
                  <a:pt x="176656" y="725775"/>
                </a:cubicBezTo>
                <a:cubicBezTo>
                  <a:pt x="151934" y="736700"/>
                  <a:pt x="128182" y="749697"/>
                  <a:pt x="105651" y="764625"/>
                </a:cubicBezTo>
                <a:cubicBezTo>
                  <a:pt x="105301" y="764850"/>
                  <a:pt x="105168" y="764733"/>
                  <a:pt x="105352" y="764360"/>
                </a:cubicBezTo>
                <a:cubicBezTo>
                  <a:pt x="115147" y="743891"/>
                  <a:pt x="126589" y="724252"/>
                  <a:pt x="139562" y="705634"/>
                </a:cubicBezTo>
                <a:cubicBezTo>
                  <a:pt x="158336" y="675005"/>
                  <a:pt x="194862" y="660162"/>
                  <a:pt x="229680" y="669011"/>
                </a:cubicBezTo>
                <a:cubicBezTo>
                  <a:pt x="234157" y="670254"/>
                  <a:pt x="238459" y="672066"/>
                  <a:pt x="242481" y="674397"/>
                </a:cubicBezTo>
                <a:cubicBezTo>
                  <a:pt x="251192" y="679220"/>
                  <a:pt x="262165" y="676066"/>
                  <a:pt x="266986" y="667355"/>
                </a:cubicBezTo>
                <a:cubicBezTo>
                  <a:pt x="271648" y="658936"/>
                  <a:pt x="268876" y="648341"/>
                  <a:pt x="260689" y="643284"/>
                </a:cubicBezTo>
                <a:cubicBezTo>
                  <a:pt x="255509" y="640126"/>
                  <a:pt x="250176" y="636957"/>
                  <a:pt x="244636" y="633839"/>
                </a:cubicBezTo>
                <a:cubicBezTo>
                  <a:pt x="225217" y="623405"/>
                  <a:pt x="204971" y="614592"/>
                  <a:pt x="184103" y="607486"/>
                </a:cubicBezTo>
                <a:cubicBezTo>
                  <a:pt x="183721" y="607350"/>
                  <a:pt x="183734" y="607172"/>
                  <a:pt x="184131" y="607085"/>
                </a:cubicBezTo>
                <a:cubicBezTo>
                  <a:pt x="201346" y="603159"/>
                  <a:pt x="218845" y="600598"/>
                  <a:pt x="236463" y="599432"/>
                </a:cubicBezTo>
                <a:cubicBezTo>
                  <a:pt x="267234" y="595760"/>
                  <a:pt x="296763" y="612740"/>
                  <a:pt x="309067" y="641182"/>
                </a:cubicBezTo>
                <a:cubicBezTo>
                  <a:pt x="315123" y="661199"/>
                  <a:pt x="314667" y="682620"/>
                  <a:pt x="307763" y="702362"/>
                </a:cubicBezTo>
                <a:cubicBezTo>
                  <a:pt x="304914" y="711902"/>
                  <a:pt x="310338" y="721948"/>
                  <a:pt x="319879" y="724797"/>
                </a:cubicBezTo>
                <a:cubicBezTo>
                  <a:pt x="327854" y="727179"/>
                  <a:pt x="336423" y="723791"/>
                  <a:pt x="340615" y="716601"/>
                </a:cubicBezTo>
                <a:cubicBezTo>
                  <a:pt x="352974" y="693743"/>
                  <a:pt x="371664" y="674938"/>
                  <a:pt x="394443" y="662433"/>
                </a:cubicBezTo>
                <a:cubicBezTo>
                  <a:pt x="428289" y="647526"/>
                  <a:pt x="467908" y="656613"/>
                  <a:pt x="491872" y="684784"/>
                </a:cubicBezTo>
                <a:cubicBezTo>
                  <a:pt x="507632" y="702939"/>
                  <a:pt x="521659" y="722527"/>
                  <a:pt x="533771" y="743293"/>
                </a:cubicBezTo>
                <a:cubicBezTo>
                  <a:pt x="533964" y="743615"/>
                  <a:pt x="533847" y="743745"/>
                  <a:pt x="533506" y="743586"/>
                </a:cubicBezTo>
                <a:cubicBezTo>
                  <a:pt x="506852" y="730706"/>
                  <a:pt x="479063" y="720319"/>
                  <a:pt x="450495" y="712556"/>
                </a:cubicBezTo>
                <a:cubicBezTo>
                  <a:pt x="437001" y="709253"/>
                  <a:pt x="422615" y="706279"/>
                  <a:pt x="407753" y="703732"/>
                </a:cubicBezTo>
                <a:cubicBezTo>
                  <a:pt x="398458" y="702156"/>
                  <a:pt x="389564" y="708163"/>
                  <a:pt x="387555" y="717373"/>
                </a:cubicBezTo>
                <a:cubicBezTo>
                  <a:pt x="385485" y="726710"/>
                  <a:pt x="390921" y="736073"/>
                  <a:pt x="400057" y="738904"/>
                </a:cubicBezTo>
                <a:cubicBezTo>
                  <a:pt x="430559" y="748581"/>
                  <a:pt x="451178" y="777023"/>
                  <a:pt x="450890" y="809022"/>
                </a:cubicBezTo>
                <a:cubicBezTo>
                  <a:pt x="451736" y="827663"/>
                  <a:pt x="451117" y="846342"/>
                  <a:pt x="449038" y="864887"/>
                </a:cubicBezTo>
                <a:cubicBezTo>
                  <a:pt x="448996" y="865294"/>
                  <a:pt x="448826" y="865326"/>
                  <a:pt x="448644" y="864956"/>
                </a:cubicBezTo>
                <a:cubicBezTo>
                  <a:pt x="438923" y="844012"/>
                  <a:pt x="427494" y="823906"/>
                  <a:pt x="414474" y="804837"/>
                </a:cubicBezTo>
                <a:cubicBezTo>
                  <a:pt x="406571" y="793275"/>
                  <a:pt x="397987" y="782194"/>
                  <a:pt x="388768" y="771652"/>
                </a:cubicBezTo>
                <a:cubicBezTo>
                  <a:pt x="368968" y="751567"/>
                  <a:pt x="342835" y="738940"/>
                  <a:pt x="314794" y="735907"/>
                </a:cubicBezTo>
                <a:cubicBezTo>
                  <a:pt x="313831" y="735907"/>
                  <a:pt x="312885" y="735939"/>
                  <a:pt x="311946" y="736000"/>
                </a:cubicBezTo>
                <a:cubicBezTo>
                  <a:pt x="283016" y="737977"/>
                  <a:pt x="255515" y="749323"/>
                  <a:pt x="233608" y="768324"/>
                </a:cubicBezTo>
                <a:close/>
                <a:moveTo>
                  <a:pt x="304708" y="834143"/>
                </a:moveTo>
                <a:cubicBezTo>
                  <a:pt x="305885" y="834143"/>
                  <a:pt x="305531" y="897236"/>
                  <a:pt x="310679" y="962047"/>
                </a:cubicBezTo>
                <a:cubicBezTo>
                  <a:pt x="317482" y="1033726"/>
                  <a:pt x="329869" y="1104765"/>
                  <a:pt x="347729" y="1174516"/>
                </a:cubicBezTo>
                <a:cubicBezTo>
                  <a:pt x="338368" y="1174891"/>
                  <a:pt x="328321" y="1175598"/>
                  <a:pt x="317711" y="1176548"/>
                </a:cubicBezTo>
                <a:cubicBezTo>
                  <a:pt x="313144" y="1124580"/>
                  <a:pt x="304091" y="1007632"/>
                  <a:pt x="303841" y="895821"/>
                </a:cubicBezTo>
                <a:cubicBezTo>
                  <a:pt x="303794" y="874930"/>
                  <a:pt x="303419" y="834143"/>
                  <a:pt x="304708" y="834143"/>
                </a:cubicBezTo>
                <a:close/>
                <a:moveTo>
                  <a:pt x="692717" y="398071"/>
                </a:moveTo>
                <a:cubicBezTo>
                  <a:pt x="678724" y="418593"/>
                  <a:pt x="665974" y="439934"/>
                  <a:pt x="654537" y="461983"/>
                </a:cubicBezTo>
                <a:cubicBezTo>
                  <a:pt x="630339" y="509678"/>
                  <a:pt x="610683" y="559544"/>
                  <a:pt x="595826" y="610922"/>
                </a:cubicBezTo>
                <a:cubicBezTo>
                  <a:pt x="595706" y="611314"/>
                  <a:pt x="595534" y="611310"/>
                  <a:pt x="595430" y="610922"/>
                </a:cubicBezTo>
                <a:cubicBezTo>
                  <a:pt x="582820" y="565460"/>
                  <a:pt x="574492" y="518918"/>
                  <a:pt x="570551" y="471905"/>
                </a:cubicBezTo>
                <a:cubicBezTo>
                  <a:pt x="562781" y="410982"/>
                  <a:pt x="595457" y="352066"/>
                  <a:pt x="651254" y="326396"/>
                </a:cubicBezTo>
                <a:cubicBezTo>
                  <a:pt x="651771" y="326210"/>
                  <a:pt x="652950" y="325743"/>
                  <a:pt x="653438" y="325527"/>
                </a:cubicBezTo>
                <a:cubicBezTo>
                  <a:pt x="664129" y="320737"/>
                  <a:pt x="668914" y="308188"/>
                  <a:pt x="664125" y="297498"/>
                </a:cubicBezTo>
                <a:cubicBezTo>
                  <a:pt x="659772" y="287781"/>
                  <a:pt x="648891" y="282796"/>
                  <a:pt x="638690" y="285847"/>
                </a:cubicBezTo>
                <a:cubicBezTo>
                  <a:pt x="613171" y="293440"/>
                  <a:pt x="588540" y="301694"/>
                  <a:pt x="565486" y="310384"/>
                </a:cubicBezTo>
                <a:cubicBezTo>
                  <a:pt x="506160" y="335006"/>
                  <a:pt x="449484" y="365584"/>
                  <a:pt x="396330" y="401650"/>
                </a:cubicBezTo>
                <a:cubicBezTo>
                  <a:pt x="396012" y="401862"/>
                  <a:pt x="395883" y="401751"/>
                  <a:pt x="396027" y="401401"/>
                </a:cubicBezTo>
                <a:cubicBezTo>
                  <a:pt x="416489" y="349440"/>
                  <a:pt x="442391" y="299789"/>
                  <a:pt x="473297" y="253275"/>
                </a:cubicBezTo>
                <a:cubicBezTo>
                  <a:pt x="512375" y="194292"/>
                  <a:pt x="585554" y="167982"/>
                  <a:pt x="653241" y="188580"/>
                </a:cubicBezTo>
                <a:cubicBezTo>
                  <a:pt x="707150" y="203428"/>
                  <a:pt x="753322" y="260136"/>
                  <a:pt x="766185" y="277165"/>
                </a:cubicBezTo>
                <a:cubicBezTo>
                  <a:pt x="773237" y="286519"/>
                  <a:pt x="786537" y="288386"/>
                  <a:pt x="795891" y="281333"/>
                </a:cubicBezTo>
                <a:cubicBezTo>
                  <a:pt x="803739" y="275417"/>
                  <a:pt x="806495" y="264884"/>
                  <a:pt x="802549" y="255881"/>
                </a:cubicBezTo>
                <a:cubicBezTo>
                  <a:pt x="795497" y="239744"/>
                  <a:pt x="773507" y="183702"/>
                  <a:pt x="786692" y="140079"/>
                </a:cubicBezTo>
                <a:cubicBezTo>
                  <a:pt x="803794" y="82633"/>
                  <a:pt x="856409" y="43094"/>
                  <a:pt x="916346" y="42647"/>
                </a:cubicBezTo>
                <a:cubicBezTo>
                  <a:pt x="961515" y="40668"/>
                  <a:pt x="1006769" y="42970"/>
                  <a:pt x="1051504" y="49524"/>
                </a:cubicBezTo>
                <a:cubicBezTo>
                  <a:pt x="1051905" y="49577"/>
                  <a:pt x="1051928" y="49736"/>
                  <a:pt x="1051561" y="49914"/>
                </a:cubicBezTo>
                <a:cubicBezTo>
                  <a:pt x="1004262" y="70734"/>
                  <a:pt x="959031" y="95970"/>
                  <a:pt x="916471" y="125286"/>
                </a:cubicBezTo>
                <a:cubicBezTo>
                  <a:pt x="907418" y="131925"/>
                  <a:pt x="898730" y="138615"/>
                  <a:pt x="890309" y="145275"/>
                </a:cubicBezTo>
                <a:cubicBezTo>
                  <a:pt x="881124" y="152548"/>
                  <a:pt x="879576" y="165888"/>
                  <a:pt x="886847" y="175073"/>
                </a:cubicBezTo>
                <a:cubicBezTo>
                  <a:pt x="893921" y="184007"/>
                  <a:pt x="906792" y="185755"/>
                  <a:pt x="915993" y="179029"/>
                </a:cubicBezTo>
                <a:cubicBezTo>
                  <a:pt x="923367" y="173472"/>
                  <a:pt x="931420" y="168884"/>
                  <a:pt x="939962" y="165377"/>
                </a:cubicBezTo>
                <a:cubicBezTo>
                  <a:pt x="969658" y="153614"/>
                  <a:pt x="1046655" y="134814"/>
                  <a:pt x="1119783" y="213839"/>
                </a:cubicBezTo>
                <a:cubicBezTo>
                  <a:pt x="1155768" y="254868"/>
                  <a:pt x="1187826" y="299180"/>
                  <a:pt x="1215535" y="346197"/>
                </a:cubicBezTo>
                <a:cubicBezTo>
                  <a:pt x="1215747" y="346553"/>
                  <a:pt x="1215634" y="346676"/>
                  <a:pt x="1215263" y="346483"/>
                </a:cubicBezTo>
                <a:cubicBezTo>
                  <a:pt x="1161609" y="317598"/>
                  <a:pt x="1105344" y="293850"/>
                  <a:pt x="1047219" y="275557"/>
                </a:cubicBezTo>
                <a:cubicBezTo>
                  <a:pt x="1038779" y="273194"/>
                  <a:pt x="1030462" y="270999"/>
                  <a:pt x="1022207" y="268897"/>
                </a:cubicBezTo>
                <a:cubicBezTo>
                  <a:pt x="1010863" y="265974"/>
                  <a:pt x="999296" y="272800"/>
                  <a:pt x="996374" y="284143"/>
                </a:cubicBezTo>
                <a:cubicBezTo>
                  <a:pt x="993837" y="293981"/>
                  <a:pt x="998635" y="304237"/>
                  <a:pt x="1007811" y="308596"/>
                </a:cubicBezTo>
                <a:cubicBezTo>
                  <a:pt x="1046644" y="328180"/>
                  <a:pt x="1073258" y="365726"/>
                  <a:pt x="1078881" y="408853"/>
                </a:cubicBezTo>
                <a:cubicBezTo>
                  <a:pt x="1085671" y="448533"/>
                  <a:pt x="1088997" y="488730"/>
                  <a:pt x="1088819" y="528987"/>
                </a:cubicBezTo>
                <a:cubicBezTo>
                  <a:pt x="1088819" y="529411"/>
                  <a:pt x="1088655" y="529460"/>
                  <a:pt x="1088435" y="529093"/>
                </a:cubicBezTo>
                <a:cubicBezTo>
                  <a:pt x="1065401" y="489627"/>
                  <a:pt x="1038877" y="452304"/>
                  <a:pt x="1009179" y="417573"/>
                </a:cubicBezTo>
                <a:cubicBezTo>
                  <a:pt x="991423" y="397314"/>
                  <a:pt x="972104" y="378483"/>
                  <a:pt x="951397" y="361251"/>
                </a:cubicBezTo>
                <a:cubicBezTo>
                  <a:pt x="911204" y="331461"/>
                  <a:pt x="862685" y="315021"/>
                  <a:pt x="812663" y="314240"/>
                </a:cubicBezTo>
                <a:cubicBezTo>
                  <a:pt x="774309" y="316198"/>
                  <a:pt x="716009" y="365196"/>
                  <a:pt x="692717" y="398071"/>
                </a:cubicBezTo>
                <a:close/>
                <a:moveTo>
                  <a:pt x="839985" y="1102843"/>
                </a:moveTo>
                <a:cubicBezTo>
                  <a:pt x="837923" y="1102843"/>
                  <a:pt x="835673" y="1102934"/>
                  <a:pt x="833564" y="1102955"/>
                </a:cubicBezTo>
                <a:cubicBezTo>
                  <a:pt x="868699" y="861930"/>
                  <a:pt x="867348" y="645740"/>
                  <a:pt x="828860" y="460492"/>
                </a:cubicBezTo>
                <a:cubicBezTo>
                  <a:pt x="821692" y="426774"/>
                  <a:pt x="812196" y="393593"/>
                  <a:pt x="800437" y="361189"/>
                </a:cubicBezTo>
                <a:cubicBezTo>
                  <a:pt x="805188" y="358622"/>
                  <a:pt x="810417" y="357057"/>
                  <a:pt x="815798" y="356588"/>
                </a:cubicBezTo>
                <a:lnTo>
                  <a:pt x="817770" y="361395"/>
                </a:lnTo>
                <a:cubicBezTo>
                  <a:pt x="831278" y="396300"/>
                  <a:pt x="842376" y="432088"/>
                  <a:pt x="850985" y="468512"/>
                </a:cubicBezTo>
                <a:cubicBezTo>
                  <a:pt x="897487" y="686754"/>
                  <a:pt x="907507" y="1006786"/>
                  <a:pt x="909558" y="1108018"/>
                </a:cubicBezTo>
                <a:cubicBezTo>
                  <a:pt x="900062" y="1106731"/>
                  <a:pt x="890729" y="1105613"/>
                  <a:pt x="881635" y="1104680"/>
                </a:cubicBezTo>
                <a:cubicBezTo>
                  <a:pt x="867791" y="1103373"/>
                  <a:pt x="853891" y="1102760"/>
                  <a:pt x="839985" y="1102843"/>
                </a:cubicBezTo>
                <a:close/>
              </a:path>
            </a:pathLst>
          </a:custGeom>
          <a:solidFill>
            <a:srgbClr val="00B050">
              <a:alpha val="40000"/>
            </a:srgbClr>
          </a:solidFill>
          <a:ln w="317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 kern="0" dirty="0">
              <a:solidFill>
                <a:prstClr val="black"/>
              </a:solidFill>
              <a:highlight>
                <a:srgbClr val="FFFF00"/>
              </a:highlight>
              <a:latin typeface="Calibri"/>
              <a:cs typeface="Arial"/>
            </a:endParaRPr>
          </a:p>
        </p:txBody>
      </p:sp>
      <p:sp>
        <p:nvSpPr>
          <p:cNvPr id="30" name="Figura a mano libera: forma 29">
            <a:extLst>
              <a:ext uri="{FF2B5EF4-FFF2-40B4-BE49-F238E27FC236}">
                <a16:creationId xmlns:a16="http://schemas.microsoft.com/office/drawing/2014/main" id="{A164D5A6-A5E1-7F61-8BD7-72C2E27A00B0}"/>
              </a:ext>
            </a:extLst>
          </p:cNvPr>
          <p:cNvSpPr/>
          <p:nvPr/>
        </p:nvSpPr>
        <p:spPr bwMode="auto">
          <a:xfrm>
            <a:off x="9287792" y="2886779"/>
            <a:ext cx="1700098" cy="1134844"/>
          </a:xfrm>
          <a:custGeom>
            <a:avLst/>
            <a:gdLst>
              <a:gd name="connsiteX0" fmla="*/ 1489484 w 1737841"/>
              <a:gd name="connsiteY0" fmla="*/ 467904 h 1123927"/>
              <a:gd name="connsiteX1" fmla="*/ 1449591 w 1737841"/>
              <a:gd name="connsiteY1" fmla="*/ 476282 h 1123927"/>
              <a:gd name="connsiteX2" fmla="*/ 1449591 w 1737841"/>
              <a:gd name="connsiteY2" fmla="*/ 369811 h 1123927"/>
              <a:gd name="connsiteX3" fmla="*/ 1563043 w 1737841"/>
              <a:gd name="connsiteY3" fmla="*/ 328655 h 1123927"/>
              <a:gd name="connsiteX4" fmla="*/ 1603978 w 1737841"/>
              <a:gd name="connsiteY4" fmla="*/ 192109 h 1123927"/>
              <a:gd name="connsiteX5" fmla="*/ 1602138 w 1737841"/>
              <a:gd name="connsiteY5" fmla="*/ 174977 h 1123927"/>
              <a:gd name="connsiteX6" fmla="*/ 1585095 w 1737841"/>
              <a:gd name="connsiteY6" fmla="*/ 172516 h 1123927"/>
              <a:gd name="connsiteX7" fmla="*/ 1506062 w 1737841"/>
              <a:gd name="connsiteY7" fmla="*/ 177304 h 1123927"/>
              <a:gd name="connsiteX8" fmla="*/ 1512068 w 1737841"/>
              <a:gd name="connsiteY8" fmla="*/ 144746 h 1123927"/>
              <a:gd name="connsiteX9" fmla="*/ 1443363 w 1737841"/>
              <a:gd name="connsiteY9" fmla="*/ 13564 h 1123927"/>
              <a:gd name="connsiteX10" fmla="*/ 1428447 w 1737841"/>
              <a:gd name="connsiteY10" fmla="*/ 0 h 1123927"/>
              <a:gd name="connsiteX11" fmla="*/ 1413531 w 1737841"/>
              <a:gd name="connsiteY11" fmla="*/ 13564 h 1123927"/>
              <a:gd name="connsiteX12" fmla="*/ 1344826 w 1737841"/>
              <a:gd name="connsiteY12" fmla="*/ 146342 h 1123927"/>
              <a:gd name="connsiteX13" fmla="*/ 1350079 w 1737841"/>
              <a:gd name="connsiteY13" fmla="*/ 177038 h 1123927"/>
              <a:gd name="connsiteX14" fmla="*/ 1270071 w 1737841"/>
              <a:gd name="connsiteY14" fmla="*/ 172251 h 1123927"/>
              <a:gd name="connsiteX15" fmla="*/ 1253049 w 1737841"/>
              <a:gd name="connsiteY15" fmla="*/ 174733 h 1123927"/>
              <a:gd name="connsiteX16" fmla="*/ 1251232 w 1737841"/>
              <a:gd name="connsiteY16" fmla="*/ 191820 h 1123927"/>
              <a:gd name="connsiteX17" fmla="*/ 1292123 w 1737841"/>
              <a:gd name="connsiteY17" fmla="*/ 328366 h 1123927"/>
              <a:gd name="connsiteX18" fmla="*/ 1405154 w 1737841"/>
              <a:gd name="connsiteY18" fmla="*/ 369368 h 1123927"/>
              <a:gd name="connsiteX19" fmla="*/ 1405154 w 1737841"/>
              <a:gd name="connsiteY19" fmla="*/ 486566 h 1123927"/>
              <a:gd name="connsiteX20" fmla="*/ 17974 w 1737841"/>
              <a:gd name="connsiteY20" fmla="*/ 1110941 h 1123927"/>
              <a:gd name="connsiteX21" fmla="*/ 0 w 1737841"/>
              <a:gd name="connsiteY21" fmla="*/ 1123928 h 1123927"/>
              <a:gd name="connsiteX22" fmla="*/ 77260 w 1737841"/>
              <a:gd name="connsiteY22" fmla="*/ 1123928 h 1123927"/>
              <a:gd name="connsiteX23" fmla="*/ 1454333 w 1737841"/>
              <a:gd name="connsiteY23" fmla="*/ 520630 h 1123927"/>
              <a:gd name="connsiteX24" fmla="*/ 1498659 w 1737841"/>
              <a:gd name="connsiteY24" fmla="*/ 511322 h 1123927"/>
              <a:gd name="connsiteX25" fmla="*/ 1737842 w 1737841"/>
              <a:gd name="connsiteY25" fmla="*/ 469212 h 1123927"/>
              <a:gd name="connsiteX26" fmla="*/ 1737842 w 1737841"/>
              <a:gd name="connsiteY26" fmla="*/ 424443 h 1123927"/>
              <a:gd name="connsiteX27" fmla="*/ 1489484 w 1737841"/>
              <a:gd name="connsiteY27" fmla="*/ 467904 h 1123927"/>
              <a:gd name="connsiteX28" fmla="*/ 1560405 w 1737841"/>
              <a:gd name="connsiteY28" fmla="*/ 215247 h 1123927"/>
              <a:gd name="connsiteX29" fmla="*/ 1532391 w 1737841"/>
              <a:gd name="connsiteY29" fmla="*/ 296696 h 1123927"/>
              <a:gd name="connsiteX30" fmla="*/ 1458478 w 1737841"/>
              <a:gd name="connsiteY30" fmla="*/ 324621 h 1123927"/>
              <a:gd name="connsiteX31" fmla="*/ 1459497 w 1737841"/>
              <a:gd name="connsiteY31" fmla="*/ 267729 h 1123927"/>
              <a:gd name="connsiteX32" fmla="*/ 1477959 w 1737841"/>
              <a:gd name="connsiteY32" fmla="*/ 240158 h 1123927"/>
              <a:gd name="connsiteX33" fmla="*/ 1558034 w 1737841"/>
              <a:gd name="connsiteY33" fmla="*/ 215247 h 1123927"/>
              <a:gd name="connsiteX34" fmla="*/ 1428536 w 1737841"/>
              <a:gd name="connsiteY34" fmla="*/ 62012 h 1123927"/>
              <a:gd name="connsiteX35" fmla="*/ 1467919 w 1737841"/>
              <a:gd name="connsiteY35" fmla="*/ 143062 h 1123927"/>
              <a:gd name="connsiteX36" fmla="*/ 1434675 w 1737841"/>
              <a:gd name="connsiteY36" fmla="*/ 214870 h 1123927"/>
              <a:gd name="connsiteX37" fmla="*/ 1420358 w 1737841"/>
              <a:gd name="connsiteY37" fmla="*/ 212964 h 1123927"/>
              <a:gd name="connsiteX38" fmla="*/ 1389108 w 1737841"/>
              <a:gd name="connsiteY38" fmla="*/ 144724 h 1123927"/>
              <a:gd name="connsiteX39" fmla="*/ 1428536 w 1737841"/>
              <a:gd name="connsiteY39" fmla="*/ 62012 h 1123927"/>
              <a:gd name="connsiteX40" fmla="*/ 1398483 w 1737841"/>
              <a:gd name="connsiteY40" fmla="*/ 324399 h 1123927"/>
              <a:gd name="connsiteX41" fmla="*/ 1322951 w 1737841"/>
              <a:gd name="connsiteY41" fmla="*/ 296407 h 1123927"/>
              <a:gd name="connsiteX42" fmla="*/ 1294960 w 1737841"/>
              <a:gd name="connsiteY42" fmla="*/ 214981 h 1123927"/>
              <a:gd name="connsiteX43" fmla="*/ 1377118 w 1737841"/>
              <a:gd name="connsiteY43" fmla="*/ 239360 h 1123927"/>
              <a:gd name="connsiteX44" fmla="*/ 1396532 w 1737841"/>
              <a:gd name="connsiteY44" fmla="*/ 268881 h 1123927"/>
              <a:gd name="connsiteX45" fmla="*/ 1398483 w 1737841"/>
              <a:gd name="connsiteY45" fmla="*/ 324399 h 11239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1737841" h="1123927">
                <a:moveTo>
                  <a:pt x="1489484" y="467904"/>
                </a:moveTo>
                <a:lnTo>
                  <a:pt x="1449591" y="476282"/>
                </a:lnTo>
                <a:lnTo>
                  <a:pt x="1449591" y="369811"/>
                </a:lnTo>
                <a:cubicBezTo>
                  <a:pt x="1490986" y="369390"/>
                  <a:pt x="1531004" y="354873"/>
                  <a:pt x="1563043" y="328655"/>
                </a:cubicBezTo>
                <a:cubicBezTo>
                  <a:pt x="1612776" y="280871"/>
                  <a:pt x="1604354" y="195677"/>
                  <a:pt x="1603978" y="192109"/>
                </a:cubicBezTo>
                <a:lnTo>
                  <a:pt x="1602138" y="174977"/>
                </a:lnTo>
                <a:lnTo>
                  <a:pt x="1585095" y="172516"/>
                </a:lnTo>
                <a:cubicBezTo>
                  <a:pt x="1558674" y="169429"/>
                  <a:pt x="1531917" y="171049"/>
                  <a:pt x="1506062" y="177304"/>
                </a:cubicBezTo>
                <a:cubicBezTo>
                  <a:pt x="1509185" y="166688"/>
                  <a:pt x="1511197" y="155777"/>
                  <a:pt x="1512068" y="144746"/>
                </a:cubicBezTo>
                <a:cubicBezTo>
                  <a:pt x="1512068" y="76861"/>
                  <a:pt x="1446133" y="16201"/>
                  <a:pt x="1443363" y="13564"/>
                </a:cubicBezTo>
                <a:lnTo>
                  <a:pt x="1428447" y="0"/>
                </a:lnTo>
                <a:lnTo>
                  <a:pt x="1413531" y="13564"/>
                </a:lnTo>
                <a:cubicBezTo>
                  <a:pt x="1410717" y="16112"/>
                  <a:pt x="1344826" y="76861"/>
                  <a:pt x="1344826" y="146342"/>
                </a:cubicBezTo>
                <a:cubicBezTo>
                  <a:pt x="1345606" y="156717"/>
                  <a:pt x="1347364" y="166993"/>
                  <a:pt x="1350079" y="177038"/>
                </a:cubicBezTo>
                <a:cubicBezTo>
                  <a:pt x="1323913" y="170657"/>
                  <a:pt x="1296812" y="169035"/>
                  <a:pt x="1270071" y="172251"/>
                </a:cubicBezTo>
                <a:lnTo>
                  <a:pt x="1253049" y="174733"/>
                </a:lnTo>
                <a:lnTo>
                  <a:pt x="1251232" y="191820"/>
                </a:lnTo>
                <a:cubicBezTo>
                  <a:pt x="1250855" y="195433"/>
                  <a:pt x="1242367" y="280583"/>
                  <a:pt x="1292123" y="328366"/>
                </a:cubicBezTo>
                <a:cubicBezTo>
                  <a:pt x="1324029" y="354510"/>
                  <a:pt x="1363906" y="368973"/>
                  <a:pt x="1405154" y="369368"/>
                </a:cubicBezTo>
                <a:lnTo>
                  <a:pt x="1405154" y="486566"/>
                </a:lnTo>
                <a:cubicBezTo>
                  <a:pt x="906188" y="601407"/>
                  <a:pt x="434791" y="813585"/>
                  <a:pt x="17974" y="1110941"/>
                </a:cubicBezTo>
                <a:lnTo>
                  <a:pt x="0" y="1123928"/>
                </a:lnTo>
                <a:lnTo>
                  <a:pt x="77260" y="1123928"/>
                </a:lnTo>
                <a:cubicBezTo>
                  <a:pt x="492140" y="834218"/>
                  <a:pt x="960099" y="629206"/>
                  <a:pt x="1454333" y="520630"/>
                </a:cubicBezTo>
                <a:lnTo>
                  <a:pt x="1498659" y="511322"/>
                </a:lnTo>
                <a:cubicBezTo>
                  <a:pt x="1580662" y="494256"/>
                  <a:pt x="1660803" y="480294"/>
                  <a:pt x="1737842" y="469212"/>
                </a:cubicBezTo>
                <a:lnTo>
                  <a:pt x="1737842" y="424443"/>
                </a:lnTo>
                <a:cubicBezTo>
                  <a:pt x="1657922" y="435724"/>
                  <a:pt x="1574723" y="450174"/>
                  <a:pt x="1489484" y="467904"/>
                </a:cubicBezTo>
                <a:close/>
                <a:moveTo>
                  <a:pt x="1560405" y="215247"/>
                </a:moveTo>
                <a:cubicBezTo>
                  <a:pt x="1561443" y="244923"/>
                  <a:pt x="1551462" y="273934"/>
                  <a:pt x="1532391" y="296696"/>
                </a:cubicBezTo>
                <a:cubicBezTo>
                  <a:pt x="1511241" y="313435"/>
                  <a:pt x="1485413" y="323194"/>
                  <a:pt x="1458478" y="324621"/>
                </a:cubicBezTo>
                <a:cubicBezTo>
                  <a:pt x="1456124" y="305705"/>
                  <a:pt x="1456468" y="286549"/>
                  <a:pt x="1459497" y="267729"/>
                </a:cubicBezTo>
                <a:cubicBezTo>
                  <a:pt x="1463527" y="257281"/>
                  <a:pt x="1469834" y="247862"/>
                  <a:pt x="1477959" y="240158"/>
                </a:cubicBezTo>
                <a:cubicBezTo>
                  <a:pt x="1500729" y="222385"/>
                  <a:pt x="1529200" y="213527"/>
                  <a:pt x="1558034" y="215247"/>
                </a:cubicBezTo>
                <a:close/>
                <a:moveTo>
                  <a:pt x="1428536" y="62012"/>
                </a:moveTo>
                <a:cubicBezTo>
                  <a:pt x="1450007" y="84113"/>
                  <a:pt x="1463813" y="112524"/>
                  <a:pt x="1467919" y="143062"/>
                </a:cubicBezTo>
                <a:cubicBezTo>
                  <a:pt x="1465406" y="170103"/>
                  <a:pt x="1453668" y="195457"/>
                  <a:pt x="1434675" y="214870"/>
                </a:cubicBezTo>
                <a:cubicBezTo>
                  <a:pt x="1429821" y="215730"/>
                  <a:pt x="1424819" y="215065"/>
                  <a:pt x="1420358" y="212964"/>
                </a:cubicBezTo>
                <a:cubicBezTo>
                  <a:pt x="1401718" y="194965"/>
                  <a:pt x="1390557" y="170595"/>
                  <a:pt x="1389108" y="144724"/>
                </a:cubicBezTo>
                <a:cubicBezTo>
                  <a:pt x="1392944" y="113610"/>
                  <a:pt x="1406780" y="84585"/>
                  <a:pt x="1428536" y="62012"/>
                </a:cubicBezTo>
                <a:close/>
                <a:moveTo>
                  <a:pt x="1398483" y="324399"/>
                </a:moveTo>
                <a:cubicBezTo>
                  <a:pt x="1370999" y="323196"/>
                  <a:pt x="1344582" y="313406"/>
                  <a:pt x="1322951" y="296407"/>
                </a:cubicBezTo>
                <a:cubicBezTo>
                  <a:pt x="1303916" y="273635"/>
                  <a:pt x="1293949" y="244644"/>
                  <a:pt x="1294960" y="214981"/>
                </a:cubicBezTo>
                <a:cubicBezTo>
                  <a:pt x="1324410" y="212738"/>
                  <a:pt x="1353656" y="221417"/>
                  <a:pt x="1377118" y="239360"/>
                </a:cubicBezTo>
                <a:cubicBezTo>
                  <a:pt x="1385364" y="247910"/>
                  <a:pt x="1391949" y="257921"/>
                  <a:pt x="1396532" y="268881"/>
                </a:cubicBezTo>
                <a:cubicBezTo>
                  <a:pt x="1401426" y="286993"/>
                  <a:pt x="1402093" y="305988"/>
                  <a:pt x="1398483" y="324399"/>
                </a:cubicBezTo>
                <a:close/>
              </a:path>
            </a:pathLst>
          </a:custGeom>
          <a:solidFill>
            <a:srgbClr val="800000">
              <a:alpha val="40000"/>
            </a:srgbClr>
          </a:solidFill>
          <a:ln w="2212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it-IT" kern="0" dirty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42" name="Figura a mano libera: forma 41">
            <a:extLst>
              <a:ext uri="{FF2B5EF4-FFF2-40B4-BE49-F238E27FC236}">
                <a16:creationId xmlns:a16="http://schemas.microsoft.com/office/drawing/2014/main" id="{107D8D5A-7A85-2C67-907C-8D44F222B809}"/>
              </a:ext>
            </a:extLst>
          </p:cNvPr>
          <p:cNvSpPr/>
          <p:nvPr/>
        </p:nvSpPr>
        <p:spPr bwMode="auto">
          <a:xfrm>
            <a:off x="9840648" y="4012479"/>
            <a:ext cx="433040" cy="89857"/>
          </a:xfrm>
          <a:custGeom>
            <a:avLst/>
            <a:gdLst>
              <a:gd name="connsiteX0" fmla="*/ 0 w 294290"/>
              <a:gd name="connsiteY0" fmla="*/ 10510 h 10510"/>
              <a:gd name="connsiteX1" fmla="*/ 294290 w 294290"/>
              <a:gd name="connsiteY1" fmla="*/ 0 h 1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290" h="10510">
                <a:moveTo>
                  <a:pt x="0" y="10510"/>
                </a:moveTo>
                <a:cubicBezTo>
                  <a:pt x="280271" y="-269"/>
                  <a:pt x="182112" y="0"/>
                  <a:pt x="294290" y="0"/>
                </a:cubicBezTo>
              </a:path>
            </a:pathLst>
          </a:custGeom>
          <a:noFill/>
          <a:ln w="18034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sp>
        <p:nvSpPr>
          <p:cNvPr id="43" name="Figura a mano libera: forma 42">
            <a:extLst>
              <a:ext uri="{FF2B5EF4-FFF2-40B4-BE49-F238E27FC236}">
                <a16:creationId xmlns:a16="http://schemas.microsoft.com/office/drawing/2014/main" id="{CACEE6AA-8059-2C3F-0DC9-D8DAA1091C3F}"/>
              </a:ext>
            </a:extLst>
          </p:cNvPr>
          <p:cNvSpPr/>
          <p:nvPr/>
        </p:nvSpPr>
        <p:spPr bwMode="auto">
          <a:xfrm rot="161838">
            <a:off x="1199306" y="4202586"/>
            <a:ext cx="433040" cy="65613"/>
          </a:xfrm>
          <a:custGeom>
            <a:avLst/>
            <a:gdLst>
              <a:gd name="connsiteX0" fmla="*/ 0 w 294290"/>
              <a:gd name="connsiteY0" fmla="*/ 10510 h 10510"/>
              <a:gd name="connsiteX1" fmla="*/ 294290 w 294290"/>
              <a:gd name="connsiteY1" fmla="*/ 0 h 1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94290" h="10510">
                <a:moveTo>
                  <a:pt x="0" y="10510"/>
                </a:moveTo>
                <a:cubicBezTo>
                  <a:pt x="280271" y="-269"/>
                  <a:pt x="182112" y="0"/>
                  <a:pt x="294290" y="0"/>
                </a:cubicBezTo>
              </a:path>
            </a:pathLst>
          </a:custGeom>
          <a:noFill/>
          <a:ln w="18034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kern="0">
              <a:solidFill>
                <a:prstClr val="white"/>
              </a:solidFill>
              <a:latin typeface="Calibri"/>
              <a:cs typeface="Arial"/>
            </a:endParaRPr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1C0A01AE-E1E2-63E0-1ACE-ABA4198F7808}"/>
              </a:ext>
            </a:extLst>
          </p:cNvPr>
          <p:cNvGrpSpPr/>
          <p:nvPr/>
        </p:nvGrpSpPr>
        <p:grpSpPr>
          <a:xfrm>
            <a:off x="2115971" y="1120658"/>
            <a:ext cx="2441282" cy="3116227"/>
            <a:chOff x="658874" y="902921"/>
            <a:chExt cx="2699601" cy="3503344"/>
          </a:xfrm>
        </p:grpSpPr>
        <p:pic>
          <p:nvPicPr>
            <p:cNvPr id="11" name="Elemento grafico 10" descr="Pioggia contorno">
              <a:extLst>
                <a:ext uri="{FF2B5EF4-FFF2-40B4-BE49-F238E27FC236}">
                  <a16:creationId xmlns:a16="http://schemas.microsoft.com/office/drawing/2014/main" id="{174D6EF5-B369-A7EA-C40A-4F85F5BB37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401536" y="1245464"/>
              <a:ext cx="914400" cy="914399"/>
            </a:xfrm>
            <a:prstGeom prst="rect">
              <a:avLst/>
            </a:prstGeom>
          </p:spPr>
        </p:pic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6F5B6C77-4B48-80FC-66AF-98E090325D6E}"/>
                </a:ext>
              </a:extLst>
            </p:cNvPr>
            <p:cNvGrpSpPr/>
            <p:nvPr/>
          </p:nvGrpSpPr>
          <p:grpSpPr>
            <a:xfrm>
              <a:off x="658874" y="902921"/>
              <a:ext cx="2699601" cy="3503344"/>
              <a:chOff x="658874" y="902921"/>
              <a:chExt cx="2699601" cy="3503344"/>
            </a:xfrm>
          </p:grpSpPr>
          <p:pic>
            <p:nvPicPr>
              <p:cNvPr id="14" name="Elemento grafico 13" descr="Ventilato contorno">
                <a:extLst>
                  <a:ext uri="{FF2B5EF4-FFF2-40B4-BE49-F238E27FC236}">
                    <a16:creationId xmlns:a16="http://schemas.microsoft.com/office/drawing/2014/main" id="{328786F5-84B2-2061-747E-9780694C28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1136027" y="1939212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5" name="Elemento grafico 14" descr="Ventilato contorno">
                <a:extLst>
                  <a:ext uri="{FF2B5EF4-FFF2-40B4-BE49-F238E27FC236}">
                    <a16:creationId xmlns:a16="http://schemas.microsoft.com/office/drawing/2014/main" id="{03B4FD41-FF3D-84B1-DC39-940AE82B42D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 bwMode="auto">
              <a:xfrm>
                <a:off x="1132779" y="1914003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6" name="Elemento grafico 15" descr="Dimensione (sole medio) contorno">
                <a:extLst>
                  <a:ext uri="{FF2B5EF4-FFF2-40B4-BE49-F238E27FC236}">
                    <a16:creationId xmlns:a16="http://schemas.microsoft.com/office/drawing/2014/main" id="{9115DC1E-BDB5-FFE8-D8F7-D1C9B3AA16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658874" y="902921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17" name="Elemento grafico 16" descr="Balena contorno">
                <a:extLst>
                  <a:ext uri="{FF2B5EF4-FFF2-40B4-BE49-F238E27FC236}">
                    <a16:creationId xmlns:a16="http://schemas.microsoft.com/office/drawing/2014/main" id="{3B330A91-F06C-0D35-C2AE-46EA5866ED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829724">
                <a:off x="2279220" y="3491867"/>
                <a:ext cx="914400" cy="914398"/>
              </a:xfrm>
              <a:prstGeom prst="rect">
                <a:avLst/>
              </a:prstGeom>
            </p:spPr>
          </p:pic>
          <p:pic>
            <p:nvPicPr>
              <p:cNvPr id="18" name="Elemento grafico 17" descr="Saluto contorno">
                <a:extLst>
                  <a:ext uri="{FF2B5EF4-FFF2-40B4-BE49-F238E27FC236}">
                    <a16:creationId xmlns:a16="http://schemas.microsoft.com/office/drawing/2014/main" id="{7E66AA70-E3E6-3992-4FE0-74674E6FE8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2444075" y="2464524"/>
                <a:ext cx="914400" cy="914400"/>
              </a:xfrm>
              <a:prstGeom prst="rect">
                <a:avLst/>
              </a:prstGeom>
            </p:spPr>
          </p:pic>
        </p:grpSp>
      </p:grpSp>
      <p:pic>
        <p:nvPicPr>
          <p:cNvPr id="19" name="Elemento grafico 18" descr="Vulcano contorno">
            <a:extLst>
              <a:ext uri="{FF2B5EF4-FFF2-40B4-BE49-F238E27FC236}">
                <a16:creationId xmlns:a16="http://schemas.microsoft.com/office/drawing/2014/main" id="{657A5C1D-6331-EB9B-A592-DFCC2A6094B9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 bwMode="auto">
          <a:xfrm>
            <a:off x="2299710" y="4479260"/>
            <a:ext cx="914400" cy="914400"/>
          </a:xfrm>
          <a:prstGeom prst="rect">
            <a:avLst/>
          </a:prstGeom>
        </p:spPr>
      </p:pic>
      <p:pic>
        <p:nvPicPr>
          <p:cNvPr id="20" name="Elemento grafico 19" descr="Voce contorno">
            <a:extLst>
              <a:ext uri="{FF2B5EF4-FFF2-40B4-BE49-F238E27FC236}">
                <a16:creationId xmlns:a16="http://schemas.microsoft.com/office/drawing/2014/main" id="{32145ABA-A179-F566-E58F-83773AAA3D7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 bwMode="auto">
          <a:xfrm>
            <a:off x="3013364" y="5266493"/>
            <a:ext cx="914400" cy="914400"/>
          </a:xfrm>
          <a:prstGeom prst="rect">
            <a:avLst/>
          </a:prstGeom>
        </p:spPr>
      </p:pic>
      <p:pic>
        <p:nvPicPr>
          <p:cNvPr id="21" name="Elemento grafico 20" descr="Wi-Fi contorno">
            <a:extLst>
              <a:ext uri="{FF2B5EF4-FFF2-40B4-BE49-F238E27FC236}">
                <a16:creationId xmlns:a16="http://schemas.microsoft.com/office/drawing/2014/main" id="{C714C2D9-BBA9-B843-1B42-B04D518D369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 bwMode="auto">
          <a:xfrm rot="347148">
            <a:off x="3470564" y="4601450"/>
            <a:ext cx="914400" cy="914400"/>
          </a:xfrm>
          <a:prstGeom prst="rect">
            <a:avLst/>
          </a:prstGeom>
        </p:spPr>
      </p:pic>
      <p:pic>
        <p:nvPicPr>
          <p:cNvPr id="22" name="Elemento grafico 21" descr="Voce contorno">
            <a:extLst>
              <a:ext uri="{FF2B5EF4-FFF2-40B4-BE49-F238E27FC236}">
                <a16:creationId xmlns:a16="http://schemas.microsoft.com/office/drawing/2014/main" id="{181D9613-DED6-ACF0-8445-F95CE344B51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 bwMode="auto">
          <a:xfrm>
            <a:off x="3859436" y="5266493"/>
            <a:ext cx="914400" cy="914400"/>
          </a:xfrm>
          <a:prstGeom prst="rect">
            <a:avLst/>
          </a:prstGeom>
        </p:spPr>
      </p:pic>
      <p:pic>
        <p:nvPicPr>
          <p:cNvPr id="23" name="Elemento grafico 22" descr="Consegna contorno">
            <a:extLst>
              <a:ext uri="{FF2B5EF4-FFF2-40B4-BE49-F238E27FC236}">
                <a16:creationId xmlns:a16="http://schemas.microsoft.com/office/drawing/2014/main" id="{2277B856-9DA2-87F4-7B2C-EE60481206A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 bwMode="auto">
          <a:xfrm>
            <a:off x="6714175" y="2720998"/>
            <a:ext cx="834411" cy="858369"/>
          </a:xfrm>
          <a:prstGeom prst="rect">
            <a:avLst/>
          </a:prstGeom>
        </p:spPr>
      </p:pic>
      <p:sp>
        <p:nvSpPr>
          <p:cNvPr id="7" name="Figura a mano libera: forma 6">
            <a:extLst>
              <a:ext uri="{FF2B5EF4-FFF2-40B4-BE49-F238E27FC236}">
                <a16:creationId xmlns:a16="http://schemas.microsoft.com/office/drawing/2014/main" id="{11DC87B6-7ECB-F21B-EA97-35D133216DF7}"/>
              </a:ext>
            </a:extLst>
          </p:cNvPr>
          <p:cNvSpPr/>
          <p:nvPr/>
        </p:nvSpPr>
        <p:spPr>
          <a:xfrm>
            <a:off x="8465111" y="2207598"/>
            <a:ext cx="660966" cy="358170"/>
          </a:xfrm>
          <a:custGeom>
            <a:avLst/>
            <a:gdLst>
              <a:gd name="connsiteX0" fmla="*/ 578728 w 660966"/>
              <a:gd name="connsiteY0" fmla="*/ 247122 h 358170"/>
              <a:gd name="connsiteX1" fmla="*/ 375940 w 660966"/>
              <a:gd name="connsiteY1" fmla="*/ 209247 h 358170"/>
              <a:gd name="connsiteX2" fmla="*/ 194551 w 660966"/>
              <a:gd name="connsiteY2" fmla="*/ 13825 h 358170"/>
              <a:gd name="connsiteX3" fmla="*/ 180070 w 660966"/>
              <a:gd name="connsiteY3" fmla="*/ 5777 h 358170"/>
              <a:gd name="connsiteX4" fmla="*/ 149771 w 660966"/>
              <a:gd name="connsiteY4" fmla="*/ 118 h 358170"/>
              <a:gd name="connsiteX5" fmla="*/ 142032 w 660966"/>
              <a:gd name="connsiteY5" fmla="*/ 5568 h 358170"/>
              <a:gd name="connsiteX6" fmla="*/ 142713 w 660966"/>
              <a:gd name="connsiteY6" fmla="*/ 10060 h 358170"/>
              <a:gd name="connsiteX7" fmla="*/ 232021 w 660966"/>
              <a:gd name="connsiteY7" fmla="*/ 182342 h 358170"/>
              <a:gd name="connsiteX8" fmla="*/ 88120 w 660966"/>
              <a:gd name="connsiteY8" fmla="*/ 155456 h 358170"/>
              <a:gd name="connsiteX9" fmla="*/ 42636 w 660966"/>
              <a:gd name="connsiteY9" fmla="*/ 64728 h 358170"/>
              <a:gd name="connsiteX10" fmla="*/ 28477 w 660966"/>
              <a:gd name="connsiteY10" fmla="*/ 53945 h 358170"/>
              <a:gd name="connsiteX11" fmla="*/ 7834 w 660966"/>
              <a:gd name="connsiteY11" fmla="*/ 50091 h 358170"/>
              <a:gd name="connsiteX12" fmla="*/ 6626 w 660966"/>
              <a:gd name="connsiteY12" fmla="*/ 49975 h 358170"/>
              <a:gd name="connsiteX13" fmla="*/ 0 w 660966"/>
              <a:gd name="connsiteY13" fmla="*/ 56839 h 358170"/>
              <a:gd name="connsiteX14" fmla="*/ 55 w 660966"/>
              <a:gd name="connsiteY14" fmla="*/ 57691 h 358170"/>
              <a:gd name="connsiteX15" fmla="*/ 15978 w 660966"/>
              <a:gd name="connsiteY15" fmla="*/ 169905 h 358170"/>
              <a:gd name="connsiteX16" fmla="*/ 30406 w 660966"/>
              <a:gd name="connsiteY16" fmla="*/ 190425 h 358170"/>
              <a:gd name="connsiteX17" fmla="*/ 90197 w 660966"/>
              <a:gd name="connsiteY17" fmla="*/ 221166 h 358170"/>
              <a:gd name="connsiteX18" fmla="*/ 250769 w 660966"/>
              <a:gd name="connsiteY18" fmla="*/ 276191 h 358170"/>
              <a:gd name="connsiteX19" fmla="*/ 293933 w 660966"/>
              <a:gd name="connsiteY19" fmla="*/ 284238 h 358170"/>
              <a:gd name="connsiteX20" fmla="*/ 297508 w 660966"/>
              <a:gd name="connsiteY20" fmla="*/ 309259 h 358170"/>
              <a:gd name="connsiteX21" fmla="*/ 321831 w 660966"/>
              <a:gd name="connsiteY21" fmla="*/ 305581 h 358170"/>
              <a:gd name="connsiteX22" fmla="*/ 324589 w 660966"/>
              <a:gd name="connsiteY22" fmla="*/ 289969 h 358170"/>
              <a:gd name="connsiteX23" fmla="*/ 538467 w 660966"/>
              <a:gd name="connsiteY23" fmla="*/ 329955 h 358170"/>
              <a:gd name="connsiteX24" fmla="*/ 535564 w 660966"/>
              <a:gd name="connsiteY24" fmla="*/ 336974 h 358170"/>
              <a:gd name="connsiteX25" fmla="*/ 549428 w 660966"/>
              <a:gd name="connsiteY25" fmla="*/ 357858 h 358170"/>
              <a:gd name="connsiteX26" fmla="*/ 569730 w 660966"/>
              <a:gd name="connsiteY26" fmla="*/ 343597 h 358170"/>
              <a:gd name="connsiteX27" fmla="*/ 569462 w 660966"/>
              <a:gd name="connsiteY27" fmla="*/ 335749 h 358170"/>
              <a:gd name="connsiteX28" fmla="*/ 589453 w 660966"/>
              <a:gd name="connsiteY28" fmla="*/ 339486 h 358170"/>
              <a:gd name="connsiteX29" fmla="*/ 614903 w 660966"/>
              <a:gd name="connsiteY29" fmla="*/ 341650 h 358170"/>
              <a:gd name="connsiteX30" fmla="*/ 660813 w 660966"/>
              <a:gd name="connsiteY30" fmla="*/ 318063 h 358170"/>
              <a:gd name="connsiteX31" fmla="*/ 578728 w 660966"/>
              <a:gd name="connsiteY31" fmla="*/ 247122 h 358170"/>
              <a:gd name="connsiteX32" fmla="*/ 247362 w 660966"/>
              <a:gd name="connsiteY32" fmla="*/ 173928 h 358170"/>
              <a:gd name="connsiteX33" fmla="*/ 168580 w 660966"/>
              <a:gd name="connsiteY33" fmla="*/ 21979 h 358170"/>
              <a:gd name="connsiteX34" fmla="*/ 168675 w 660966"/>
              <a:gd name="connsiteY34" fmla="*/ 21854 h 358170"/>
              <a:gd name="connsiteX35" fmla="*/ 176967 w 660966"/>
              <a:gd name="connsiteY35" fmla="*/ 23401 h 358170"/>
              <a:gd name="connsiteX36" fmla="*/ 181982 w 660966"/>
              <a:gd name="connsiteY36" fmla="*/ 26182 h 358170"/>
              <a:gd name="connsiteX37" fmla="*/ 363363 w 660966"/>
              <a:gd name="connsiteY37" fmla="*/ 221586 h 358170"/>
              <a:gd name="connsiteX38" fmla="*/ 367274 w 660966"/>
              <a:gd name="connsiteY38" fmla="*/ 225788 h 358170"/>
              <a:gd name="connsiteX39" fmla="*/ 372828 w 660966"/>
              <a:gd name="connsiteY39" fmla="*/ 226825 h 358170"/>
              <a:gd name="connsiteX40" fmla="*/ 575625 w 660966"/>
              <a:gd name="connsiteY40" fmla="*/ 264683 h 358170"/>
              <a:gd name="connsiteX41" fmla="*/ 643299 w 660966"/>
              <a:gd name="connsiteY41" fmla="*/ 316033 h 358170"/>
              <a:gd name="connsiteX42" fmla="*/ 614894 w 660966"/>
              <a:gd name="connsiteY42" fmla="*/ 323741 h 358170"/>
              <a:gd name="connsiteX43" fmla="*/ 592556 w 660966"/>
              <a:gd name="connsiteY43" fmla="*/ 321863 h 358170"/>
              <a:gd name="connsiteX44" fmla="*/ 253855 w 660966"/>
              <a:gd name="connsiteY44" fmla="*/ 258621 h 358170"/>
              <a:gd name="connsiteX45" fmla="*/ 97950 w 660966"/>
              <a:gd name="connsiteY45" fmla="*/ 205187 h 358170"/>
              <a:gd name="connsiteX46" fmla="*/ 38160 w 660966"/>
              <a:gd name="connsiteY46" fmla="*/ 174447 h 358170"/>
              <a:gd name="connsiteX47" fmla="*/ 33162 w 660966"/>
              <a:gd name="connsiteY47" fmla="*/ 167348 h 358170"/>
              <a:gd name="connsiteX48" fmla="*/ 19455 w 660966"/>
              <a:gd name="connsiteY48" fmla="*/ 70432 h 358170"/>
              <a:gd name="connsiteX49" fmla="*/ 25365 w 660966"/>
              <a:gd name="connsiteY49" fmla="*/ 71550 h 358170"/>
              <a:gd name="connsiteX50" fmla="*/ 27191 w 660966"/>
              <a:gd name="connsiteY50" fmla="*/ 72936 h 358170"/>
              <a:gd name="connsiteX51" fmla="*/ 72657 w 660966"/>
              <a:gd name="connsiteY51" fmla="*/ 163646 h 358170"/>
              <a:gd name="connsiteX52" fmla="*/ 76586 w 660966"/>
              <a:gd name="connsiteY52" fmla="*/ 171470 h 358170"/>
              <a:gd name="connsiteX53" fmla="*/ 85000 w 660966"/>
              <a:gd name="connsiteY53" fmla="*/ 173043 h 358170"/>
              <a:gd name="connsiteX54" fmla="*/ 228927 w 660966"/>
              <a:gd name="connsiteY54" fmla="*/ 199939 h 358170"/>
              <a:gd name="connsiteX55" fmla="*/ 242017 w 660966"/>
              <a:gd name="connsiteY55" fmla="*/ 202389 h 358170"/>
              <a:gd name="connsiteX56" fmla="*/ 252751 w 660966"/>
              <a:gd name="connsiteY56" fmla="*/ 222203 h 358170"/>
              <a:gd name="connsiteX57" fmla="*/ 264660 w 660966"/>
              <a:gd name="connsiteY57" fmla="*/ 225332 h 358170"/>
              <a:gd name="connsiteX58" fmla="*/ 267927 w 660966"/>
              <a:gd name="connsiteY58" fmla="*/ 213494 h 358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660966" h="358170">
                <a:moveTo>
                  <a:pt x="578728" y="247122"/>
                </a:moveTo>
                <a:lnTo>
                  <a:pt x="375940" y="209247"/>
                </a:lnTo>
                <a:lnTo>
                  <a:pt x="194551" y="13825"/>
                </a:lnTo>
                <a:cubicBezTo>
                  <a:pt x="190671" y="9637"/>
                  <a:pt x="185602" y="6820"/>
                  <a:pt x="180070" y="5777"/>
                </a:cubicBezTo>
                <a:lnTo>
                  <a:pt x="149771" y="118"/>
                </a:lnTo>
                <a:cubicBezTo>
                  <a:pt x="146171" y="-575"/>
                  <a:pt x="142706" y="1865"/>
                  <a:pt x="142032" y="5568"/>
                </a:cubicBezTo>
                <a:cubicBezTo>
                  <a:pt x="141753" y="7102"/>
                  <a:pt x="141993" y="8687"/>
                  <a:pt x="142713" y="10060"/>
                </a:cubicBezTo>
                <a:lnTo>
                  <a:pt x="232021" y="182342"/>
                </a:lnTo>
                <a:lnTo>
                  <a:pt x="88120" y="155456"/>
                </a:lnTo>
                <a:lnTo>
                  <a:pt x="42636" y="64728"/>
                </a:lnTo>
                <a:cubicBezTo>
                  <a:pt x="39801" y="59065"/>
                  <a:pt x="34569" y="55080"/>
                  <a:pt x="28477" y="53945"/>
                </a:cubicBezTo>
                <a:lnTo>
                  <a:pt x="7834" y="50091"/>
                </a:lnTo>
                <a:cubicBezTo>
                  <a:pt x="7436" y="50013"/>
                  <a:pt x="7031" y="49974"/>
                  <a:pt x="6626" y="49975"/>
                </a:cubicBezTo>
                <a:cubicBezTo>
                  <a:pt x="2954" y="49988"/>
                  <a:pt x="-13" y="53061"/>
                  <a:pt x="0" y="56839"/>
                </a:cubicBezTo>
                <a:cubicBezTo>
                  <a:pt x="1" y="57124"/>
                  <a:pt x="19" y="57408"/>
                  <a:pt x="55" y="57691"/>
                </a:cubicBezTo>
                <a:lnTo>
                  <a:pt x="15978" y="169905"/>
                </a:lnTo>
                <a:cubicBezTo>
                  <a:pt x="17231" y="178763"/>
                  <a:pt x="22621" y="186428"/>
                  <a:pt x="30406" y="190425"/>
                </a:cubicBezTo>
                <a:lnTo>
                  <a:pt x="90197" y="221166"/>
                </a:lnTo>
                <a:cubicBezTo>
                  <a:pt x="140914" y="247247"/>
                  <a:pt x="194979" y="265775"/>
                  <a:pt x="250769" y="276191"/>
                </a:cubicBezTo>
                <a:lnTo>
                  <a:pt x="293933" y="284238"/>
                </a:lnTo>
                <a:cubicBezTo>
                  <a:pt x="288203" y="292162"/>
                  <a:pt x="289804" y="303365"/>
                  <a:pt x="297508" y="309259"/>
                </a:cubicBezTo>
                <a:cubicBezTo>
                  <a:pt x="305211" y="315152"/>
                  <a:pt x="316101" y="313506"/>
                  <a:pt x="321831" y="305581"/>
                </a:cubicBezTo>
                <a:cubicBezTo>
                  <a:pt x="325067" y="301105"/>
                  <a:pt x="326087" y="295331"/>
                  <a:pt x="324589" y="289969"/>
                </a:cubicBezTo>
                <a:lnTo>
                  <a:pt x="538467" y="329955"/>
                </a:lnTo>
                <a:cubicBezTo>
                  <a:pt x="537015" y="332050"/>
                  <a:pt x="536024" y="334445"/>
                  <a:pt x="535564" y="336974"/>
                </a:cubicBezTo>
                <a:cubicBezTo>
                  <a:pt x="533787" y="346680"/>
                  <a:pt x="539993" y="356030"/>
                  <a:pt x="549428" y="357858"/>
                </a:cubicBezTo>
                <a:cubicBezTo>
                  <a:pt x="558863" y="359688"/>
                  <a:pt x="567952" y="353302"/>
                  <a:pt x="569730" y="343597"/>
                </a:cubicBezTo>
                <a:cubicBezTo>
                  <a:pt x="570207" y="340992"/>
                  <a:pt x="570116" y="338312"/>
                  <a:pt x="569462" y="335749"/>
                </a:cubicBezTo>
                <a:lnTo>
                  <a:pt x="589453" y="339486"/>
                </a:lnTo>
                <a:cubicBezTo>
                  <a:pt x="597866" y="340907"/>
                  <a:pt x="606377" y="341630"/>
                  <a:pt x="614903" y="341650"/>
                </a:cubicBezTo>
                <a:cubicBezTo>
                  <a:pt x="633981" y="341650"/>
                  <a:pt x="657371" y="337546"/>
                  <a:pt x="660813" y="318063"/>
                </a:cubicBezTo>
                <a:cubicBezTo>
                  <a:pt x="664385" y="297882"/>
                  <a:pt x="604890" y="252013"/>
                  <a:pt x="578728" y="247122"/>
                </a:cubicBezTo>
                <a:close/>
                <a:moveTo>
                  <a:pt x="247362" y="173928"/>
                </a:moveTo>
                <a:lnTo>
                  <a:pt x="168580" y="21979"/>
                </a:lnTo>
                <a:cubicBezTo>
                  <a:pt x="168580" y="21890"/>
                  <a:pt x="168580" y="21836"/>
                  <a:pt x="168675" y="21854"/>
                </a:cubicBezTo>
                <a:lnTo>
                  <a:pt x="176967" y="23401"/>
                </a:lnTo>
                <a:cubicBezTo>
                  <a:pt x="178884" y="23755"/>
                  <a:pt x="180641" y="24729"/>
                  <a:pt x="181982" y="26182"/>
                </a:cubicBezTo>
                <a:lnTo>
                  <a:pt x="363363" y="221586"/>
                </a:lnTo>
                <a:lnTo>
                  <a:pt x="367274" y="225788"/>
                </a:lnTo>
                <a:lnTo>
                  <a:pt x="372828" y="226825"/>
                </a:lnTo>
                <a:lnTo>
                  <a:pt x="575625" y="264683"/>
                </a:lnTo>
                <a:cubicBezTo>
                  <a:pt x="595616" y="268412"/>
                  <a:pt x="638162" y="302684"/>
                  <a:pt x="643299" y="316033"/>
                </a:cubicBezTo>
                <a:cubicBezTo>
                  <a:pt x="640961" y="320692"/>
                  <a:pt x="629939" y="323741"/>
                  <a:pt x="614894" y="323741"/>
                </a:cubicBezTo>
                <a:cubicBezTo>
                  <a:pt x="607412" y="323717"/>
                  <a:pt x="599943" y="323089"/>
                  <a:pt x="592556" y="321863"/>
                </a:cubicBezTo>
                <a:lnTo>
                  <a:pt x="253855" y="258621"/>
                </a:lnTo>
                <a:cubicBezTo>
                  <a:pt x="199688" y="248499"/>
                  <a:pt x="147194" y="230508"/>
                  <a:pt x="97950" y="205187"/>
                </a:cubicBezTo>
                <a:lnTo>
                  <a:pt x="38160" y="174447"/>
                </a:lnTo>
                <a:cubicBezTo>
                  <a:pt x="35465" y="173064"/>
                  <a:pt x="33598" y="170413"/>
                  <a:pt x="33162" y="167348"/>
                </a:cubicBezTo>
                <a:lnTo>
                  <a:pt x="19455" y="70432"/>
                </a:lnTo>
                <a:lnTo>
                  <a:pt x="25365" y="71550"/>
                </a:lnTo>
                <a:cubicBezTo>
                  <a:pt x="26148" y="71701"/>
                  <a:pt x="26819" y="72212"/>
                  <a:pt x="27191" y="72936"/>
                </a:cubicBezTo>
                <a:lnTo>
                  <a:pt x="72657" y="163646"/>
                </a:lnTo>
                <a:lnTo>
                  <a:pt x="76586" y="171470"/>
                </a:lnTo>
                <a:lnTo>
                  <a:pt x="85000" y="173043"/>
                </a:lnTo>
                <a:lnTo>
                  <a:pt x="228927" y="199939"/>
                </a:lnTo>
                <a:lnTo>
                  <a:pt x="242017" y="202389"/>
                </a:lnTo>
                <a:lnTo>
                  <a:pt x="252751" y="222203"/>
                </a:lnTo>
                <a:cubicBezTo>
                  <a:pt x="255199" y="226450"/>
                  <a:pt x="260532" y="227851"/>
                  <a:pt x="264660" y="225332"/>
                </a:cubicBezTo>
                <a:cubicBezTo>
                  <a:pt x="268635" y="222906"/>
                  <a:pt x="270070" y="217705"/>
                  <a:pt x="267927" y="213494"/>
                </a:cubicBezTo>
                <a:close/>
              </a:path>
            </a:pathLst>
          </a:custGeom>
          <a:solidFill>
            <a:schemeClr val="tx2">
              <a:lumMod val="25000"/>
              <a:lumOff val="75000"/>
            </a:schemeClr>
          </a:solidFill>
          <a:ln w="8632" cap="flat">
            <a:noFill/>
            <a:prstDash val="solid"/>
            <a:miter/>
          </a:ln>
        </p:spPr>
        <p:txBody>
          <a:bodyPr rtlCol="0" anchor="ctr"/>
          <a:lstStyle/>
          <a:p>
            <a:endParaRPr lang="it-IT"/>
          </a:p>
        </p:txBody>
      </p:sp>
      <p:pic>
        <p:nvPicPr>
          <p:cNvPr id="25" name="Elemento grafico 24" descr="Città con riempimento a tinta unita">
            <a:extLst>
              <a:ext uri="{FF2B5EF4-FFF2-40B4-BE49-F238E27FC236}">
                <a16:creationId xmlns:a16="http://schemas.microsoft.com/office/drawing/2014/main" id="{D5DCCEE1-D869-24ED-6F23-F2CA192F55B7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 bwMode="auto">
          <a:xfrm>
            <a:off x="7502257" y="2404192"/>
            <a:ext cx="834411" cy="858369"/>
          </a:xfrm>
          <a:prstGeom prst="rect">
            <a:avLst/>
          </a:prstGeom>
        </p:spPr>
      </p:pic>
      <p:pic>
        <p:nvPicPr>
          <p:cNvPr id="26" name="Elemento grafico 25" descr="Danza con riempimento a tinta unita">
            <a:extLst>
              <a:ext uri="{FF2B5EF4-FFF2-40B4-BE49-F238E27FC236}">
                <a16:creationId xmlns:a16="http://schemas.microsoft.com/office/drawing/2014/main" id="{A22ECE9E-F550-E61E-B85E-AF9A58277FA4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 bwMode="auto">
          <a:xfrm>
            <a:off x="8642499" y="2805637"/>
            <a:ext cx="716021" cy="736580"/>
          </a:xfrm>
          <a:prstGeom prst="rect">
            <a:avLst/>
          </a:prstGeom>
        </p:spPr>
      </p:pic>
      <p:pic>
        <p:nvPicPr>
          <p:cNvPr id="46" name="Elemento grafico 45" descr="Danza contorno">
            <a:extLst>
              <a:ext uri="{FF2B5EF4-FFF2-40B4-BE49-F238E27FC236}">
                <a16:creationId xmlns:a16="http://schemas.microsoft.com/office/drawing/2014/main" id="{8D5CFA7F-BBDE-A650-B184-38D1DBF2D39F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 bwMode="auto">
          <a:xfrm>
            <a:off x="7898326" y="2979992"/>
            <a:ext cx="834411" cy="858369"/>
          </a:xfrm>
          <a:prstGeom prst="rect">
            <a:avLst/>
          </a:prstGeom>
        </p:spPr>
      </p:pic>
      <p:pic>
        <p:nvPicPr>
          <p:cNvPr id="47" name="Elemento grafico 46" descr="Eseguire contorno">
            <a:extLst>
              <a:ext uri="{FF2B5EF4-FFF2-40B4-BE49-F238E27FC236}">
                <a16:creationId xmlns:a16="http://schemas.microsoft.com/office/drawing/2014/main" id="{3F83281C-9DA6-C095-7C17-81D53B28BF36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 bwMode="auto">
          <a:xfrm>
            <a:off x="8630817" y="3344230"/>
            <a:ext cx="613742" cy="631364"/>
          </a:xfrm>
          <a:prstGeom prst="rect">
            <a:avLst/>
          </a:prstGeom>
        </p:spPr>
      </p:pic>
      <p:sp>
        <p:nvSpPr>
          <p:cNvPr id="48" name="CasellaDiTesto 47">
            <a:extLst>
              <a:ext uri="{FF2B5EF4-FFF2-40B4-BE49-F238E27FC236}">
                <a16:creationId xmlns:a16="http://schemas.microsoft.com/office/drawing/2014/main" id="{D45F9FDA-1761-358D-1DD2-5028AE6D7AF5}"/>
              </a:ext>
            </a:extLst>
          </p:cNvPr>
          <p:cNvSpPr txBox="1"/>
          <p:nvPr/>
        </p:nvSpPr>
        <p:spPr bwMode="auto">
          <a:xfrm>
            <a:off x="4895824" y="4877281"/>
            <a:ext cx="1758815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kern="0" dirty="0" err="1">
                <a:solidFill>
                  <a:srgbClr val="2E2F8C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Volcanos</a:t>
            </a:r>
            <a:r>
              <a:rPr lang="it-IT" kern="0" dirty="0">
                <a:solidFill>
                  <a:srgbClr val="2E2F8C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,</a:t>
            </a:r>
          </a:p>
          <a:p>
            <a:r>
              <a:rPr lang="it-IT" kern="0" dirty="0">
                <a:solidFill>
                  <a:srgbClr val="2E2F8C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  </a:t>
            </a:r>
            <a:r>
              <a:rPr lang="it-IT" kern="0" dirty="0" err="1">
                <a:solidFill>
                  <a:srgbClr val="2E2F8C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Earthquakes</a:t>
            </a:r>
            <a:endParaRPr lang="it-IT" kern="0" dirty="0">
              <a:solidFill>
                <a:srgbClr val="2E2F8C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49" name="CasellaDiTesto 48">
            <a:extLst>
              <a:ext uri="{FF2B5EF4-FFF2-40B4-BE49-F238E27FC236}">
                <a16:creationId xmlns:a16="http://schemas.microsoft.com/office/drawing/2014/main" id="{27C827B5-F6FB-15B0-D9BB-CAA2B510E4AA}"/>
              </a:ext>
            </a:extLst>
          </p:cNvPr>
          <p:cNvSpPr txBox="1"/>
          <p:nvPr/>
        </p:nvSpPr>
        <p:spPr bwMode="auto">
          <a:xfrm>
            <a:off x="4369971" y="1466468"/>
            <a:ext cx="1526380" cy="258532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endParaRPr lang="it-IT" kern="0" dirty="0">
              <a:solidFill>
                <a:prstClr val="black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  <a:p>
            <a:endParaRPr lang="it-IT" kern="0" dirty="0">
              <a:solidFill>
                <a:prstClr val="black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  <a:p>
            <a:endParaRPr lang="it-IT" kern="0" dirty="0">
              <a:solidFill>
                <a:prstClr val="black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  <a:p>
            <a:endParaRPr lang="it-IT" kern="0" dirty="0">
              <a:solidFill>
                <a:prstClr val="black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  <a:p>
            <a:r>
              <a:rPr lang="it-IT" kern="0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 </a:t>
            </a:r>
            <a:r>
              <a:rPr lang="it-IT" kern="0" dirty="0" err="1">
                <a:solidFill>
                  <a:srgbClr val="2E2F8C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sea</a:t>
            </a:r>
            <a:r>
              <a:rPr lang="it-IT" kern="0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kern="0" dirty="0" err="1">
                <a:solidFill>
                  <a:srgbClr val="2E2F8C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waves</a:t>
            </a:r>
            <a:r>
              <a:rPr lang="it-IT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, </a:t>
            </a:r>
          </a:p>
          <a:p>
            <a:r>
              <a:rPr lang="it-IT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    </a:t>
            </a:r>
            <a:r>
              <a:rPr lang="it-IT" dirty="0" err="1">
                <a:solidFill>
                  <a:srgbClr val="2E2F8C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tsunamis</a:t>
            </a:r>
            <a:endParaRPr lang="it-IT" dirty="0">
              <a:solidFill>
                <a:srgbClr val="2E2F8C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  <a:p>
            <a:endParaRPr lang="it-IT" kern="0" dirty="0">
              <a:solidFill>
                <a:prstClr val="black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  <a:p>
            <a:r>
              <a:rPr lang="it-IT" kern="0" dirty="0">
                <a:solidFill>
                  <a:srgbClr val="2E2F8C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Marine </a:t>
            </a:r>
          </a:p>
          <a:p>
            <a:r>
              <a:rPr lang="it-IT" kern="0" dirty="0" err="1">
                <a:solidFill>
                  <a:srgbClr val="2E2F8C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mammals</a:t>
            </a:r>
            <a:r>
              <a:rPr lang="it-IT" kern="0" dirty="0">
                <a:solidFill>
                  <a:srgbClr val="2E2F8C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…</a:t>
            </a:r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550EE713-707E-3748-52D5-5E4A5420D65B}"/>
              </a:ext>
            </a:extLst>
          </p:cNvPr>
          <p:cNvSpPr txBox="1"/>
          <p:nvPr/>
        </p:nvSpPr>
        <p:spPr bwMode="auto">
          <a:xfrm>
            <a:off x="7488451" y="1014826"/>
            <a:ext cx="2762295" cy="92333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kern="0" dirty="0" err="1">
                <a:solidFill>
                  <a:srgbClr val="2E2F8C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Infrastructures</a:t>
            </a:r>
            <a:r>
              <a:rPr lang="it-IT" kern="0" dirty="0">
                <a:solidFill>
                  <a:srgbClr val="2E2F8C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,</a:t>
            </a:r>
          </a:p>
          <a:p>
            <a:endParaRPr lang="it-IT" kern="0" dirty="0">
              <a:solidFill>
                <a:srgbClr val="2E2F8C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  <a:p>
            <a:r>
              <a:rPr lang="it-IT" kern="0" dirty="0" err="1">
                <a:solidFill>
                  <a:srgbClr val="2E2F8C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Vehicles</a:t>
            </a:r>
            <a:r>
              <a:rPr lang="it-IT" kern="0" dirty="0">
                <a:solidFill>
                  <a:srgbClr val="2E2F8C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, people flows </a:t>
            </a:r>
            <a:r>
              <a:rPr lang="it-IT" kern="0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…</a:t>
            </a: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5BD0C578-6C46-8CCE-AF6D-B6A5D00823D9}"/>
              </a:ext>
            </a:extLst>
          </p:cNvPr>
          <p:cNvSpPr txBox="1"/>
          <p:nvPr/>
        </p:nvSpPr>
        <p:spPr bwMode="auto">
          <a:xfrm>
            <a:off x="3521554" y="2072413"/>
            <a:ext cx="978998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it-IT" kern="0" dirty="0">
                <a:solidFill>
                  <a:srgbClr val="2E2F8C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wind</a:t>
            </a:r>
            <a:r>
              <a:rPr lang="it-IT" kern="0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, </a:t>
            </a: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AF930C3F-5314-D46D-607E-57A318C0EA89}"/>
              </a:ext>
            </a:extLst>
          </p:cNvPr>
          <p:cNvSpPr txBox="1"/>
          <p:nvPr/>
        </p:nvSpPr>
        <p:spPr bwMode="auto">
          <a:xfrm>
            <a:off x="3267170" y="1277861"/>
            <a:ext cx="55880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it-IT" kern="0" dirty="0" err="1">
                <a:solidFill>
                  <a:srgbClr val="2E2F8C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Atmospherical</a:t>
            </a:r>
            <a:r>
              <a:rPr lang="it-IT" kern="0" dirty="0">
                <a:solidFill>
                  <a:srgbClr val="2E2F8C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events,</a:t>
            </a:r>
          </a:p>
          <a:p>
            <a:r>
              <a:rPr lang="it-IT" kern="0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277F15B3-D7E5-D8AF-E495-6FF9B258A33D}"/>
              </a:ext>
            </a:extLst>
          </p:cNvPr>
          <p:cNvSpPr txBox="1"/>
          <p:nvPr/>
        </p:nvSpPr>
        <p:spPr bwMode="auto">
          <a:xfrm rot="21273121">
            <a:off x="8890758" y="4073537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kern="0" dirty="0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Optical </a:t>
            </a:r>
            <a:r>
              <a:rPr lang="it-IT" kern="0" dirty="0" err="1">
                <a:solidFill>
                  <a:prstClr val="black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fiber</a:t>
            </a:r>
            <a:endParaRPr lang="it-IT" kern="0" dirty="0">
              <a:solidFill>
                <a:prstClr val="black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936034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Distributed </a:t>
            </a:r>
            <a:r>
              <a:rPr lang="it-IT" dirty="0" err="1"/>
              <a:t>Fiber</a:t>
            </a:r>
            <a:r>
              <a:rPr lang="it-IT" dirty="0"/>
              <a:t> </a:t>
            </a:r>
            <a:r>
              <a:rPr lang="it-IT" dirty="0" err="1"/>
              <a:t>Optic</a:t>
            </a:r>
            <a:r>
              <a:rPr lang="it-IT" dirty="0"/>
              <a:t> Sensing</a:t>
            </a: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Cecilia Clivati - INRIM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906A02E-EE17-477B-9312-8E0C1C603D39}" type="slidenum">
              <a:rPr lang="it-IT"/>
              <a:t>7</a:t>
            </a:fld>
            <a:endParaRPr lang="it-IT"/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EA4B83A8-D10F-7840-DF1E-B08384304DCD}"/>
              </a:ext>
            </a:extLst>
          </p:cNvPr>
          <p:cNvCxnSpPr>
            <a:cxnSpLocks/>
          </p:cNvCxnSpPr>
          <p:nvPr/>
        </p:nvCxnSpPr>
        <p:spPr>
          <a:xfrm>
            <a:off x="277090" y="2360338"/>
            <a:ext cx="10892312" cy="0"/>
          </a:xfrm>
          <a:prstGeom prst="line">
            <a:avLst/>
          </a:prstGeom>
          <a:ln w="69850" cmpd="sng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B537C24B-86AD-9998-7488-962E6FA2BF91}"/>
              </a:ext>
            </a:extLst>
          </p:cNvPr>
          <p:cNvGrpSpPr/>
          <p:nvPr/>
        </p:nvGrpSpPr>
        <p:grpSpPr>
          <a:xfrm>
            <a:off x="2846180" y="1219602"/>
            <a:ext cx="1909729" cy="1230736"/>
            <a:chOff x="1396760" y="1598291"/>
            <a:chExt cx="1909729" cy="1230736"/>
          </a:xfrm>
        </p:grpSpPr>
        <p:cxnSp>
          <p:nvCxnSpPr>
            <p:cNvPr id="7" name="Connettore diritto 6">
              <a:extLst>
                <a:ext uri="{FF2B5EF4-FFF2-40B4-BE49-F238E27FC236}">
                  <a16:creationId xmlns:a16="http://schemas.microsoft.com/office/drawing/2014/main" id="{CB708403-4B09-5444-8EDD-8303C5B0F94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6760" y="1620576"/>
              <a:ext cx="0" cy="1122627"/>
            </a:xfrm>
            <a:prstGeom prst="line">
              <a:avLst/>
            </a:prstGeom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Ovale 7">
              <a:extLst>
                <a:ext uri="{FF2B5EF4-FFF2-40B4-BE49-F238E27FC236}">
                  <a16:creationId xmlns:a16="http://schemas.microsoft.com/office/drawing/2014/main" id="{0F413D0F-5231-906C-C2BA-E999767BB264}"/>
                </a:ext>
              </a:extLst>
            </p:cNvPr>
            <p:cNvSpPr/>
            <p:nvPr/>
          </p:nvSpPr>
          <p:spPr>
            <a:xfrm>
              <a:off x="1396760" y="2649027"/>
              <a:ext cx="180000" cy="1800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7A2FE1C3-A364-CA70-C150-6FDFBA4C8E87}"/>
                </a:ext>
              </a:extLst>
            </p:cNvPr>
            <p:cNvSpPr txBox="1"/>
            <p:nvPr/>
          </p:nvSpPr>
          <p:spPr>
            <a:xfrm>
              <a:off x="1486760" y="1598291"/>
              <a:ext cx="1819729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it-IT" sz="1600" dirty="0">
                  <a:latin typeface="Rubik" panose="02000604000000020004" pitchFamily="2" charset="-79"/>
                  <a:cs typeface="Rubik" panose="02000604000000020004" pitchFamily="2" charset="-79"/>
                </a:rPr>
                <a:t>1988: </a:t>
              </a:r>
            </a:p>
            <a:p>
              <a:r>
                <a:rPr lang="it-IT" sz="1600" dirty="0">
                  <a:latin typeface="Rubik" panose="02000604000000020004" pitchFamily="2" charset="-79"/>
                  <a:cs typeface="Rubik" panose="02000604000000020004" pitchFamily="2" charset="-79"/>
                </a:rPr>
                <a:t>1st </a:t>
              </a:r>
              <a:r>
                <a:rPr lang="it-IT" sz="1600" dirty="0" err="1">
                  <a:latin typeface="Rubik" panose="02000604000000020004" pitchFamily="2" charset="-79"/>
                  <a:cs typeface="Rubik" panose="02000604000000020004" pitchFamily="2" charset="-79"/>
                </a:rPr>
                <a:t>fiber</a:t>
              </a:r>
              <a:r>
                <a:rPr lang="it-IT" sz="1600" dirty="0">
                  <a:latin typeface="Rubik" panose="02000604000000020004" pitchFamily="2" charset="-79"/>
                  <a:cs typeface="Rubik" panose="02000604000000020004" pitchFamily="2" charset="-79"/>
                </a:rPr>
                <a:t> cable</a:t>
              </a:r>
            </a:p>
            <a:p>
              <a:r>
                <a:rPr lang="it-IT" sz="1600" dirty="0">
                  <a:latin typeface="Rubik" panose="02000604000000020004" pitchFamily="2" charset="-79"/>
                  <a:cs typeface="Rubik" panose="02000604000000020004" pitchFamily="2" charset="-79"/>
                </a:rPr>
                <a:t>in Atlantic Ocean</a:t>
              </a:r>
            </a:p>
          </p:txBody>
        </p:sp>
      </p:grpSp>
      <p:grpSp>
        <p:nvGrpSpPr>
          <p:cNvPr id="14" name="Gruppo 13">
            <a:extLst>
              <a:ext uri="{FF2B5EF4-FFF2-40B4-BE49-F238E27FC236}">
                <a16:creationId xmlns:a16="http://schemas.microsoft.com/office/drawing/2014/main" id="{EA28E93D-5C93-C4FF-C7E2-713C67BD3579}"/>
              </a:ext>
            </a:extLst>
          </p:cNvPr>
          <p:cNvGrpSpPr/>
          <p:nvPr/>
        </p:nvGrpSpPr>
        <p:grpSpPr>
          <a:xfrm>
            <a:off x="6749233" y="1219602"/>
            <a:ext cx="2524392" cy="1230736"/>
            <a:chOff x="1396760" y="1598291"/>
            <a:chExt cx="2524392" cy="1230736"/>
          </a:xfrm>
        </p:grpSpPr>
        <p:cxnSp>
          <p:nvCxnSpPr>
            <p:cNvPr id="15" name="Connettore diritto 14">
              <a:extLst>
                <a:ext uri="{FF2B5EF4-FFF2-40B4-BE49-F238E27FC236}">
                  <a16:creationId xmlns:a16="http://schemas.microsoft.com/office/drawing/2014/main" id="{7449F696-A887-F762-0463-739C13F4E5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6760" y="1620576"/>
              <a:ext cx="0" cy="1122627"/>
            </a:xfrm>
            <a:prstGeom prst="line">
              <a:avLst/>
            </a:prstGeom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Ovale 15">
              <a:extLst>
                <a:ext uri="{FF2B5EF4-FFF2-40B4-BE49-F238E27FC236}">
                  <a16:creationId xmlns:a16="http://schemas.microsoft.com/office/drawing/2014/main" id="{BBF2A105-47D9-609E-3722-E4B19C22B8D7}"/>
                </a:ext>
              </a:extLst>
            </p:cNvPr>
            <p:cNvSpPr/>
            <p:nvPr/>
          </p:nvSpPr>
          <p:spPr>
            <a:xfrm>
              <a:off x="1396760" y="2649027"/>
              <a:ext cx="180000" cy="1800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76E31DAE-4EB2-0870-5DAE-CACAE3B00A20}"/>
                </a:ext>
              </a:extLst>
            </p:cNvPr>
            <p:cNvSpPr txBox="1"/>
            <p:nvPr/>
          </p:nvSpPr>
          <p:spPr>
            <a:xfrm>
              <a:off x="1486759" y="1598291"/>
              <a:ext cx="2434393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600" dirty="0">
                  <a:latin typeface="Rubik" panose="02000604000000020004" pitchFamily="2" charset="-79"/>
                  <a:cs typeface="Rubik" panose="02000604000000020004" pitchFamily="2" charset="-79"/>
                </a:rPr>
                <a:t>2008: </a:t>
              </a:r>
            </a:p>
            <a:p>
              <a:r>
                <a:rPr lang="it-IT" sz="1600" dirty="0" err="1">
                  <a:latin typeface="Rubik" panose="02000604000000020004" pitchFamily="2" charset="-79"/>
                  <a:cs typeface="Rubik" panose="02000604000000020004" pitchFamily="2" charset="-79"/>
                </a:rPr>
                <a:t>Coherent</a:t>
              </a:r>
              <a:r>
                <a:rPr lang="it-IT" sz="1600" dirty="0">
                  <a:latin typeface="Rubik" panose="02000604000000020004" pitchFamily="2" charset="-79"/>
                  <a:cs typeface="Rubik" panose="02000604000000020004" pitchFamily="2" charset="-79"/>
                </a:rPr>
                <a:t> Optical </a:t>
              </a:r>
            </a:p>
            <a:p>
              <a:r>
                <a:rPr lang="it-IT" sz="1600" dirty="0">
                  <a:latin typeface="Rubik" panose="02000604000000020004" pitchFamily="2" charset="-79"/>
                  <a:cs typeface="Rubik" panose="02000604000000020004" pitchFamily="2" charset="-79"/>
                </a:rPr>
                <a:t>Communications</a:t>
              </a:r>
            </a:p>
          </p:txBody>
        </p:sp>
      </p:grpSp>
      <p:cxnSp>
        <p:nvCxnSpPr>
          <p:cNvPr id="23" name="Connettore diritto 22">
            <a:extLst>
              <a:ext uri="{FF2B5EF4-FFF2-40B4-BE49-F238E27FC236}">
                <a16:creationId xmlns:a16="http://schemas.microsoft.com/office/drawing/2014/main" id="{65F45DFE-DB07-F2B4-8E7C-CF158D040360}"/>
              </a:ext>
            </a:extLst>
          </p:cNvPr>
          <p:cNvCxnSpPr>
            <a:cxnSpLocks/>
          </p:cNvCxnSpPr>
          <p:nvPr/>
        </p:nvCxnSpPr>
        <p:spPr bwMode="auto">
          <a:xfrm flipV="1">
            <a:off x="9996293" y="2456099"/>
            <a:ext cx="0" cy="1717067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e 23">
            <a:extLst>
              <a:ext uri="{FF2B5EF4-FFF2-40B4-BE49-F238E27FC236}">
                <a16:creationId xmlns:a16="http://schemas.microsoft.com/office/drawing/2014/main" id="{379917A3-65C4-D10C-DDC0-4C6EAFFC3C1F}"/>
              </a:ext>
            </a:extLst>
          </p:cNvPr>
          <p:cNvSpPr/>
          <p:nvPr/>
        </p:nvSpPr>
        <p:spPr bwMode="auto">
          <a:xfrm>
            <a:off x="9906293" y="2276099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5" name="CasellaDiTesto 24">
            <a:extLst>
              <a:ext uri="{FF2B5EF4-FFF2-40B4-BE49-F238E27FC236}">
                <a16:creationId xmlns:a16="http://schemas.microsoft.com/office/drawing/2014/main" id="{EB044EE8-9AE8-F85D-45B7-E22E0FD20704}"/>
              </a:ext>
            </a:extLst>
          </p:cNvPr>
          <p:cNvSpPr txBox="1"/>
          <p:nvPr/>
        </p:nvSpPr>
        <p:spPr bwMode="auto">
          <a:xfrm>
            <a:off x="8368241" y="3416376"/>
            <a:ext cx="1648208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r"/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2018:</a:t>
            </a:r>
          </a:p>
          <a:p>
            <a:pPr algn="r"/>
            <a:r>
              <a:rPr lang="it-IT" sz="1600" dirty="0" err="1">
                <a:latin typeface="Rubik" panose="02000604000000020004" pitchFamily="2" charset="-79"/>
                <a:cs typeface="Rubik" panose="02000604000000020004" pitchFamily="2" charset="-79"/>
              </a:rPr>
              <a:t>Coherent</a:t>
            </a:r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 Laser</a:t>
            </a:r>
          </a:p>
          <a:p>
            <a:pPr algn="r"/>
            <a:r>
              <a:rPr lang="it-IT" sz="1600" dirty="0" err="1">
                <a:latin typeface="Rubik" panose="02000604000000020004" pitchFamily="2" charset="-79"/>
                <a:cs typeface="Rubik" panose="02000604000000020004" pitchFamily="2" charset="-79"/>
              </a:rPr>
              <a:t>Interferometry</a:t>
            </a:r>
            <a:endParaRPr lang="it-IT" sz="1600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28" name="CasellaDiTesto 27">
            <a:extLst>
              <a:ext uri="{FF2B5EF4-FFF2-40B4-BE49-F238E27FC236}">
                <a16:creationId xmlns:a16="http://schemas.microsoft.com/office/drawing/2014/main" id="{A03F949E-5CE9-66BA-14AB-F3918ED419C5}"/>
              </a:ext>
            </a:extLst>
          </p:cNvPr>
          <p:cNvSpPr txBox="1"/>
          <p:nvPr/>
        </p:nvSpPr>
        <p:spPr bwMode="auto">
          <a:xfrm>
            <a:off x="10389283" y="2540338"/>
            <a:ext cx="1874231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2021:</a:t>
            </a:r>
          </a:p>
          <a:p>
            <a:r>
              <a:rPr lang="it-IT" sz="1600" dirty="0" err="1">
                <a:latin typeface="Rubik" panose="02000604000000020004" pitchFamily="2" charset="-79"/>
                <a:cs typeface="Rubik" panose="02000604000000020004" pitchFamily="2" charset="-79"/>
              </a:rPr>
              <a:t>Telemetry-based</a:t>
            </a:r>
            <a:endParaRPr lang="it-IT" sz="1600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sensing</a:t>
            </a:r>
          </a:p>
        </p:txBody>
      </p:sp>
      <p:cxnSp>
        <p:nvCxnSpPr>
          <p:cNvPr id="30" name="Connettore diritto 29">
            <a:extLst>
              <a:ext uri="{FF2B5EF4-FFF2-40B4-BE49-F238E27FC236}">
                <a16:creationId xmlns:a16="http://schemas.microsoft.com/office/drawing/2014/main" id="{E5F5BA20-C72E-5D13-D35E-13CD0B7A9D29}"/>
              </a:ext>
            </a:extLst>
          </p:cNvPr>
          <p:cNvCxnSpPr>
            <a:cxnSpLocks/>
          </p:cNvCxnSpPr>
          <p:nvPr/>
        </p:nvCxnSpPr>
        <p:spPr bwMode="auto">
          <a:xfrm flipV="1">
            <a:off x="10401461" y="2462199"/>
            <a:ext cx="0" cy="889413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e 30">
            <a:extLst>
              <a:ext uri="{FF2B5EF4-FFF2-40B4-BE49-F238E27FC236}">
                <a16:creationId xmlns:a16="http://schemas.microsoft.com/office/drawing/2014/main" id="{3E770910-8CA1-FF95-F65D-8A9876EDC239}"/>
              </a:ext>
            </a:extLst>
          </p:cNvPr>
          <p:cNvSpPr/>
          <p:nvPr/>
        </p:nvSpPr>
        <p:spPr bwMode="auto">
          <a:xfrm>
            <a:off x="10311461" y="2282199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32" name="Connettore diritto 31">
            <a:extLst>
              <a:ext uri="{FF2B5EF4-FFF2-40B4-BE49-F238E27FC236}">
                <a16:creationId xmlns:a16="http://schemas.microsoft.com/office/drawing/2014/main" id="{18C3978E-2B00-C0B1-D969-32781E73C2F3}"/>
              </a:ext>
            </a:extLst>
          </p:cNvPr>
          <p:cNvCxnSpPr>
            <a:cxnSpLocks/>
          </p:cNvCxnSpPr>
          <p:nvPr/>
        </p:nvCxnSpPr>
        <p:spPr bwMode="auto">
          <a:xfrm flipV="1">
            <a:off x="928718" y="2465967"/>
            <a:ext cx="0" cy="889413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Ovale 32">
            <a:extLst>
              <a:ext uri="{FF2B5EF4-FFF2-40B4-BE49-F238E27FC236}">
                <a16:creationId xmlns:a16="http://schemas.microsoft.com/office/drawing/2014/main" id="{0A174B76-B882-77B0-6065-869A949BDD60}"/>
              </a:ext>
            </a:extLst>
          </p:cNvPr>
          <p:cNvSpPr/>
          <p:nvPr/>
        </p:nvSpPr>
        <p:spPr bwMode="auto">
          <a:xfrm>
            <a:off x="838718" y="2285967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4" name="CasellaDiTesto 33">
            <a:extLst>
              <a:ext uri="{FF2B5EF4-FFF2-40B4-BE49-F238E27FC236}">
                <a16:creationId xmlns:a16="http://schemas.microsoft.com/office/drawing/2014/main" id="{4D9CF3C7-01AB-F4CB-532D-AF946F85A8D3}"/>
              </a:ext>
            </a:extLst>
          </p:cNvPr>
          <p:cNvSpPr txBox="1"/>
          <p:nvPr/>
        </p:nvSpPr>
        <p:spPr bwMode="auto">
          <a:xfrm>
            <a:off x="931924" y="2607871"/>
            <a:ext cx="1463862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1975-1978: </a:t>
            </a:r>
          </a:p>
          <a:p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1st discrete </a:t>
            </a:r>
          </a:p>
          <a:p>
            <a:r>
              <a:rPr lang="it-IT" sz="1600" dirty="0" err="1">
                <a:latin typeface="Rubik" panose="02000604000000020004" pitchFamily="2" charset="-79"/>
                <a:cs typeface="Rubik" panose="02000604000000020004" pitchFamily="2" charset="-79"/>
              </a:rPr>
              <a:t>fiber</a:t>
            </a:r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sz="1600" dirty="0" err="1">
                <a:latin typeface="Rubik" panose="02000604000000020004" pitchFamily="2" charset="-79"/>
                <a:cs typeface="Rubik" panose="02000604000000020004" pitchFamily="2" charset="-79"/>
              </a:rPr>
              <a:t>sensors</a:t>
            </a:r>
            <a:endParaRPr lang="it-IT" sz="1600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cxnSp>
        <p:nvCxnSpPr>
          <p:cNvPr id="3" name="Connettore diritto 2">
            <a:extLst>
              <a:ext uri="{FF2B5EF4-FFF2-40B4-BE49-F238E27FC236}">
                <a16:creationId xmlns:a16="http://schemas.microsoft.com/office/drawing/2014/main" id="{E346CAB2-76F6-00FD-6C31-97091B52727B}"/>
              </a:ext>
            </a:extLst>
          </p:cNvPr>
          <p:cNvCxnSpPr>
            <a:cxnSpLocks/>
          </p:cNvCxnSpPr>
          <p:nvPr/>
        </p:nvCxnSpPr>
        <p:spPr bwMode="auto">
          <a:xfrm flipV="1">
            <a:off x="6448874" y="2469794"/>
            <a:ext cx="0" cy="889413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e 8">
            <a:extLst>
              <a:ext uri="{FF2B5EF4-FFF2-40B4-BE49-F238E27FC236}">
                <a16:creationId xmlns:a16="http://schemas.microsoft.com/office/drawing/2014/main" id="{C2F7879B-5F79-B167-312E-45942313071B}"/>
              </a:ext>
            </a:extLst>
          </p:cNvPr>
          <p:cNvSpPr/>
          <p:nvPr/>
        </p:nvSpPr>
        <p:spPr bwMode="auto">
          <a:xfrm>
            <a:off x="6358874" y="2289794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0372719-AC9C-C179-1A99-69CC5CD59233}"/>
              </a:ext>
            </a:extLst>
          </p:cNvPr>
          <p:cNvSpPr txBox="1"/>
          <p:nvPr/>
        </p:nvSpPr>
        <p:spPr bwMode="auto">
          <a:xfrm>
            <a:off x="5187476" y="2611698"/>
            <a:ext cx="1293944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r"/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2005:</a:t>
            </a:r>
          </a:p>
          <a:p>
            <a:pPr algn="r"/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OTDR </a:t>
            </a:r>
            <a:r>
              <a:rPr lang="it-IT" sz="1600" dirty="0" err="1">
                <a:latin typeface="Rubik" panose="02000604000000020004" pitchFamily="2" charset="-79"/>
                <a:cs typeface="Rubik" panose="02000604000000020004" pitchFamily="2" charset="-79"/>
              </a:rPr>
              <a:t>used</a:t>
            </a:r>
            <a:endParaRPr lang="it-IT" sz="1600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algn="r"/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for sensing</a:t>
            </a:r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65169F04-4238-2AE1-1385-4472B28E0B6B}"/>
              </a:ext>
            </a:extLst>
          </p:cNvPr>
          <p:cNvGrpSpPr/>
          <p:nvPr/>
        </p:nvGrpSpPr>
        <p:grpSpPr>
          <a:xfrm>
            <a:off x="1281598" y="1239058"/>
            <a:ext cx="1178760" cy="1230736"/>
            <a:chOff x="1396760" y="1598291"/>
            <a:chExt cx="1178760" cy="1230736"/>
          </a:xfrm>
        </p:grpSpPr>
        <p:cxnSp>
          <p:nvCxnSpPr>
            <p:cNvPr id="18" name="Connettore diritto 17">
              <a:extLst>
                <a:ext uri="{FF2B5EF4-FFF2-40B4-BE49-F238E27FC236}">
                  <a16:creationId xmlns:a16="http://schemas.microsoft.com/office/drawing/2014/main" id="{363D5D87-6C41-C178-FA64-3BFBBA5B931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6760" y="1620576"/>
              <a:ext cx="0" cy="1122627"/>
            </a:xfrm>
            <a:prstGeom prst="line">
              <a:avLst/>
            </a:prstGeom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Ovale 21">
              <a:extLst>
                <a:ext uri="{FF2B5EF4-FFF2-40B4-BE49-F238E27FC236}">
                  <a16:creationId xmlns:a16="http://schemas.microsoft.com/office/drawing/2014/main" id="{C052965C-87E1-0064-B0AA-46376DFEFEEE}"/>
                </a:ext>
              </a:extLst>
            </p:cNvPr>
            <p:cNvSpPr/>
            <p:nvPr/>
          </p:nvSpPr>
          <p:spPr>
            <a:xfrm>
              <a:off x="1396760" y="2649027"/>
              <a:ext cx="180000" cy="1800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6" name="CasellaDiTesto 25">
              <a:extLst>
                <a:ext uri="{FF2B5EF4-FFF2-40B4-BE49-F238E27FC236}">
                  <a16:creationId xmlns:a16="http://schemas.microsoft.com/office/drawing/2014/main" id="{C22FEF63-AD22-9AD5-9518-1C82E63B6852}"/>
                </a:ext>
              </a:extLst>
            </p:cNvPr>
            <p:cNvSpPr txBox="1"/>
            <p:nvPr/>
          </p:nvSpPr>
          <p:spPr>
            <a:xfrm>
              <a:off x="1486760" y="1598291"/>
              <a:ext cx="1088760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it-IT" sz="1600" dirty="0">
                  <a:latin typeface="Rubik" panose="02000604000000020004" pitchFamily="2" charset="-79"/>
                  <a:cs typeface="Rubik" panose="02000604000000020004" pitchFamily="2" charset="-79"/>
                </a:rPr>
                <a:t>1981: </a:t>
              </a:r>
            </a:p>
            <a:p>
              <a:r>
                <a:rPr lang="it-IT" sz="1600" dirty="0">
                  <a:latin typeface="Rubik" panose="02000604000000020004" pitchFamily="2" charset="-79"/>
                  <a:cs typeface="Rubik" panose="02000604000000020004" pitchFamily="2" charset="-79"/>
                </a:rPr>
                <a:t>OTDR</a:t>
              </a:r>
            </a:p>
            <a:p>
              <a:r>
                <a:rPr lang="it-IT" sz="1600" dirty="0" err="1">
                  <a:latin typeface="Rubik" panose="02000604000000020004" pitchFamily="2" charset="-79"/>
                  <a:cs typeface="Rubik" panose="02000604000000020004" pitchFamily="2" charset="-79"/>
                </a:rPr>
                <a:t>invention</a:t>
              </a:r>
              <a:endParaRPr lang="it-IT" sz="1600" dirty="0">
                <a:latin typeface="Rubik" panose="02000604000000020004" pitchFamily="2" charset="-79"/>
                <a:cs typeface="Rubik" panose="02000604000000020004" pitchFamily="2" charset="-79"/>
              </a:endParaRPr>
            </a:p>
          </p:txBody>
        </p:sp>
      </p:grpSp>
      <p:cxnSp>
        <p:nvCxnSpPr>
          <p:cNvPr id="29" name="Connettore diritto 28">
            <a:extLst>
              <a:ext uri="{FF2B5EF4-FFF2-40B4-BE49-F238E27FC236}">
                <a16:creationId xmlns:a16="http://schemas.microsoft.com/office/drawing/2014/main" id="{ACDE90F4-CBA5-C589-E9A0-7509B9F03359}"/>
              </a:ext>
            </a:extLst>
          </p:cNvPr>
          <p:cNvCxnSpPr>
            <a:cxnSpLocks/>
          </p:cNvCxnSpPr>
          <p:nvPr/>
        </p:nvCxnSpPr>
        <p:spPr bwMode="auto">
          <a:xfrm flipV="1">
            <a:off x="2713540" y="2465967"/>
            <a:ext cx="0" cy="889413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e 34">
            <a:extLst>
              <a:ext uri="{FF2B5EF4-FFF2-40B4-BE49-F238E27FC236}">
                <a16:creationId xmlns:a16="http://schemas.microsoft.com/office/drawing/2014/main" id="{90B09897-3D5C-F67D-664E-FD0093A03706}"/>
              </a:ext>
            </a:extLst>
          </p:cNvPr>
          <p:cNvSpPr/>
          <p:nvPr/>
        </p:nvSpPr>
        <p:spPr bwMode="auto">
          <a:xfrm>
            <a:off x="2623540" y="2285967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CasellaDiTesto 35">
            <a:extLst>
              <a:ext uri="{FF2B5EF4-FFF2-40B4-BE49-F238E27FC236}">
                <a16:creationId xmlns:a16="http://schemas.microsoft.com/office/drawing/2014/main" id="{AD666A6C-2334-0E16-C827-BD26A73CD9C8}"/>
              </a:ext>
            </a:extLst>
          </p:cNvPr>
          <p:cNvSpPr txBox="1"/>
          <p:nvPr/>
        </p:nvSpPr>
        <p:spPr bwMode="auto">
          <a:xfrm>
            <a:off x="2701226" y="2611414"/>
            <a:ext cx="2013692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1986-1989:</a:t>
            </a:r>
          </a:p>
          <a:p>
            <a:r>
              <a:rPr lang="it-IT" sz="1600" dirty="0" err="1">
                <a:latin typeface="Rubik" panose="02000604000000020004" pitchFamily="2" charset="-79"/>
                <a:cs typeface="Rubik" panose="02000604000000020004" pitchFamily="2" charset="-79"/>
              </a:rPr>
              <a:t>Brillouin</a:t>
            </a:r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/Raman-</a:t>
            </a:r>
          </a:p>
          <a:p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scattering </a:t>
            </a:r>
            <a:r>
              <a:rPr lang="it-IT" sz="1600" dirty="0" err="1">
                <a:latin typeface="Rubik" panose="02000604000000020004" pitchFamily="2" charset="-79"/>
                <a:cs typeface="Rubik" panose="02000604000000020004" pitchFamily="2" charset="-79"/>
              </a:rPr>
              <a:t>sensors</a:t>
            </a:r>
            <a:endParaRPr lang="it-IT" sz="1600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cxnSp>
        <p:nvCxnSpPr>
          <p:cNvPr id="37" name="Connettore diritto 36">
            <a:extLst>
              <a:ext uri="{FF2B5EF4-FFF2-40B4-BE49-F238E27FC236}">
                <a16:creationId xmlns:a16="http://schemas.microsoft.com/office/drawing/2014/main" id="{EE0E687B-AA9A-B0D9-1FCA-476B70C26029}"/>
              </a:ext>
            </a:extLst>
          </p:cNvPr>
          <p:cNvCxnSpPr>
            <a:cxnSpLocks/>
          </p:cNvCxnSpPr>
          <p:nvPr/>
        </p:nvCxnSpPr>
        <p:spPr bwMode="auto">
          <a:xfrm flipV="1">
            <a:off x="8500110" y="2466554"/>
            <a:ext cx="0" cy="889413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Ovale 39">
            <a:extLst>
              <a:ext uri="{FF2B5EF4-FFF2-40B4-BE49-F238E27FC236}">
                <a16:creationId xmlns:a16="http://schemas.microsoft.com/office/drawing/2014/main" id="{2E93EECD-CADB-28BF-C42F-2E9F18F84FB1}"/>
              </a:ext>
            </a:extLst>
          </p:cNvPr>
          <p:cNvSpPr/>
          <p:nvPr/>
        </p:nvSpPr>
        <p:spPr bwMode="auto">
          <a:xfrm>
            <a:off x="8410110" y="2286554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D1632AE3-874C-2A9C-3E19-16C596DB6DAC}"/>
              </a:ext>
            </a:extLst>
          </p:cNvPr>
          <p:cNvSpPr txBox="1"/>
          <p:nvPr/>
        </p:nvSpPr>
        <p:spPr bwMode="auto">
          <a:xfrm>
            <a:off x="6924523" y="2608458"/>
            <a:ext cx="1608133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r"/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2013-2014:</a:t>
            </a:r>
          </a:p>
          <a:p>
            <a:pPr algn="r"/>
            <a:r>
              <a:rPr lang="it-IT" sz="1600" dirty="0" err="1">
                <a:latin typeface="Rubik" panose="02000604000000020004" pitchFamily="2" charset="-79"/>
                <a:cs typeface="Rubik" panose="02000604000000020004" pitchFamily="2" charset="-79"/>
              </a:rPr>
              <a:t>Fiber</a:t>
            </a:r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 sensing</a:t>
            </a:r>
          </a:p>
          <a:p>
            <a:pPr algn="r"/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in </a:t>
            </a:r>
            <a:r>
              <a:rPr lang="it-IT" sz="1600" dirty="0" err="1">
                <a:latin typeface="Rubik" panose="02000604000000020004" pitchFamily="2" charset="-79"/>
                <a:cs typeface="Rubik" panose="02000604000000020004" pitchFamily="2" charset="-79"/>
              </a:rPr>
              <a:t>geosciences</a:t>
            </a:r>
            <a:endParaRPr lang="it-IT" sz="1600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85BD8E6D-9349-C266-30BB-D4CE8BBE3572}"/>
              </a:ext>
            </a:extLst>
          </p:cNvPr>
          <p:cNvSpPr txBox="1"/>
          <p:nvPr/>
        </p:nvSpPr>
        <p:spPr bwMode="auto">
          <a:xfrm>
            <a:off x="18901" y="5927150"/>
            <a:ext cx="430272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E. </a:t>
            </a:r>
            <a:r>
              <a:rPr lang="it-IT" sz="1600" b="0" strike="noStrike" spc="-1" dirty="0" err="1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Ip</a:t>
            </a: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, proc. of the IEEE,  110, 1853 (2022)</a:t>
            </a:r>
          </a:p>
          <a:p>
            <a:pPr>
              <a:lnSpc>
                <a:spcPct val="1000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Z. </a:t>
            </a:r>
            <a:r>
              <a:rPr lang="it-IT" sz="1600" b="0" strike="noStrike" spc="-1" dirty="0" err="1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Zhan</a:t>
            </a: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, </a:t>
            </a:r>
            <a:r>
              <a:rPr lang="it-IT" sz="1600" b="0" strike="noStrike" spc="-1" dirty="0" err="1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Seism</a:t>
            </a: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. Res. Lett. 91, 1 (2020)</a:t>
            </a:r>
          </a:p>
          <a:p>
            <a:pPr>
              <a:lnSpc>
                <a:spcPct val="100000"/>
              </a:lnSpc>
            </a:pPr>
            <a:endParaRPr lang="it-IT" sz="1600" b="0" strike="noStrike" spc="-1" dirty="0">
              <a:solidFill>
                <a:srgbClr val="000000"/>
              </a:solidFill>
              <a:latin typeface="Rubik" panose="02000604000000020004" pitchFamily="2" charset="-79"/>
              <a:ea typeface="Cambria"/>
              <a:cs typeface="Rubik" panose="02000604000000020004" pitchFamily="2" charset="-79"/>
            </a:endParaRPr>
          </a:p>
          <a:p>
            <a:pPr>
              <a:lnSpc>
                <a:spcPct val="100000"/>
              </a:lnSpc>
            </a:pPr>
            <a:endParaRPr lang="it-IT" sz="1600" b="0" strike="noStrike" spc="-1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189728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Optical Time-Domain </a:t>
            </a:r>
            <a:r>
              <a:rPr lang="it-IT" dirty="0" err="1"/>
              <a:t>Reflectometry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Cecilia Clivati - INRIM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906A02E-EE17-477B-9312-8E0C1C603D39}" type="slidenum">
              <a:rPr lang="it-IT"/>
              <a:t>8</a:t>
            </a:fld>
            <a:endParaRPr lang="it-IT"/>
          </a:p>
        </p:txBody>
      </p:sp>
      <p:pic>
        <p:nvPicPr>
          <p:cNvPr id="38" name="Immagine 37">
            <a:extLst>
              <a:ext uri="{FF2B5EF4-FFF2-40B4-BE49-F238E27FC236}">
                <a16:creationId xmlns:a16="http://schemas.microsoft.com/office/drawing/2014/main" id="{BA6F8513-A9E8-67F2-0FDE-FC457ACF90BC}"/>
              </a:ext>
            </a:extLst>
          </p:cNvPr>
          <p:cNvPicPr/>
          <p:nvPr/>
        </p:nvPicPr>
        <p:blipFill rotWithShape="1">
          <a:blip r:embed="rId3"/>
          <a:srcRect t="14303"/>
          <a:stretch/>
        </p:blipFill>
        <p:spPr bwMode="auto">
          <a:xfrm>
            <a:off x="104269" y="4966411"/>
            <a:ext cx="7752240" cy="1542558"/>
          </a:xfrm>
          <a:prstGeom prst="rect">
            <a:avLst/>
          </a:prstGeom>
          <a:ln w="0">
            <a:noFill/>
          </a:ln>
        </p:spPr>
      </p:pic>
      <p:sp>
        <p:nvSpPr>
          <p:cNvPr id="39" name="CasellaDiTesto 38">
            <a:extLst>
              <a:ext uri="{FF2B5EF4-FFF2-40B4-BE49-F238E27FC236}">
                <a16:creationId xmlns:a16="http://schemas.microsoft.com/office/drawing/2014/main" id="{BD766855-93F9-28A6-6123-661CA7A97059}"/>
              </a:ext>
            </a:extLst>
          </p:cNvPr>
          <p:cNvSpPr txBox="1"/>
          <p:nvPr/>
        </p:nvSpPr>
        <p:spPr bwMode="auto">
          <a:xfrm>
            <a:off x="284724" y="4031474"/>
            <a:ext cx="4480714" cy="4001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sz="2000" dirty="0">
                <a:latin typeface="Rubik" panose="02000604000000020004" pitchFamily="2" charset="-79"/>
                <a:cs typeface="Rubik" panose="02000604000000020004" pitchFamily="2" charset="-79"/>
              </a:rPr>
              <a:t>Optical Time Domain </a:t>
            </a:r>
            <a:r>
              <a:rPr lang="it-IT" sz="2000" dirty="0" err="1">
                <a:latin typeface="Rubik" panose="02000604000000020004" pitchFamily="2" charset="-79"/>
                <a:cs typeface="Rubik" panose="02000604000000020004" pitchFamily="2" charset="-79"/>
              </a:rPr>
              <a:t>Reflectometry</a:t>
            </a:r>
            <a:r>
              <a:rPr lang="it-IT" sz="2000" dirty="0">
                <a:latin typeface="Rubik" panose="02000604000000020004" pitchFamily="2" charset="-79"/>
                <a:cs typeface="Rubik" panose="02000604000000020004" pitchFamily="2" charset="-79"/>
              </a:rPr>
              <a:t>: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573F240-01F1-88B6-AE5F-13F836ACFF73}"/>
              </a:ext>
            </a:extLst>
          </p:cNvPr>
          <p:cNvSpPr txBox="1"/>
          <p:nvPr/>
        </p:nvSpPr>
        <p:spPr bwMode="auto">
          <a:xfrm>
            <a:off x="7798724" y="4785578"/>
            <a:ext cx="4137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Point-by-point acoustic </a:t>
            </a:r>
            <a:r>
              <a:rPr lang="it-IT" dirty="0" err="1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map</a:t>
            </a:r>
            <a:r>
              <a:rPr lang="it-IT" dirty="0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along</a:t>
            </a:r>
            <a:r>
              <a:rPr lang="it-IT" dirty="0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cable</a:t>
            </a:r>
          </a:p>
        </p:txBody>
      </p:sp>
      <p:cxnSp>
        <p:nvCxnSpPr>
          <p:cNvPr id="9" name="Connettore diritto 8">
            <a:extLst>
              <a:ext uri="{FF2B5EF4-FFF2-40B4-BE49-F238E27FC236}">
                <a16:creationId xmlns:a16="http://schemas.microsoft.com/office/drawing/2014/main" id="{44494451-1913-2BEE-DB90-8E63042EA1CD}"/>
              </a:ext>
            </a:extLst>
          </p:cNvPr>
          <p:cNvCxnSpPr>
            <a:cxnSpLocks/>
          </p:cNvCxnSpPr>
          <p:nvPr/>
        </p:nvCxnSpPr>
        <p:spPr bwMode="auto">
          <a:xfrm>
            <a:off x="277090" y="2360338"/>
            <a:ext cx="10892312" cy="0"/>
          </a:xfrm>
          <a:prstGeom prst="line">
            <a:avLst/>
          </a:prstGeom>
          <a:ln w="69850" cmpd="sng">
            <a:solidFill>
              <a:schemeClr val="accent4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F7DF8693-99AE-9086-F282-EBF29F8B5B91}"/>
              </a:ext>
            </a:extLst>
          </p:cNvPr>
          <p:cNvGrpSpPr/>
          <p:nvPr/>
        </p:nvGrpSpPr>
        <p:grpSpPr>
          <a:xfrm>
            <a:off x="2846180" y="1219602"/>
            <a:ext cx="1909729" cy="1230736"/>
            <a:chOff x="1396760" y="1598291"/>
            <a:chExt cx="1909729" cy="1230736"/>
          </a:xfrm>
        </p:grpSpPr>
        <p:cxnSp>
          <p:nvCxnSpPr>
            <p:cNvPr id="13" name="Connettore diritto 12">
              <a:extLst>
                <a:ext uri="{FF2B5EF4-FFF2-40B4-BE49-F238E27FC236}">
                  <a16:creationId xmlns:a16="http://schemas.microsoft.com/office/drawing/2014/main" id="{50B1F8E7-91D4-36A0-C533-D0702EDC769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6760" y="1620576"/>
              <a:ext cx="0" cy="1122627"/>
            </a:xfrm>
            <a:prstGeom prst="line">
              <a:avLst/>
            </a:prstGeom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Ovale 17">
              <a:extLst>
                <a:ext uri="{FF2B5EF4-FFF2-40B4-BE49-F238E27FC236}">
                  <a16:creationId xmlns:a16="http://schemas.microsoft.com/office/drawing/2014/main" id="{9DABB24E-BF06-F20E-8E7E-988769AF5FF2}"/>
                </a:ext>
              </a:extLst>
            </p:cNvPr>
            <p:cNvSpPr/>
            <p:nvPr/>
          </p:nvSpPr>
          <p:spPr>
            <a:xfrm>
              <a:off x="1396760" y="2649027"/>
              <a:ext cx="180000" cy="1800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CasellaDiTesto 21">
              <a:extLst>
                <a:ext uri="{FF2B5EF4-FFF2-40B4-BE49-F238E27FC236}">
                  <a16:creationId xmlns:a16="http://schemas.microsoft.com/office/drawing/2014/main" id="{7BCF5B4B-A023-B790-988B-CEF51B4967B9}"/>
                </a:ext>
              </a:extLst>
            </p:cNvPr>
            <p:cNvSpPr txBox="1"/>
            <p:nvPr/>
          </p:nvSpPr>
          <p:spPr>
            <a:xfrm>
              <a:off x="1486760" y="1598291"/>
              <a:ext cx="1819729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it-IT" sz="1600" dirty="0">
                  <a:solidFill>
                    <a:schemeClr val="bg1">
                      <a:lumMod val="75000"/>
                    </a:schemeClr>
                  </a:solidFill>
                  <a:latin typeface="Rubik" panose="02000604000000020004" pitchFamily="2" charset="-79"/>
                  <a:cs typeface="Rubik" panose="02000604000000020004" pitchFamily="2" charset="-79"/>
                </a:rPr>
                <a:t>1988: </a:t>
              </a:r>
            </a:p>
            <a:p>
              <a:r>
                <a:rPr lang="it-IT" sz="1600" dirty="0">
                  <a:solidFill>
                    <a:schemeClr val="bg1">
                      <a:lumMod val="75000"/>
                    </a:schemeClr>
                  </a:solidFill>
                  <a:latin typeface="Rubik" panose="02000604000000020004" pitchFamily="2" charset="-79"/>
                  <a:cs typeface="Rubik" panose="02000604000000020004" pitchFamily="2" charset="-79"/>
                </a:rPr>
                <a:t>1st </a:t>
              </a:r>
              <a:r>
                <a:rPr lang="it-IT" sz="1600" dirty="0" err="1">
                  <a:solidFill>
                    <a:schemeClr val="bg1">
                      <a:lumMod val="75000"/>
                    </a:schemeClr>
                  </a:solidFill>
                  <a:latin typeface="Rubik" panose="02000604000000020004" pitchFamily="2" charset="-79"/>
                  <a:cs typeface="Rubik" panose="02000604000000020004" pitchFamily="2" charset="-79"/>
                </a:rPr>
                <a:t>fiber</a:t>
              </a:r>
              <a:r>
                <a:rPr lang="it-IT" sz="1600" dirty="0">
                  <a:solidFill>
                    <a:schemeClr val="bg1">
                      <a:lumMod val="75000"/>
                    </a:schemeClr>
                  </a:solidFill>
                  <a:latin typeface="Rubik" panose="02000604000000020004" pitchFamily="2" charset="-79"/>
                  <a:cs typeface="Rubik" panose="02000604000000020004" pitchFamily="2" charset="-79"/>
                </a:rPr>
                <a:t> cable</a:t>
              </a:r>
            </a:p>
            <a:p>
              <a:r>
                <a:rPr lang="it-IT" sz="1600" dirty="0">
                  <a:solidFill>
                    <a:schemeClr val="bg1">
                      <a:lumMod val="75000"/>
                    </a:schemeClr>
                  </a:solidFill>
                  <a:latin typeface="Rubik" panose="02000604000000020004" pitchFamily="2" charset="-79"/>
                  <a:cs typeface="Rubik" panose="02000604000000020004" pitchFamily="2" charset="-79"/>
                </a:rPr>
                <a:t>in Atlantic Ocean</a:t>
              </a:r>
            </a:p>
          </p:txBody>
        </p:sp>
      </p:grpSp>
      <p:grpSp>
        <p:nvGrpSpPr>
          <p:cNvPr id="26" name="Gruppo 25">
            <a:extLst>
              <a:ext uri="{FF2B5EF4-FFF2-40B4-BE49-F238E27FC236}">
                <a16:creationId xmlns:a16="http://schemas.microsoft.com/office/drawing/2014/main" id="{015DC0D1-9AAE-BE49-BD41-4AE9BE22FFF4}"/>
              </a:ext>
            </a:extLst>
          </p:cNvPr>
          <p:cNvGrpSpPr/>
          <p:nvPr/>
        </p:nvGrpSpPr>
        <p:grpSpPr>
          <a:xfrm>
            <a:off x="6749233" y="1219602"/>
            <a:ext cx="2524392" cy="1230736"/>
            <a:chOff x="1396760" y="1598291"/>
            <a:chExt cx="2524392" cy="1230736"/>
          </a:xfrm>
        </p:grpSpPr>
        <p:cxnSp>
          <p:nvCxnSpPr>
            <p:cNvPr id="27" name="Connettore diritto 26">
              <a:extLst>
                <a:ext uri="{FF2B5EF4-FFF2-40B4-BE49-F238E27FC236}">
                  <a16:creationId xmlns:a16="http://schemas.microsoft.com/office/drawing/2014/main" id="{1D4D5344-BA50-1016-849A-D89AB889F0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6760" y="1620576"/>
              <a:ext cx="0" cy="1122627"/>
            </a:xfrm>
            <a:prstGeom prst="line">
              <a:avLst/>
            </a:prstGeom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e 28">
              <a:extLst>
                <a:ext uri="{FF2B5EF4-FFF2-40B4-BE49-F238E27FC236}">
                  <a16:creationId xmlns:a16="http://schemas.microsoft.com/office/drawing/2014/main" id="{4B3E5087-8F74-38EB-41B1-046DACEA66D1}"/>
                </a:ext>
              </a:extLst>
            </p:cNvPr>
            <p:cNvSpPr/>
            <p:nvPr/>
          </p:nvSpPr>
          <p:spPr>
            <a:xfrm>
              <a:off x="1396760" y="2649027"/>
              <a:ext cx="180000" cy="1800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CasellaDiTesto 34">
              <a:extLst>
                <a:ext uri="{FF2B5EF4-FFF2-40B4-BE49-F238E27FC236}">
                  <a16:creationId xmlns:a16="http://schemas.microsoft.com/office/drawing/2014/main" id="{3C0C2A6F-CDC3-D0CE-9F36-D18023AD12B6}"/>
                </a:ext>
              </a:extLst>
            </p:cNvPr>
            <p:cNvSpPr txBox="1"/>
            <p:nvPr/>
          </p:nvSpPr>
          <p:spPr>
            <a:xfrm>
              <a:off x="1486759" y="1598291"/>
              <a:ext cx="2434393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schemeClr val="bg1">
                  <a:lumMod val="65000"/>
                  <a:alpha val="40000"/>
                </a:schemeClr>
              </a:outerShdw>
            </a:effectLst>
          </p:spPr>
          <p:txBody>
            <a:bodyPr wrap="square" rtlCol="0">
              <a:spAutoFit/>
            </a:bodyPr>
            <a:lstStyle/>
            <a:p>
              <a:r>
                <a:rPr lang="it-IT" sz="1600" dirty="0">
                  <a:solidFill>
                    <a:schemeClr val="bg1">
                      <a:lumMod val="75000"/>
                    </a:schemeClr>
                  </a:solidFill>
                  <a:latin typeface="Rubik" panose="02000604000000020004" pitchFamily="2" charset="-79"/>
                  <a:cs typeface="Rubik" panose="02000604000000020004" pitchFamily="2" charset="-79"/>
                </a:rPr>
                <a:t>2008: </a:t>
              </a:r>
            </a:p>
            <a:p>
              <a:r>
                <a:rPr lang="it-IT" sz="1600" dirty="0" err="1">
                  <a:solidFill>
                    <a:schemeClr val="bg1">
                      <a:lumMod val="75000"/>
                    </a:schemeClr>
                  </a:solidFill>
                  <a:latin typeface="Rubik" panose="02000604000000020004" pitchFamily="2" charset="-79"/>
                  <a:cs typeface="Rubik" panose="02000604000000020004" pitchFamily="2" charset="-79"/>
                </a:rPr>
                <a:t>Coherent</a:t>
              </a:r>
              <a:r>
                <a:rPr lang="it-IT" sz="1600" dirty="0">
                  <a:solidFill>
                    <a:schemeClr val="bg1">
                      <a:lumMod val="75000"/>
                    </a:schemeClr>
                  </a:solidFill>
                  <a:latin typeface="Rubik" panose="02000604000000020004" pitchFamily="2" charset="-79"/>
                  <a:cs typeface="Rubik" panose="02000604000000020004" pitchFamily="2" charset="-79"/>
                </a:rPr>
                <a:t> Optical </a:t>
              </a:r>
            </a:p>
            <a:p>
              <a:r>
                <a:rPr lang="it-IT" sz="1600" dirty="0">
                  <a:solidFill>
                    <a:schemeClr val="bg1">
                      <a:lumMod val="75000"/>
                    </a:schemeClr>
                  </a:solidFill>
                  <a:latin typeface="Rubik" panose="02000604000000020004" pitchFamily="2" charset="-79"/>
                  <a:cs typeface="Rubik" panose="02000604000000020004" pitchFamily="2" charset="-79"/>
                </a:rPr>
                <a:t>Communications</a:t>
              </a:r>
            </a:p>
          </p:txBody>
        </p:sp>
      </p:grpSp>
      <p:cxnSp>
        <p:nvCxnSpPr>
          <p:cNvPr id="36" name="Connettore diritto 35">
            <a:extLst>
              <a:ext uri="{FF2B5EF4-FFF2-40B4-BE49-F238E27FC236}">
                <a16:creationId xmlns:a16="http://schemas.microsoft.com/office/drawing/2014/main" id="{AE60A9FB-7C07-1C2F-0FCC-A15801CD5D43}"/>
              </a:ext>
            </a:extLst>
          </p:cNvPr>
          <p:cNvCxnSpPr>
            <a:cxnSpLocks/>
          </p:cNvCxnSpPr>
          <p:nvPr/>
        </p:nvCxnSpPr>
        <p:spPr bwMode="auto">
          <a:xfrm flipV="1">
            <a:off x="9996293" y="2456099"/>
            <a:ext cx="0" cy="1717067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e 36">
            <a:extLst>
              <a:ext uri="{FF2B5EF4-FFF2-40B4-BE49-F238E27FC236}">
                <a16:creationId xmlns:a16="http://schemas.microsoft.com/office/drawing/2014/main" id="{DFB203FF-A16E-AFB1-F13F-A71B481E2897}"/>
              </a:ext>
            </a:extLst>
          </p:cNvPr>
          <p:cNvSpPr/>
          <p:nvPr/>
        </p:nvSpPr>
        <p:spPr bwMode="auto">
          <a:xfrm>
            <a:off x="9906293" y="2276099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0" name="CasellaDiTesto 39">
            <a:extLst>
              <a:ext uri="{FF2B5EF4-FFF2-40B4-BE49-F238E27FC236}">
                <a16:creationId xmlns:a16="http://schemas.microsoft.com/office/drawing/2014/main" id="{DE489845-9CC5-E814-0FB4-647E31D7EE87}"/>
              </a:ext>
            </a:extLst>
          </p:cNvPr>
          <p:cNvSpPr txBox="1"/>
          <p:nvPr/>
        </p:nvSpPr>
        <p:spPr bwMode="auto">
          <a:xfrm>
            <a:off x="8368241" y="3416376"/>
            <a:ext cx="1648208" cy="830997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pPr algn="r"/>
            <a:r>
              <a:rPr lang="it-IT" sz="1600" dirty="0">
                <a:solidFill>
                  <a:schemeClr val="bg1">
                    <a:lumMod val="75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2018:</a:t>
            </a:r>
          </a:p>
          <a:p>
            <a:pPr algn="r"/>
            <a:r>
              <a:rPr lang="it-IT" sz="1600" dirty="0" err="1">
                <a:solidFill>
                  <a:schemeClr val="bg1">
                    <a:lumMod val="75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Coherent</a:t>
            </a:r>
            <a:r>
              <a:rPr lang="it-IT" sz="1600" dirty="0">
                <a:solidFill>
                  <a:schemeClr val="bg1">
                    <a:lumMod val="75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Laser</a:t>
            </a:r>
          </a:p>
          <a:p>
            <a:pPr algn="r"/>
            <a:r>
              <a:rPr lang="it-IT" sz="1600" dirty="0" err="1">
                <a:solidFill>
                  <a:schemeClr val="bg1">
                    <a:lumMod val="75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Interferometry</a:t>
            </a:r>
            <a:endParaRPr lang="it-IT" sz="1600" dirty="0">
              <a:solidFill>
                <a:schemeClr val="bg1">
                  <a:lumMod val="75000"/>
                </a:schemeClr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42" name="CasellaDiTesto 41">
            <a:extLst>
              <a:ext uri="{FF2B5EF4-FFF2-40B4-BE49-F238E27FC236}">
                <a16:creationId xmlns:a16="http://schemas.microsoft.com/office/drawing/2014/main" id="{F659F61F-B042-650F-9E8C-DF2824816324}"/>
              </a:ext>
            </a:extLst>
          </p:cNvPr>
          <p:cNvSpPr txBox="1"/>
          <p:nvPr/>
        </p:nvSpPr>
        <p:spPr bwMode="auto">
          <a:xfrm>
            <a:off x="10389283" y="2540338"/>
            <a:ext cx="1874231" cy="830997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bg1">
                    <a:lumMod val="75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2021:</a:t>
            </a:r>
          </a:p>
          <a:p>
            <a:r>
              <a:rPr lang="it-IT" sz="1600" dirty="0" err="1">
                <a:solidFill>
                  <a:schemeClr val="bg1">
                    <a:lumMod val="75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Telemetry-based</a:t>
            </a:r>
            <a:endParaRPr lang="it-IT" sz="1600" dirty="0">
              <a:solidFill>
                <a:schemeClr val="bg1">
                  <a:lumMod val="75000"/>
                </a:schemeClr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  <a:p>
            <a:r>
              <a:rPr lang="it-IT" sz="1600" dirty="0">
                <a:solidFill>
                  <a:schemeClr val="bg1">
                    <a:lumMod val="75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sensing</a:t>
            </a:r>
          </a:p>
        </p:txBody>
      </p:sp>
      <p:cxnSp>
        <p:nvCxnSpPr>
          <p:cNvPr id="43" name="Connettore diritto 42">
            <a:extLst>
              <a:ext uri="{FF2B5EF4-FFF2-40B4-BE49-F238E27FC236}">
                <a16:creationId xmlns:a16="http://schemas.microsoft.com/office/drawing/2014/main" id="{80214C88-839F-6C48-62EE-46BA2105EDEB}"/>
              </a:ext>
            </a:extLst>
          </p:cNvPr>
          <p:cNvCxnSpPr>
            <a:cxnSpLocks/>
          </p:cNvCxnSpPr>
          <p:nvPr/>
        </p:nvCxnSpPr>
        <p:spPr bwMode="auto">
          <a:xfrm flipV="1">
            <a:off x="10401461" y="2462199"/>
            <a:ext cx="0" cy="889413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Ovale 43">
            <a:extLst>
              <a:ext uri="{FF2B5EF4-FFF2-40B4-BE49-F238E27FC236}">
                <a16:creationId xmlns:a16="http://schemas.microsoft.com/office/drawing/2014/main" id="{E5341A24-28D3-0CA5-279B-8532474E2F9D}"/>
              </a:ext>
            </a:extLst>
          </p:cNvPr>
          <p:cNvSpPr/>
          <p:nvPr/>
        </p:nvSpPr>
        <p:spPr bwMode="auto">
          <a:xfrm>
            <a:off x="10311461" y="2282199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45" name="Connettore diritto 44">
            <a:extLst>
              <a:ext uri="{FF2B5EF4-FFF2-40B4-BE49-F238E27FC236}">
                <a16:creationId xmlns:a16="http://schemas.microsoft.com/office/drawing/2014/main" id="{33F252A7-7200-0029-31F6-4256FD55357E}"/>
              </a:ext>
            </a:extLst>
          </p:cNvPr>
          <p:cNvCxnSpPr>
            <a:cxnSpLocks/>
          </p:cNvCxnSpPr>
          <p:nvPr/>
        </p:nvCxnSpPr>
        <p:spPr bwMode="auto">
          <a:xfrm flipV="1">
            <a:off x="928718" y="2465967"/>
            <a:ext cx="0" cy="889413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e 45">
            <a:extLst>
              <a:ext uri="{FF2B5EF4-FFF2-40B4-BE49-F238E27FC236}">
                <a16:creationId xmlns:a16="http://schemas.microsoft.com/office/drawing/2014/main" id="{AB21D4AF-E581-CDF9-3CB4-DB99C11AE715}"/>
              </a:ext>
            </a:extLst>
          </p:cNvPr>
          <p:cNvSpPr/>
          <p:nvPr/>
        </p:nvSpPr>
        <p:spPr bwMode="auto">
          <a:xfrm>
            <a:off x="838718" y="2285967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04C5D293-EF30-C3C4-C3B6-9150495045BE}"/>
              </a:ext>
            </a:extLst>
          </p:cNvPr>
          <p:cNvSpPr txBox="1"/>
          <p:nvPr/>
        </p:nvSpPr>
        <p:spPr bwMode="auto">
          <a:xfrm>
            <a:off x="931924" y="2607871"/>
            <a:ext cx="1463862" cy="830997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bg1">
                    <a:lumMod val="75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1975-1978: </a:t>
            </a:r>
          </a:p>
          <a:p>
            <a:r>
              <a:rPr lang="it-IT" sz="1600" dirty="0">
                <a:solidFill>
                  <a:schemeClr val="bg1">
                    <a:lumMod val="75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1st discrete </a:t>
            </a:r>
          </a:p>
          <a:p>
            <a:r>
              <a:rPr lang="it-IT" sz="1600" dirty="0" err="1">
                <a:solidFill>
                  <a:schemeClr val="bg1">
                    <a:lumMod val="75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fiber</a:t>
            </a:r>
            <a:r>
              <a:rPr lang="it-IT" sz="1600" dirty="0">
                <a:solidFill>
                  <a:schemeClr val="bg1">
                    <a:lumMod val="75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sz="1600" dirty="0" err="1">
                <a:solidFill>
                  <a:schemeClr val="bg1">
                    <a:lumMod val="75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sensors</a:t>
            </a:r>
            <a:endParaRPr lang="it-IT" sz="1600" dirty="0">
              <a:solidFill>
                <a:schemeClr val="bg1">
                  <a:lumMod val="75000"/>
                </a:schemeClr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cxnSp>
        <p:nvCxnSpPr>
          <p:cNvPr id="48" name="Connettore diritto 47">
            <a:extLst>
              <a:ext uri="{FF2B5EF4-FFF2-40B4-BE49-F238E27FC236}">
                <a16:creationId xmlns:a16="http://schemas.microsoft.com/office/drawing/2014/main" id="{27551205-358E-DD9A-25B9-B5E4FC8FC883}"/>
              </a:ext>
            </a:extLst>
          </p:cNvPr>
          <p:cNvCxnSpPr>
            <a:cxnSpLocks/>
          </p:cNvCxnSpPr>
          <p:nvPr/>
        </p:nvCxnSpPr>
        <p:spPr bwMode="auto">
          <a:xfrm flipV="1">
            <a:off x="6448874" y="2469794"/>
            <a:ext cx="0" cy="889413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Ovale 48">
            <a:extLst>
              <a:ext uri="{FF2B5EF4-FFF2-40B4-BE49-F238E27FC236}">
                <a16:creationId xmlns:a16="http://schemas.microsoft.com/office/drawing/2014/main" id="{10C94220-625F-58CD-73C6-2B6B5D0A6850}"/>
              </a:ext>
            </a:extLst>
          </p:cNvPr>
          <p:cNvSpPr/>
          <p:nvPr/>
        </p:nvSpPr>
        <p:spPr bwMode="auto">
          <a:xfrm>
            <a:off x="6358874" y="2289794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0" name="CasellaDiTesto 49">
            <a:extLst>
              <a:ext uri="{FF2B5EF4-FFF2-40B4-BE49-F238E27FC236}">
                <a16:creationId xmlns:a16="http://schemas.microsoft.com/office/drawing/2014/main" id="{F0928AF1-4302-6D1B-D18E-0BDB0A8BF651}"/>
              </a:ext>
            </a:extLst>
          </p:cNvPr>
          <p:cNvSpPr txBox="1"/>
          <p:nvPr/>
        </p:nvSpPr>
        <p:spPr bwMode="auto">
          <a:xfrm>
            <a:off x="5187476" y="2611698"/>
            <a:ext cx="1293944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r"/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2005:</a:t>
            </a:r>
          </a:p>
          <a:p>
            <a:pPr algn="r"/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OTDR </a:t>
            </a:r>
            <a:r>
              <a:rPr lang="it-IT" sz="1600" dirty="0" err="1">
                <a:latin typeface="Rubik" panose="02000604000000020004" pitchFamily="2" charset="-79"/>
                <a:cs typeface="Rubik" panose="02000604000000020004" pitchFamily="2" charset="-79"/>
              </a:rPr>
              <a:t>used</a:t>
            </a:r>
            <a:endParaRPr lang="it-IT" sz="1600" dirty="0">
              <a:latin typeface="Rubik" panose="02000604000000020004" pitchFamily="2" charset="-79"/>
              <a:cs typeface="Rubik" panose="02000604000000020004" pitchFamily="2" charset="-79"/>
            </a:endParaRPr>
          </a:p>
          <a:p>
            <a:pPr algn="r"/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for sensing</a:t>
            </a:r>
          </a:p>
        </p:txBody>
      </p:sp>
      <p:cxnSp>
        <p:nvCxnSpPr>
          <p:cNvPr id="55" name="Connettore diritto 54">
            <a:extLst>
              <a:ext uri="{FF2B5EF4-FFF2-40B4-BE49-F238E27FC236}">
                <a16:creationId xmlns:a16="http://schemas.microsoft.com/office/drawing/2014/main" id="{CE7AB795-78FB-3C36-E834-334F34A776AF}"/>
              </a:ext>
            </a:extLst>
          </p:cNvPr>
          <p:cNvCxnSpPr>
            <a:cxnSpLocks/>
          </p:cNvCxnSpPr>
          <p:nvPr/>
        </p:nvCxnSpPr>
        <p:spPr bwMode="auto">
          <a:xfrm flipV="1">
            <a:off x="2713540" y="2465967"/>
            <a:ext cx="0" cy="889413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Ovale 55">
            <a:extLst>
              <a:ext uri="{FF2B5EF4-FFF2-40B4-BE49-F238E27FC236}">
                <a16:creationId xmlns:a16="http://schemas.microsoft.com/office/drawing/2014/main" id="{D4773035-D599-C56C-A63D-EE5EC2B9E8F6}"/>
              </a:ext>
            </a:extLst>
          </p:cNvPr>
          <p:cNvSpPr/>
          <p:nvPr/>
        </p:nvSpPr>
        <p:spPr bwMode="auto">
          <a:xfrm>
            <a:off x="2623540" y="2285967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7" name="CasellaDiTesto 56">
            <a:extLst>
              <a:ext uri="{FF2B5EF4-FFF2-40B4-BE49-F238E27FC236}">
                <a16:creationId xmlns:a16="http://schemas.microsoft.com/office/drawing/2014/main" id="{12B88BAC-5C02-E8CA-2EF3-CD65183E1B4B}"/>
              </a:ext>
            </a:extLst>
          </p:cNvPr>
          <p:cNvSpPr txBox="1"/>
          <p:nvPr/>
        </p:nvSpPr>
        <p:spPr bwMode="auto">
          <a:xfrm>
            <a:off x="2701226" y="2611414"/>
            <a:ext cx="2013692" cy="830997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none" rtlCol="0">
            <a:spAutoFit/>
          </a:bodyPr>
          <a:lstStyle/>
          <a:p>
            <a:r>
              <a:rPr lang="it-IT" sz="1600" dirty="0">
                <a:solidFill>
                  <a:schemeClr val="bg1">
                    <a:lumMod val="75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1986-1989:</a:t>
            </a:r>
          </a:p>
          <a:p>
            <a:r>
              <a:rPr lang="it-IT" sz="1600" dirty="0" err="1">
                <a:solidFill>
                  <a:schemeClr val="bg1">
                    <a:lumMod val="75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Brillouin</a:t>
            </a:r>
            <a:r>
              <a:rPr lang="it-IT" sz="1600" dirty="0">
                <a:solidFill>
                  <a:schemeClr val="bg1">
                    <a:lumMod val="75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/Raman-</a:t>
            </a:r>
          </a:p>
          <a:p>
            <a:r>
              <a:rPr lang="it-IT" sz="1600" dirty="0">
                <a:solidFill>
                  <a:schemeClr val="bg1">
                    <a:lumMod val="75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scattering </a:t>
            </a:r>
            <a:r>
              <a:rPr lang="it-IT" sz="1600" dirty="0" err="1">
                <a:solidFill>
                  <a:schemeClr val="bg1">
                    <a:lumMod val="75000"/>
                  </a:schemeClr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sensors</a:t>
            </a:r>
            <a:endParaRPr lang="it-IT" sz="1600" dirty="0">
              <a:solidFill>
                <a:schemeClr val="bg1">
                  <a:lumMod val="75000"/>
                </a:schemeClr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cxnSp>
        <p:nvCxnSpPr>
          <p:cNvPr id="58" name="Connettore diritto 57">
            <a:extLst>
              <a:ext uri="{FF2B5EF4-FFF2-40B4-BE49-F238E27FC236}">
                <a16:creationId xmlns:a16="http://schemas.microsoft.com/office/drawing/2014/main" id="{07C54403-E694-4479-653A-480FBCC44881}"/>
              </a:ext>
            </a:extLst>
          </p:cNvPr>
          <p:cNvCxnSpPr>
            <a:cxnSpLocks/>
          </p:cNvCxnSpPr>
          <p:nvPr/>
        </p:nvCxnSpPr>
        <p:spPr bwMode="auto">
          <a:xfrm flipV="1">
            <a:off x="8500110" y="2466554"/>
            <a:ext cx="0" cy="889413"/>
          </a:xfrm>
          <a:prstGeom prst="line">
            <a:avLst/>
          </a:prstGeom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e 58">
            <a:extLst>
              <a:ext uri="{FF2B5EF4-FFF2-40B4-BE49-F238E27FC236}">
                <a16:creationId xmlns:a16="http://schemas.microsoft.com/office/drawing/2014/main" id="{4D8D5338-219E-D6C0-5D51-50F691B488F5}"/>
              </a:ext>
            </a:extLst>
          </p:cNvPr>
          <p:cNvSpPr/>
          <p:nvPr/>
        </p:nvSpPr>
        <p:spPr bwMode="auto">
          <a:xfrm>
            <a:off x="8410110" y="2286554"/>
            <a:ext cx="180000" cy="180000"/>
          </a:xfrm>
          <a:prstGeom prst="ellipse">
            <a:avLst/>
          </a:prstGeom>
          <a:solidFill>
            <a:schemeClr val="bg1"/>
          </a:solidFill>
          <a:ln w="25400">
            <a:solidFill>
              <a:srgbClr val="2E309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0" name="CasellaDiTesto 59">
            <a:extLst>
              <a:ext uri="{FF2B5EF4-FFF2-40B4-BE49-F238E27FC236}">
                <a16:creationId xmlns:a16="http://schemas.microsoft.com/office/drawing/2014/main" id="{176E6E94-BD12-44BD-76B3-03798B15E624}"/>
              </a:ext>
            </a:extLst>
          </p:cNvPr>
          <p:cNvSpPr txBox="1"/>
          <p:nvPr/>
        </p:nvSpPr>
        <p:spPr bwMode="auto">
          <a:xfrm>
            <a:off x="6924523" y="2608458"/>
            <a:ext cx="1608133" cy="830997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r"/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2013-2014:</a:t>
            </a:r>
          </a:p>
          <a:p>
            <a:pPr algn="r"/>
            <a:r>
              <a:rPr lang="it-IT" sz="1600" dirty="0" err="1">
                <a:latin typeface="Rubik" panose="02000604000000020004" pitchFamily="2" charset="-79"/>
                <a:cs typeface="Rubik" panose="02000604000000020004" pitchFamily="2" charset="-79"/>
              </a:rPr>
              <a:t>Fiber</a:t>
            </a:r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 sensing</a:t>
            </a:r>
          </a:p>
          <a:p>
            <a:pPr algn="r"/>
            <a:r>
              <a:rPr lang="it-IT" sz="1600" dirty="0">
                <a:latin typeface="Rubik" panose="02000604000000020004" pitchFamily="2" charset="-79"/>
                <a:cs typeface="Rubik" panose="02000604000000020004" pitchFamily="2" charset="-79"/>
              </a:rPr>
              <a:t>in </a:t>
            </a:r>
            <a:r>
              <a:rPr lang="it-IT" sz="1600" dirty="0" err="1">
                <a:latin typeface="Rubik" panose="02000604000000020004" pitchFamily="2" charset="-79"/>
                <a:cs typeface="Rubik" panose="02000604000000020004" pitchFamily="2" charset="-79"/>
              </a:rPr>
              <a:t>geosciences</a:t>
            </a:r>
            <a:endParaRPr lang="it-IT" sz="1600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61" name="Rettangolo 60">
            <a:extLst>
              <a:ext uri="{FF2B5EF4-FFF2-40B4-BE49-F238E27FC236}">
                <a16:creationId xmlns:a16="http://schemas.microsoft.com/office/drawing/2014/main" id="{05273DAE-B614-F126-1E02-981AA689989F}"/>
              </a:ext>
            </a:extLst>
          </p:cNvPr>
          <p:cNvSpPr/>
          <p:nvPr/>
        </p:nvSpPr>
        <p:spPr>
          <a:xfrm>
            <a:off x="2623540" y="5616113"/>
            <a:ext cx="790220" cy="6195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3" name="Immagine 62">
            <a:extLst>
              <a:ext uri="{FF2B5EF4-FFF2-40B4-BE49-F238E27FC236}">
                <a16:creationId xmlns:a16="http://schemas.microsoft.com/office/drawing/2014/main" id="{571BA8B9-C99C-2F0D-28D8-2FA363800F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01226" y="5682364"/>
            <a:ext cx="900036" cy="431524"/>
          </a:xfrm>
          <a:prstGeom prst="rect">
            <a:avLst/>
          </a:prstGeom>
        </p:spPr>
      </p:pic>
      <p:sp>
        <p:nvSpPr>
          <p:cNvPr id="64" name="Rettangolo 63">
            <a:extLst>
              <a:ext uri="{FF2B5EF4-FFF2-40B4-BE49-F238E27FC236}">
                <a16:creationId xmlns:a16="http://schemas.microsoft.com/office/drawing/2014/main" id="{E3A26935-AFB9-D07C-9569-0600FCE36B40}"/>
              </a:ext>
            </a:extLst>
          </p:cNvPr>
          <p:cNvSpPr/>
          <p:nvPr/>
        </p:nvSpPr>
        <p:spPr bwMode="auto">
          <a:xfrm>
            <a:off x="3581027" y="4896165"/>
            <a:ext cx="790220" cy="664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5" name="Rettangolo 64">
            <a:extLst>
              <a:ext uri="{FF2B5EF4-FFF2-40B4-BE49-F238E27FC236}">
                <a16:creationId xmlns:a16="http://schemas.microsoft.com/office/drawing/2014/main" id="{64E7309E-89C8-A913-98FC-67EE1F52F26F}"/>
              </a:ext>
            </a:extLst>
          </p:cNvPr>
          <p:cNvSpPr/>
          <p:nvPr/>
        </p:nvSpPr>
        <p:spPr bwMode="auto">
          <a:xfrm>
            <a:off x="5825847" y="4856956"/>
            <a:ext cx="943054" cy="5327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7" name="Immagine 66">
            <a:extLst>
              <a:ext uri="{FF2B5EF4-FFF2-40B4-BE49-F238E27FC236}">
                <a16:creationId xmlns:a16="http://schemas.microsoft.com/office/drawing/2014/main" id="{1CBAB77E-4005-D799-CE8E-FB531D619A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87587" y="4891519"/>
            <a:ext cx="801402" cy="431524"/>
          </a:xfrm>
          <a:prstGeom prst="rect">
            <a:avLst/>
          </a:prstGeom>
        </p:spPr>
      </p:pic>
      <p:sp>
        <p:nvSpPr>
          <p:cNvPr id="69" name="Rettangolo 68">
            <a:extLst>
              <a:ext uri="{FF2B5EF4-FFF2-40B4-BE49-F238E27FC236}">
                <a16:creationId xmlns:a16="http://schemas.microsoft.com/office/drawing/2014/main" id="{E8C4475A-6E14-EBA1-7575-52DA6F717E4D}"/>
              </a:ext>
            </a:extLst>
          </p:cNvPr>
          <p:cNvSpPr/>
          <p:nvPr/>
        </p:nvSpPr>
        <p:spPr bwMode="auto">
          <a:xfrm>
            <a:off x="5943743" y="5009356"/>
            <a:ext cx="415131" cy="5327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68" name="Immagine 67">
            <a:extLst>
              <a:ext uri="{FF2B5EF4-FFF2-40B4-BE49-F238E27FC236}">
                <a16:creationId xmlns:a16="http://schemas.microsoft.com/office/drawing/2014/main" id="{F4BC7A75-91FC-35DD-024C-E8BE233A68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5576275" y="4832596"/>
            <a:ext cx="516346" cy="278032"/>
          </a:xfrm>
          <a:prstGeom prst="rect">
            <a:avLst/>
          </a:prstGeom>
        </p:spPr>
      </p:pic>
      <p:sp>
        <p:nvSpPr>
          <p:cNvPr id="70" name="CasellaDiTesto 69">
            <a:extLst>
              <a:ext uri="{FF2B5EF4-FFF2-40B4-BE49-F238E27FC236}">
                <a16:creationId xmlns:a16="http://schemas.microsoft.com/office/drawing/2014/main" id="{B191281A-A8DB-70C6-1B72-771DA9158828}"/>
              </a:ext>
            </a:extLst>
          </p:cNvPr>
          <p:cNvSpPr txBox="1"/>
          <p:nvPr/>
        </p:nvSpPr>
        <p:spPr>
          <a:xfrm>
            <a:off x="1958259" y="6037768"/>
            <a:ext cx="1133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Laser </a:t>
            </a:r>
            <a:r>
              <a:rPr lang="it-IT" sz="1400" dirty="0" err="1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pulse</a:t>
            </a:r>
            <a:endParaRPr lang="it-IT" sz="1400" dirty="0">
              <a:solidFill>
                <a:srgbClr val="FF0000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71" name="CasellaDiTesto 70">
            <a:extLst>
              <a:ext uri="{FF2B5EF4-FFF2-40B4-BE49-F238E27FC236}">
                <a16:creationId xmlns:a16="http://schemas.microsoft.com/office/drawing/2014/main" id="{88FE0E9B-3CED-F3BB-1CC5-9A7E11324AE9}"/>
              </a:ext>
            </a:extLst>
          </p:cNvPr>
          <p:cNvSpPr txBox="1"/>
          <p:nvPr/>
        </p:nvSpPr>
        <p:spPr bwMode="auto">
          <a:xfrm>
            <a:off x="2696754" y="4807502"/>
            <a:ext cx="1342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Scattering #1</a:t>
            </a:r>
          </a:p>
        </p:txBody>
      </p:sp>
      <p:sp>
        <p:nvSpPr>
          <p:cNvPr id="72" name="CasellaDiTesto 71">
            <a:extLst>
              <a:ext uri="{FF2B5EF4-FFF2-40B4-BE49-F238E27FC236}">
                <a16:creationId xmlns:a16="http://schemas.microsoft.com/office/drawing/2014/main" id="{21B0B88B-B482-D80B-41EF-8FB79EC7347C}"/>
              </a:ext>
            </a:extLst>
          </p:cNvPr>
          <p:cNvSpPr txBox="1"/>
          <p:nvPr/>
        </p:nvSpPr>
        <p:spPr bwMode="auto">
          <a:xfrm>
            <a:off x="4570356" y="4686637"/>
            <a:ext cx="1342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Scattering #2</a:t>
            </a:r>
          </a:p>
        </p:txBody>
      </p:sp>
      <p:grpSp>
        <p:nvGrpSpPr>
          <p:cNvPr id="73" name="Gruppo 72">
            <a:extLst>
              <a:ext uri="{FF2B5EF4-FFF2-40B4-BE49-F238E27FC236}">
                <a16:creationId xmlns:a16="http://schemas.microsoft.com/office/drawing/2014/main" id="{534D454D-F026-610A-0E97-60FDF8DE554F}"/>
              </a:ext>
            </a:extLst>
          </p:cNvPr>
          <p:cNvGrpSpPr/>
          <p:nvPr/>
        </p:nvGrpSpPr>
        <p:grpSpPr>
          <a:xfrm>
            <a:off x="1281598" y="1239058"/>
            <a:ext cx="1178760" cy="1230736"/>
            <a:chOff x="1396760" y="1598291"/>
            <a:chExt cx="1178760" cy="1230736"/>
          </a:xfrm>
        </p:grpSpPr>
        <p:cxnSp>
          <p:nvCxnSpPr>
            <p:cNvPr id="74" name="Connettore diritto 73">
              <a:extLst>
                <a:ext uri="{FF2B5EF4-FFF2-40B4-BE49-F238E27FC236}">
                  <a16:creationId xmlns:a16="http://schemas.microsoft.com/office/drawing/2014/main" id="{BA2B5FE5-EC8F-2BBD-26EE-3AA0794F296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86760" y="1620576"/>
              <a:ext cx="0" cy="1122627"/>
            </a:xfrm>
            <a:prstGeom prst="line">
              <a:avLst/>
            </a:prstGeom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Ovale 74">
              <a:extLst>
                <a:ext uri="{FF2B5EF4-FFF2-40B4-BE49-F238E27FC236}">
                  <a16:creationId xmlns:a16="http://schemas.microsoft.com/office/drawing/2014/main" id="{C90FA29E-1A41-4803-4C0E-D1A2E8443E00}"/>
                </a:ext>
              </a:extLst>
            </p:cNvPr>
            <p:cNvSpPr/>
            <p:nvPr/>
          </p:nvSpPr>
          <p:spPr>
            <a:xfrm>
              <a:off x="1396760" y="2649027"/>
              <a:ext cx="180000" cy="180000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FFAA1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76" name="CasellaDiTesto 75">
              <a:extLst>
                <a:ext uri="{FF2B5EF4-FFF2-40B4-BE49-F238E27FC236}">
                  <a16:creationId xmlns:a16="http://schemas.microsoft.com/office/drawing/2014/main" id="{02844CE6-3D43-28A6-CDC6-11B2CC2D130A}"/>
                </a:ext>
              </a:extLst>
            </p:cNvPr>
            <p:cNvSpPr txBox="1"/>
            <p:nvPr/>
          </p:nvSpPr>
          <p:spPr>
            <a:xfrm>
              <a:off x="1486760" y="1598291"/>
              <a:ext cx="1088760" cy="83099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it-IT" sz="1600" dirty="0">
                  <a:latin typeface="Rubik" panose="02000604000000020004" pitchFamily="2" charset="-79"/>
                  <a:cs typeface="Rubik" panose="02000604000000020004" pitchFamily="2" charset="-79"/>
                </a:rPr>
                <a:t>1981: </a:t>
              </a:r>
            </a:p>
            <a:p>
              <a:r>
                <a:rPr lang="it-IT" sz="1600" dirty="0">
                  <a:latin typeface="Rubik" panose="02000604000000020004" pitchFamily="2" charset="-79"/>
                  <a:cs typeface="Rubik" panose="02000604000000020004" pitchFamily="2" charset="-79"/>
                </a:rPr>
                <a:t>OTDR</a:t>
              </a:r>
            </a:p>
            <a:p>
              <a:r>
                <a:rPr lang="it-IT" sz="1600" dirty="0" err="1">
                  <a:latin typeface="Rubik" panose="02000604000000020004" pitchFamily="2" charset="-79"/>
                  <a:cs typeface="Rubik" panose="02000604000000020004" pitchFamily="2" charset="-79"/>
                </a:rPr>
                <a:t>invention</a:t>
              </a:r>
              <a:endParaRPr lang="it-IT" sz="1600" dirty="0">
                <a:latin typeface="Rubik" panose="02000604000000020004" pitchFamily="2" charset="-79"/>
                <a:cs typeface="Rubik" panose="02000604000000020004" pitchFamily="2" charset="-79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1901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Optical Time-Domain </a:t>
            </a:r>
            <a:r>
              <a:rPr lang="it-IT" dirty="0" err="1"/>
              <a:t>Reflectometry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0"/>
          </p:nvPr>
        </p:nvSpPr>
        <p:spPr bwMode="auto"/>
        <p:txBody>
          <a:bodyPr/>
          <a:lstStyle/>
          <a:p>
            <a:pPr>
              <a:defRPr/>
            </a:pPr>
            <a:r>
              <a:rPr lang="it-IT" dirty="0"/>
              <a:t>Cecilia Clivati - INRIM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C906A02E-EE17-477B-9312-8E0C1C603D39}" type="slidenum">
              <a:rPr lang="it-IT"/>
              <a:t>9</a:t>
            </a:fld>
            <a:endParaRPr lang="it-IT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6BCD077A-A867-4F89-F368-81404E4CD82B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42577" y="974025"/>
            <a:ext cx="3513569" cy="2100455"/>
          </a:xfrm>
          <a:prstGeom prst="rect">
            <a:avLst/>
          </a:prstGeom>
          <a:ln w="18000">
            <a:noFill/>
            <a:round/>
          </a:ln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AC486BB0-4D9A-FC25-E3D1-DC59B97554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36638" y="982652"/>
            <a:ext cx="2933055" cy="1954512"/>
          </a:xfrm>
          <a:prstGeom prst="rect">
            <a:avLst/>
          </a:prstGeom>
        </p:spPr>
      </p:pic>
      <p:pic>
        <p:nvPicPr>
          <p:cNvPr id="26" name="Immagine 25">
            <a:extLst>
              <a:ext uri="{FF2B5EF4-FFF2-40B4-BE49-F238E27FC236}">
                <a16:creationId xmlns:a16="http://schemas.microsoft.com/office/drawing/2014/main" id="{6B7EFF0F-8F46-1199-9381-D27AF4AB1D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9991" y="982652"/>
            <a:ext cx="2933055" cy="2699109"/>
          </a:xfrm>
          <a:prstGeom prst="rect">
            <a:avLst/>
          </a:prstGeom>
        </p:spPr>
      </p:pic>
      <p:pic>
        <p:nvPicPr>
          <p:cNvPr id="37" name="Immagine 36">
            <a:extLst>
              <a:ext uri="{FF2B5EF4-FFF2-40B4-BE49-F238E27FC236}">
                <a16:creationId xmlns:a16="http://schemas.microsoft.com/office/drawing/2014/main" id="{B070FFD0-1AA5-8115-0F66-FE6BF5FB73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99991" y="2761447"/>
            <a:ext cx="1242424" cy="920314"/>
          </a:xfrm>
          <a:prstGeom prst="rect">
            <a:avLst/>
          </a:prstGeom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8B9570D3-5011-7632-8681-AA7F1995465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9390" t="65229" r="8030" b="7400"/>
          <a:stretch/>
        </p:blipFill>
        <p:spPr>
          <a:xfrm>
            <a:off x="10073440" y="982652"/>
            <a:ext cx="2167188" cy="2955636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660DEC39-2A4F-3B8A-2EC9-11DACC440FED}"/>
              </a:ext>
            </a:extLst>
          </p:cNvPr>
          <p:cNvSpPr txBox="1"/>
          <p:nvPr/>
        </p:nvSpPr>
        <p:spPr bwMode="auto">
          <a:xfrm>
            <a:off x="7798724" y="4785578"/>
            <a:ext cx="4137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Point-by-point acoustic </a:t>
            </a:r>
            <a:r>
              <a:rPr lang="it-IT" dirty="0" err="1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map</a:t>
            </a:r>
            <a:r>
              <a:rPr lang="it-IT" dirty="0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</a:t>
            </a:r>
            <a:r>
              <a:rPr lang="it-IT" dirty="0" err="1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along</a:t>
            </a:r>
            <a:r>
              <a:rPr lang="it-IT" dirty="0">
                <a:solidFill>
                  <a:srgbClr val="00B05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 cable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FA961860-0F5D-A62D-1DEE-7809A3F8F593}"/>
              </a:ext>
            </a:extLst>
          </p:cNvPr>
          <p:cNvSpPr txBox="1"/>
          <p:nvPr/>
        </p:nvSpPr>
        <p:spPr bwMode="auto">
          <a:xfrm>
            <a:off x="284724" y="4031474"/>
            <a:ext cx="4480714" cy="40011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it-IT" sz="2000" dirty="0">
                <a:latin typeface="Rubik" panose="02000604000000020004" pitchFamily="2" charset="-79"/>
                <a:cs typeface="Rubik" panose="02000604000000020004" pitchFamily="2" charset="-79"/>
              </a:rPr>
              <a:t>Optical Time Domain </a:t>
            </a:r>
            <a:r>
              <a:rPr lang="it-IT" sz="2000" dirty="0" err="1">
                <a:latin typeface="Rubik" panose="02000604000000020004" pitchFamily="2" charset="-79"/>
                <a:cs typeface="Rubik" panose="02000604000000020004" pitchFamily="2" charset="-79"/>
              </a:rPr>
              <a:t>Reflectometry</a:t>
            </a:r>
            <a:r>
              <a:rPr lang="it-IT" sz="2000" dirty="0">
                <a:latin typeface="Rubik" panose="02000604000000020004" pitchFamily="2" charset="-79"/>
                <a:cs typeface="Rubik" panose="02000604000000020004" pitchFamily="2" charset="-79"/>
              </a:rPr>
              <a:t>: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62986910-E3C0-CFE7-5C7C-70901F4E86EF}"/>
              </a:ext>
            </a:extLst>
          </p:cNvPr>
          <p:cNvPicPr/>
          <p:nvPr/>
        </p:nvPicPr>
        <p:blipFill rotWithShape="1">
          <a:blip r:embed="rId7"/>
          <a:srcRect t="14303"/>
          <a:stretch/>
        </p:blipFill>
        <p:spPr bwMode="auto">
          <a:xfrm>
            <a:off x="104269" y="4966411"/>
            <a:ext cx="7752240" cy="1542558"/>
          </a:xfrm>
          <a:prstGeom prst="rect">
            <a:avLst/>
          </a:prstGeom>
          <a:ln w="0">
            <a:noFill/>
          </a:ln>
        </p:spPr>
      </p:pic>
      <p:sp>
        <p:nvSpPr>
          <p:cNvPr id="9" name="Rettangolo 8">
            <a:extLst>
              <a:ext uri="{FF2B5EF4-FFF2-40B4-BE49-F238E27FC236}">
                <a16:creationId xmlns:a16="http://schemas.microsoft.com/office/drawing/2014/main" id="{86690B89-F5A8-1193-3C40-910AD4BE18E8}"/>
              </a:ext>
            </a:extLst>
          </p:cNvPr>
          <p:cNvSpPr/>
          <p:nvPr/>
        </p:nvSpPr>
        <p:spPr bwMode="auto">
          <a:xfrm>
            <a:off x="2623540" y="5616113"/>
            <a:ext cx="790220" cy="6195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3C6216C7-55A9-8BFA-68FC-619EB4623D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2701226" y="5682364"/>
            <a:ext cx="900036" cy="431524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85EF3395-E633-1D36-706F-C5AA856347AD}"/>
              </a:ext>
            </a:extLst>
          </p:cNvPr>
          <p:cNvSpPr/>
          <p:nvPr/>
        </p:nvSpPr>
        <p:spPr bwMode="auto">
          <a:xfrm>
            <a:off x="3581027" y="4896165"/>
            <a:ext cx="790220" cy="66443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71753619-CA11-3FBA-9D2E-C4444B79ABE5}"/>
              </a:ext>
            </a:extLst>
          </p:cNvPr>
          <p:cNvSpPr/>
          <p:nvPr/>
        </p:nvSpPr>
        <p:spPr bwMode="auto">
          <a:xfrm>
            <a:off x="5825847" y="4856956"/>
            <a:ext cx="943054" cy="5327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5A4178CE-BB19-BE78-961F-5FB37BEEE0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3587587" y="4891519"/>
            <a:ext cx="801402" cy="431524"/>
          </a:xfrm>
          <a:prstGeom prst="rect">
            <a:avLst/>
          </a:prstGeom>
        </p:spPr>
      </p:pic>
      <p:sp>
        <p:nvSpPr>
          <p:cNvPr id="14" name="Rettangolo 13">
            <a:extLst>
              <a:ext uri="{FF2B5EF4-FFF2-40B4-BE49-F238E27FC236}">
                <a16:creationId xmlns:a16="http://schemas.microsoft.com/office/drawing/2014/main" id="{145E9346-CF7B-468D-ABB3-F61AB6BB15FC}"/>
              </a:ext>
            </a:extLst>
          </p:cNvPr>
          <p:cNvSpPr/>
          <p:nvPr/>
        </p:nvSpPr>
        <p:spPr bwMode="auto">
          <a:xfrm>
            <a:off x="5943743" y="5009356"/>
            <a:ext cx="415131" cy="5327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740DDCEE-B4F3-E68C-B47D-9AA95E573A9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 bwMode="auto">
          <a:xfrm>
            <a:off x="5576275" y="4832596"/>
            <a:ext cx="516346" cy="278032"/>
          </a:xfrm>
          <a:prstGeom prst="rect">
            <a:avLst/>
          </a:prstGeom>
        </p:spPr>
      </p:pic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CD55DEBB-EE59-6827-6786-BFF496C7A696}"/>
              </a:ext>
            </a:extLst>
          </p:cNvPr>
          <p:cNvSpPr txBox="1"/>
          <p:nvPr/>
        </p:nvSpPr>
        <p:spPr bwMode="auto">
          <a:xfrm>
            <a:off x="1958259" y="6037768"/>
            <a:ext cx="1133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Laser </a:t>
            </a:r>
            <a:r>
              <a:rPr lang="it-IT" sz="1400" dirty="0" err="1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pulse</a:t>
            </a:r>
            <a:endParaRPr lang="it-IT" sz="1400" dirty="0">
              <a:solidFill>
                <a:srgbClr val="FF0000"/>
              </a:solidFill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56C2910C-1224-A8A9-FDCC-3BD170C73050}"/>
              </a:ext>
            </a:extLst>
          </p:cNvPr>
          <p:cNvSpPr txBox="1"/>
          <p:nvPr/>
        </p:nvSpPr>
        <p:spPr bwMode="auto">
          <a:xfrm>
            <a:off x="2696754" y="4807502"/>
            <a:ext cx="1342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Scattering #1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885F28F-30A9-2CF3-C18D-D29DAC68F832}"/>
              </a:ext>
            </a:extLst>
          </p:cNvPr>
          <p:cNvSpPr txBox="1"/>
          <p:nvPr/>
        </p:nvSpPr>
        <p:spPr bwMode="auto">
          <a:xfrm>
            <a:off x="4570356" y="4686637"/>
            <a:ext cx="13422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>
                <a:solidFill>
                  <a:srgbClr val="FF0000"/>
                </a:solidFill>
                <a:latin typeface="Rubik" panose="02000604000000020004" pitchFamily="2" charset="-79"/>
                <a:cs typeface="Rubik" panose="02000604000000020004" pitchFamily="2" charset="-79"/>
              </a:rPr>
              <a:t>Scattering #2</a:t>
            </a:r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ACEE49D5-6F13-DB5B-50BD-45B2DD909B22}"/>
              </a:ext>
            </a:extLst>
          </p:cNvPr>
          <p:cNvSpPr txBox="1"/>
          <p:nvPr/>
        </p:nvSpPr>
        <p:spPr>
          <a:xfrm>
            <a:off x="136082" y="2952912"/>
            <a:ext cx="61204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Z. Wang et al., </a:t>
            </a:r>
          </a:p>
          <a:p>
            <a:pPr>
              <a:lnSpc>
                <a:spcPct val="1000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Opt. </a:t>
            </a:r>
            <a:r>
              <a:rPr lang="it-IT" sz="1600" b="0" strike="noStrike" spc="-1" dirty="0" err="1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Expr</a:t>
            </a: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. 27, 23682 (2019) </a:t>
            </a:r>
            <a:endParaRPr lang="it-IT" sz="1600" b="0" strike="noStrike" spc="-1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4E461F42-8BA0-B748-00DE-BD177454C638}"/>
              </a:ext>
            </a:extLst>
          </p:cNvPr>
          <p:cNvSpPr txBox="1"/>
          <p:nvPr/>
        </p:nvSpPr>
        <p:spPr bwMode="auto">
          <a:xfrm>
            <a:off x="3882803" y="2957558"/>
            <a:ext cx="612044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N. Lindsey et al.,</a:t>
            </a:r>
          </a:p>
          <a:p>
            <a:pPr>
              <a:lnSpc>
                <a:spcPct val="1000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Science 366, 1103 (2019) </a:t>
            </a:r>
            <a:endParaRPr lang="it-IT" sz="1600" b="0" strike="noStrike" spc="-1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23" name="CasellaDiTesto 22">
            <a:extLst>
              <a:ext uri="{FF2B5EF4-FFF2-40B4-BE49-F238E27FC236}">
                <a16:creationId xmlns:a16="http://schemas.microsoft.com/office/drawing/2014/main" id="{BEA9D054-F08D-D665-C2BB-6E5693216797}"/>
              </a:ext>
            </a:extLst>
          </p:cNvPr>
          <p:cNvSpPr txBox="1"/>
          <p:nvPr/>
        </p:nvSpPr>
        <p:spPr bwMode="auto">
          <a:xfrm>
            <a:off x="6930983" y="3688438"/>
            <a:ext cx="341802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P. </a:t>
            </a:r>
            <a:r>
              <a:rPr lang="it-IT" sz="1600" b="0" strike="noStrike" spc="-1" dirty="0" err="1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Jousset</a:t>
            </a: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, G. </a:t>
            </a:r>
            <a:r>
              <a:rPr lang="it-IT" sz="1600" b="0" strike="noStrike" spc="-1" dirty="0" err="1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Currenti</a:t>
            </a: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 et al.,</a:t>
            </a:r>
          </a:p>
          <a:p>
            <a:pPr>
              <a:lnSpc>
                <a:spcPct val="100000"/>
              </a:lnSpc>
            </a:pPr>
            <a:r>
              <a:rPr lang="fr-FR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Nat. </a:t>
            </a:r>
            <a:r>
              <a:rPr lang="fr-FR" sz="1600" b="0" strike="noStrike" spc="-1" dirty="0" err="1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Comm</a:t>
            </a:r>
            <a:r>
              <a:rPr lang="fr-FR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. 13, 1753 (2022)</a:t>
            </a:r>
            <a:endParaRPr lang="it-IT" sz="1600" b="0" strike="noStrike" spc="-1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5ED923F3-9DCE-FB5C-ECEA-340F74256F3C}"/>
              </a:ext>
            </a:extLst>
          </p:cNvPr>
          <p:cNvSpPr txBox="1"/>
          <p:nvPr/>
        </p:nvSpPr>
        <p:spPr bwMode="auto">
          <a:xfrm>
            <a:off x="10016360" y="3935729"/>
            <a:ext cx="34180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it-IT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F. Walter et al.,</a:t>
            </a:r>
          </a:p>
          <a:p>
            <a:pPr>
              <a:lnSpc>
                <a:spcPct val="100000"/>
              </a:lnSpc>
            </a:pPr>
            <a:r>
              <a:rPr lang="fr-FR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Nat. </a:t>
            </a:r>
            <a:r>
              <a:rPr lang="fr-FR" sz="1600" b="0" strike="noStrike" spc="-1" dirty="0" err="1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Comm</a:t>
            </a:r>
            <a:r>
              <a:rPr lang="fr-FR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. 11, </a:t>
            </a:r>
          </a:p>
          <a:p>
            <a:pPr>
              <a:lnSpc>
                <a:spcPct val="100000"/>
              </a:lnSpc>
            </a:pPr>
            <a:r>
              <a:rPr lang="fr-FR" sz="1600" b="0" strike="noStrike" spc="-1" dirty="0">
                <a:solidFill>
                  <a:srgbClr val="000000"/>
                </a:solidFill>
                <a:latin typeface="Rubik" panose="02000604000000020004" pitchFamily="2" charset="-79"/>
                <a:ea typeface="Cambria"/>
                <a:cs typeface="Rubik" panose="02000604000000020004" pitchFamily="2" charset="-79"/>
              </a:rPr>
              <a:t>2436 (2020)</a:t>
            </a:r>
            <a:endParaRPr lang="it-IT" sz="1600" b="0" strike="noStrike" spc="-1" dirty="0">
              <a:latin typeface="Rubik" panose="02000604000000020004" pitchFamily="2" charset="-79"/>
              <a:cs typeface="Rubik" panose="02000604000000020004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7870496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WS23">
      <a:dk1>
        <a:sysClr val="windowText" lastClr="000000"/>
      </a:dk1>
      <a:lt1>
        <a:sysClr val="window" lastClr="FFFFFF"/>
      </a:lt1>
      <a:dk2>
        <a:srgbClr val="002060"/>
      </a:dk2>
      <a:lt2>
        <a:srgbClr val="FFC000"/>
      </a:lt2>
      <a:accent1>
        <a:srgbClr val="002D89"/>
      </a:accent1>
      <a:accent2>
        <a:srgbClr val="FFAA10"/>
      </a:accent2>
      <a:accent3>
        <a:srgbClr val="F4028F"/>
      </a:accent3>
      <a:accent4>
        <a:srgbClr val="2F75FF"/>
      </a:accent4>
      <a:accent5>
        <a:srgbClr val="FFFFFF"/>
      </a:accent5>
      <a:accent6>
        <a:srgbClr val="034A90"/>
      </a:accent6>
      <a:hlink>
        <a:srgbClr val="0563C1"/>
      </a:hlink>
      <a:folHlink>
        <a:srgbClr val="C849D4"/>
      </a:folHlink>
    </a:clrScheme>
    <a:fontScheme name="Office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3229</TotalTime>
  <Words>1158</Words>
  <Application>Microsoft Office PowerPoint</Application>
  <DocSecurity>0</DocSecurity>
  <PresentationFormat>Widescreen</PresentationFormat>
  <Paragraphs>346</Paragraphs>
  <Slides>22</Slides>
  <Notes>10</Notes>
  <HiddenSlides>1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8" baseType="lpstr">
      <vt:lpstr>Arial</vt:lpstr>
      <vt:lpstr>Segoe UI Semibold</vt:lpstr>
      <vt:lpstr>Calibri</vt:lpstr>
      <vt:lpstr>Rubik</vt:lpstr>
      <vt:lpstr>Rubik Medium</vt:lpstr>
      <vt:lpstr>Tema di Office</vt:lpstr>
      <vt:lpstr>   La rete in fibra come sensore:   attività e prospettive           per un monitoraggio geofisico globale</vt:lpstr>
      <vt:lpstr>The Italian Metrology Institute</vt:lpstr>
      <vt:lpstr>Optical Networks today</vt:lpstr>
      <vt:lpstr>The fiber as a sensor</vt:lpstr>
      <vt:lpstr>The fiber as a sensor</vt:lpstr>
      <vt:lpstr>The fiber as a sensor</vt:lpstr>
      <vt:lpstr>Distributed Fiber Optic Sensing</vt:lpstr>
      <vt:lpstr>Optical Time-Domain Reflectometry</vt:lpstr>
      <vt:lpstr>Optical Time-Domain Reflectometry</vt:lpstr>
      <vt:lpstr>Optical Time-Domain Reflectometry</vt:lpstr>
      <vt:lpstr>Sensing while carrying data</vt:lpstr>
      <vt:lpstr>Coherent laser interferometry</vt:lpstr>
      <vt:lpstr>Accessing remote areas with coherent laser interferometry</vt:lpstr>
      <vt:lpstr>Coherent laser interferometry on land</vt:lpstr>
      <vt:lpstr>Coherent laser interferometry on land</vt:lpstr>
      <vt:lpstr>Detecting weak, local earthquakes</vt:lpstr>
      <vt:lpstr>Besides earthquakes</vt:lpstr>
      <vt:lpstr>Integration and scalability</vt:lpstr>
      <vt:lpstr>Sensing while carrying data /2</vt:lpstr>
      <vt:lpstr>Concluding remarks</vt:lpstr>
      <vt:lpstr> Thank you</vt:lpstr>
      <vt:lpstr>Detection of strong, distant earthquakes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Titolo</dc:title>
  <dc:subject/>
  <dc:creator>Carlo Volpe</dc:creator>
  <cp:keywords/>
  <dc:description/>
  <cp:lastModifiedBy>Cecilia Clivati</cp:lastModifiedBy>
  <cp:revision>34</cp:revision>
  <dcterms:created xsi:type="dcterms:W3CDTF">2022-10-04T12:42:30Z</dcterms:created>
  <dcterms:modified xsi:type="dcterms:W3CDTF">2023-11-07T18:14:32Z</dcterms:modified>
  <cp:category/>
  <dc:identifier/>
  <cp:contentStatus/>
  <dc:language/>
  <cp:version/>
</cp:coreProperties>
</file>