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5" r:id="rId3"/>
  </p:sldMasterIdLst>
  <p:notesMasterIdLst>
    <p:notesMasterId r:id="rId33"/>
  </p:notesMasterIdLst>
  <p:handoutMasterIdLst>
    <p:handoutMasterId r:id="rId34"/>
  </p:handoutMasterIdLst>
  <p:sldIdLst>
    <p:sldId id="256" r:id="rId4"/>
    <p:sldId id="257" r:id="rId5"/>
    <p:sldId id="258" r:id="rId6"/>
    <p:sldId id="259" r:id="rId7"/>
    <p:sldId id="291" r:id="rId8"/>
    <p:sldId id="261" r:id="rId9"/>
    <p:sldId id="263" r:id="rId10"/>
    <p:sldId id="301" r:id="rId11"/>
    <p:sldId id="302" r:id="rId12"/>
    <p:sldId id="303" r:id="rId13"/>
    <p:sldId id="268" r:id="rId14"/>
    <p:sldId id="271" r:id="rId15"/>
    <p:sldId id="272" r:id="rId16"/>
    <p:sldId id="273" r:id="rId17"/>
    <p:sldId id="275" r:id="rId18"/>
    <p:sldId id="277" r:id="rId19"/>
    <p:sldId id="294" r:id="rId20"/>
    <p:sldId id="279" r:id="rId21"/>
    <p:sldId id="296" r:id="rId22"/>
    <p:sldId id="281" r:id="rId23"/>
    <p:sldId id="282" r:id="rId24"/>
    <p:sldId id="292" r:id="rId25"/>
    <p:sldId id="284" r:id="rId26"/>
    <p:sldId id="285" r:id="rId27"/>
    <p:sldId id="286" r:id="rId28"/>
    <p:sldId id="304" r:id="rId29"/>
    <p:sldId id="305" r:id="rId30"/>
    <p:sldId id="288" r:id="rId31"/>
    <p:sldId id="290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A2F"/>
    <a:srgbClr val="FFCC66"/>
    <a:srgbClr val="FFFF99"/>
    <a:srgbClr val="FF9933"/>
    <a:srgbClr val="B08600"/>
    <a:srgbClr val="FFCC00"/>
    <a:srgbClr val="F2C400"/>
    <a:srgbClr val="FFE36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Style léger 1 - Accentuation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583" autoAdjust="0"/>
    <p:restoredTop sz="94660"/>
  </p:normalViewPr>
  <p:slideViewPr>
    <p:cSldViewPr>
      <p:cViewPr varScale="1">
        <p:scale>
          <a:sx n="97" d="100"/>
          <a:sy n="97" d="100"/>
        </p:scale>
        <p:origin x="-7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247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BD28EA-86F6-4C1C-9CA8-065A65C24E24}" type="doc">
      <dgm:prSet loTypeId="urn:microsoft.com/office/officeart/2005/8/layout/venn1" loCatId="relationship" qsTypeId="urn:microsoft.com/office/officeart/2005/8/quickstyle/simple1#1" qsCatId="simple" csTypeId="urn:microsoft.com/office/officeart/2005/8/colors/accent1_2#1" csCatId="accent1" phldr="1"/>
      <dgm:spPr/>
    </dgm:pt>
    <dgm:pt modelId="{57FE9938-BCF0-47DD-8C94-958B5E37AE6D}">
      <dgm:prSet phldrT="[Texto]"/>
      <dgm:spPr/>
      <dgm:t>
        <a:bodyPr/>
        <a:lstStyle/>
        <a:p>
          <a:r>
            <a:rPr lang="fr-FR" dirty="0" err="1" smtClean="0"/>
            <a:t>Clinical</a:t>
          </a:r>
          <a:r>
            <a:rPr lang="fr-FR" dirty="0" smtClean="0"/>
            <a:t> Expertise</a:t>
          </a:r>
          <a:endParaRPr lang="en-US" dirty="0"/>
        </a:p>
      </dgm:t>
    </dgm:pt>
    <dgm:pt modelId="{40189D35-CA17-4258-8D52-D6AB43CCC5B4}" type="parTrans" cxnId="{DE3E657D-A98A-401A-A9A9-14233230A6F3}">
      <dgm:prSet/>
      <dgm:spPr/>
      <dgm:t>
        <a:bodyPr/>
        <a:lstStyle/>
        <a:p>
          <a:endParaRPr lang="en-US"/>
        </a:p>
      </dgm:t>
    </dgm:pt>
    <dgm:pt modelId="{4636EC98-AF44-431C-BF38-4433EF112963}" type="sibTrans" cxnId="{DE3E657D-A98A-401A-A9A9-14233230A6F3}">
      <dgm:prSet/>
      <dgm:spPr/>
      <dgm:t>
        <a:bodyPr/>
        <a:lstStyle/>
        <a:p>
          <a:endParaRPr lang="en-US"/>
        </a:p>
      </dgm:t>
    </dgm:pt>
    <dgm:pt modelId="{3D95F298-F5E9-467A-9960-CC9A42784170}">
      <dgm:prSet phldrT="[Texto]"/>
      <dgm:spPr/>
      <dgm:t>
        <a:bodyPr/>
        <a:lstStyle/>
        <a:p>
          <a:r>
            <a:rPr lang="fr-FR" dirty="0" smtClean="0"/>
            <a:t>Basic Neuroscience</a:t>
          </a:r>
          <a:endParaRPr lang="en-US" dirty="0"/>
        </a:p>
      </dgm:t>
    </dgm:pt>
    <dgm:pt modelId="{A62DBDF6-C4B0-432B-A4B3-1005D947B846}" type="parTrans" cxnId="{47AF7776-14AC-4456-B32E-9654AB09FAD1}">
      <dgm:prSet/>
      <dgm:spPr/>
      <dgm:t>
        <a:bodyPr/>
        <a:lstStyle/>
        <a:p>
          <a:endParaRPr lang="en-US"/>
        </a:p>
      </dgm:t>
    </dgm:pt>
    <dgm:pt modelId="{584FDDD3-27D1-4FAC-B3D2-353F3192A87E}" type="sibTrans" cxnId="{47AF7776-14AC-4456-B32E-9654AB09FAD1}">
      <dgm:prSet/>
      <dgm:spPr/>
      <dgm:t>
        <a:bodyPr/>
        <a:lstStyle/>
        <a:p>
          <a:endParaRPr lang="en-US"/>
        </a:p>
      </dgm:t>
    </dgm:pt>
    <dgm:pt modelId="{DEF66334-ED29-450B-8363-BA0230D7C02C}">
      <dgm:prSet phldrT="[Texto]"/>
      <dgm:spPr/>
      <dgm:t>
        <a:bodyPr/>
        <a:lstStyle/>
        <a:p>
          <a:r>
            <a:rPr lang="fr-FR" dirty="0" err="1" smtClean="0"/>
            <a:t>Physical</a:t>
          </a:r>
          <a:r>
            <a:rPr lang="fr-FR" dirty="0" smtClean="0"/>
            <a:t> Sciences</a:t>
          </a:r>
          <a:endParaRPr lang="en-US" dirty="0"/>
        </a:p>
      </dgm:t>
    </dgm:pt>
    <dgm:pt modelId="{F4767890-6B77-4802-9DAD-DC8268C31160}" type="parTrans" cxnId="{61319AC1-88D3-4992-8958-E5554D2F61F4}">
      <dgm:prSet/>
      <dgm:spPr/>
      <dgm:t>
        <a:bodyPr/>
        <a:lstStyle/>
        <a:p>
          <a:endParaRPr lang="en-US"/>
        </a:p>
      </dgm:t>
    </dgm:pt>
    <dgm:pt modelId="{3606DDAB-FCEF-46A1-9E1A-7A9F903E8657}" type="sibTrans" cxnId="{61319AC1-88D3-4992-8958-E5554D2F61F4}">
      <dgm:prSet/>
      <dgm:spPr/>
      <dgm:t>
        <a:bodyPr/>
        <a:lstStyle/>
        <a:p>
          <a:endParaRPr lang="en-US"/>
        </a:p>
      </dgm:t>
    </dgm:pt>
    <dgm:pt modelId="{1DE0DCFD-5B66-4D4A-80C4-17DBD6485A70}">
      <dgm:prSet phldrT="[Texto]"/>
      <dgm:spPr/>
      <dgm:t>
        <a:bodyPr/>
        <a:lstStyle/>
        <a:p>
          <a:r>
            <a:rPr lang="fr-FR" dirty="0" smtClean="0"/>
            <a:t>High-performance Infrastructure</a:t>
          </a:r>
          <a:endParaRPr lang="en-US" dirty="0"/>
        </a:p>
      </dgm:t>
    </dgm:pt>
    <dgm:pt modelId="{AF75BB02-F083-45FE-B2F5-C8060CCC6152}" type="parTrans" cxnId="{D7CA49F8-E599-42A4-8347-513570D24E2B}">
      <dgm:prSet/>
      <dgm:spPr/>
      <dgm:t>
        <a:bodyPr/>
        <a:lstStyle/>
        <a:p>
          <a:endParaRPr lang="en-US"/>
        </a:p>
      </dgm:t>
    </dgm:pt>
    <dgm:pt modelId="{65334CF9-39DE-4DAF-9A94-E35FFF39833F}" type="sibTrans" cxnId="{D7CA49F8-E599-42A4-8347-513570D24E2B}">
      <dgm:prSet/>
      <dgm:spPr/>
      <dgm:t>
        <a:bodyPr/>
        <a:lstStyle/>
        <a:p>
          <a:endParaRPr lang="en-US"/>
        </a:p>
      </dgm:t>
    </dgm:pt>
    <dgm:pt modelId="{03B995A3-67C5-47F0-813B-3BB72DB4789D}">
      <dgm:prSet phldrT="[Texto]"/>
      <dgm:spPr/>
      <dgm:t>
        <a:bodyPr/>
        <a:lstStyle/>
        <a:p>
          <a:r>
            <a:rPr lang="fr-FR" dirty="0" smtClean="0"/>
            <a:t>Imaging </a:t>
          </a:r>
          <a:r>
            <a:rPr lang="fr-FR" dirty="0" err="1" smtClean="0"/>
            <a:t>Technology</a:t>
          </a:r>
          <a:endParaRPr lang="en-US" dirty="0"/>
        </a:p>
      </dgm:t>
    </dgm:pt>
    <dgm:pt modelId="{5B2F5C5C-92CD-45E1-BF22-E52CC221A05E}" type="parTrans" cxnId="{AB2098C2-174D-40BF-8F42-CB4155A58263}">
      <dgm:prSet/>
      <dgm:spPr/>
      <dgm:t>
        <a:bodyPr/>
        <a:lstStyle/>
        <a:p>
          <a:endParaRPr lang="en-US"/>
        </a:p>
      </dgm:t>
    </dgm:pt>
    <dgm:pt modelId="{9B29CFE8-E698-4F37-91CF-BFDB8CAE4147}" type="sibTrans" cxnId="{AB2098C2-174D-40BF-8F42-CB4155A58263}">
      <dgm:prSet/>
      <dgm:spPr/>
      <dgm:t>
        <a:bodyPr/>
        <a:lstStyle/>
        <a:p>
          <a:endParaRPr lang="en-US"/>
        </a:p>
      </dgm:t>
    </dgm:pt>
    <dgm:pt modelId="{FE20BE6F-462D-471B-B7A0-40FE160C4D3B}" type="pres">
      <dgm:prSet presAssocID="{A0BD28EA-86F6-4C1C-9CA8-065A65C24E24}" presName="compositeShape" presStyleCnt="0">
        <dgm:presLayoutVars>
          <dgm:chMax val="7"/>
          <dgm:dir/>
          <dgm:resizeHandles val="exact"/>
        </dgm:presLayoutVars>
      </dgm:prSet>
      <dgm:spPr/>
    </dgm:pt>
    <dgm:pt modelId="{9102D3FB-0E3B-4F65-B8A3-2D2F6BA29122}" type="pres">
      <dgm:prSet presAssocID="{57FE9938-BCF0-47DD-8C94-958B5E37AE6D}" presName="circ1" presStyleLbl="vennNode1" presStyleIdx="0" presStyleCnt="5"/>
      <dgm:spPr/>
    </dgm:pt>
    <dgm:pt modelId="{7858E220-ED54-44D0-9D5C-94C343140DD9}" type="pres">
      <dgm:prSet presAssocID="{57FE9938-BCF0-47DD-8C94-958B5E37AE6D}" presName="circ1Tx" presStyleLbl="revTx" presStyleIdx="0" presStyleCnt="0" custLinFactNeighborX="739" custLinFactNeighborY="425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912D61F-86DF-46B6-8927-D53E5E90BF08}" type="pres">
      <dgm:prSet presAssocID="{3D95F298-F5E9-467A-9960-CC9A42784170}" presName="circ2" presStyleLbl="vennNode1" presStyleIdx="1" presStyleCnt="5"/>
      <dgm:spPr/>
    </dgm:pt>
    <dgm:pt modelId="{120AB474-3354-40DE-9A6D-E4436B56FB05}" type="pres">
      <dgm:prSet presAssocID="{3D95F298-F5E9-467A-9960-CC9A42784170}" presName="circ2Tx" presStyleLbl="revTx" presStyleIdx="0" presStyleCnt="0" custLinFactNeighborX="-15699" custLinFactNeighborY="-95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437036-EC50-4420-8651-67577F3E8DE3}" type="pres">
      <dgm:prSet presAssocID="{1DE0DCFD-5B66-4D4A-80C4-17DBD6485A70}" presName="circ3" presStyleLbl="vennNode1" presStyleIdx="2" presStyleCnt="5"/>
      <dgm:spPr/>
    </dgm:pt>
    <dgm:pt modelId="{670F5BD4-7E0A-436D-8B12-FC108779FDA1}" type="pres">
      <dgm:prSet presAssocID="{1DE0DCFD-5B66-4D4A-80C4-17DBD6485A70}" presName="circ3Tx" presStyleLbl="revTx" presStyleIdx="0" presStyleCnt="0" custLinFactNeighborX="-18053" custLinFactNeighborY="-644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394770-8AB5-486B-B575-533E0F31BF6B}" type="pres">
      <dgm:prSet presAssocID="{03B995A3-67C5-47F0-813B-3BB72DB4789D}" presName="circ4" presStyleLbl="vennNode1" presStyleIdx="3" presStyleCnt="5"/>
      <dgm:spPr/>
    </dgm:pt>
    <dgm:pt modelId="{20F97A86-64EA-4D64-AC57-4BC4EC5C349C}" type="pres">
      <dgm:prSet presAssocID="{03B995A3-67C5-47F0-813B-3BB72DB4789D}" presName="circ4Tx" presStyleLbl="revTx" presStyleIdx="0" presStyleCnt="0" custLinFactNeighborX="3767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3A0BD04-8DE9-4615-BBCD-2E387C43572C}" type="pres">
      <dgm:prSet presAssocID="{DEF66334-ED29-450B-8363-BA0230D7C02C}" presName="circ5" presStyleLbl="vennNode1" presStyleIdx="4" presStyleCnt="5"/>
      <dgm:spPr/>
    </dgm:pt>
    <dgm:pt modelId="{9A8A907D-A765-4EF5-9CA5-C27855EE7738}" type="pres">
      <dgm:prSet presAssocID="{DEF66334-ED29-450B-8363-BA0230D7C02C}" presName="circ5Tx" presStyleLbl="revTx" presStyleIdx="0" presStyleCnt="0" custLinFactNeighborX="295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9DB6DF-5F1C-4BB1-851F-F733360AFFBD}" type="presOf" srcId="{57FE9938-BCF0-47DD-8C94-958B5E37AE6D}" destId="{7858E220-ED54-44D0-9D5C-94C343140DD9}" srcOrd="0" destOrd="0" presId="urn:microsoft.com/office/officeart/2005/8/layout/venn1"/>
    <dgm:cxn modelId="{FD8DBB50-93A9-4F4C-AE44-D131E7383AA9}" type="presOf" srcId="{1DE0DCFD-5B66-4D4A-80C4-17DBD6485A70}" destId="{670F5BD4-7E0A-436D-8B12-FC108779FDA1}" srcOrd="0" destOrd="0" presId="urn:microsoft.com/office/officeart/2005/8/layout/venn1"/>
    <dgm:cxn modelId="{4C9C431C-2111-4402-93CB-B5C44D3E421D}" type="presOf" srcId="{A0BD28EA-86F6-4C1C-9CA8-065A65C24E24}" destId="{FE20BE6F-462D-471B-B7A0-40FE160C4D3B}" srcOrd="0" destOrd="0" presId="urn:microsoft.com/office/officeart/2005/8/layout/venn1"/>
    <dgm:cxn modelId="{DE3E657D-A98A-401A-A9A9-14233230A6F3}" srcId="{A0BD28EA-86F6-4C1C-9CA8-065A65C24E24}" destId="{57FE9938-BCF0-47DD-8C94-958B5E37AE6D}" srcOrd="0" destOrd="0" parTransId="{40189D35-CA17-4258-8D52-D6AB43CCC5B4}" sibTransId="{4636EC98-AF44-431C-BF38-4433EF112963}"/>
    <dgm:cxn modelId="{47AF7776-14AC-4456-B32E-9654AB09FAD1}" srcId="{A0BD28EA-86F6-4C1C-9CA8-065A65C24E24}" destId="{3D95F298-F5E9-467A-9960-CC9A42784170}" srcOrd="1" destOrd="0" parTransId="{A62DBDF6-C4B0-432B-A4B3-1005D947B846}" sibTransId="{584FDDD3-27D1-4FAC-B3D2-353F3192A87E}"/>
    <dgm:cxn modelId="{AB2098C2-174D-40BF-8F42-CB4155A58263}" srcId="{A0BD28EA-86F6-4C1C-9CA8-065A65C24E24}" destId="{03B995A3-67C5-47F0-813B-3BB72DB4789D}" srcOrd="3" destOrd="0" parTransId="{5B2F5C5C-92CD-45E1-BF22-E52CC221A05E}" sibTransId="{9B29CFE8-E698-4F37-91CF-BFDB8CAE4147}"/>
    <dgm:cxn modelId="{61319AC1-88D3-4992-8958-E5554D2F61F4}" srcId="{A0BD28EA-86F6-4C1C-9CA8-065A65C24E24}" destId="{DEF66334-ED29-450B-8363-BA0230D7C02C}" srcOrd="4" destOrd="0" parTransId="{F4767890-6B77-4802-9DAD-DC8268C31160}" sibTransId="{3606DDAB-FCEF-46A1-9E1A-7A9F903E8657}"/>
    <dgm:cxn modelId="{5BC2F17B-295F-4E9C-BF5A-7F6D8EB56F69}" type="presOf" srcId="{03B995A3-67C5-47F0-813B-3BB72DB4789D}" destId="{20F97A86-64EA-4D64-AC57-4BC4EC5C349C}" srcOrd="0" destOrd="0" presId="urn:microsoft.com/office/officeart/2005/8/layout/venn1"/>
    <dgm:cxn modelId="{D7CA49F8-E599-42A4-8347-513570D24E2B}" srcId="{A0BD28EA-86F6-4C1C-9CA8-065A65C24E24}" destId="{1DE0DCFD-5B66-4D4A-80C4-17DBD6485A70}" srcOrd="2" destOrd="0" parTransId="{AF75BB02-F083-45FE-B2F5-C8060CCC6152}" sibTransId="{65334CF9-39DE-4DAF-9A94-E35FFF39833F}"/>
    <dgm:cxn modelId="{E1D43C42-A170-4F20-B7E2-701556052628}" type="presOf" srcId="{DEF66334-ED29-450B-8363-BA0230D7C02C}" destId="{9A8A907D-A765-4EF5-9CA5-C27855EE7738}" srcOrd="0" destOrd="0" presId="urn:microsoft.com/office/officeart/2005/8/layout/venn1"/>
    <dgm:cxn modelId="{5723102E-578C-42A3-A9E8-BEC90056EBFA}" type="presOf" srcId="{3D95F298-F5E9-467A-9960-CC9A42784170}" destId="{120AB474-3354-40DE-9A6D-E4436B56FB05}" srcOrd="0" destOrd="0" presId="urn:microsoft.com/office/officeart/2005/8/layout/venn1"/>
    <dgm:cxn modelId="{21A7DE7D-F797-44FD-99AF-79CA4FB8933B}" type="presParOf" srcId="{FE20BE6F-462D-471B-B7A0-40FE160C4D3B}" destId="{9102D3FB-0E3B-4F65-B8A3-2D2F6BA29122}" srcOrd="0" destOrd="0" presId="urn:microsoft.com/office/officeart/2005/8/layout/venn1"/>
    <dgm:cxn modelId="{C60CF551-CB88-432F-8997-D0D02999DE36}" type="presParOf" srcId="{FE20BE6F-462D-471B-B7A0-40FE160C4D3B}" destId="{7858E220-ED54-44D0-9D5C-94C343140DD9}" srcOrd="1" destOrd="0" presId="urn:microsoft.com/office/officeart/2005/8/layout/venn1"/>
    <dgm:cxn modelId="{E4789435-F3DD-4B65-9F32-EC207501DD62}" type="presParOf" srcId="{FE20BE6F-462D-471B-B7A0-40FE160C4D3B}" destId="{D912D61F-86DF-46B6-8927-D53E5E90BF08}" srcOrd="2" destOrd="0" presId="urn:microsoft.com/office/officeart/2005/8/layout/venn1"/>
    <dgm:cxn modelId="{31D912B8-5681-41C2-929B-F3B30DD7667F}" type="presParOf" srcId="{FE20BE6F-462D-471B-B7A0-40FE160C4D3B}" destId="{120AB474-3354-40DE-9A6D-E4436B56FB05}" srcOrd="3" destOrd="0" presId="urn:microsoft.com/office/officeart/2005/8/layout/venn1"/>
    <dgm:cxn modelId="{EA052C91-936B-455F-B9B2-FDF2012CCCC6}" type="presParOf" srcId="{FE20BE6F-462D-471B-B7A0-40FE160C4D3B}" destId="{79437036-EC50-4420-8651-67577F3E8DE3}" srcOrd="4" destOrd="0" presId="urn:microsoft.com/office/officeart/2005/8/layout/venn1"/>
    <dgm:cxn modelId="{22667F20-2581-435B-A637-9DC5A84824ED}" type="presParOf" srcId="{FE20BE6F-462D-471B-B7A0-40FE160C4D3B}" destId="{670F5BD4-7E0A-436D-8B12-FC108779FDA1}" srcOrd="5" destOrd="0" presId="urn:microsoft.com/office/officeart/2005/8/layout/venn1"/>
    <dgm:cxn modelId="{D10B6B8A-81D1-4921-8AB1-5243DB73D129}" type="presParOf" srcId="{FE20BE6F-462D-471B-B7A0-40FE160C4D3B}" destId="{5F394770-8AB5-486B-B575-533E0F31BF6B}" srcOrd="6" destOrd="0" presId="urn:microsoft.com/office/officeart/2005/8/layout/venn1"/>
    <dgm:cxn modelId="{EEAE006B-B0D9-4A93-804A-C0C066303897}" type="presParOf" srcId="{FE20BE6F-462D-471B-B7A0-40FE160C4D3B}" destId="{20F97A86-64EA-4D64-AC57-4BC4EC5C349C}" srcOrd="7" destOrd="0" presId="urn:microsoft.com/office/officeart/2005/8/layout/venn1"/>
    <dgm:cxn modelId="{DD167CEC-8FB4-4267-855F-11BFC2011367}" type="presParOf" srcId="{FE20BE6F-462D-471B-B7A0-40FE160C4D3B}" destId="{63A0BD04-8DE9-4615-BBCD-2E387C43572C}" srcOrd="8" destOrd="0" presId="urn:microsoft.com/office/officeart/2005/8/layout/venn1"/>
    <dgm:cxn modelId="{25D08274-DCBF-4910-A8D5-31A28ED1BBC4}" type="presParOf" srcId="{FE20BE6F-462D-471B-B7A0-40FE160C4D3B}" destId="{9A8A907D-A765-4EF5-9CA5-C27855EE7738}" srcOrd="9" destOrd="0" presId="urn:microsoft.com/office/officeart/2005/8/layout/venn1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E0B057A-A2DA-43F5-85C9-A556CD84892C}" type="datetimeFigureOut">
              <a:rPr lang="en-US"/>
              <a:pPr>
                <a:defRPr/>
              </a:pPr>
              <a:t>9/11/2009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0406766-D195-45FF-B493-830C898299AE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06D5B15-A082-406A-A655-E94F1ADC8F6E}" type="datetimeFigureOut">
              <a:rPr lang="en-US"/>
              <a:pPr>
                <a:defRPr/>
              </a:pPr>
              <a:t>9/11/2009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en-GB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9B529E1-8DE3-4E61-A7A2-A86215E926BC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0191E5-AA28-417F-AD87-E90DFE85AD13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1211263" y="695325"/>
            <a:ext cx="4435475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1625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FR" smtClean="0">
                <a:latin typeface="Arial" charset="0"/>
              </a:rPr>
              <a:t>Regular SOA layers have been described here and when felt necessary split in separate layers (e.g. Security and Privacy are here materialized in 2 distinct layers since privacy actually stops at the abstraction level unlikely to security)</a:t>
            </a:r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0DA75-4C46-4D6A-8142-75A6AF9C4A6B}" type="datetimeFigureOut">
              <a:rPr lang="en-US"/>
              <a:pPr>
                <a:defRPr/>
              </a:pPr>
              <a:t>9/11/2009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2B6A3-F2D8-41EF-BAE2-8ED1EDE0A8C8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C0834-EF33-4530-A9FA-584379470FEB}" type="datetimeFigureOut">
              <a:rPr lang="en-US"/>
              <a:pPr>
                <a:defRPr/>
              </a:pPr>
              <a:t>9/11/2009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3E2DF-67E0-4052-B30D-80871653C3BB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17347-580D-41B1-89A3-257D752D2328}" type="datetimeFigureOut">
              <a:rPr lang="en-US"/>
              <a:pPr>
                <a:defRPr/>
              </a:pPr>
              <a:t>9/11/2009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C208A-A948-45B1-883E-287E22F7B45C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DECCB5D-62A0-4168-AC77-5FA10FA7292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2587744-916D-48CF-97E7-3C77E8C7C85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8C77CE2-1E07-4878-B4A0-0DB6F25F0D7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8699CEE-2F56-4D01-B276-3F0EAD12C51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97CBDFC-8B54-4FB9-82F9-939C60C3609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2D62CBA-EDB4-430C-9AF3-0435CDAC40E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F26B3AB-8F28-4B43-932C-6760D96AE59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C61C9A9-A316-4181-91BD-C7F5E5B7EBC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04BBC-AC83-4C13-A013-84EA881FBD44}" type="datetimeFigureOut">
              <a:rPr lang="en-US"/>
              <a:pPr>
                <a:defRPr/>
              </a:pPr>
              <a:t>9/11/2009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52509-684C-4B1F-8030-75B6D4F34818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E642A24-765F-4BE8-8E90-66B48235D21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BEF98F0-8CB5-4429-A247-CB6B92A8646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E868C97-B080-43E0-83DC-23F7CDF0F45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99CFAFB-DF47-41E4-8202-7BC44C90A82A}" type="slidenum">
              <a:rPr lang="fr-FR"/>
              <a:pPr>
                <a:defRPr/>
              </a:pPr>
              <a:t>‹N›</a:t>
            </a:fld>
            <a:endParaRPr lang="fr-FR"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4B69E9F-A9AE-49AE-A254-852539C3EF4C}" type="datetimeFigureOut">
              <a:rPr lang="es-ES"/>
              <a:pPr>
                <a:defRPr/>
              </a:pPr>
              <a:t>11/09/2009</a:t>
            </a:fld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499DCA2-6106-4A3C-B80B-2245E7E4C769}" type="slidenum">
              <a:rPr lang="es-ES"/>
              <a:pPr>
                <a:defRPr/>
              </a:pPr>
              <a:t>‹N›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1A1E020-1BD2-4948-9E42-9A589BB3204E}" type="datetimeFigureOut">
              <a:rPr lang="es-ES"/>
              <a:pPr>
                <a:defRPr/>
              </a:pPr>
              <a:t>11/09/2009</a:t>
            </a:fld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1B5C458-3C00-4EB2-88CB-94F9B9E1ED3A}" type="slidenum">
              <a:rPr lang="es-ES"/>
              <a:pPr>
                <a:defRPr/>
              </a:pPr>
              <a:t>‹N›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7F4603D-F067-43FF-8134-00AD573758B4}" type="datetimeFigureOut">
              <a:rPr lang="es-ES"/>
              <a:pPr>
                <a:defRPr/>
              </a:pPr>
              <a:t>11/09/2009</a:t>
            </a:fld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D63628E-3A1E-4F3B-8A66-49A46B4A88EF}" type="slidenum">
              <a:rPr lang="es-ES"/>
              <a:pPr>
                <a:defRPr/>
              </a:pPr>
              <a:t>‹N›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BACC061-22F5-45BE-9AC4-ADC8A952CD62}" type="datetimeFigureOut">
              <a:rPr lang="es-ES"/>
              <a:pPr>
                <a:defRPr/>
              </a:pPr>
              <a:t>11/09/2009</a:t>
            </a:fld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F48B70F-F871-44C1-980C-ECDE8D71C0F0}" type="slidenum">
              <a:rPr lang="es-ES"/>
              <a:pPr>
                <a:defRPr/>
              </a:pPr>
              <a:t>‹N›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80F9F1F-A400-4720-BE86-630263925A97}" type="datetimeFigureOut">
              <a:rPr lang="es-ES"/>
              <a:pPr>
                <a:defRPr/>
              </a:pPr>
              <a:t>11/09/2009</a:t>
            </a:fld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94432AD-F82E-40D1-85F2-E526FCAF674A}" type="slidenum">
              <a:rPr lang="es-ES"/>
              <a:pPr>
                <a:defRPr/>
              </a:pPr>
              <a:t>‹N›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7478429-6E1D-4630-8C49-1CC3961906B8}" type="datetimeFigureOut">
              <a:rPr lang="es-ES"/>
              <a:pPr>
                <a:defRPr/>
              </a:pPr>
              <a:t>11/09/2009</a:t>
            </a:fld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0BDAF56-37B6-407D-A06B-37C258D6FEA2}" type="slidenum">
              <a:rPr lang="es-ES"/>
              <a:pPr>
                <a:defRPr/>
              </a:pPr>
              <a:t>‹N›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28684-743C-4599-AE4D-45E0D0FE46A0}" type="datetimeFigureOut">
              <a:rPr lang="en-US"/>
              <a:pPr>
                <a:defRPr/>
              </a:pPr>
              <a:t>9/11/2009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3CCFF-331F-4646-A160-E2B9FA86A8B5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DD88C8F-7C34-4DF9-8CF1-F83A157E692E}" type="datetimeFigureOut">
              <a:rPr lang="es-ES"/>
              <a:pPr>
                <a:defRPr/>
              </a:pPr>
              <a:t>11/09/2009</a:t>
            </a:fld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08414E5-8B27-4F6A-AF0C-253053FA4AF1}" type="slidenum">
              <a:rPr lang="es-ES"/>
              <a:pPr>
                <a:defRPr/>
              </a:pPr>
              <a:t>‹N›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F052652-F69E-452A-8E29-76FE1D57EF06}" type="datetimeFigureOut">
              <a:rPr lang="es-ES"/>
              <a:pPr>
                <a:defRPr/>
              </a:pPr>
              <a:t>11/09/2009</a:t>
            </a:fld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5D4C540-DE9F-4639-AE27-0B386901D3E2}" type="slidenum">
              <a:rPr lang="es-ES"/>
              <a:pPr>
                <a:defRPr/>
              </a:pPr>
              <a:t>‹N›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ED00A78-8DED-49E8-AEEC-C8E8EBD55547}" type="datetimeFigureOut">
              <a:rPr lang="es-ES"/>
              <a:pPr>
                <a:defRPr/>
              </a:pPr>
              <a:t>11/09/2009</a:t>
            </a:fld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05102F9-95B2-4515-BA3E-3A936C4C715C}" type="slidenum">
              <a:rPr lang="es-ES"/>
              <a:pPr>
                <a:defRPr/>
              </a:pPr>
              <a:t>‹N›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F3DAF8D-2D40-4F50-830B-D67EE480505A}" type="datetimeFigureOut">
              <a:rPr lang="es-ES"/>
              <a:pPr>
                <a:defRPr/>
              </a:pPr>
              <a:t>11/09/2009</a:t>
            </a:fld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19070A2-4F6E-47FD-A4E4-33E7C9E30EB2}" type="slidenum">
              <a:rPr lang="es-ES"/>
              <a:pPr>
                <a:defRPr/>
              </a:pPr>
              <a:t>‹N›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3ED3526-958D-4197-9AE4-0A9434A44292}" type="datetimeFigureOut">
              <a:rPr lang="es-ES"/>
              <a:pPr>
                <a:defRPr/>
              </a:pPr>
              <a:t>11/09/2009</a:t>
            </a:fld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1F3A902-A046-4617-97EF-51A4C2DCF669}" type="slidenum">
              <a:rPr lang="es-ES"/>
              <a:pPr>
                <a:defRPr/>
              </a:pPr>
              <a:t>‹N›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6754E0D-B814-4370-B0F7-6F51FD2F9C7C}" type="datetimeFigureOut">
              <a:rPr lang="es-ES"/>
              <a:pPr>
                <a:defRPr/>
              </a:pPr>
              <a:t>11/09/2009</a:t>
            </a:fld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FB92CD2-D475-41DE-B82D-EFD76D410852}" type="slidenum">
              <a:rPr lang="es-ES"/>
              <a:pPr>
                <a:defRPr/>
              </a:pPr>
              <a:t>‹N›</a:t>
            </a:fld>
            <a:endParaRPr lang="es-E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EFB81-C797-4FCD-B4CD-FDB639128054}" type="datetimeFigureOut">
              <a:rPr lang="en-US"/>
              <a:pPr>
                <a:defRPr/>
              </a:pPr>
              <a:t>9/11/2009</a:t>
            </a:fld>
            <a:endParaRPr lang="en-GB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60610-1E03-40A3-BF3B-C61DB39B65B7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75AA4-B5BF-4ECB-BA9F-6386EC10F07B}" type="datetimeFigureOut">
              <a:rPr lang="en-US"/>
              <a:pPr>
                <a:defRPr/>
              </a:pPr>
              <a:t>9/11/2009</a:t>
            </a:fld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BD532-9787-4053-940A-56C8AF41B751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52130-98A5-4B50-88C4-4A5BBF19D221}" type="datetimeFigureOut">
              <a:rPr lang="en-US"/>
              <a:pPr>
                <a:defRPr/>
              </a:pPr>
              <a:t>9/11/2009</a:t>
            </a:fld>
            <a:endParaRPr lang="en-GB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1839F-77B4-45BE-84C1-1B92D9951C1A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7C3DA-B1CC-4A0E-BAD9-2B9E481CFE47}" type="datetimeFigureOut">
              <a:rPr lang="en-US"/>
              <a:pPr>
                <a:defRPr/>
              </a:pPr>
              <a:t>9/11/2009</a:t>
            </a:fld>
            <a:endParaRPr lang="en-GB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8F3DF-618F-4E0A-93FB-C9B99272A15A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279D5-3B2B-41B2-AA04-889A6E0C1B82}" type="datetimeFigureOut">
              <a:rPr lang="en-US"/>
              <a:pPr>
                <a:defRPr/>
              </a:pPr>
              <a:t>9/11/2009</a:t>
            </a:fld>
            <a:endParaRPr lang="en-GB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EE0BA-D2DD-4A7C-8CD7-6377FBDEB6CC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FEC31-B4DA-41B8-8222-75C8EC1D6F79}" type="datetimeFigureOut">
              <a:rPr lang="en-US"/>
              <a:pPr>
                <a:defRPr/>
              </a:pPr>
              <a:t>9/11/2009</a:t>
            </a:fld>
            <a:endParaRPr lang="en-GB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D532E-7D3F-441C-9482-CF16DB4F6245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85DF74F-638A-4F1C-8F2A-BDD8EEF9E719}" type="datetimeFigureOut">
              <a:rPr lang="en-US"/>
              <a:pPr>
                <a:defRPr/>
              </a:pPr>
              <a:t>9/11/2009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3875DF9-42EF-4FA7-8B14-4FAD978AB1E5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7CDC926F-C8D2-44B6-B568-143714D5F41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pic>
        <p:nvPicPr>
          <p:cNvPr id="13319" name="Picture 65" descr="neuGRID_logo_final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5734050"/>
            <a:ext cx="1116013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66" descr="header2"/>
          <p:cNvPicPr>
            <a:picLocks noChangeAspect="1" noChangeArrowheads="1"/>
          </p:cNvPicPr>
          <p:nvPr/>
        </p:nvPicPr>
        <p:blipFill>
          <a:blip r:embed="rId15"/>
          <a:srcRect b="17453"/>
          <a:stretch>
            <a:fillRect/>
          </a:stretch>
        </p:blipFill>
        <p:spPr bwMode="auto">
          <a:xfrm>
            <a:off x="0" y="0"/>
            <a:ext cx="1116013" cy="573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720AAD26-3CD9-4BEE-96D0-7734A33FC117}" type="datetimeFigureOut">
              <a:rPr lang="es-ES"/>
              <a:pPr>
                <a:defRPr/>
              </a:pPr>
              <a:t>11/09/2009</a:t>
            </a:fld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B1168EE7-9838-42C8-B32D-255DB741DB29}" type="slidenum">
              <a:rPr lang="es-ES"/>
              <a:pPr>
                <a:defRPr/>
              </a:pPr>
              <a:t>‹N›</a:t>
            </a:fld>
            <a:endParaRPr lang="es-ES"/>
          </a:p>
        </p:txBody>
      </p:sp>
      <p:pic>
        <p:nvPicPr>
          <p:cNvPr id="26631" name="Picture 65" descr="neuGRID_logo_final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5734050"/>
            <a:ext cx="1116013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66" descr="header2"/>
          <p:cNvPicPr>
            <a:picLocks noChangeAspect="1" noChangeArrowheads="1"/>
          </p:cNvPicPr>
          <p:nvPr/>
        </p:nvPicPr>
        <p:blipFill>
          <a:blip r:embed="rId15"/>
          <a:srcRect b="17453"/>
          <a:stretch>
            <a:fillRect/>
          </a:stretch>
        </p:blipFill>
        <p:spPr bwMode="auto">
          <a:xfrm>
            <a:off x="0" y="0"/>
            <a:ext cx="1116013" cy="573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jpeg"/><Relationship Id="rId7" Type="http://schemas.openxmlformats.org/officeDocument/2006/relationships/image" Target="../media/image7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wmf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9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18" Type="http://schemas.openxmlformats.org/officeDocument/2006/relationships/image" Target="../media/image57.png"/><Relationship Id="rId3" Type="http://schemas.openxmlformats.org/officeDocument/2006/relationships/image" Target="../media/image42.png"/><Relationship Id="rId21" Type="http://schemas.openxmlformats.org/officeDocument/2006/relationships/image" Target="../media/image60.jpeg"/><Relationship Id="rId7" Type="http://schemas.openxmlformats.org/officeDocument/2006/relationships/image" Target="../media/image46.png"/><Relationship Id="rId12" Type="http://schemas.openxmlformats.org/officeDocument/2006/relationships/image" Target="../media/image51.jpeg"/><Relationship Id="rId17" Type="http://schemas.openxmlformats.org/officeDocument/2006/relationships/image" Target="../media/image56.png"/><Relationship Id="rId2" Type="http://schemas.openxmlformats.org/officeDocument/2006/relationships/image" Target="../media/image41.png"/><Relationship Id="rId16" Type="http://schemas.openxmlformats.org/officeDocument/2006/relationships/image" Target="../media/image55.png"/><Relationship Id="rId20" Type="http://schemas.openxmlformats.org/officeDocument/2006/relationships/image" Target="../media/image59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5" Type="http://schemas.openxmlformats.org/officeDocument/2006/relationships/image" Target="../media/image54.png"/><Relationship Id="rId23" Type="http://schemas.openxmlformats.org/officeDocument/2006/relationships/image" Target="../media/image62.jpeg"/><Relationship Id="rId10" Type="http://schemas.openxmlformats.org/officeDocument/2006/relationships/image" Target="../media/image49.jpeg"/><Relationship Id="rId19" Type="http://schemas.openxmlformats.org/officeDocument/2006/relationships/image" Target="../media/image58.jpeg"/><Relationship Id="rId4" Type="http://schemas.openxmlformats.org/officeDocument/2006/relationships/image" Target="../media/image43.png"/><Relationship Id="rId9" Type="http://schemas.openxmlformats.org/officeDocument/2006/relationships/image" Target="../media/image48.jpeg"/><Relationship Id="rId14" Type="http://schemas.openxmlformats.org/officeDocument/2006/relationships/image" Target="../media/image53.jpeg"/><Relationship Id="rId22" Type="http://schemas.openxmlformats.org/officeDocument/2006/relationships/image" Target="../media/image6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77.png"/><Relationship Id="rId3" Type="http://schemas.openxmlformats.org/officeDocument/2006/relationships/image" Target="../media/image72.jpeg"/><Relationship Id="rId7" Type="http://schemas.openxmlformats.org/officeDocument/2006/relationships/image" Target="../media/image47.png"/><Relationship Id="rId12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6.png"/><Relationship Id="rId11" Type="http://schemas.openxmlformats.org/officeDocument/2006/relationships/image" Target="../media/image75.png"/><Relationship Id="rId5" Type="http://schemas.openxmlformats.org/officeDocument/2006/relationships/image" Target="../media/image43.png"/><Relationship Id="rId10" Type="http://schemas.openxmlformats.org/officeDocument/2006/relationships/image" Target="../media/image74.png"/><Relationship Id="rId4" Type="http://schemas.openxmlformats.org/officeDocument/2006/relationships/image" Target="../media/image73.jpeg"/><Relationship Id="rId9" Type="http://schemas.openxmlformats.org/officeDocument/2006/relationships/image" Target="../media/image4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11.png"/><Relationship Id="rId21" Type="http://schemas.openxmlformats.org/officeDocument/2006/relationships/image" Target="../media/image25.jpeg"/><Relationship Id="rId7" Type="http://schemas.openxmlformats.org/officeDocument/2006/relationships/diagramQuickStyle" Target="../diagrams/quickStyle1.xml"/><Relationship Id="rId12" Type="http://schemas.openxmlformats.org/officeDocument/2006/relationships/image" Target="../media/image16.png"/><Relationship Id="rId17" Type="http://schemas.openxmlformats.org/officeDocument/2006/relationships/image" Target="../media/image21.jpeg"/><Relationship Id="rId2" Type="http://schemas.openxmlformats.org/officeDocument/2006/relationships/image" Target="../media/image10.jpeg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15.png"/><Relationship Id="rId5" Type="http://schemas.openxmlformats.org/officeDocument/2006/relationships/diagramData" Target="../diagrams/data1.xml"/><Relationship Id="rId15" Type="http://schemas.openxmlformats.org/officeDocument/2006/relationships/image" Target="../media/image19.jpeg"/><Relationship Id="rId10" Type="http://schemas.openxmlformats.org/officeDocument/2006/relationships/image" Target="../media/image14.png"/><Relationship Id="rId19" Type="http://schemas.openxmlformats.org/officeDocument/2006/relationships/image" Target="../media/image23.wmf"/><Relationship Id="rId4" Type="http://schemas.openxmlformats.org/officeDocument/2006/relationships/image" Target="../media/image12.jpeg"/><Relationship Id="rId9" Type="http://schemas.openxmlformats.org/officeDocument/2006/relationships/image" Target="../media/image13.jpeg"/><Relationship Id="rId14" Type="http://schemas.openxmlformats.org/officeDocument/2006/relationships/image" Target="../media/image18.png"/><Relationship Id="rId22" Type="http://schemas.openxmlformats.org/officeDocument/2006/relationships/image" Target="../media/image26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18.xml"/><Relationship Id="rId1" Type="http://schemas.openxmlformats.org/officeDocument/2006/relationships/video" Target="file:///C:\Users\Haribo\Documents\My%20Documents\Projects\HealthEChild\Meetings\2008-06-04-06%20HealthGrid%20Conference%20-%20Chicago,%20US\Workshop\Presentations\5.neuGRID_AZ\asp1.avi" TargetMode="External"/><Relationship Id="rId6" Type="http://schemas.openxmlformats.org/officeDocument/2006/relationships/image" Target="../media/image86.wmf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neugrid.healthgrid.org/" TargetMode="External"/><Relationship Id="rId4" Type="http://schemas.openxmlformats.org/officeDocument/2006/relationships/image" Target="../media/image9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30.png"/><Relationship Id="rId7" Type="http://schemas.openxmlformats.org/officeDocument/2006/relationships/image" Target="../media/image95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30.png"/><Relationship Id="rId7" Type="http://schemas.openxmlformats.org/officeDocument/2006/relationships/image" Target="../media/image100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Relationship Id="rId9" Type="http://schemas.openxmlformats.org/officeDocument/2006/relationships/image" Target="../media/image10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0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67" descr="Immagine1"/>
          <p:cNvPicPr>
            <a:picLocks noChangeAspect="1" noChangeArrowheads="1"/>
          </p:cNvPicPr>
          <p:nvPr/>
        </p:nvPicPr>
        <p:blipFill>
          <a:blip r:embed="rId2"/>
          <a:srcRect t="13806"/>
          <a:stretch>
            <a:fillRect/>
          </a:stretch>
        </p:blipFill>
        <p:spPr bwMode="auto">
          <a:xfrm>
            <a:off x="1116013" y="0"/>
            <a:ext cx="80279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500188" y="2185988"/>
            <a:ext cx="7429500" cy="2671762"/>
          </a:xfrm>
          <a:prstGeom prst="rect">
            <a:avLst/>
          </a:prstGeom>
          <a:solidFill>
            <a:schemeClr val="tx1">
              <a:alpha val="8000"/>
            </a:schemeClr>
          </a:solidFill>
        </p:spPr>
        <p:txBody>
          <a:bodyPr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GB" sz="6600" b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Tahoma" pitchFamily="34" charset="0"/>
              </a:rPr>
              <a:t>neuGRID</a:t>
            </a:r>
          </a:p>
          <a:p>
            <a:pPr algn="ctr" eaLnBrk="0" hangingPunct="0">
              <a:spcBef>
                <a:spcPct val="50000"/>
              </a:spcBef>
              <a:defRPr/>
            </a:pPr>
            <a:endParaRPr lang="en-GB" sz="1000" b="1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Tahoma" pitchFamily="34" charset="0"/>
            </a:endParaRPr>
          </a:p>
          <a:p>
            <a:pPr algn="ctr">
              <a:spcBef>
                <a:spcPts val="300"/>
              </a:spcBef>
              <a:defRPr/>
            </a:pPr>
            <a:r>
              <a:rPr lang="en-GB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 Unicode MS" pitchFamily="34" charset="-128"/>
              </a:rPr>
              <a:t>A </a:t>
            </a:r>
            <a:r>
              <a:rPr lang="fr-FR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 Unicode MS" pitchFamily="34" charset="-128"/>
              </a:rPr>
              <a:t>Grid Based e-Infrastructure</a:t>
            </a:r>
          </a:p>
          <a:p>
            <a:pPr algn="ctr">
              <a:spcBef>
                <a:spcPts val="300"/>
              </a:spcBef>
              <a:defRPr/>
            </a:pPr>
            <a:r>
              <a:rPr lang="fr-FR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 Unicode MS" pitchFamily="34" charset="-128"/>
              </a:rPr>
              <a:t>for data archiving/communication and computationally intensive applications in medical sciences</a:t>
            </a:r>
            <a:endParaRPr lang="en-GB" sz="6600" b="1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Tahoma" pitchFamily="34" charset="0"/>
            </a:endParaRPr>
          </a:p>
        </p:txBody>
      </p:sp>
      <p:pic>
        <p:nvPicPr>
          <p:cNvPr id="41987" name="Picture 66" descr="header2"/>
          <p:cNvPicPr>
            <a:picLocks noChangeAspect="1" noChangeArrowheads="1"/>
          </p:cNvPicPr>
          <p:nvPr/>
        </p:nvPicPr>
        <p:blipFill>
          <a:blip r:embed="rId3"/>
          <a:srcRect b="17453"/>
          <a:stretch>
            <a:fillRect/>
          </a:stretch>
        </p:blipFill>
        <p:spPr bwMode="auto">
          <a:xfrm>
            <a:off x="0" y="642938"/>
            <a:ext cx="1116013" cy="509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1988" name="Group 5"/>
          <p:cNvGrpSpPr>
            <a:grpSpLocks/>
          </p:cNvGrpSpPr>
          <p:nvPr/>
        </p:nvGrpSpPr>
        <p:grpSpPr bwMode="auto">
          <a:xfrm>
            <a:off x="0" y="0"/>
            <a:ext cx="9144000" cy="684213"/>
            <a:chOff x="0" y="0"/>
            <a:chExt cx="5760" cy="431"/>
          </a:xfrm>
        </p:grpSpPr>
        <p:sp>
          <p:nvSpPr>
            <p:cNvPr id="41989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5760" cy="4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pic>
          <p:nvPicPr>
            <p:cNvPr id="41990" name="Picture 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1156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91" name="Picture 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53" y="0"/>
              <a:ext cx="545" cy="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92" name="Picture 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538" y="0"/>
              <a:ext cx="533" cy="4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93" name="Picture 10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380" y="0"/>
              <a:ext cx="538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94" name="Picture 11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300" y="0"/>
              <a:ext cx="538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95" name="Picture 12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221" y="0"/>
              <a:ext cx="539" cy="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AutoShape 87"/>
          <p:cNvSpPr>
            <a:spLocks noChangeArrowheads="1"/>
          </p:cNvSpPr>
          <p:nvPr/>
        </p:nvSpPr>
        <p:spPr bwMode="auto">
          <a:xfrm>
            <a:off x="1331913" y="1100138"/>
            <a:ext cx="7632700" cy="5400675"/>
          </a:xfrm>
          <a:prstGeom prst="flowChartAlternateProcess">
            <a:avLst/>
          </a:prstGeom>
          <a:solidFill>
            <a:srgbClr val="A3ACCD">
              <a:alpha val="5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87450" y="115888"/>
            <a:ext cx="7812088" cy="1052512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TOMORROW</a:t>
            </a:r>
          </a:p>
        </p:txBody>
      </p:sp>
      <p:sp>
        <p:nvSpPr>
          <p:cNvPr id="51203" name="AutoShape 26"/>
          <p:cNvSpPr>
            <a:spLocks noChangeAspect="1" noChangeArrowheads="1" noTextEdit="1"/>
          </p:cNvSpPr>
          <p:nvPr/>
        </p:nvSpPr>
        <p:spPr bwMode="auto">
          <a:xfrm>
            <a:off x="3262313" y="3717925"/>
            <a:ext cx="1844675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pic>
        <p:nvPicPr>
          <p:cNvPr id="51204" name="Picture 43" descr="j03910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2473325"/>
            <a:ext cx="2879725" cy="2678113"/>
          </a:xfrm>
          <a:prstGeom prst="rect">
            <a:avLst/>
          </a:prstGeom>
          <a:solidFill>
            <a:schemeClr val="bg1">
              <a:alpha val="1098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1205" name="Text Box 20"/>
          <p:cNvSpPr txBox="1">
            <a:spLocks noChangeArrowheads="1"/>
          </p:cNvSpPr>
          <p:nvPr/>
        </p:nvSpPr>
        <p:spPr bwMode="auto">
          <a:xfrm>
            <a:off x="3563938" y="2039938"/>
            <a:ext cx="2663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400" b="1">
                <a:solidFill>
                  <a:srgbClr val="336699"/>
                </a:solidFill>
              </a:rPr>
              <a:t>neuGRID</a:t>
            </a:r>
          </a:p>
        </p:txBody>
      </p:sp>
      <p:grpSp>
        <p:nvGrpSpPr>
          <p:cNvPr id="51206" name="Gruppo 25"/>
          <p:cNvGrpSpPr>
            <a:grpSpLocks/>
          </p:cNvGrpSpPr>
          <p:nvPr/>
        </p:nvGrpSpPr>
        <p:grpSpPr bwMode="auto">
          <a:xfrm>
            <a:off x="4211638" y="2832100"/>
            <a:ext cx="1152525" cy="1443038"/>
            <a:chOff x="4211638" y="2708275"/>
            <a:chExt cx="1152525" cy="1443038"/>
          </a:xfrm>
        </p:grpSpPr>
        <p:pic>
          <p:nvPicPr>
            <p:cNvPr id="51231" name="Picture 84" descr="j038580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11638" y="2708275"/>
              <a:ext cx="720725" cy="100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32" name="Picture 85" descr="j038580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27538" y="2924175"/>
              <a:ext cx="720725" cy="100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33" name="Picture 86" descr="j038580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643438" y="3141663"/>
              <a:ext cx="720725" cy="100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1207" name="Gruppo 25"/>
          <p:cNvGrpSpPr>
            <a:grpSpLocks/>
          </p:cNvGrpSpPr>
          <p:nvPr/>
        </p:nvGrpSpPr>
        <p:grpSpPr bwMode="auto">
          <a:xfrm>
            <a:off x="4991100" y="2628900"/>
            <a:ext cx="1152525" cy="1443038"/>
            <a:chOff x="4211638" y="2708275"/>
            <a:chExt cx="1152525" cy="1443038"/>
          </a:xfrm>
        </p:grpSpPr>
        <p:pic>
          <p:nvPicPr>
            <p:cNvPr id="51228" name="Picture 84" descr="j038580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11638" y="2708275"/>
              <a:ext cx="720725" cy="100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29" name="Picture 85" descr="j038580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27538" y="2924175"/>
              <a:ext cx="720725" cy="100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30" name="Picture 86" descr="j038580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643438" y="3141663"/>
              <a:ext cx="720725" cy="100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1208" name="Gruppo 25"/>
          <p:cNvGrpSpPr>
            <a:grpSpLocks/>
          </p:cNvGrpSpPr>
          <p:nvPr/>
        </p:nvGrpSpPr>
        <p:grpSpPr bwMode="auto">
          <a:xfrm>
            <a:off x="3786188" y="3429000"/>
            <a:ext cx="1152525" cy="1443038"/>
            <a:chOff x="4211638" y="2708275"/>
            <a:chExt cx="1152525" cy="1443038"/>
          </a:xfrm>
        </p:grpSpPr>
        <p:pic>
          <p:nvPicPr>
            <p:cNvPr id="51225" name="Picture 84" descr="j038580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11638" y="2708275"/>
              <a:ext cx="720725" cy="100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26" name="Picture 85" descr="j038580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27538" y="2924175"/>
              <a:ext cx="720725" cy="100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27" name="Picture 86" descr="j038580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643438" y="3141663"/>
              <a:ext cx="720725" cy="100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1209" name="Gruppo 25"/>
          <p:cNvGrpSpPr>
            <a:grpSpLocks/>
          </p:cNvGrpSpPr>
          <p:nvPr/>
        </p:nvGrpSpPr>
        <p:grpSpPr bwMode="auto">
          <a:xfrm>
            <a:off x="4929188" y="3786188"/>
            <a:ext cx="1152525" cy="1443037"/>
            <a:chOff x="4211638" y="2708275"/>
            <a:chExt cx="1152525" cy="1443038"/>
          </a:xfrm>
        </p:grpSpPr>
        <p:pic>
          <p:nvPicPr>
            <p:cNvPr id="51222" name="Picture 84" descr="j038580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11638" y="2708275"/>
              <a:ext cx="720725" cy="100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23" name="Picture 85" descr="j038580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27538" y="2924175"/>
              <a:ext cx="720725" cy="100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24" name="Picture 86" descr="j038580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643438" y="3141663"/>
              <a:ext cx="720725" cy="100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9" name="Freccia bidirezionale verticale 32"/>
          <p:cNvSpPr/>
          <p:nvPr/>
        </p:nvSpPr>
        <p:spPr>
          <a:xfrm rot="3364321">
            <a:off x="6346031" y="1772444"/>
            <a:ext cx="785813" cy="1857375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srgbClr val="FFFFFF"/>
              </a:solidFill>
            </a:endParaRPr>
          </a:p>
        </p:txBody>
      </p:sp>
      <p:sp>
        <p:nvSpPr>
          <p:cNvPr id="30" name="Freccia bidirezionale verticale 33"/>
          <p:cNvSpPr/>
          <p:nvPr/>
        </p:nvSpPr>
        <p:spPr>
          <a:xfrm rot="3364321">
            <a:off x="2902745" y="4129881"/>
            <a:ext cx="785812" cy="1857375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srgbClr val="FFFFFF"/>
              </a:solidFill>
            </a:endParaRPr>
          </a:p>
        </p:txBody>
      </p:sp>
      <p:sp>
        <p:nvSpPr>
          <p:cNvPr id="31" name="Freccia bidirezionale verticale 34"/>
          <p:cNvSpPr/>
          <p:nvPr/>
        </p:nvSpPr>
        <p:spPr>
          <a:xfrm rot="18369439">
            <a:off x="6412707" y="4136231"/>
            <a:ext cx="785812" cy="1857375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srgbClr val="FFFFFF"/>
              </a:solidFill>
            </a:endParaRPr>
          </a:p>
        </p:txBody>
      </p:sp>
      <p:sp>
        <p:nvSpPr>
          <p:cNvPr id="32" name="Freccia bidirezionale verticale 35"/>
          <p:cNvSpPr/>
          <p:nvPr/>
        </p:nvSpPr>
        <p:spPr>
          <a:xfrm rot="18369439">
            <a:off x="2945606" y="1721644"/>
            <a:ext cx="785813" cy="1857375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srgbClr val="FFFFFF"/>
              </a:solidFill>
            </a:endParaRPr>
          </a:p>
        </p:txBody>
      </p:sp>
      <p:pic>
        <p:nvPicPr>
          <p:cNvPr id="33" name="Picture 43" descr="j03910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38" y="1785938"/>
            <a:ext cx="1427162" cy="1327150"/>
          </a:xfrm>
          <a:prstGeom prst="rect">
            <a:avLst/>
          </a:prstGeom>
          <a:solidFill>
            <a:schemeClr val="bg1">
              <a:alpha val="1098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51215" name="Picture 80" descr="j023854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7215188" y="1052513"/>
            <a:ext cx="1223962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43" descr="j03910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1785938"/>
            <a:ext cx="1427162" cy="1327150"/>
          </a:xfrm>
          <a:prstGeom prst="rect">
            <a:avLst/>
          </a:prstGeom>
          <a:solidFill>
            <a:schemeClr val="bg1">
              <a:alpha val="1098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51217" name="Picture 77" descr="j023854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88" y="1052513"/>
            <a:ext cx="1260475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43" descr="j03910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38" y="4786313"/>
            <a:ext cx="1427162" cy="1327150"/>
          </a:xfrm>
          <a:prstGeom prst="rect">
            <a:avLst/>
          </a:prstGeom>
          <a:solidFill>
            <a:schemeClr val="bg1">
              <a:alpha val="1098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51219" name="Picture 80" descr="j023854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7419975" y="4643438"/>
            <a:ext cx="1223963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43" descr="j03910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4786313"/>
            <a:ext cx="1427162" cy="1327150"/>
          </a:xfrm>
          <a:prstGeom prst="rect">
            <a:avLst/>
          </a:prstGeom>
          <a:solidFill>
            <a:schemeClr val="bg1">
              <a:alpha val="1098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51221" name="Picture 77" descr="j023854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82713" y="4624388"/>
            <a:ext cx="1260475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67" descr="Immagine1"/>
          <p:cNvPicPr>
            <a:picLocks noChangeAspect="1" noChangeArrowheads="1"/>
          </p:cNvPicPr>
          <p:nvPr/>
        </p:nvPicPr>
        <p:blipFill>
          <a:blip r:embed="rId2"/>
          <a:srcRect t="13806"/>
          <a:stretch>
            <a:fillRect/>
          </a:stretch>
        </p:blipFill>
        <p:spPr bwMode="auto">
          <a:xfrm>
            <a:off x="1116013" y="0"/>
            <a:ext cx="80279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500188" y="2643188"/>
            <a:ext cx="7416800" cy="1558925"/>
          </a:xfrm>
          <a:prstGeom prst="rect">
            <a:avLst/>
          </a:prstGeom>
          <a:solidFill>
            <a:schemeClr val="tx1">
              <a:alpha val="13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endParaRPr lang="fr-FR" sz="3600" b="1" i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endParaRPr lang="fr-FR" sz="3600" b="1" i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r>
              <a:rPr lang="fr-FR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Architecture &amp; Infrastructure</a:t>
            </a:r>
          </a:p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endParaRPr lang="it-IT" sz="6000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71438" y="857250"/>
            <a:ext cx="8999537" cy="12144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0000" tIns="45000" rIns="90000" bIns="45000" anchor="ctr"/>
          <a:lstStyle/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>
                <a:solidFill>
                  <a:srgbClr val="000000"/>
                </a:solidFill>
              </a:rPr>
              <a:t>Portal</a:t>
            </a: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sz="1400" dirty="0">
              <a:solidFill>
                <a:srgbClr val="000000"/>
              </a:solidFill>
            </a:endParaRP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200" dirty="0">
                <a:solidFill>
                  <a:srgbClr val="000000"/>
                </a:solidFill>
              </a:rPr>
              <a:t>(A series of *web* interfaces exposing the functionality to end-users from login, to data acquisition, quality control, </a:t>
            </a: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200" dirty="0">
                <a:solidFill>
                  <a:srgbClr val="000000"/>
                </a:solidFill>
              </a:rPr>
              <a:t>Workflow authoring ... and much more! The Portal approach beyond accessibility advantages, allows  harmonizing the software offer)</a:t>
            </a: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1438" y="2143125"/>
            <a:ext cx="4000500" cy="1500188"/>
          </a:xfrm>
          <a:prstGeom prst="rect">
            <a:avLst/>
          </a:prstGeom>
          <a:solidFill>
            <a:srgbClr val="FFE9B3"/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0000" tIns="45000" rIns="90000" bIns="45000" anchor="ctr"/>
          <a:lstStyle/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dirty="0">
              <a:solidFill>
                <a:srgbClr val="000000"/>
              </a:solidFill>
            </a:endParaRP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dirty="0">
              <a:solidFill>
                <a:srgbClr val="000000"/>
              </a:solidFill>
            </a:endParaRP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dirty="0">
              <a:solidFill>
                <a:srgbClr val="000000"/>
              </a:solidFill>
            </a:endParaRP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sz="1600" dirty="0">
              <a:solidFill>
                <a:srgbClr val="000000"/>
              </a:solidFill>
            </a:endParaRP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>
                <a:solidFill>
                  <a:srgbClr val="000000"/>
                </a:solidFill>
              </a:rPr>
              <a:t>Business Logic</a:t>
            </a: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200" dirty="0">
                <a:solidFill>
                  <a:srgbClr val="000000"/>
                </a:solidFill>
              </a:rPr>
              <a:t>(</a:t>
            </a:r>
            <a:r>
              <a:rPr lang="en-GB" sz="1200" dirty="0" err="1">
                <a:solidFill>
                  <a:srgbClr val="000000"/>
                </a:solidFill>
              </a:rPr>
              <a:t>NeuroSciences</a:t>
            </a:r>
            <a:r>
              <a:rPr lang="en-GB" sz="1200" dirty="0">
                <a:solidFill>
                  <a:srgbClr val="000000"/>
                </a:solidFill>
              </a:rPr>
              <a:t> Specific Services)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71438" y="3692525"/>
            <a:ext cx="4000500" cy="1416050"/>
          </a:xfrm>
          <a:prstGeom prst="rect">
            <a:avLst/>
          </a:prstGeom>
          <a:solidFill>
            <a:srgbClr val="FFDA7D"/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0000" tIns="45000" rIns="90000" bIns="45000" anchor="ctr"/>
          <a:lstStyle/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dirty="0">
              <a:solidFill>
                <a:srgbClr val="000000"/>
              </a:solidFill>
            </a:endParaRP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dirty="0">
              <a:solidFill>
                <a:srgbClr val="000000"/>
              </a:solidFill>
            </a:endParaRP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dirty="0">
              <a:solidFill>
                <a:srgbClr val="000000"/>
              </a:solidFill>
            </a:endParaRP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sz="1000" dirty="0">
              <a:solidFill>
                <a:srgbClr val="000000"/>
              </a:solidFill>
            </a:endParaRP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>
                <a:solidFill>
                  <a:srgbClr val="000000"/>
                </a:solidFill>
              </a:rPr>
              <a:t>Domain Logic</a:t>
            </a: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200" dirty="0">
                <a:solidFill>
                  <a:srgbClr val="000000"/>
                </a:solidFill>
              </a:rPr>
              <a:t>(Medical Generic Services)‏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 rot="5400000">
            <a:off x="3899694" y="3388519"/>
            <a:ext cx="3724275" cy="12366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90000" tIns="45000" rIns="90000" bIns="45000" anchor="ctr"/>
          <a:lstStyle/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>
                <a:solidFill>
                  <a:srgbClr val="000000"/>
                </a:solidFill>
              </a:rPr>
              <a:t>Security</a:t>
            </a: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100">
                <a:solidFill>
                  <a:srgbClr val="000000"/>
                </a:solidFill>
              </a:rPr>
              <a:t>(All services concerned with authentication, authorization</a:t>
            </a: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100">
                <a:solidFill>
                  <a:srgbClr val="000000"/>
                </a:solidFill>
              </a:rPr>
              <a:t> within the neuGRID platform)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71438" y="5143500"/>
            <a:ext cx="5000625" cy="725488"/>
          </a:xfrm>
          <a:prstGeom prst="rect">
            <a:avLst/>
          </a:prstGeom>
          <a:solidFill>
            <a:srgbClr val="FFBE1D"/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0000" tIns="45000" rIns="90000" bIns="45000" anchor="ctr"/>
          <a:lstStyle/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dirty="0">
              <a:solidFill>
                <a:srgbClr val="000000"/>
              </a:solidFill>
            </a:endParaRP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 err="1">
                <a:solidFill>
                  <a:srgbClr val="000000"/>
                </a:solidFill>
              </a:rPr>
              <a:t>Backends</a:t>
            </a:r>
            <a:r>
              <a:rPr lang="en-GB" dirty="0">
                <a:solidFill>
                  <a:srgbClr val="000000"/>
                </a:solidFill>
              </a:rPr>
              <a:t> Abstraction</a:t>
            </a: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200" dirty="0">
                <a:solidFill>
                  <a:srgbClr val="000000"/>
                </a:solidFill>
              </a:rPr>
              <a:t>(Software abstraction from databases, grid, enactment environments...)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>
          <a:xfrm>
            <a:off x="914400" y="-306388"/>
            <a:ext cx="8229600" cy="1282701"/>
          </a:xfrm>
        </p:spPr>
        <p:txBody>
          <a:bodyPr/>
          <a:lstStyle/>
          <a:p>
            <a:pPr algn="r" eaLnBrk="1" fontAlgn="auto" hangingPunct="1">
              <a:lnSpc>
                <a:spcPct val="98000"/>
              </a:lnSpc>
              <a:spcAft>
                <a:spcPts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2800" b="1" kern="1200" dirty="0" smtClean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rPr>
              <a:t>System Architecture (3/3)</a:t>
            </a:r>
            <a:br>
              <a:rPr lang="en-GB" sz="2800" b="1" kern="1200" dirty="0" smtClean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en-GB" sz="2000" i="1" dirty="0" smtClean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rPr>
              <a:t>Service Oriented Architecture</a:t>
            </a:r>
            <a:endParaRPr lang="en-GB" sz="2000" i="1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71406" y="5929330"/>
            <a:ext cx="7643866" cy="857256"/>
          </a:xfrm>
          <a:prstGeom prst="rect">
            <a:avLst/>
          </a:prstGeom>
          <a:gradFill>
            <a:gsLst>
              <a:gs pos="0">
                <a:schemeClr val="accent5">
                  <a:shade val="47500"/>
                  <a:satMod val="137000"/>
                </a:schemeClr>
              </a:gs>
              <a:gs pos="55000">
                <a:schemeClr val="accent5">
                  <a:shade val="69000"/>
                  <a:satMod val="137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</a:gra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90000" tIns="45000" rIns="90000" bIns="45000" anchor="ctr"/>
          <a:lstStyle/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dirty="0">
              <a:solidFill>
                <a:srgbClr val="000000"/>
              </a:solidFill>
            </a:endParaRP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dirty="0" err="1">
                <a:solidFill>
                  <a:srgbClr val="000000"/>
                </a:solidFill>
              </a:rPr>
              <a:t>Backends</a:t>
            </a:r>
            <a:r>
              <a:rPr lang="en-GB" dirty="0">
                <a:solidFill>
                  <a:srgbClr val="000000"/>
                </a:solidFill>
              </a:rPr>
              <a:t> Middleware</a:t>
            </a: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200" dirty="0">
                <a:solidFill>
                  <a:srgbClr val="000000"/>
                </a:solidFill>
              </a:rPr>
              <a:t>(Underlying IT legacy assets, e.g. EGEE </a:t>
            </a:r>
            <a:r>
              <a:rPr lang="en-GB" sz="1200" dirty="0" err="1">
                <a:solidFill>
                  <a:srgbClr val="000000"/>
                </a:solidFill>
              </a:rPr>
              <a:t>gLite</a:t>
            </a:r>
            <a:r>
              <a:rPr lang="en-GB" sz="1200" dirty="0">
                <a:solidFill>
                  <a:srgbClr val="000000"/>
                </a:solidFill>
              </a:rPr>
              <a:t>, </a:t>
            </a:r>
            <a:r>
              <a:rPr lang="en-GB" sz="1200" dirty="0" err="1">
                <a:solidFill>
                  <a:srgbClr val="000000"/>
                </a:solidFill>
              </a:rPr>
              <a:t>mySQL</a:t>
            </a:r>
            <a:r>
              <a:rPr lang="en-GB" sz="1200" dirty="0">
                <a:solidFill>
                  <a:srgbClr val="000000"/>
                </a:solidFill>
              </a:rPr>
              <a:t>, LONI, Oracle 11g...)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 rot="5400000">
            <a:off x="6107113" y="3798887"/>
            <a:ext cx="4622800" cy="13112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90000" tIns="45000" rIns="90000" bIns="45000" anchor="ctr"/>
          <a:lstStyle/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>
                <a:solidFill>
                  <a:srgbClr val="000000"/>
                </a:solidFill>
              </a:rPr>
              <a:t>Monitoring, Logging and Accounting</a:t>
            </a: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100">
                <a:solidFill>
                  <a:srgbClr val="000000"/>
                </a:solidFill>
              </a:rPr>
              <a:t>(Provides the mechanisms to store, archive and sort all log information.</a:t>
            </a: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100">
                <a:solidFill>
                  <a:srgbClr val="000000"/>
                </a:solidFill>
              </a:rPr>
              <a:t>The layer is concerned with services which allow efficient monitoring </a:t>
            </a: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100">
                <a:solidFill>
                  <a:srgbClr val="000000"/>
                </a:solidFill>
              </a:rPr>
              <a:t>of all infrastructure resources , and from which higher level logic such </a:t>
            </a: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100">
                <a:solidFill>
                  <a:srgbClr val="000000"/>
                </a:solidFill>
              </a:rPr>
              <a:t>as Provenance can extract useful historical data)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 rot="16200000" flipV="1">
            <a:off x="5210175" y="3362325"/>
            <a:ext cx="3724275" cy="12858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90000" tIns="45000" rIns="90000" bIns="45000" anchor="ctr"/>
          <a:lstStyle/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>
                <a:solidFill>
                  <a:srgbClr val="000000"/>
                </a:solidFill>
              </a:rPr>
              <a:t>Workflow Management</a:t>
            </a: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100">
                <a:solidFill>
                  <a:srgbClr val="000000"/>
                </a:solidFill>
              </a:rPr>
              <a:t>(SOA Governance is in charge of defining, accessing,</a:t>
            </a: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100">
                <a:solidFill>
                  <a:srgbClr val="000000"/>
                </a:solidFill>
              </a:rPr>
              <a:t>executing, operating and maintaining reusable services </a:t>
            </a: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100">
                <a:solidFill>
                  <a:srgbClr val="000000"/>
                </a:solidFill>
              </a:rPr>
              <a:t>with appropriate  quality of services and conforming with</a:t>
            </a: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100">
                <a:solidFill>
                  <a:srgbClr val="000000"/>
                </a:solidFill>
              </a:rPr>
              <a:t>all other  requirements, e.g. Security, privacy...)</a:t>
            </a:r>
          </a:p>
        </p:txBody>
      </p:sp>
      <p:sp>
        <p:nvSpPr>
          <p:cNvPr id="36" name="Rectangle 3"/>
          <p:cNvSpPr>
            <a:spLocks noChangeArrowheads="1"/>
          </p:cNvSpPr>
          <p:nvPr/>
        </p:nvSpPr>
        <p:spPr bwMode="auto">
          <a:xfrm rot="5400000">
            <a:off x="3132138" y="3132137"/>
            <a:ext cx="2928938" cy="9509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90000" tIns="45000" rIns="90000" bIns="45000" anchor="ctr"/>
          <a:lstStyle/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>
                <a:solidFill>
                  <a:srgbClr val="000000"/>
                </a:solidFill>
              </a:rPr>
              <a:t>Privacy</a:t>
            </a: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100">
                <a:solidFill>
                  <a:srgbClr val="000000"/>
                </a:solidFill>
              </a:rPr>
              <a:t>(All services necessary to guaranty privacy</a:t>
            </a: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100">
                <a:solidFill>
                  <a:srgbClr val="000000"/>
                </a:solidFill>
              </a:rPr>
              <a:t>Over  medical data storage, access and </a:t>
            </a: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100">
                <a:solidFill>
                  <a:srgbClr val="000000"/>
                </a:solidFill>
              </a:rPr>
              <a:t>Sharing. Privacy related services must </a:t>
            </a:r>
          </a:p>
          <a:p>
            <a:pPr algn="ct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GB" sz="1100">
                <a:solidFill>
                  <a:srgbClr val="000000"/>
                </a:solidFill>
              </a:rPr>
              <a:t>conform with ethical EU/National regulations)</a:t>
            </a:r>
          </a:p>
        </p:txBody>
      </p:sp>
      <p:grpSp>
        <p:nvGrpSpPr>
          <p:cNvPr id="2" name="20 Grupo"/>
          <p:cNvGrpSpPr>
            <a:grpSpLocks/>
          </p:cNvGrpSpPr>
          <p:nvPr/>
        </p:nvGrpSpPr>
        <p:grpSpPr bwMode="auto">
          <a:xfrm>
            <a:off x="25400" y="2071688"/>
            <a:ext cx="9072563" cy="4714875"/>
            <a:chOff x="71408" y="2143116"/>
            <a:chExt cx="9001190" cy="4643470"/>
          </a:xfrm>
        </p:grpSpPr>
        <p:sp>
          <p:nvSpPr>
            <p:cNvPr id="15" name="13 Forma en L"/>
            <p:cNvSpPr/>
            <p:nvPr/>
          </p:nvSpPr>
          <p:spPr bwMode="auto">
            <a:xfrm rot="16200000">
              <a:off x="2250268" y="-35744"/>
              <a:ext cx="4643470" cy="9001190"/>
            </a:xfrm>
            <a:prstGeom prst="corner">
              <a:avLst>
                <a:gd name="adj1" fmla="val 83890"/>
                <a:gd name="adj2" fmla="val 31940"/>
              </a:avLst>
            </a:prstGeom>
            <a:gradFill flip="none" rotWithShape="0">
              <a:gsLst>
                <a:gs pos="0">
                  <a:schemeClr val="accent4">
                    <a:lumMod val="75000"/>
                  </a:schemeClr>
                </a:gs>
                <a:gs pos="55000">
                  <a:schemeClr val="accent1">
                    <a:lumMod val="20000"/>
                    <a:lumOff val="80000"/>
                    <a:alpha val="69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16200000" scaled="0"/>
              <a:tileRect/>
            </a:gradFill>
            <a:ln>
              <a:headEnd/>
              <a:tailEnd/>
            </a:ln>
            <a:effectLst>
              <a:glow rad="63500">
                <a:schemeClr val="accent2">
                  <a:satMod val="175000"/>
                  <a:alpha val="40000"/>
                </a:schemeClr>
              </a:glow>
              <a:outerShdw blurRad="45000" dist="25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lIns="90000" tIns="45000" rIns="90000" bIns="450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6" name="15 CuadroTexto"/>
            <p:cNvSpPr txBox="1"/>
            <p:nvPr/>
          </p:nvSpPr>
          <p:spPr>
            <a:xfrm>
              <a:off x="3821510" y="5523312"/>
              <a:ext cx="4009979" cy="70824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fr-FR" sz="28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Generic</a:t>
              </a:r>
              <a:r>
                <a:rPr lang="fr-FR" sz="2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 to ALL </a:t>
              </a:r>
              <a:r>
                <a:rPr lang="fr-FR" sz="28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domains</a:t>
              </a:r>
              <a:endParaRPr lang="fr-FR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  <a:p>
              <a:pPr algn="ctr">
                <a:defRPr/>
              </a:pPr>
              <a:r>
                <a:rPr lang="fr-FR" sz="1200" dirty="0">
                  <a:solidFill>
                    <a:srgbClr val="FFFFFF"/>
                  </a:solidFill>
                  <a:latin typeface="+mn-lt"/>
                </a:rPr>
                <a:t>(</a:t>
              </a:r>
              <a:r>
                <a:rPr lang="fr-FR" sz="1200" dirty="0" err="1">
                  <a:solidFill>
                    <a:srgbClr val="FFFFFF"/>
                  </a:solidFill>
                  <a:latin typeface="+mn-lt"/>
                </a:rPr>
                <a:t>can</a:t>
              </a:r>
              <a:r>
                <a:rPr lang="fr-FR" sz="1200" dirty="0">
                  <a:solidFill>
                    <a:srgbClr val="FFFFFF"/>
                  </a:solidFill>
                  <a:latin typeface="+mn-lt"/>
                </a:rPr>
                <a:t> </a:t>
              </a:r>
              <a:r>
                <a:rPr lang="fr-FR" sz="1200" dirty="0" err="1">
                  <a:solidFill>
                    <a:srgbClr val="FFFFFF"/>
                  </a:solidFill>
                  <a:latin typeface="+mn-lt"/>
                </a:rPr>
                <a:t>theoretically</a:t>
              </a:r>
              <a:r>
                <a:rPr lang="fr-FR" sz="1200" dirty="0">
                  <a:solidFill>
                    <a:srgbClr val="FFFFFF"/>
                  </a:solidFill>
                  <a:latin typeface="+mn-lt"/>
                </a:rPr>
                <a:t> </a:t>
              </a:r>
              <a:r>
                <a:rPr lang="fr-FR" sz="1200" dirty="0" err="1">
                  <a:solidFill>
                    <a:srgbClr val="FFFFFF"/>
                  </a:solidFill>
                  <a:latin typeface="+mn-lt"/>
                </a:rPr>
                <a:t>be</a:t>
              </a:r>
              <a:r>
                <a:rPr lang="fr-FR" sz="1200" dirty="0">
                  <a:solidFill>
                    <a:srgbClr val="FFFFFF"/>
                  </a:solidFill>
                  <a:latin typeface="+mn-lt"/>
                </a:rPr>
                <a:t> </a:t>
              </a:r>
              <a:r>
                <a:rPr lang="fr-FR" sz="1200" dirty="0" err="1">
                  <a:solidFill>
                    <a:srgbClr val="FFFFFF"/>
                  </a:solidFill>
                  <a:latin typeface="+mn-lt"/>
                </a:rPr>
                <a:t>fully</a:t>
              </a:r>
              <a:r>
                <a:rPr lang="fr-FR" sz="1200" dirty="0">
                  <a:solidFill>
                    <a:srgbClr val="FFFFFF"/>
                  </a:solidFill>
                  <a:latin typeface="+mn-lt"/>
                </a:rPr>
                <a:t> </a:t>
              </a:r>
              <a:r>
                <a:rPr lang="fr-FR" sz="1200" dirty="0" err="1">
                  <a:solidFill>
                    <a:srgbClr val="FFFFFF"/>
                  </a:solidFill>
                  <a:latin typeface="+mn-lt"/>
                </a:rPr>
                <a:t>reused</a:t>
              </a:r>
              <a:r>
                <a:rPr lang="fr-FR" sz="1200" dirty="0">
                  <a:solidFill>
                    <a:srgbClr val="FFFFFF"/>
                  </a:solidFill>
                  <a:latin typeface="+mn-lt"/>
                </a:rPr>
                <a:t>)</a:t>
              </a:r>
              <a:endParaRPr lang="en-US" sz="1200" dirty="0">
                <a:solidFill>
                  <a:srgbClr val="FFFFFF"/>
                </a:solidFill>
                <a:latin typeface="+mn-lt"/>
              </a:endParaRPr>
            </a:p>
          </p:txBody>
        </p:sp>
      </p:grpSp>
      <p:grpSp>
        <p:nvGrpSpPr>
          <p:cNvPr id="3" name="21 Grupo"/>
          <p:cNvGrpSpPr>
            <a:grpSpLocks/>
          </p:cNvGrpSpPr>
          <p:nvPr/>
        </p:nvGrpSpPr>
        <p:grpSpPr bwMode="auto">
          <a:xfrm>
            <a:off x="25400" y="2071688"/>
            <a:ext cx="5040313" cy="3143250"/>
            <a:chOff x="71407" y="2143115"/>
            <a:chExt cx="5000659" cy="2919435"/>
          </a:xfrm>
        </p:grpSpPr>
        <p:sp>
          <p:nvSpPr>
            <p:cNvPr id="25" name="16 Forma en L"/>
            <p:cNvSpPr/>
            <p:nvPr/>
          </p:nvSpPr>
          <p:spPr bwMode="auto">
            <a:xfrm rot="16200000">
              <a:off x="1112019" y="1102503"/>
              <a:ext cx="2919435" cy="5000659"/>
            </a:xfrm>
            <a:prstGeom prst="corner">
              <a:avLst>
                <a:gd name="adj1" fmla="val 29808"/>
                <a:gd name="adj2" fmla="val 47841"/>
              </a:avLst>
            </a:prstGeom>
            <a:gradFill flip="none" rotWithShape="0">
              <a:gsLst>
                <a:gs pos="0">
                  <a:schemeClr val="accent4"/>
                </a:gs>
                <a:gs pos="55000">
                  <a:schemeClr val="accent2">
                    <a:lumMod val="40000"/>
                    <a:lumOff val="60000"/>
                  </a:schemeClr>
                </a:gs>
                <a:gs pos="100000">
                  <a:schemeClr val="accent2"/>
                </a:gs>
              </a:gsLst>
              <a:lin ang="16200000" scaled="0"/>
              <a:tileRect/>
            </a:gradFill>
            <a:ln>
              <a:headEnd/>
              <a:tailEnd/>
            </a:ln>
            <a:effectLst>
              <a:glow rad="63500">
                <a:schemeClr val="accent2">
                  <a:satMod val="175000"/>
                  <a:alpha val="40000"/>
                </a:schemeClr>
              </a:glow>
              <a:outerShdw blurRad="45000" dist="25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lIns="90000" tIns="45000" rIns="90000" bIns="450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26" name="17 CuadroTexto"/>
            <p:cNvSpPr txBox="1"/>
            <p:nvPr/>
          </p:nvSpPr>
          <p:spPr>
            <a:xfrm>
              <a:off x="328134" y="3987667"/>
              <a:ext cx="4646281" cy="53670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fr-FR" sz="24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Generic</a:t>
              </a:r>
              <a:r>
                <a:rPr lang="fr-FR" sz="2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 to </a:t>
              </a:r>
              <a:r>
                <a:rPr lang="fr-FR" sz="24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Medical</a:t>
              </a:r>
              <a:r>
                <a:rPr lang="fr-FR" sz="2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 </a:t>
              </a:r>
              <a:r>
                <a:rPr lang="fr-FR" sz="24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domain</a:t>
              </a:r>
              <a:endParaRPr lang="fr-FR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  <a:p>
              <a:pPr algn="ctr">
                <a:defRPr/>
              </a:pPr>
              <a:r>
                <a:rPr lang="fr-FR" sz="1100" dirty="0">
                  <a:solidFill>
                    <a:srgbClr val="FFFFFF"/>
                  </a:solidFill>
                  <a:latin typeface="+mn-lt"/>
                </a:rPr>
                <a:t>(</a:t>
              </a:r>
              <a:r>
                <a:rPr lang="fr-FR" sz="1100" dirty="0" err="1">
                  <a:solidFill>
                    <a:srgbClr val="FFFFFF"/>
                  </a:solidFill>
                  <a:latin typeface="+mn-lt"/>
                </a:rPr>
                <a:t>can</a:t>
              </a:r>
              <a:r>
                <a:rPr lang="fr-FR" sz="1100" dirty="0">
                  <a:solidFill>
                    <a:srgbClr val="FFFFFF"/>
                  </a:solidFill>
                  <a:latin typeface="+mn-lt"/>
                </a:rPr>
                <a:t> </a:t>
              </a:r>
              <a:r>
                <a:rPr lang="fr-FR" sz="1100" dirty="0" err="1">
                  <a:solidFill>
                    <a:srgbClr val="FFFFFF"/>
                  </a:solidFill>
                  <a:latin typeface="+mn-lt"/>
                </a:rPr>
                <a:t>theoretically</a:t>
              </a:r>
              <a:r>
                <a:rPr lang="fr-FR" sz="1100" dirty="0">
                  <a:solidFill>
                    <a:srgbClr val="FFFFFF"/>
                  </a:solidFill>
                  <a:latin typeface="+mn-lt"/>
                </a:rPr>
                <a:t> </a:t>
              </a:r>
              <a:r>
                <a:rPr lang="fr-FR" sz="1100" dirty="0" err="1">
                  <a:solidFill>
                    <a:srgbClr val="FFFFFF"/>
                  </a:solidFill>
                  <a:latin typeface="+mn-lt"/>
                </a:rPr>
                <a:t>be</a:t>
              </a:r>
              <a:r>
                <a:rPr lang="fr-FR" sz="1100" dirty="0">
                  <a:solidFill>
                    <a:srgbClr val="FFFFFF"/>
                  </a:solidFill>
                  <a:latin typeface="+mn-lt"/>
                </a:rPr>
                <a:t> </a:t>
              </a:r>
              <a:r>
                <a:rPr lang="fr-FR" sz="1100" dirty="0" err="1">
                  <a:solidFill>
                    <a:srgbClr val="FFFFFF"/>
                  </a:solidFill>
                  <a:latin typeface="+mn-lt"/>
                </a:rPr>
                <a:t>reused</a:t>
              </a:r>
              <a:r>
                <a:rPr lang="fr-FR" sz="1100" dirty="0">
                  <a:solidFill>
                    <a:srgbClr val="FFFFFF"/>
                  </a:solidFill>
                  <a:latin typeface="+mn-lt"/>
                </a:rPr>
                <a:t> in </a:t>
              </a:r>
              <a:r>
                <a:rPr lang="fr-FR" sz="1100" dirty="0" err="1">
                  <a:solidFill>
                    <a:srgbClr val="FFFFFF"/>
                  </a:solidFill>
                  <a:latin typeface="+mn-lt"/>
                </a:rPr>
                <a:t>other</a:t>
              </a:r>
              <a:r>
                <a:rPr lang="fr-FR" sz="1100" dirty="0">
                  <a:solidFill>
                    <a:srgbClr val="FFFFFF"/>
                  </a:solidFill>
                  <a:latin typeface="+mn-lt"/>
                </a:rPr>
                <a:t> </a:t>
              </a:r>
              <a:r>
                <a:rPr lang="fr-FR" sz="1100" dirty="0" err="1">
                  <a:solidFill>
                    <a:srgbClr val="FFFFFF"/>
                  </a:solidFill>
                  <a:latin typeface="+mn-lt"/>
                </a:rPr>
                <a:t>medical</a:t>
              </a:r>
              <a:r>
                <a:rPr lang="fr-FR" sz="1100" dirty="0">
                  <a:solidFill>
                    <a:srgbClr val="FFFFFF"/>
                  </a:solidFill>
                  <a:latin typeface="+mn-lt"/>
                </a:rPr>
                <a:t> applications)</a:t>
              </a:r>
              <a:endParaRPr lang="en-US" sz="1100" dirty="0">
                <a:solidFill>
                  <a:srgbClr val="FFFFFF"/>
                </a:solidFill>
                <a:latin typeface="+mn-lt"/>
              </a:endParaRPr>
            </a:p>
          </p:txBody>
        </p:sp>
      </p:grpSp>
      <p:grpSp>
        <p:nvGrpSpPr>
          <p:cNvPr id="4" name="22 Grupo"/>
          <p:cNvGrpSpPr>
            <a:grpSpLocks/>
          </p:cNvGrpSpPr>
          <p:nvPr/>
        </p:nvGrpSpPr>
        <p:grpSpPr bwMode="auto">
          <a:xfrm>
            <a:off x="-130175" y="2071688"/>
            <a:ext cx="4286250" cy="1571625"/>
            <a:chOff x="-89080" y="2221909"/>
            <a:chExt cx="4267746" cy="1575826"/>
          </a:xfrm>
        </p:grpSpPr>
        <p:sp>
          <p:nvSpPr>
            <p:cNvPr id="37" name="18 Rectángulo"/>
            <p:cNvSpPr/>
            <p:nvPr/>
          </p:nvSpPr>
          <p:spPr>
            <a:xfrm>
              <a:off x="71407" y="2221909"/>
              <a:ext cx="4032271" cy="1575826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40000"/>
                    <a:lumOff val="60000"/>
                  </a:schemeClr>
                </a:gs>
                <a:gs pos="55000">
                  <a:schemeClr val="accent4">
                    <a:lumMod val="20000"/>
                    <a:lumOff val="80000"/>
                  </a:schemeClr>
                </a:gs>
                <a:gs pos="100000">
                  <a:srgbClr val="00B0F0"/>
                </a:gs>
              </a:gsLst>
              <a:path path="rect">
                <a:fillToRect l="100000" t="100000"/>
              </a:path>
              <a:tileRect r="-100000" b="-100000"/>
            </a:gradFill>
            <a:ln>
              <a:headEnd/>
              <a:tailEnd/>
            </a:ln>
            <a:effectLst>
              <a:glow rad="63500">
                <a:schemeClr val="accent2">
                  <a:satMod val="175000"/>
                  <a:alpha val="40000"/>
                </a:schemeClr>
              </a:glow>
              <a:outerShdw blurRad="45000" dist="25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lIns="90000" tIns="45000" rIns="90000" bIns="45000" anchor="ctr"/>
            <a:lstStyle/>
            <a:p>
              <a:pPr algn="ctr">
                <a:lnSpc>
                  <a:spcPct val="98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38" name="19 CuadroTexto"/>
            <p:cNvSpPr txBox="1"/>
            <p:nvPr/>
          </p:nvSpPr>
          <p:spPr>
            <a:xfrm>
              <a:off x="-89080" y="2451120"/>
              <a:ext cx="4267746" cy="10807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2800" dirty="0" err="1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Specific</a:t>
              </a:r>
              <a:r>
                <a:rPr lang="fr-FR" sz="28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 to Project</a:t>
              </a:r>
            </a:p>
            <a:p>
              <a:pPr algn="ctr">
                <a:defRPr/>
              </a:pPr>
              <a:r>
                <a:rPr lang="fr-FR" sz="1200" dirty="0">
                  <a:solidFill>
                    <a:srgbClr val="000000"/>
                  </a:solidFill>
                  <a:latin typeface="+mn-lt"/>
                </a:rPr>
                <a:t>(</a:t>
              </a:r>
              <a:r>
                <a:rPr lang="fr-FR" sz="1200" dirty="0" err="1">
                  <a:solidFill>
                    <a:srgbClr val="000000"/>
                  </a:solidFill>
                  <a:latin typeface="+mn-lt"/>
                </a:rPr>
                <a:t>can</a:t>
              </a:r>
              <a:r>
                <a:rPr lang="fr-FR" sz="1200" dirty="0">
                  <a:solidFill>
                    <a:srgbClr val="000000"/>
                  </a:solidFill>
                  <a:latin typeface="+mn-lt"/>
                </a:rPr>
                <a:t> </a:t>
              </a:r>
              <a:r>
                <a:rPr lang="fr-FR" sz="1200" dirty="0" err="1">
                  <a:solidFill>
                    <a:srgbClr val="000000"/>
                  </a:solidFill>
                  <a:latin typeface="+mn-lt"/>
                </a:rPr>
                <a:t>theoretically</a:t>
              </a:r>
              <a:r>
                <a:rPr lang="fr-FR" sz="1200" dirty="0">
                  <a:solidFill>
                    <a:srgbClr val="000000"/>
                  </a:solidFill>
                  <a:latin typeface="+mn-lt"/>
                </a:rPr>
                <a:t> </a:t>
              </a:r>
              <a:r>
                <a:rPr lang="fr-FR" sz="1200" dirty="0" err="1">
                  <a:solidFill>
                    <a:srgbClr val="000000"/>
                  </a:solidFill>
                  <a:latin typeface="+mn-lt"/>
                </a:rPr>
                <a:t>be</a:t>
              </a:r>
              <a:r>
                <a:rPr lang="fr-FR" sz="1200" dirty="0">
                  <a:solidFill>
                    <a:srgbClr val="000000"/>
                  </a:solidFill>
                  <a:latin typeface="+mn-lt"/>
                </a:rPr>
                <a:t> </a:t>
              </a:r>
              <a:r>
                <a:rPr lang="fr-FR" sz="1200" dirty="0" err="1">
                  <a:solidFill>
                    <a:srgbClr val="000000"/>
                  </a:solidFill>
                  <a:latin typeface="+mn-lt"/>
                </a:rPr>
                <a:t>partly</a:t>
              </a:r>
              <a:r>
                <a:rPr lang="fr-FR" sz="1200" dirty="0">
                  <a:solidFill>
                    <a:srgbClr val="000000"/>
                  </a:solidFill>
                  <a:latin typeface="+mn-lt"/>
                </a:rPr>
                <a:t> </a:t>
              </a:r>
              <a:r>
                <a:rPr lang="fr-FR" sz="1200" dirty="0" err="1">
                  <a:solidFill>
                    <a:srgbClr val="000000"/>
                  </a:solidFill>
                  <a:latin typeface="+mn-lt"/>
                </a:rPr>
                <a:t>reused</a:t>
              </a:r>
              <a:r>
                <a:rPr lang="fr-FR" sz="1200" dirty="0">
                  <a:solidFill>
                    <a:srgbClr val="000000"/>
                  </a:solidFill>
                  <a:latin typeface="+mn-lt"/>
                </a:rPr>
                <a:t> in </a:t>
              </a:r>
            </a:p>
            <a:p>
              <a:pPr algn="ctr">
                <a:defRPr/>
              </a:pPr>
              <a:r>
                <a:rPr lang="fr-FR" sz="1200" dirty="0" err="1">
                  <a:solidFill>
                    <a:srgbClr val="000000"/>
                  </a:solidFill>
                  <a:latin typeface="+mn-lt"/>
                </a:rPr>
                <a:t>similar</a:t>
              </a:r>
              <a:r>
                <a:rPr lang="fr-FR" sz="1200" dirty="0">
                  <a:solidFill>
                    <a:srgbClr val="000000"/>
                  </a:solidFill>
                  <a:latin typeface="+mn-lt"/>
                </a:rPr>
                <a:t> </a:t>
              </a:r>
              <a:r>
                <a:rPr lang="fr-FR" sz="1200" dirty="0" err="1">
                  <a:solidFill>
                    <a:srgbClr val="000000"/>
                  </a:solidFill>
                  <a:latin typeface="+mn-lt"/>
                </a:rPr>
                <a:t>projects</a:t>
              </a:r>
              <a:r>
                <a:rPr lang="fr-FR" sz="1200" dirty="0">
                  <a:solidFill>
                    <a:srgbClr val="000000"/>
                  </a:solidFill>
                  <a:latin typeface="+mn-lt"/>
                </a:rPr>
                <a:t> </a:t>
              </a:r>
              <a:r>
                <a:rPr lang="fr-FR" sz="1200" dirty="0" err="1">
                  <a:solidFill>
                    <a:srgbClr val="000000"/>
                  </a:solidFill>
                  <a:latin typeface="+mn-lt"/>
                </a:rPr>
                <a:t>since</a:t>
              </a:r>
              <a:r>
                <a:rPr lang="fr-FR" sz="1200" dirty="0">
                  <a:solidFill>
                    <a:srgbClr val="000000"/>
                  </a:solidFill>
                  <a:latin typeface="+mn-lt"/>
                </a:rPr>
                <a:t> </a:t>
              </a:r>
            </a:p>
            <a:p>
              <a:pPr algn="ctr">
                <a:defRPr/>
              </a:pPr>
              <a:r>
                <a:rPr lang="fr-FR" sz="1200" dirty="0" err="1">
                  <a:solidFill>
                    <a:srgbClr val="000000"/>
                  </a:solidFill>
                  <a:latin typeface="+mn-lt"/>
                </a:rPr>
                <a:t>abstracted</a:t>
              </a:r>
              <a:r>
                <a:rPr lang="fr-FR" sz="1200" dirty="0">
                  <a:solidFill>
                    <a:srgbClr val="000000"/>
                  </a:solidFill>
                  <a:latin typeface="+mn-lt"/>
                </a:rPr>
                <a:t> </a:t>
              </a:r>
              <a:r>
                <a:rPr lang="fr-FR" sz="1200" dirty="0" err="1">
                  <a:solidFill>
                    <a:srgbClr val="000000"/>
                  </a:solidFill>
                  <a:latin typeface="+mn-lt"/>
                </a:rPr>
                <a:t>from</a:t>
              </a:r>
              <a:r>
                <a:rPr lang="fr-FR" sz="1200" dirty="0">
                  <a:solidFill>
                    <a:srgbClr val="000000"/>
                  </a:solidFill>
                  <a:latin typeface="+mn-lt"/>
                </a:rPr>
                <a:t> </a:t>
              </a:r>
              <a:r>
                <a:rPr lang="fr-FR" sz="1200" dirty="0" err="1">
                  <a:solidFill>
                    <a:srgbClr val="000000"/>
                  </a:solidFill>
                  <a:latin typeface="+mn-lt"/>
                </a:rPr>
                <a:t>underlying</a:t>
              </a:r>
              <a:r>
                <a:rPr lang="fr-FR" sz="1200" dirty="0">
                  <a:solidFill>
                    <a:srgbClr val="000000"/>
                  </a:solidFill>
                  <a:latin typeface="+mn-lt"/>
                </a:rPr>
                <a:t> IT)</a:t>
              </a:r>
              <a:endParaRPr lang="en-US" sz="1200" dirty="0">
                <a:solidFill>
                  <a:srgbClr val="000000"/>
                </a:solidFill>
                <a:latin typeface="+mn-lt"/>
              </a:endParaRPr>
            </a:p>
          </p:txBody>
        </p:sp>
      </p:grpSp>
      <p:sp>
        <p:nvSpPr>
          <p:cNvPr id="39" name="23 Flecha izquierda"/>
          <p:cNvSpPr/>
          <p:nvPr/>
        </p:nvSpPr>
        <p:spPr>
          <a:xfrm>
            <a:off x="-214313" y="500063"/>
            <a:ext cx="9312276" cy="1928812"/>
          </a:xfrm>
          <a:prstGeom prst="leftArrow">
            <a:avLst>
              <a:gd name="adj1" fmla="val 62406"/>
              <a:gd name="adj2" fmla="val 21463"/>
            </a:avLst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55000">
                <a:schemeClr val="accent2">
                  <a:lumMod val="40000"/>
                  <a:lumOff val="60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2700000" scaled="1"/>
            <a:tileRect/>
          </a:gradFill>
          <a:ln w="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0" name="24 CuadroTexto"/>
          <p:cNvSpPr txBox="1"/>
          <p:nvPr/>
        </p:nvSpPr>
        <p:spPr>
          <a:xfrm>
            <a:off x="6929438" y="1425575"/>
            <a:ext cx="21732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fr-FR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Common </a:t>
            </a:r>
            <a:r>
              <a:rPr lang="fr-FR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Purpose</a:t>
            </a:r>
            <a:r>
              <a:rPr lang="fr-FR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	Interfaces</a:t>
            </a:r>
            <a:endParaRPr lang="en-US" i="1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41" name="25 CuadroTexto"/>
          <p:cNvSpPr txBox="1"/>
          <p:nvPr/>
        </p:nvSpPr>
        <p:spPr>
          <a:xfrm>
            <a:off x="0" y="857250"/>
            <a:ext cx="28321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Highly</a:t>
            </a:r>
            <a:r>
              <a:rPr lang="fr-FR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fr-FR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Specialized</a:t>
            </a:r>
            <a:endParaRPr lang="fr-FR" i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>
              <a:defRPr/>
            </a:pPr>
            <a:r>
              <a:rPr lang="fr-FR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Interfaces</a:t>
            </a:r>
            <a:endParaRPr lang="en-US" i="1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24" name="25 CuadroTexto"/>
          <p:cNvSpPr txBox="1"/>
          <p:nvPr/>
        </p:nvSpPr>
        <p:spPr>
          <a:xfrm>
            <a:off x="3168650" y="1214438"/>
            <a:ext cx="28321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800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Web</a:t>
            </a:r>
            <a:endParaRPr lang="en-US" sz="2800" i="1" dirty="0">
              <a:solidFill>
                <a:srgbClr val="FFFFFF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  <p:bldP spid="41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13088" y="3384550"/>
            <a:ext cx="6030912" cy="291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" name="Text Box 137"/>
          <p:cNvSpPr txBox="1">
            <a:spLocks noChangeArrowheads="1"/>
          </p:cNvSpPr>
          <p:nvPr/>
        </p:nvSpPr>
        <p:spPr bwMode="auto">
          <a:xfrm>
            <a:off x="3017838" y="2571750"/>
            <a:ext cx="6126162" cy="1643063"/>
          </a:xfrm>
          <a:prstGeom prst="rect">
            <a:avLst/>
          </a:prstGeom>
          <a:solidFill>
            <a:srgbClr val="0000FF">
              <a:alpha val="41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 b="1" cap="all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81" name="Text Box 138"/>
          <p:cNvSpPr txBox="1">
            <a:spLocks noChangeArrowheads="1"/>
          </p:cNvSpPr>
          <p:nvPr/>
        </p:nvSpPr>
        <p:spPr bwMode="auto">
          <a:xfrm>
            <a:off x="3017838" y="4286250"/>
            <a:ext cx="6126162" cy="2000250"/>
          </a:xfrm>
          <a:prstGeom prst="rect">
            <a:avLst/>
          </a:prstGeom>
          <a:solidFill>
            <a:srgbClr val="0000FF">
              <a:alpha val="41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 b="1" cap="all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82" name="Text Box 139"/>
          <p:cNvSpPr txBox="1">
            <a:spLocks noChangeArrowheads="1"/>
          </p:cNvSpPr>
          <p:nvPr/>
        </p:nvSpPr>
        <p:spPr bwMode="auto">
          <a:xfrm>
            <a:off x="3000375" y="928688"/>
            <a:ext cx="6143625" cy="1571625"/>
          </a:xfrm>
          <a:prstGeom prst="rect">
            <a:avLst/>
          </a:prstGeom>
          <a:solidFill>
            <a:srgbClr val="0000FF">
              <a:alpha val="41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 b="1" cap="all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91" name="Triangle isocèle 90"/>
          <p:cNvSpPr/>
          <p:nvPr/>
        </p:nvSpPr>
        <p:spPr>
          <a:xfrm rot="5400000">
            <a:off x="890117" y="265050"/>
            <a:ext cx="1142986" cy="637269"/>
          </a:xfrm>
          <a:prstGeom prst="triangle">
            <a:avLst/>
          </a:prstGeom>
          <a:gradFill flip="none" rotWithShape="1">
            <a:gsLst>
              <a:gs pos="0">
                <a:srgbClr val="C0C0EA"/>
              </a:gs>
              <a:gs pos="50000">
                <a:schemeClr val="accent1">
                  <a:shade val="67500"/>
                  <a:satMod val="115000"/>
                  <a:alpha val="25000"/>
                </a:schemeClr>
              </a:gs>
              <a:gs pos="100000">
                <a:schemeClr val="accent1">
                  <a:shade val="100000"/>
                  <a:satMod val="115000"/>
                  <a:alpha val="13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459" tIns="67730" rIns="135459" bIns="67730"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grpSp>
        <p:nvGrpSpPr>
          <p:cNvPr id="55304" name="Oval 32"/>
          <p:cNvGrpSpPr>
            <a:grpSpLocks/>
          </p:cNvGrpSpPr>
          <p:nvPr/>
        </p:nvGrpSpPr>
        <p:grpSpPr bwMode="auto">
          <a:xfrm>
            <a:off x="3125788" y="1446213"/>
            <a:ext cx="6018212" cy="1214437"/>
            <a:chOff x="841" y="499"/>
            <a:chExt cx="2239" cy="603"/>
          </a:xfrm>
        </p:grpSpPr>
        <p:pic>
          <p:nvPicPr>
            <p:cNvPr id="55399" name="Oval 32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41" y="499"/>
              <a:ext cx="2239" cy="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400" name="Text Box 4"/>
            <p:cNvSpPr txBox="1">
              <a:spLocks noChangeArrowheads="1"/>
            </p:cNvSpPr>
            <p:nvPr/>
          </p:nvSpPr>
          <p:spPr bwMode="auto">
            <a:xfrm rot="10800000">
              <a:off x="1179" y="597"/>
              <a:ext cx="1560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wrap="none" lIns="91435" tIns="45718" rIns="91435" bIns="45718" anchor="ctr"/>
            <a:lstStyle/>
            <a:p>
              <a:endParaRPr lang="en-GB" sz="2700">
                <a:solidFill>
                  <a:srgbClr val="000000"/>
                </a:solidFill>
              </a:endParaRPr>
            </a:p>
          </p:txBody>
        </p:sp>
      </p:grpSp>
      <p:sp>
        <p:nvSpPr>
          <p:cNvPr id="4105" name="Text Box 4"/>
          <p:cNvSpPr txBox="1">
            <a:spLocks noChangeArrowheads="1"/>
          </p:cNvSpPr>
          <p:nvPr/>
        </p:nvSpPr>
        <p:spPr bwMode="auto">
          <a:xfrm>
            <a:off x="3032093" y="918763"/>
            <a:ext cx="1260593" cy="36688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wrap="none" lIns="133319" tIns="66660" rIns="133319" bIns="66660"/>
          <a:lstStyle/>
          <a:p>
            <a:pPr>
              <a:lnSpc>
                <a:spcPct val="98000"/>
              </a:lnSpc>
              <a:tabLst>
                <a:tab pos="1072326" algn="l"/>
              </a:tabLst>
              <a:defRPr/>
            </a:pPr>
            <a:r>
              <a:rPr lang="en-GB" sz="21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50" endPos="85000" dir="5400000" sy="-100000" algn="bl" rotWithShape="0"/>
                </a:effectLst>
                <a:latin typeface="+mn-lt"/>
              </a:rPr>
              <a:t>LEVEL 0</a:t>
            </a:r>
          </a:p>
        </p:txBody>
      </p:sp>
      <p:sp>
        <p:nvSpPr>
          <p:cNvPr id="4106" name="Text Box 5"/>
          <p:cNvSpPr txBox="1">
            <a:spLocks noChangeArrowheads="1"/>
          </p:cNvSpPr>
          <p:nvPr/>
        </p:nvSpPr>
        <p:spPr bwMode="auto">
          <a:xfrm>
            <a:off x="3016257" y="2599618"/>
            <a:ext cx="1300910" cy="3084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wrap="none" lIns="133319" tIns="66660" rIns="133319" bIns="66660"/>
          <a:lstStyle/>
          <a:p>
            <a:pPr>
              <a:lnSpc>
                <a:spcPct val="98000"/>
              </a:lnSpc>
              <a:tabLst>
                <a:tab pos="1072326" algn="l"/>
              </a:tabLst>
              <a:defRPr/>
            </a:pPr>
            <a:r>
              <a:rPr lang="en-GB" sz="21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50" endPos="85000" dir="5400000" sy="-100000" algn="bl" rotWithShape="0"/>
                </a:effectLst>
                <a:latin typeface="+mn-lt"/>
              </a:rPr>
              <a:t>LEVEL 1</a:t>
            </a:r>
          </a:p>
        </p:txBody>
      </p:sp>
      <p:sp>
        <p:nvSpPr>
          <p:cNvPr id="55307" name="Line 17"/>
          <p:cNvSpPr>
            <a:spLocks noChangeShapeType="1"/>
          </p:cNvSpPr>
          <p:nvPr/>
        </p:nvSpPr>
        <p:spPr bwMode="auto">
          <a:xfrm flipV="1">
            <a:off x="5168900" y="2028825"/>
            <a:ext cx="2862263" cy="893763"/>
          </a:xfrm>
          <a:prstGeom prst="line">
            <a:avLst/>
          </a:prstGeom>
          <a:noFill/>
          <a:ln w="19050">
            <a:solidFill>
              <a:srgbClr val="336699"/>
            </a:solidFill>
            <a:round/>
            <a:headEnd type="triangle" w="med" len="med"/>
            <a:tailEnd type="triangle" w="med" len="med"/>
          </a:ln>
        </p:spPr>
        <p:txBody>
          <a:bodyPr lIns="135452" tIns="67727" rIns="135452" bIns="67727"/>
          <a:lstStyle/>
          <a:p>
            <a:endParaRPr lang="it-IT"/>
          </a:p>
        </p:txBody>
      </p:sp>
      <p:sp>
        <p:nvSpPr>
          <p:cNvPr id="55308" name="Line 18"/>
          <p:cNvSpPr>
            <a:spLocks noChangeShapeType="1"/>
          </p:cNvSpPr>
          <p:nvPr/>
        </p:nvSpPr>
        <p:spPr bwMode="auto">
          <a:xfrm flipV="1">
            <a:off x="6646863" y="2028825"/>
            <a:ext cx="1562100" cy="949325"/>
          </a:xfrm>
          <a:prstGeom prst="line">
            <a:avLst/>
          </a:prstGeom>
          <a:noFill/>
          <a:ln w="19050">
            <a:solidFill>
              <a:srgbClr val="336699"/>
            </a:solidFill>
            <a:round/>
            <a:headEnd type="triangle" w="med" len="med"/>
            <a:tailEnd type="triangle" w="med" len="med"/>
          </a:ln>
        </p:spPr>
        <p:txBody>
          <a:bodyPr lIns="135452" tIns="67727" rIns="135452" bIns="67727"/>
          <a:lstStyle/>
          <a:p>
            <a:endParaRPr lang="it-IT"/>
          </a:p>
        </p:txBody>
      </p:sp>
      <p:sp>
        <p:nvSpPr>
          <p:cNvPr id="55309" name="Line 19"/>
          <p:cNvSpPr>
            <a:spLocks noChangeShapeType="1"/>
          </p:cNvSpPr>
          <p:nvPr/>
        </p:nvSpPr>
        <p:spPr bwMode="auto">
          <a:xfrm flipH="1" flipV="1">
            <a:off x="8305800" y="2016125"/>
            <a:ext cx="306388" cy="1014413"/>
          </a:xfrm>
          <a:prstGeom prst="line">
            <a:avLst/>
          </a:prstGeom>
          <a:noFill/>
          <a:ln w="19050">
            <a:solidFill>
              <a:srgbClr val="336699"/>
            </a:solidFill>
            <a:round/>
            <a:headEnd type="triangle" w="med" len="med"/>
            <a:tailEnd type="triangle" w="med" len="med"/>
          </a:ln>
        </p:spPr>
        <p:txBody>
          <a:bodyPr lIns="135452" tIns="67727" rIns="135452" bIns="67727"/>
          <a:lstStyle/>
          <a:p>
            <a:endParaRPr lang="it-IT"/>
          </a:p>
        </p:txBody>
      </p:sp>
      <p:grpSp>
        <p:nvGrpSpPr>
          <p:cNvPr id="55310" name="Oval 17"/>
          <p:cNvGrpSpPr>
            <a:grpSpLocks/>
          </p:cNvGrpSpPr>
          <p:nvPr/>
        </p:nvGrpSpPr>
        <p:grpSpPr bwMode="auto">
          <a:xfrm>
            <a:off x="3582988" y="3397250"/>
            <a:ext cx="1717675" cy="688975"/>
            <a:chOff x="737" y="1743"/>
            <a:chExt cx="699" cy="342"/>
          </a:xfrm>
        </p:grpSpPr>
        <p:pic>
          <p:nvPicPr>
            <p:cNvPr id="55397" name="Oval 17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37" y="1743"/>
              <a:ext cx="699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398" name="Text Box 19"/>
            <p:cNvSpPr txBox="1">
              <a:spLocks noChangeArrowheads="1"/>
            </p:cNvSpPr>
            <p:nvPr/>
          </p:nvSpPr>
          <p:spPr bwMode="auto">
            <a:xfrm rot="10800000">
              <a:off x="849" y="1805"/>
              <a:ext cx="475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wrap="none" lIns="91435" tIns="45718" rIns="91435" bIns="45718" anchor="ctr"/>
            <a:lstStyle/>
            <a:p>
              <a:endParaRPr lang="en-GB" sz="2700">
                <a:solidFill>
                  <a:srgbClr val="000000"/>
                </a:solidFill>
              </a:endParaRPr>
            </a:p>
          </p:txBody>
        </p:sp>
      </p:grpSp>
      <p:pic>
        <p:nvPicPr>
          <p:cNvPr id="55311" name="Picture 28" descr="j043523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43338" y="1308100"/>
            <a:ext cx="1384300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4" name="Text Box 29"/>
          <p:cNvSpPr txBox="1">
            <a:spLocks noChangeArrowheads="1"/>
          </p:cNvSpPr>
          <p:nvPr/>
        </p:nvSpPr>
        <p:spPr bwMode="auto">
          <a:xfrm>
            <a:off x="3141663" y="1973263"/>
            <a:ext cx="2484437" cy="59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5452" tIns="67727" rIns="135452" bIns="67727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sz="15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Grid Coordination Center</a:t>
            </a:r>
          </a:p>
        </p:txBody>
      </p:sp>
      <p:grpSp>
        <p:nvGrpSpPr>
          <p:cNvPr id="55313" name="Oval 32"/>
          <p:cNvGrpSpPr>
            <a:grpSpLocks/>
          </p:cNvGrpSpPr>
          <p:nvPr/>
        </p:nvGrpSpPr>
        <p:grpSpPr bwMode="auto">
          <a:xfrm>
            <a:off x="5811838" y="1539875"/>
            <a:ext cx="3332162" cy="952500"/>
            <a:chOff x="1828" y="549"/>
            <a:chExt cx="1240" cy="472"/>
          </a:xfrm>
        </p:grpSpPr>
        <p:pic>
          <p:nvPicPr>
            <p:cNvPr id="55395" name="Oval 3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828" y="549"/>
              <a:ext cx="1240" cy="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396" name="Text Box 24"/>
            <p:cNvSpPr txBox="1">
              <a:spLocks noChangeArrowheads="1"/>
            </p:cNvSpPr>
            <p:nvPr/>
          </p:nvSpPr>
          <p:spPr bwMode="auto">
            <a:xfrm rot="10800000">
              <a:off x="2022" y="629"/>
              <a:ext cx="855" cy="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wrap="none" lIns="91435" tIns="45718" rIns="91435" bIns="45718" anchor="ctr"/>
            <a:lstStyle/>
            <a:p>
              <a:endParaRPr lang="en-GB" sz="2700">
                <a:solidFill>
                  <a:srgbClr val="000000"/>
                </a:solidFill>
              </a:endParaRPr>
            </a:p>
          </p:txBody>
        </p:sp>
      </p:grpSp>
      <p:grpSp>
        <p:nvGrpSpPr>
          <p:cNvPr id="55314" name="Oval 17"/>
          <p:cNvGrpSpPr>
            <a:grpSpLocks/>
          </p:cNvGrpSpPr>
          <p:nvPr/>
        </p:nvGrpSpPr>
        <p:grpSpPr bwMode="auto">
          <a:xfrm>
            <a:off x="5557838" y="3435350"/>
            <a:ext cx="1666875" cy="642938"/>
            <a:chOff x="1567" y="1770"/>
            <a:chExt cx="702" cy="319"/>
          </a:xfrm>
        </p:grpSpPr>
        <p:pic>
          <p:nvPicPr>
            <p:cNvPr id="55393" name="Oval 17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567" y="1770"/>
              <a:ext cx="702" cy="3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394" name="Text Box 31"/>
            <p:cNvSpPr txBox="1">
              <a:spLocks noChangeArrowheads="1"/>
            </p:cNvSpPr>
            <p:nvPr/>
          </p:nvSpPr>
          <p:spPr bwMode="auto">
            <a:xfrm rot="10800000">
              <a:off x="1681" y="1827"/>
              <a:ext cx="475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wrap="none" lIns="91435" tIns="45718" rIns="91435" bIns="45718" anchor="ctr"/>
            <a:lstStyle/>
            <a:p>
              <a:endParaRPr lang="en-GB" sz="2700">
                <a:solidFill>
                  <a:srgbClr val="000000"/>
                </a:solidFill>
              </a:endParaRPr>
            </a:p>
          </p:txBody>
        </p:sp>
      </p:grpSp>
      <p:grpSp>
        <p:nvGrpSpPr>
          <p:cNvPr id="55315" name="Oval 17"/>
          <p:cNvGrpSpPr>
            <a:grpSpLocks/>
          </p:cNvGrpSpPr>
          <p:nvPr/>
        </p:nvGrpSpPr>
        <p:grpSpPr bwMode="auto">
          <a:xfrm>
            <a:off x="7413625" y="3467100"/>
            <a:ext cx="1539875" cy="657225"/>
            <a:chOff x="2377" y="1763"/>
            <a:chExt cx="703" cy="326"/>
          </a:xfrm>
        </p:grpSpPr>
        <p:pic>
          <p:nvPicPr>
            <p:cNvPr id="55391" name="Oval 17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377" y="1763"/>
              <a:ext cx="703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392" name="Text Box 36"/>
            <p:cNvSpPr txBox="1">
              <a:spLocks noChangeArrowheads="1"/>
            </p:cNvSpPr>
            <p:nvPr/>
          </p:nvSpPr>
          <p:spPr bwMode="auto">
            <a:xfrm rot="10800000">
              <a:off x="2492" y="1822"/>
              <a:ext cx="475" cy="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wrap="none" lIns="91435" tIns="45718" rIns="91435" bIns="45718" anchor="ctr"/>
            <a:lstStyle/>
            <a:p>
              <a:endParaRPr lang="en-GB" sz="2700">
                <a:solidFill>
                  <a:srgbClr val="000000"/>
                </a:solidFill>
              </a:endParaRPr>
            </a:p>
          </p:txBody>
        </p:sp>
      </p:grpSp>
      <p:grpSp>
        <p:nvGrpSpPr>
          <p:cNvPr id="55316" name="Group 73"/>
          <p:cNvGrpSpPr>
            <a:grpSpLocks/>
          </p:cNvGrpSpPr>
          <p:nvPr/>
        </p:nvGrpSpPr>
        <p:grpSpPr bwMode="auto">
          <a:xfrm>
            <a:off x="7348538" y="1074738"/>
            <a:ext cx="1663700" cy="942975"/>
            <a:chOff x="2505" y="332"/>
            <a:chExt cx="619" cy="468"/>
          </a:xfrm>
        </p:grpSpPr>
        <p:pic>
          <p:nvPicPr>
            <p:cNvPr id="4119" name="Picture 38" descr="j0402285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584" y="332"/>
              <a:ext cx="540" cy="431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55389" name="Text Box 34"/>
            <p:cNvSpPr txBox="1">
              <a:spLocks noChangeArrowheads="1"/>
            </p:cNvSpPr>
            <p:nvPr/>
          </p:nvSpPr>
          <p:spPr bwMode="auto">
            <a:xfrm>
              <a:off x="2505" y="617"/>
              <a:ext cx="468" cy="18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lIns="91435" tIns="45718" rIns="91435" bIns="45718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it-IT">
                  <a:solidFill>
                    <a:srgbClr val="FFFFFF"/>
                  </a:solidFill>
                </a:rPr>
                <a:t>LORIS</a:t>
              </a:r>
            </a:p>
          </p:txBody>
        </p:sp>
        <p:sp>
          <p:nvSpPr>
            <p:cNvPr id="46" name="Organigramme : Disque magnétique 45"/>
            <p:cNvSpPr/>
            <p:nvPr/>
          </p:nvSpPr>
          <p:spPr bwMode="auto">
            <a:xfrm>
              <a:off x="2784" y="361"/>
              <a:ext cx="300" cy="210"/>
            </a:xfrm>
            <a:prstGeom prst="flowChartMagneticDisk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defTabSz="914821">
                <a:defRPr/>
              </a:pPr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5317" name="Group 63"/>
          <p:cNvGrpSpPr>
            <a:grpSpLocks/>
          </p:cNvGrpSpPr>
          <p:nvPr/>
        </p:nvGrpSpPr>
        <p:grpSpPr bwMode="auto">
          <a:xfrm>
            <a:off x="4071938" y="3011488"/>
            <a:ext cx="1163637" cy="661987"/>
            <a:chOff x="1080" y="1556"/>
            <a:chExt cx="433" cy="328"/>
          </a:xfrm>
        </p:grpSpPr>
        <p:pic>
          <p:nvPicPr>
            <p:cNvPr id="3" name="Picture 55" descr="j0402285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113" y="1556"/>
              <a:ext cx="400" cy="32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55386" name="Text Box 56"/>
            <p:cNvSpPr txBox="1">
              <a:spLocks noChangeArrowheads="1"/>
            </p:cNvSpPr>
            <p:nvPr/>
          </p:nvSpPr>
          <p:spPr bwMode="auto">
            <a:xfrm>
              <a:off x="1080" y="1586"/>
              <a:ext cx="323" cy="29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lIns="91435" tIns="45718" rIns="91435" bIns="4571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1200">
                  <a:solidFill>
                    <a:srgbClr val="FFFFFF"/>
                  </a:solidFill>
                </a:rPr>
                <a:t>Slave</a:t>
              </a:r>
              <a:r>
                <a:rPr lang="it-IT" sz="2100">
                  <a:solidFill>
                    <a:srgbClr val="FFFFFF"/>
                  </a:solidFill>
                </a:rPr>
                <a:t> </a:t>
              </a:r>
              <a:r>
                <a:rPr lang="it-IT" sz="1200">
                  <a:solidFill>
                    <a:srgbClr val="FFFFFF"/>
                  </a:solidFill>
                </a:rPr>
                <a:t>LORIS</a:t>
              </a:r>
            </a:p>
          </p:txBody>
        </p:sp>
        <p:sp>
          <p:nvSpPr>
            <p:cNvPr id="4" name="Organigramme : Disque magnétique 46"/>
            <p:cNvSpPr/>
            <p:nvPr/>
          </p:nvSpPr>
          <p:spPr bwMode="auto">
            <a:xfrm>
              <a:off x="1255" y="1575"/>
              <a:ext cx="228" cy="132"/>
            </a:xfrm>
            <a:prstGeom prst="flowChartMagneticDisk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defTabSz="914821">
                <a:defRPr/>
              </a:pPr>
              <a:endParaRPr lang="en-GB" dirty="0">
                <a:solidFill>
                  <a:srgbClr val="000000"/>
                </a:solidFill>
              </a:endParaRPr>
            </a:p>
          </p:txBody>
        </p:sp>
      </p:grpSp>
      <p:pic>
        <p:nvPicPr>
          <p:cNvPr id="53" name="19 Marcador de contenido" descr="FBF.png"/>
          <p:cNvPicPr>
            <a:picLocks noGrp="1" noChangeAspect="1"/>
          </p:cNvPicPr>
          <p:nvPr>
            <p:ph idx="4294967295"/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472680" y="3225684"/>
            <a:ext cx="610210" cy="604762"/>
          </a:xfrm>
          <a:prstGeom prst="round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4" name="19 Marcador de contenido" descr="FBF.pn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4796" y="3226283"/>
            <a:ext cx="610210" cy="60476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5" name="19 Marcador de contenido" descr="FBF.pn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62521" y="3219637"/>
            <a:ext cx="610210" cy="60476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29" name="Text Box 19"/>
          <p:cNvSpPr txBox="1">
            <a:spLocks noChangeArrowheads="1"/>
          </p:cNvSpPr>
          <p:nvPr/>
        </p:nvSpPr>
        <p:spPr bwMode="auto">
          <a:xfrm>
            <a:off x="4098925" y="3659188"/>
            <a:ext cx="9731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5452" tIns="67727" rIns="135452" bIns="67727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3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DACS1</a:t>
            </a:r>
            <a:endParaRPr lang="it-IT" sz="13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152" name="Text Box 19"/>
          <p:cNvSpPr txBox="1">
            <a:spLocks noChangeArrowheads="1"/>
          </p:cNvSpPr>
          <p:nvPr/>
        </p:nvSpPr>
        <p:spPr bwMode="auto">
          <a:xfrm>
            <a:off x="6076950" y="3662363"/>
            <a:ext cx="9731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5452" tIns="67727" rIns="135452" bIns="67727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3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DACS2</a:t>
            </a:r>
            <a:endParaRPr lang="it-IT" sz="13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160" name="Text Box 19"/>
          <p:cNvSpPr txBox="1">
            <a:spLocks noChangeArrowheads="1"/>
          </p:cNvSpPr>
          <p:nvPr/>
        </p:nvSpPr>
        <p:spPr bwMode="auto">
          <a:xfrm>
            <a:off x="7861300" y="3660775"/>
            <a:ext cx="9731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5452" tIns="67727" rIns="135452" bIns="67727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3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DACS3</a:t>
            </a:r>
            <a:endParaRPr lang="it-IT" sz="13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6" name="9 Imagen" descr="DSCN1237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930546" y="1139033"/>
            <a:ext cx="745661" cy="744757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17" name="Text Box 36"/>
          <p:cNvSpPr txBox="1">
            <a:spLocks noChangeArrowheads="1"/>
          </p:cNvSpPr>
          <p:nvPr/>
        </p:nvSpPr>
        <p:spPr bwMode="auto">
          <a:xfrm>
            <a:off x="5786438" y="1643063"/>
            <a:ext cx="1604962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5452" tIns="67727" rIns="135452" bIns="67727"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it-IT" sz="13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Data Coordination Center</a:t>
            </a:r>
          </a:p>
        </p:txBody>
      </p:sp>
      <p:grpSp>
        <p:nvGrpSpPr>
          <p:cNvPr id="55326" name="Oval 17"/>
          <p:cNvGrpSpPr>
            <a:grpSpLocks/>
          </p:cNvGrpSpPr>
          <p:nvPr/>
        </p:nvGrpSpPr>
        <p:grpSpPr bwMode="auto">
          <a:xfrm>
            <a:off x="4454525" y="4654550"/>
            <a:ext cx="4262438" cy="1308100"/>
            <a:chOff x="1267" y="2431"/>
            <a:chExt cx="1436" cy="649"/>
          </a:xfrm>
        </p:grpSpPr>
        <p:pic>
          <p:nvPicPr>
            <p:cNvPr id="55383" name="Oval 17"/>
            <p:cNvPicPr>
              <a:picLocks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1267" y="2431"/>
              <a:ext cx="1436" cy="6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384" name="Text Box 53"/>
            <p:cNvSpPr txBox="1">
              <a:spLocks noChangeArrowheads="1"/>
            </p:cNvSpPr>
            <p:nvPr/>
          </p:nvSpPr>
          <p:spPr bwMode="auto">
            <a:xfrm rot="10800000">
              <a:off x="1490" y="2536"/>
              <a:ext cx="992" cy="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wrap="none" lIns="91435" tIns="45718" rIns="91435" bIns="45718" anchor="ctr"/>
            <a:lstStyle/>
            <a:p>
              <a:endParaRPr lang="en-GB" sz="2700">
                <a:solidFill>
                  <a:srgbClr val="000000"/>
                </a:solidFill>
              </a:endParaRPr>
            </a:p>
          </p:txBody>
        </p:sp>
      </p:grpSp>
      <p:pic>
        <p:nvPicPr>
          <p:cNvPr id="57" name="Picture 13" descr="j040269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621998" y="4189031"/>
            <a:ext cx="1544403" cy="7553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9" name="Picture 11" descr="brainview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456238" y="5203825"/>
            <a:ext cx="1325562" cy="719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" name="Picture 4" descr="F:\Documents\neugrid_loris.bmp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975100" y="4822825"/>
            <a:ext cx="1116013" cy="498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2" name="Picture 3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588250" y="5103813"/>
            <a:ext cx="946150" cy="588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4" name="Text Box 29"/>
          <p:cNvSpPr txBox="1">
            <a:spLocks noChangeArrowheads="1"/>
          </p:cNvSpPr>
          <p:nvPr/>
        </p:nvSpPr>
        <p:spPr bwMode="auto">
          <a:xfrm>
            <a:off x="2374196" y="4286256"/>
            <a:ext cx="2483556" cy="459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lIns="135452" tIns="67727" rIns="135452" bIns="67727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sz="21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50" endPos="85000" dir="5400000" sy="-100000" algn="bl" rotWithShape="0"/>
                </a:effectLst>
                <a:latin typeface="+mn-lt"/>
              </a:rPr>
              <a:t>USERS</a:t>
            </a:r>
          </a:p>
        </p:txBody>
      </p:sp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7229475" y="5373688"/>
            <a:ext cx="788988" cy="528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3" name="Rectangle 62"/>
          <p:cNvSpPr/>
          <p:nvPr/>
        </p:nvSpPr>
        <p:spPr>
          <a:xfrm>
            <a:off x="6835971" y="4786322"/>
            <a:ext cx="2464985" cy="383004"/>
          </a:xfrm>
          <a:prstGeom prst="rect">
            <a:avLst/>
          </a:prstGeom>
          <a:noFill/>
        </p:spPr>
        <p:txBody>
          <a:bodyPr lIns="135459" tIns="67730" rIns="135459" bIns="67730">
            <a:spAutoFit/>
          </a:bodyPr>
          <a:lstStyle/>
          <a:p>
            <a:pPr algn="ctr">
              <a:defRPr/>
            </a:pPr>
            <a:r>
              <a:rPr lang="fr-FR" sz="1600" b="1" dirty="0">
                <a:ln w="1905"/>
                <a:gradFill>
                  <a:gsLst>
                    <a:gs pos="0">
                      <a:srgbClr val="2D2D8A">
                        <a:shade val="20000"/>
                        <a:satMod val="200000"/>
                      </a:srgbClr>
                    </a:gs>
                    <a:gs pos="78000">
                      <a:srgbClr val="2D2D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Pipelining</a:t>
            </a:r>
          </a:p>
        </p:txBody>
      </p:sp>
      <p:sp>
        <p:nvSpPr>
          <p:cNvPr id="65" name="Rectangle 64"/>
          <p:cNvSpPr/>
          <p:nvPr/>
        </p:nvSpPr>
        <p:spPr>
          <a:xfrm>
            <a:off x="3325882" y="5277960"/>
            <a:ext cx="2464985" cy="413782"/>
          </a:xfrm>
          <a:prstGeom prst="rect">
            <a:avLst/>
          </a:prstGeom>
          <a:noFill/>
        </p:spPr>
        <p:txBody>
          <a:bodyPr lIns="135459" tIns="67730" rIns="135459" bIns="67730">
            <a:spAutoFit/>
          </a:bodyPr>
          <a:lstStyle/>
          <a:p>
            <a:pPr algn="ctr">
              <a:defRPr/>
            </a:pPr>
            <a:r>
              <a:rPr lang="fr-FR" b="1" dirty="0" err="1">
                <a:ln w="1905"/>
                <a:gradFill>
                  <a:gsLst>
                    <a:gs pos="0">
                      <a:srgbClr val="2D2D8A">
                        <a:shade val="20000"/>
                        <a:satMod val="200000"/>
                      </a:srgbClr>
                    </a:gs>
                    <a:gs pos="78000">
                      <a:srgbClr val="2D2D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Corelab</a:t>
            </a:r>
            <a:endParaRPr lang="fr-FR" sz="1600" b="1" dirty="0">
              <a:ln w="1905"/>
              <a:gradFill>
                <a:gsLst>
                  <a:gs pos="0">
                    <a:srgbClr val="2D2D8A">
                      <a:shade val="20000"/>
                      <a:satMod val="200000"/>
                    </a:srgbClr>
                  </a:gs>
                  <a:gs pos="78000">
                    <a:srgbClr val="2D2D8A">
                      <a:tint val="90000"/>
                      <a:shade val="89000"/>
                      <a:satMod val="220000"/>
                    </a:srgbClr>
                  </a:gs>
                  <a:gs pos="100000">
                    <a:srgbClr val="2D2D8A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4882696" y="5898010"/>
            <a:ext cx="2464985" cy="459948"/>
          </a:xfrm>
          <a:prstGeom prst="rect">
            <a:avLst/>
          </a:prstGeom>
          <a:noFill/>
        </p:spPr>
        <p:txBody>
          <a:bodyPr lIns="135459" tIns="67730" rIns="135459" bIns="67730">
            <a:spAutoFit/>
          </a:bodyPr>
          <a:lstStyle/>
          <a:p>
            <a:pPr algn="ctr">
              <a:defRPr/>
            </a:pPr>
            <a:r>
              <a:rPr lang="fr-FR" sz="2100" b="1" dirty="0">
                <a:ln w="1905"/>
                <a:gradFill>
                  <a:gsLst>
                    <a:gs pos="0">
                      <a:srgbClr val="2D2D8A">
                        <a:shade val="20000"/>
                        <a:satMod val="200000"/>
                      </a:srgbClr>
                    </a:gs>
                    <a:gs pos="78000">
                      <a:srgbClr val="2D2D8A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2D2D8A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New Markers</a:t>
            </a:r>
          </a:p>
        </p:txBody>
      </p:sp>
      <p:grpSp>
        <p:nvGrpSpPr>
          <p:cNvPr id="55336" name="Group 64"/>
          <p:cNvGrpSpPr>
            <a:grpSpLocks/>
          </p:cNvGrpSpPr>
          <p:nvPr/>
        </p:nvGrpSpPr>
        <p:grpSpPr bwMode="auto">
          <a:xfrm>
            <a:off x="6061075" y="3009900"/>
            <a:ext cx="1147763" cy="663575"/>
            <a:chOff x="1086" y="1556"/>
            <a:chExt cx="427" cy="329"/>
          </a:xfrm>
        </p:grpSpPr>
        <p:pic>
          <p:nvPicPr>
            <p:cNvPr id="5" name="Picture 55" descr="j0402285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113" y="1556"/>
              <a:ext cx="400" cy="32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55381" name="Text Box 56"/>
            <p:cNvSpPr txBox="1">
              <a:spLocks noChangeArrowheads="1"/>
            </p:cNvSpPr>
            <p:nvPr/>
          </p:nvSpPr>
          <p:spPr bwMode="auto">
            <a:xfrm>
              <a:off x="1086" y="1587"/>
              <a:ext cx="323" cy="29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lIns="91435" tIns="45718" rIns="91435" bIns="4571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1200">
                  <a:solidFill>
                    <a:srgbClr val="FFFFFF"/>
                  </a:solidFill>
                </a:rPr>
                <a:t>Slave</a:t>
              </a:r>
              <a:r>
                <a:rPr lang="it-IT" sz="2100">
                  <a:solidFill>
                    <a:srgbClr val="FFFFFF"/>
                  </a:solidFill>
                </a:rPr>
                <a:t> </a:t>
              </a:r>
              <a:r>
                <a:rPr lang="it-IT" sz="1200">
                  <a:solidFill>
                    <a:srgbClr val="FFFFFF"/>
                  </a:solidFill>
                </a:rPr>
                <a:t>LORIS</a:t>
              </a:r>
            </a:p>
          </p:txBody>
        </p:sp>
        <p:sp>
          <p:nvSpPr>
            <p:cNvPr id="6" name="Organigramme : Disque magnétique 46"/>
            <p:cNvSpPr/>
            <p:nvPr/>
          </p:nvSpPr>
          <p:spPr bwMode="auto">
            <a:xfrm>
              <a:off x="1255" y="1575"/>
              <a:ext cx="228" cy="132"/>
            </a:xfrm>
            <a:prstGeom prst="flowChartMagneticDisk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defTabSz="914821">
                <a:defRPr/>
              </a:pPr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5337" name="Group 68"/>
          <p:cNvGrpSpPr>
            <a:grpSpLocks/>
          </p:cNvGrpSpPr>
          <p:nvPr/>
        </p:nvGrpSpPr>
        <p:grpSpPr bwMode="auto">
          <a:xfrm>
            <a:off x="7918450" y="3024188"/>
            <a:ext cx="1109663" cy="690562"/>
            <a:chOff x="1100" y="1556"/>
            <a:chExt cx="413" cy="343"/>
          </a:xfrm>
        </p:grpSpPr>
        <p:pic>
          <p:nvPicPr>
            <p:cNvPr id="4124" name="Picture 55" descr="j0402285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113" y="1556"/>
              <a:ext cx="400" cy="32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55378" name="Text Box 56"/>
            <p:cNvSpPr txBox="1">
              <a:spLocks noChangeArrowheads="1"/>
            </p:cNvSpPr>
            <p:nvPr/>
          </p:nvSpPr>
          <p:spPr bwMode="auto">
            <a:xfrm>
              <a:off x="1100" y="1601"/>
              <a:ext cx="323" cy="29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lIns="91435" tIns="45718" rIns="91435" bIns="4571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1200">
                  <a:solidFill>
                    <a:srgbClr val="FFFFFF"/>
                  </a:solidFill>
                </a:rPr>
                <a:t>Slave</a:t>
              </a:r>
              <a:r>
                <a:rPr lang="it-IT" sz="2100">
                  <a:solidFill>
                    <a:srgbClr val="FFFFFF"/>
                  </a:solidFill>
                </a:rPr>
                <a:t> </a:t>
              </a:r>
              <a:r>
                <a:rPr lang="it-IT" sz="1200">
                  <a:solidFill>
                    <a:srgbClr val="FFFFFF"/>
                  </a:solidFill>
                </a:rPr>
                <a:t>LORIS</a:t>
              </a:r>
            </a:p>
          </p:txBody>
        </p:sp>
        <p:sp>
          <p:nvSpPr>
            <p:cNvPr id="47" name="Organigramme : Disque magnétique 46"/>
            <p:cNvSpPr/>
            <p:nvPr/>
          </p:nvSpPr>
          <p:spPr bwMode="auto">
            <a:xfrm>
              <a:off x="1255" y="1575"/>
              <a:ext cx="228" cy="132"/>
            </a:xfrm>
            <a:prstGeom prst="flowChartMagneticDisk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defTabSz="914821">
                <a:defRPr/>
              </a:pPr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68" name="Triangle isocèle 67"/>
          <p:cNvSpPr/>
          <p:nvPr/>
        </p:nvSpPr>
        <p:spPr>
          <a:xfrm rot="5772044">
            <a:off x="1465861" y="280083"/>
            <a:ext cx="737807" cy="637269"/>
          </a:xfrm>
          <a:prstGeom prst="triangle">
            <a:avLst/>
          </a:prstGeom>
          <a:gradFill flip="none" rotWithShape="1">
            <a:gsLst>
              <a:gs pos="0">
                <a:srgbClr val="C0C0EA"/>
              </a:gs>
              <a:gs pos="50000">
                <a:schemeClr val="accent1">
                  <a:shade val="67500"/>
                  <a:satMod val="115000"/>
                  <a:alpha val="25000"/>
                </a:schemeClr>
              </a:gs>
              <a:gs pos="100000">
                <a:schemeClr val="accent1">
                  <a:shade val="100000"/>
                  <a:satMod val="115000"/>
                  <a:alpha val="13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459" tIns="67730" rIns="135459" bIns="67730"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9" name="Triangle isocèle 68"/>
          <p:cNvSpPr/>
          <p:nvPr/>
        </p:nvSpPr>
        <p:spPr>
          <a:xfrm rot="6675024">
            <a:off x="1954151" y="443129"/>
            <a:ext cx="526512" cy="496081"/>
          </a:xfrm>
          <a:prstGeom prst="triangle">
            <a:avLst/>
          </a:prstGeom>
          <a:gradFill flip="none" rotWithShape="1">
            <a:gsLst>
              <a:gs pos="0">
                <a:srgbClr val="C0C0EA"/>
              </a:gs>
              <a:gs pos="50000">
                <a:schemeClr val="accent1">
                  <a:shade val="67500"/>
                  <a:satMod val="115000"/>
                  <a:alpha val="25000"/>
                </a:schemeClr>
              </a:gs>
              <a:gs pos="100000">
                <a:schemeClr val="accent1">
                  <a:shade val="100000"/>
                  <a:satMod val="115000"/>
                  <a:alpha val="13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459" tIns="67730" rIns="135459" bIns="67730"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0" name="Triangle isocèle 69"/>
          <p:cNvSpPr/>
          <p:nvPr/>
        </p:nvSpPr>
        <p:spPr>
          <a:xfrm rot="8357069">
            <a:off x="2197747" y="662712"/>
            <a:ext cx="610067" cy="335410"/>
          </a:xfrm>
          <a:prstGeom prst="triangle">
            <a:avLst/>
          </a:prstGeom>
          <a:gradFill flip="none" rotWithShape="1">
            <a:gsLst>
              <a:gs pos="0">
                <a:srgbClr val="C0C0EA"/>
              </a:gs>
              <a:gs pos="50000">
                <a:schemeClr val="accent1">
                  <a:shade val="67500"/>
                  <a:satMod val="115000"/>
                  <a:alpha val="25000"/>
                </a:schemeClr>
              </a:gs>
              <a:gs pos="100000">
                <a:schemeClr val="accent1">
                  <a:shade val="100000"/>
                  <a:satMod val="115000"/>
                  <a:alpha val="13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459" tIns="67730" rIns="135459" bIns="67730"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 rot="10800000">
            <a:off x="3854349" y="508000"/>
            <a:ext cx="5096127" cy="967619"/>
          </a:xfrm>
          <a:prstGeom prst="rect">
            <a:avLst/>
          </a:prstGeom>
          <a:gradFill flip="none" rotWithShape="1">
            <a:gsLst>
              <a:gs pos="0">
                <a:srgbClr val="C0C0EA">
                  <a:alpha val="0"/>
                </a:srgbClr>
              </a:gs>
              <a:gs pos="50000">
                <a:schemeClr val="accent1">
                  <a:shade val="67500"/>
                  <a:satMod val="115000"/>
                  <a:alpha val="10000"/>
                </a:schemeClr>
              </a:gs>
              <a:gs pos="100000">
                <a:schemeClr val="accent1">
                  <a:shade val="100000"/>
                  <a:satMod val="115000"/>
                  <a:alpha val="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35459" tIns="67730" rIns="135459" bIns="67730" anchor="ctr"/>
          <a:lstStyle/>
          <a:p>
            <a:pPr algn="ctr">
              <a:defRPr/>
            </a:pP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4" name="Arc 73"/>
          <p:cNvSpPr/>
          <p:nvPr/>
        </p:nvSpPr>
        <p:spPr>
          <a:xfrm rot="16200000">
            <a:off x="2833688" y="1052512"/>
            <a:ext cx="654050" cy="1031875"/>
          </a:xfrm>
          <a:prstGeom prst="arc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35459" tIns="67730" rIns="135459" bIns="67730" anchor="ctr"/>
          <a:lstStyle/>
          <a:p>
            <a:pPr algn="ctr">
              <a:defRPr/>
            </a:pPr>
            <a:endParaRPr lang="en-GB">
              <a:solidFill>
                <a:srgbClr val="000000"/>
              </a:solidFill>
            </a:endParaRPr>
          </a:p>
        </p:txBody>
      </p:sp>
      <p:cxnSp>
        <p:nvCxnSpPr>
          <p:cNvPr id="76" name="Connecteur droit 75"/>
          <p:cNvCxnSpPr/>
          <p:nvPr/>
        </p:nvCxnSpPr>
        <p:spPr>
          <a:xfrm rot="16200000" flipH="1">
            <a:off x="117475" y="3471863"/>
            <a:ext cx="5041900" cy="12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Arc 76"/>
          <p:cNvSpPr/>
          <p:nvPr/>
        </p:nvSpPr>
        <p:spPr>
          <a:xfrm rot="16200000">
            <a:off x="2834481" y="2721769"/>
            <a:ext cx="652463" cy="1031875"/>
          </a:xfrm>
          <a:prstGeom prst="arc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35459" tIns="67730" rIns="135459" bIns="67730" anchor="ctr"/>
          <a:lstStyle/>
          <a:p>
            <a:pPr algn="ctr"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8" name="Arc 77"/>
          <p:cNvSpPr/>
          <p:nvPr/>
        </p:nvSpPr>
        <p:spPr>
          <a:xfrm rot="16200000">
            <a:off x="2833688" y="4391025"/>
            <a:ext cx="654050" cy="1031875"/>
          </a:xfrm>
          <a:prstGeom prst="arc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35459" tIns="67730" rIns="135459" bIns="67730" anchor="ctr"/>
          <a:lstStyle/>
          <a:p>
            <a:pPr algn="ctr"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5354" name="ZoneTexte 79"/>
          <p:cNvSpPr txBox="1">
            <a:spLocks noChangeArrowheads="1"/>
          </p:cNvSpPr>
          <p:nvPr/>
        </p:nvSpPr>
        <p:spPr bwMode="auto">
          <a:xfrm rot="-5400000">
            <a:off x="-623093" y="3501231"/>
            <a:ext cx="48752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5459" tIns="67730" rIns="135459" bIns="67730">
            <a:spAutoFit/>
          </a:bodyPr>
          <a:lstStyle/>
          <a:p>
            <a:pPr algn="just"/>
            <a:r>
              <a:rPr lang="fr-FR" sz="2100">
                <a:solidFill>
                  <a:srgbClr val="336699"/>
                </a:solidFill>
                <a:latin typeface="Calibri" pitchFamily="34" charset="0"/>
              </a:rPr>
              <a:t>Scalable</a:t>
            </a:r>
            <a:r>
              <a:rPr lang="fr-FR" sz="1600">
                <a:solidFill>
                  <a:srgbClr val="336699"/>
                </a:solidFill>
                <a:latin typeface="Calibri" pitchFamily="34" charset="0"/>
              </a:rPr>
              <a:t>	Robust	</a:t>
            </a:r>
            <a:r>
              <a:rPr lang="fr-FR">
                <a:solidFill>
                  <a:srgbClr val="336699"/>
                </a:solidFill>
                <a:latin typeface="Calibri" pitchFamily="34" charset="0"/>
              </a:rPr>
              <a:t>Distributed</a:t>
            </a:r>
            <a:r>
              <a:rPr lang="fr-FR" sz="1500">
                <a:solidFill>
                  <a:srgbClr val="000000"/>
                </a:solidFill>
              </a:rPr>
              <a:t>	</a:t>
            </a:r>
            <a:endParaRPr lang="en-GB" sz="1500">
              <a:solidFill>
                <a:srgbClr val="000000"/>
              </a:solidFill>
            </a:endParaRPr>
          </a:p>
        </p:txBody>
      </p:sp>
      <p:sp>
        <p:nvSpPr>
          <p:cNvPr id="55355" name="ZoneTexte 80"/>
          <p:cNvSpPr txBox="1">
            <a:spLocks noChangeArrowheads="1"/>
          </p:cNvSpPr>
          <p:nvPr/>
        </p:nvSpPr>
        <p:spPr bwMode="auto">
          <a:xfrm rot="-5400000">
            <a:off x="-364331" y="2958306"/>
            <a:ext cx="4873625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5459" tIns="67730" rIns="135459" bIns="67730">
            <a:spAutoFit/>
          </a:bodyPr>
          <a:lstStyle/>
          <a:p>
            <a:pPr algn="just"/>
            <a:r>
              <a:rPr lang="fr-FR" sz="2100">
                <a:solidFill>
                  <a:srgbClr val="336699"/>
                </a:solidFill>
                <a:latin typeface="Calibri" pitchFamily="34" charset="0"/>
              </a:rPr>
              <a:t>Grid</a:t>
            </a:r>
            <a:r>
              <a:rPr lang="fr-FR" sz="1600">
                <a:solidFill>
                  <a:srgbClr val="336699"/>
                </a:solidFill>
                <a:latin typeface="Calibri" pitchFamily="34" charset="0"/>
              </a:rPr>
              <a:t>	</a:t>
            </a:r>
            <a:r>
              <a:rPr lang="fr-FR" sz="2400">
                <a:solidFill>
                  <a:srgbClr val="336699"/>
                </a:solidFill>
                <a:latin typeface="Calibri" pitchFamily="34" charset="0"/>
              </a:rPr>
              <a:t>SOA</a:t>
            </a:r>
            <a:r>
              <a:rPr lang="fr-FR" sz="1600">
                <a:solidFill>
                  <a:srgbClr val="336699"/>
                </a:solidFill>
                <a:latin typeface="Calibri" pitchFamily="34" charset="0"/>
              </a:rPr>
              <a:t>	       </a:t>
            </a:r>
            <a:r>
              <a:rPr lang="fr-FR">
                <a:solidFill>
                  <a:srgbClr val="336699"/>
                </a:solidFill>
                <a:latin typeface="Calibri" pitchFamily="34" charset="0"/>
              </a:rPr>
              <a:t>Workflow</a:t>
            </a:r>
            <a:r>
              <a:rPr lang="fr-FR" sz="1500">
                <a:solidFill>
                  <a:srgbClr val="000000"/>
                </a:solidFill>
              </a:rPr>
              <a:t>	</a:t>
            </a:r>
            <a:endParaRPr lang="en-GB" sz="1500">
              <a:solidFill>
                <a:srgbClr val="000000"/>
              </a:solidFill>
            </a:endParaRPr>
          </a:p>
        </p:txBody>
      </p:sp>
      <p:sp>
        <p:nvSpPr>
          <p:cNvPr id="55356" name="ZoneTexte 82"/>
          <p:cNvSpPr txBox="1">
            <a:spLocks noChangeArrowheads="1"/>
          </p:cNvSpPr>
          <p:nvPr/>
        </p:nvSpPr>
        <p:spPr bwMode="auto">
          <a:xfrm rot="-5400000">
            <a:off x="-138906" y="2572544"/>
            <a:ext cx="4873625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5459" tIns="67730" rIns="135459" bIns="67730">
            <a:spAutoFit/>
          </a:bodyPr>
          <a:lstStyle/>
          <a:p>
            <a:pPr algn="just"/>
            <a:r>
              <a:rPr lang="fr-FR" sz="1600">
                <a:solidFill>
                  <a:srgbClr val="336699"/>
                </a:solidFill>
                <a:latin typeface="Calibri" pitchFamily="34" charset="0"/>
              </a:rPr>
              <a:t>Provenance	  Pipeline	</a:t>
            </a:r>
            <a:r>
              <a:rPr lang="fr-FR" sz="1500">
                <a:solidFill>
                  <a:srgbClr val="000000"/>
                </a:solidFill>
              </a:rPr>
              <a:t>	</a:t>
            </a:r>
            <a:endParaRPr lang="en-GB" sz="1500">
              <a:solidFill>
                <a:srgbClr val="000000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 rot="5400000">
            <a:off x="-709589" y="3455209"/>
            <a:ext cx="5515432" cy="1290159"/>
          </a:xfrm>
          <a:prstGeom prst="rect">
            <a:avLst/>
          </a:prstGeom>
          <a:gradFill flip="none" rotWithShape="1">
            <a:gsLst>
              <a:gs pos="0">
                <a:srgbClr val="C0C0EA">
                  <a:alpha val="0"/>
                </a:srgbClr>
              </a:gs>
              <a:gs pos="50000">
                <a:schemeClr val="accent1">
                  <a:shade val="67500"/>
                  <a:satMod val="115000"/>
                  <a:alpha val="10000"/>
                </a:schemeClr>
              </a:gs>
              <a:gs pos="100000">
                <a:schemeClr val="accent1">
                  <a:shade val="100000"/>
                  <a:satMod val="115000"/>
                  <a:alpha val="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35459" tIns="67730" rIns="135459" bIns="67730" anchor="ctr"/>
          <a:lstStyle/>
          <a:p>
            <a:pPr algn="ctr">
              <a:defRPr/>
            </a:pP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8" name="5 Rectángulo"/>
          <p:cNvSpPr/>
          <p:nvPr/>
        </p:nvSpPr>
        <p:spPr>
          <a:xfrm>
            <a:off x="3000364" y="928670"/>
            <a:ext cx="6143635" cy="1571636"/>
          </a:xfrm>
          <a:prstGeom prst="rect">
            <a:avLst/>
          </a:prstGeom>
          <a:solidFill>
            <a:srgbClr val="FF0000">
              <a:alpha val="9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		</a:t>
            </a:r>
            <a:r>
              <a:rPr lang="fr-FR" b="1" cap="all" dirty="0" err="1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Deployed</a:t>
            </a:r>
            <a:r>
              <a:rPr lang="fr-FR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fr-FR" b="1" cap="all" dirty="0" err="1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since</a:t>
            </a:r>
            <a:r>
              <a:rPr lang="fr-FR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Sept 2008</a:t>
            </a:r>
            <a:endParaRPr lang="en-US" b="1" cap="all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9" name="6 Rectángulo"/>
          <p:cNvSpPr/>
          <p:nvPr/>
        </p:nvSpPr>
        <p:spPr>
          <a:xfrm>
            <a:off x="3012556" y="2571744"/>
            <a:ext cx="2130948" cy="1643074"/>
          </a:xfrm>
          <a:prstGeom prst="rect">
            <a:avLst/>
          </a:prstGeom>
          <a:solidFill>
            <a:srgbClr val="FF0000">
              <a:alpha val="9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b="1" cap="all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endParaRPr lang="fr-FR" b="1" cap="all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endParaRPr lang="fr-FR" b="1" cap="all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endParaRPr lang="fr-FR" b="1" cap="all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endParaRPr lang="fr-FR" b="1" cap="all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r>
              <a:rPr lang="fr-FR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DEPLOYED</a:t>
            </a:r>
          </a:p>
          <a:p>
            <a:pPr algn="ctr">
              <a:defRPr/>
            </a:pPr>
            <a:r>
              <a:rPr lang="fr-FR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AUG 2009</a:t>
            </a:r>
          </a:p>
          <a:p>
            <a:pPr algn="ctr">
              <a:defRPr/>
            </a:pPr>
            <a:endParaRPr lang="fr-FR" b="1" cap="all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endParaRPr lang="en-US" b="1" cap="all" dirty="0" err="1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0" name="8 Flecha abajo"/>
          <p:cNvSpPr/>
          <p:nvPr/>
        </p:nvSpPr>
        <p:spPr>
          <a:xfrm>
            <a:off x="2904542" y="4286256"/>
            <a:ext cx="6333268" cy="1714512"/>
          </a:xfrm>
          <a:prstGeom prst="downArrow">
            <a:avLst>
              <a:gd name="adj1" fmla="val 96260"/>
              <a:gd name="adj2" fmla="val 21824"/>
            </a:avLst>
          </a:prstGeom>
          <a:solidFill>
            <a:srgbClr val="FFC000">
              <a:alpha val="83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b="1" cap="all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endParaRPr lang="fr-FR" b="1" cap="all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endParaRPr lang="fr-FR" b="1" cap="all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r>
              <a:rPr lang="fr-FR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Exploitation 2010</a:t>
            </a:r>
            <a:endParaRPr lang="en-US" b="1" cap="all" dirty="0" err="1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4" name="7 Rectángulo"/>
          <p:cNvSpPr/>
          <p:nvPr/>
        </p:nvSpPr>
        <p:spPr>
          <a:xfrm>
            <a:off x="7286644" y="2571744"/>
            <a:ext cx="1857388" cy="1643074"/>
          </a:xfrm>
          <a:prstGeom prst="rect">
            <a:avLst/>
          </a:prstGeom>
          <a:solidFill>
            <a:srgbClr val="FFC000">
              <a:alpha val="83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b="1" cap="all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endParaRPr lang="fr-FR" b="1" cap="all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endParaRPr lang="fr-FR" b="1" cap="all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r>
              <a:rPr lang="fr-FR" b="1" cap="all" dirty="0" err="1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Expected</a:t>
            </a:r>
            <a:r>
              <a:rPr lang="fr-FR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SEP 2009</a:t>
            </a:r>
            <a:endParaRPr lang="en-US" b="1" cap="all" dirty="0" err="1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5" name="6 Rectángulo"/>
          <p:cNvSpPr/>
          <p:nvPr/>
        </p:nvSpPr>
        <p:spPr>
          <a:xfrm>
            <a:off x="5214942" y="2571744"/>
            <a:ext cx="2000264" cy="1643074"/>
          </a:xfrm>
          <a:prstGeom prst="rect">
            <a:avLst/>
          </a:prstGeom>
          <a:solidFill>
            <a:srgbClr val="FF0000">
              <a:alpha val="9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b="1" cap="all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endParaRPr lang="fr-FR" b="1" cap="all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endParaRPr lang="fr-FR" b="1" cap="all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r>
              <a:rPr lang="fr-FR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DEPLOYED </a:t>
            </a:r>
          </a:p>
          <a:p>
            <a:pPr algn="ctr">
              <a:defRPr/>
            </a:pPr>
            <a:r>
              <a:rPr lang="fr-FR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APR 2009</a:t>
            </a:r>
            <a:endParaRPr lang="en-US" b="1" cap="all" dirty="0" err="1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5" name="1 Título"/>
          <p:cNvSpPr txBox="1">
            <a:spLocks/>
          </p:cNvSpPr>
          <p:nvPr/>
        </p:nvSpPr>
        <p:spPr>
          <a:xfrm>
            <a:off x="1143000" y="-428625"/>
            <a:ext cx="80010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r">
              <a:defRPr/>
            </a:pPr>
            <a:endParaRPr lang="es-ES" sz="2400" b="1" kern="0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algn="r">
              <a:defRPr/>
            </a:pPr>
            <a:r>
              <a:rPr lang="es-ES" sz="2400" b="1" kern="0" dirty="0" err="1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neuGRID</a:t>
            </a:r>
            <a:r>
              <a:rPr lang="es-ES" sz="2400" b="1" kern="0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</a:t>
            </a:r>
            <a:r>
              <a:rPr lang="es-ES" sz="2400" b="1" kern="0" dirty="0" err="1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Infrastructure</a:t>
            </a:r>
            <a:endParaRPr lang="es-ES" sz="2400" b="1" kern="0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algn="r">
              <a:defRPr/>
            </a:pPr>
            <a:endParaRPr lang="es-ES" sz="2000" i="1" kern="0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pic>
        <p:nvPicPr>
          <p:cNvPr id="2052" name="Picture 4" descr="C:\Users\Haribo\Documents\My Documents\Projects\neuGRID\Workpackages\sa-wp08\Deployment\DACS - KI\Pictures\IMG00100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439102" y="2618798"/>
            <a:ext cx="778772" cy="881640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3" name="Picture 5" descr="C:\Users\Haribo\Documents\My Documents\Projects\neuGRID\Workpackages\sa-wp08\Deployment\DACS - KI\Pictures\IMG00097.jp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6236642" y="2618798"/>
            <a:ext cx="751427" cy="881640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6" name="Rectangle 95"/>
          <p:cNvSpPr/>
          <p:nvPr/>
        </p:nvSpPr>
        <p:spPr>
          <a:xfrm rot="16200000">
            <a:off x="-142874" y="3286125"/>
            <a:ext cx="5357812" cy="642937"/>
          </a:xfrm>
          <a:prstGeom prst="wedgeRectCallout">
            <a:avLst>
              <a:gd name="adj1" fmla="val 19964"/>
              <a:gd name="adj2" fmla="val 171992"/>
            </a:avLst>
          </a:prstGeom>
          <a:gradFill>
            <a:gsLst>
              <a:gs pos="0">
                <a:srgbClr val="FF0000"/>
              </a:gs>
              <a:gs pos="80000">
                <a:srgbClr val="FFC000"/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DACS </a:t>
            </a:r>
            <a:r>
              <a:rPr lang="fr-FR" sz="1600" dirty="0">
                <a:solidFill>
                  <a:srgbClr val="000000"/>
                </a:solidFill>
              </a:rPr>
              <a:t>Sites </a:t>
            </a:r>
            <a:r>
              <a:rPr lang="fr-FR" sz="1600" dirty="0" err="1">
                <a:solidFill>
                  <a:srgbClr val="000000"/>
                </a:solidFill>
              </a:rPr>
              <a:t>connected</a:t>
            </a:r>
            <a:r>
              <a:rPr lang="fr-FR" sz="1600" dirty="0">
                <a:solidFill>
                  <a:srgbClr val="000000"/>
                </a:solidFill>
              </a:rPr>
              <a:t> to </a:t>
            </a:r>
            <a:r>
              <a:rPr lang="fr-FR" sz="1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GEANT2 Network</a:t>
            </a:r>
          </a:p>
        </p:txBody>
      </p:sp>
      <p:pic>
        <p:nvPicPr>
          <p:cNvPr id="92" name="10 Imagen" descr="cimg1223.jpg"/>
          <p:cNvPicPr>
            <a:picLocks noChangeAspect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286116" y="993942"/>
            <a:ext cx="869449" cy="1422733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3" name="11 Imagen" descr="cimg1223.jpg"/>
          <p:cNvPicPr>
            <a:picLocks noChangeAspect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4167757" y="993942"/>
            <a:ext cx="869448" cy="1422734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 descr="C:\Users\Haribo\Documents\My Documents\Projects\neuGRID\Workpackages\sa-wp08\Deployment\DACS - FBF\Pictures\DSCN1245.JP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3309093" y="2618797"/>
            <a:ext cx="785818" cy="8816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C:\Users\Haribo\Documents\My Documents\Projects\neuGRID\Workpackages\sa-wp08\Deployment\DACS - FBF\Pictures\DSCN1251.JPG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4107103" y="2618797"/>
            <a:ext cx="785818" cy="8816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7" name="Rectangle à coins arrondis 96"/>
          <p:cNvSpPr/>
          <p:nvPr/>
        </p:nvSpPr>
        <p:spPr>
          <a:xfrm>
            <a:off x="4286250" y="4071938"/>
            <a:ext cx="857250" cy="238125"/>
          </a:xfrm>
          <a:prstGeom prst="roundRect">
            <a:avLst/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Mb/s</a:t>
            </a:r>
            <a:endParaRPr lang="en-GB" sz="1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8" name="Rectangle à coins arrondis 97"/>
          <p:cNvSpPr/>
          <p:nvPr/>
        </p:nvSpPr>
        <p:spPr>
          <a:xfrm>
            <a:off x="6357938" y="4071938"/>
            <a:ext cx="857250" cy="238125"/>
          </a:xfrm>
          <a:prstGeom prst="roundRect">
            <a:avLst/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Mb/s</a:t>
            </a:r>
            <a:endParaRPr lang="en-GB" sz="1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9" name="Rectangle à coins arrondis 98"/>
          <p:cNvSpPr/>
          <p:nvPr/>
        </p:nvSpPr>
        <p:spPr>
          <a:xfrm>
            <a:off x="8286750" y="4071938"/>
            <a:ext cx="857250" cy="238125"/>
          </a:xfrm>
          <a:prstGeom prst="roundRect">
            <a:avLst/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Gb/s</a:t>
            </a:r>
            <a:endParaRPr lang="en-GB" sz="1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0" name="Rectangle à coins arrondis 99"/>
          <p:cNvSpPr/>
          <p:nvPr/>
        </p:nvSpPr>
        <p:spPr>
          <a:xfrm>
            <a:off x="4165600" y="2311400"/>
            <a:ext cx="857250" cy="239713"/>
          </a:xfrm>
          <a:prstGeom prst="roundRect">
            <a:avLst/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Mb/s</a:t>
            </a:r>
            <a:endParaRPr lang="en-GB" sz="1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7" grpId="0" animBg="1"/>
      <p:bldP spid="98" grpId="0" animBg="1"/>
      <p:bldP spid="99" grpId="0" animBg="1"/>
      <p:bldP spid="10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67" descr="Immagine1"/>
          <p:cNvPicPr>
            <a:picLocks noChangeAspect="1" noChangeArrowheads="1"/>
          </p:cNvPicPr>
          <p:nvPr/>
        </p:nvPicPr>
        <p:blipFill>
          <a:blip r:embed="rId2"/>
          <a:srcRect t="13806"/>
          <a:stretch>
            <a:fillRect/>
          </a:stretch>
        </p:blipFill>
        <p:spPr bwMode="auto">
          <a:xfrm>
            <a:off x="1116013" y="0"/>
            <a:ext cx="80279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500188" y="2643188"/>
            <a:ext cx="7416800" cy="1558925"/>
          </a:xfrm>
          <a:prstGeom prst="rect">
            <a:avLst/>
          </a:prstGeom>
          <a:solidFill>
            <a:schemeClr val="tx1">
              <a:alpha val="13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endParaRPr lang="fr-FR" sz="3600" b="1" i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endParaRPr lang="fr-FR" sz="3600" b="1" i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r>
              <a:rPr lang="fr-FR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Web Portal</a:t>
            </a:r>
          </a:p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endParaRPr lang="it-IT" sz="6000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34063" y="855663"/>
            <a:ext cx="3143250" cy="2428875"/>
          </a:xfrm>
          <a:prstGeom prst="wedgeRectCallout">
            <a:avLst>
              <a:gd name="adj1" fmla="val -60833"/>
              <a:gd name="adj2" fmla="val -48349"/>
            </a:avLst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 Portal</a:t>
            </a:r>
          </a:p>
          <a:p>
            <a:pPr algn="ctr">
              <a:defRPr/>
            </a:pPr>
            <a:endParaRPr lang="fr-FR" dirty="0">
              <a:solidFill>
                <a:srgbClr val="000000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</a:rPr>
              <a:t> AJAX-</a:t>
            </a:r>
            <a:r>
              <a:rPr lang="fr-FR" dirty="0" err="1">
                <a:solidFill>
                  <a:srgbClr val="000000"/>
                </a:solidFill>
              </a:rPr>
              <a:t>based</a:t>
            </a:r>
            <a:r>
              <a:rPr lang="fr-FR" dirty="0">
                <a:solidFill>
                  <a:srgbClr val="000000"/>
                </a:solidFill>
              </a:rPr>
              <a:t> Portal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</a:rPr>
              <a:t> CAS SSO Framework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Grid</a:t>
            </a:r>
            <a:r>
              <a:rPr lang="fr-FR" dirty="0">
                <a:solidFill>
                  <a:srgbClr val="000000"/>
                </a:solidFill>
              </a:rPr>
              <a:t> Proxy Applet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MyProxy</a:t>
            </a:r>
            <a:r>
              <a:rPr lang="fr-FR" dirty="0">
                <a:solidFill>
                  <a:srgbClr val="000000"/>
                </a:solidFill>
              </a:rPr>
              <a:t> Session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914400" y="-2508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GB" sz="2400" b="1" kern="0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Prototype Web Portal (2/3)</a:t>
            </a:r>
          </a:p>
          <a:p>
            <a:pPr algn="r"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fr-FR" sz="2000" i="1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Web Interface</a:t>
            </a:r>
            <a:endParaRPr lang="en-GB" sz="2000" i="1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grpSp>
        <p:nvGrpSpPr>
          <p:cNvPr id="57347" name="Groupe 10"/>
          <p:cNvGrpSpPr>
            <a:grpSpLocks/>
          </p:cNvGrpSpPr>
          <p:nvPr/>
        </p:nvGrpSpPr>
        <p:grpSpPr bwMode="auto">
          <a:xfrm>
            <a:off x="1273175" y="3524250"/>
            <a:ext cx="7715250" cy="2762250"/>
            <a:chOff x="1273660" y="3524822"/>
            <a:chExt cx="7715304" cy="2761698"/>
          </a:xfrm>
        </p:grpSpPr>
        <p:sp>
          <p:nvSpPr>
            <p:cNvPr id="8" name="Rectangle à coins arrondis 7"/>
            <p:cNvSpPr/>
            <p:nvPr/>
          </p:nvSpPr>
          <p:spPr>
            <a:xfrm>
              <a:off x="1273660" y="3786708"/>
              <a:ext cx="7715304" cy="2499812"/>
            </a:xfrm>
            <a:prstGeom prst="roundRect">
              <a:avLst/>
            </a:prstGeom>
            <a:solidFill>
              <a:srgbClr val="FFC000">
                <a:alpha val="31000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0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Solution </a:t>
              </a:r>
              <a:r>
                <a:rPr lang="fr-FR" sz="2000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Highlights</a:t>
              </a:r>
              <a:endParaRPr lang="fr-FR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dirty="0">
                <a:solidFill>
                  <a:schemeClr val="tx1"/>
                </a:solidFill>
              </a:endParaRPr>
            </a:p>
            <a:p>
              <a:pPr lvl="1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fr-FR" dirty="0">
                  <a:solidFill>
                    <a:schemeClr val="tx1"/>
                  </a:solidFill>
                </a:rPr>
                <a:t>Simple and 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standard Web portal</a:t>
              </a:r>
            </a:p>
            <a:p>
              <a:pPr lvl="2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 </a:t>
              </a:r>
              <a:r>
                <a:rPr lang="fr-FR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third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party </a:t>
              </a:r>
              <a:r>
                <a:rPr lang="fr-FR" dirty="0">
                  <a:solidFill>
                    <a:schemeClr val="tx1"/>
                  </a:solidFill>
                </a:rPr>
                <a:t>software installations </a:t>
              </a:r>
              <a:r>
                <a:rPr lang="fr-FR" dirty="0" err="1">
                  <a:solidFill>
                    <a:schemeClr val="tx1"/>
                  </a:solidFill>
                </a:rPr>
                <a:t>required</a:t>
              </a:r>
              <a:r>
                <a:rPr lang="fr-FR" dirty="0">
                  <a:solidFill>
                    <a:schemeClr val="tx1"/>
                  </a:solidFill>
                </a:rPr>
                <a:t>,</a:t>
              </a:r>
            </a:p>
            <a:p>
              <a:pPr lvl="2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Cross-OS</a:t>
              </a:r>
              <a:r>
                <a:rPr lang="fr-FR" dirty="0">
                  <a:solidFill>
                    <a:schemeClr val="tx1"/>
                  </a:solidFill>
                </a:rPr>
                <a:t> solution,</a:t>
              </a:r>
            </a:p>
            <a:p>
              <a:pPr lvl="1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Lightweight</a:t>
              </a: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 err="1">
                  <a:solidFill>
                    <a:schemeClr val="tx1"/>
                  </a:solidFill>
                </a:rPr>
                <a:t>access</a:t>
              </a:r>
              <a:r>
                <a:rPr lang="fr-FR" dirty="0">
                  <a:solidFill>
                    <a:schemeClr val="tx1"/>
                  </a:solidFill>
                </a:rPr>
                <a:t> to large </a:t>
              </a:r>
              <a:r>
                <a:rPr lang="fr-FR" dirty="0" err="1">
                  <a:solidFill>
                    <a:schemeClr val="tx1"/>
                  </a:solidFill>
                </a:rPr>
                <a:t>Grid</a:t>
              </a:r>
              <a:r>
                <a:rPr lang="fr-FR" dirty="0">
                  <a:solidFill>
                    <a:schemeClr val="tx1"/>
                  </a:solidFill>
                </a:rPr>
                <a:t> infrastructure,</a:t>
              </a:r>
            </a:p>
            <a:p>
              <a:pPr lvl="1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 err="1">
                  <a:solidFill>
                    <a:schemeClr val="tx1"/>
                  </a:solidFill>
                </a:rPr>
                <a:t>Integrates</a:t>
              </a: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latest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fr-FR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security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and Web standards</a:t>
              </a:r>
            </a:p>
          </p:txBody>
        </p:sp>
        <p:sp>
          <p:nvSpPr>
            <p:cNvPr id="9" name="Forme libre 8"/>
            <p:cNvSpPr/>
            <p:nvPr/>
          </p:nvSpPr>
          <p:spPr>
            <a:xfrm>
              <a:off x="5909192" y="3524822"/>
              <a:ext cx="804869" cy="695186"/>
            </a:xfrm>
            <a:custGeom>
              <a:avLst/>
              <a:gdLst>
                <a:gd name="connsiteX0" fmla="*/ 0 w 804672"/>
                <a:gd name="connsiteY0" fmla="*/ 284480 h 694944"/>
                <a:gd name="connsiteX1" fmla="*/ 146304 w 804672"/>
                <a:gd name="connsiteY1" fmla="*/ 345440 h 694944"/>
                <a:gd name="connsiteX2" fmla="*/ 256032 w 804672"/>
                <a:gd name="connsiteY2" fmla="*/ 52832 h 694944"/>
                <a:gd name="connsiteX3" fmla="*/ 390144 w 804672"/>
                <a:gd name="connsiteY3" fmla="*/ 662432 h 694944"/>
                <a:gd name="connsiteX4" fmla="*/ 524256 w 804672"/>
                <a:gd name="connsiteY4" fmla="*/ 247904 h 694944"/>
                <a:gd name="connsiteX5" fmla="*/ 597408 w 804672"/>
                <a:gd name="connsiteY5" fmla="*/ 394208 h 694944"/>
                <a:gd name="connsiteX6" fmla="*/ 682752 w 804672"/>
                <a:gd name="connsiteY6" fmla="*/ 260096 h 694944"/>
                <a:gd name="connsiteX7" fmla="*/ 804672 w 804672"/>
                <a:gd name="connsiteY7" fmla="*/ 260096 h 694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672" h="694944">
                  <a:moveTo>
                    <a:pt x="0" y="284480"/>
                  </a:moveTo>
                  <a:cubicBezTo>
                    <a:pt x="51816" y="334264"/>
                    <a:pt x="103632" y="384048"/>
                    <a:pt x="146304" y="345440"/>
                  </a:cubicBezTo>
                  <a:cubicBezTo>
                    <a:pt x="188976" y="306832"/>
                    <a:pt x="215392" y="0"/>
                    <a:pt x="256032" y="52832"/>
                  </a:cubicBezTo>
                  <a:cubicBezTo>
                    <a:pt x="296672" y="105664"/>
                    <a:pt x="345440" y="629920"/>
                    <a:pt x="390144" y="662432"/>
                  </a:cubicBezTo>
                  <a:cubicBezTo>
                    <a:pt x="434848" y="694944"/>
                    <a:pt x="489712" y="292608"/>
                    <a:pt x="524256" y="247904"/>
                  </a:cubicBezTo>
                  <a:cubicBezTo>
                    <a:pt x="558800" y="203200"/>
                    <a:pt x="570992" y="392176"/>
                    <a:pt x="597408" y="394208"/>
                  </a:cubicBezTo>
                  <a:cubicBezTo>
                    <a:pt x="623824" y="396240"/>
                    <a:pt x="648208" y="282448"/>
                    <a:pt x="682752" y="260096"/>
                  </a:cubicBezTo>
                  <a:cubicBezTo>
                    <a:pt x="717296" y="237744"/>
                    <a:pt x="760984" y="248920"/>
                    <a:pt x="804672" y="260096"/>
                  </a:cubicBezTo>
                </a:path>
              </a:pathLst>
            </a:cu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cxnSp>
          <p:nvCxnSpPr>
            <p:cNvPr id="10" name="Connecteur droit 9"/>
            <p:cNvCxnSpPr/>
            <p:nvPr/>
          </p:nvCxnSpPr>
          <p:spPr>
            <a:xfrm>
              <a:off x="6715648" y="3786708"/>
              <a:ext cx="1214447" cy="0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110595" name="Picture 3" descr="F:\Documents\neugrid_home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62063" y="784225"/>
            <a:ext cx="4429125" cy="2644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Rectangle à coins arrondis 11"/>
          <p:cNvSpPr/>
          <p:nvPr/>
        </p:nvSpPr>
        <p:spPr>
          <a:xfrm>
            <a:off x="7143750" y="3500438"/>
            <a:ext cx="1714500" cy="1143000"/>
          </a:xfrm>
          <a:prstGeom prst="roundRect">
            <a:avLst/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AD1"/>
              </a:clrFrom>
              <a:clrTo>
                <a:srgbClr val="FCFAD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3500438"/>
            <a:ext cx="857256" cy="857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188" y="3643313"/>
            <a:ext cx="714375" cy="714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43813" y="3929063"/>
            <a:ext cx="714375" cy="714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86438" y="857250"/>
            <a:ext cx="3143250" cy="2428875"/>
          </a:xfrm>
          <a:prstGeom prst="wedgeRectCallout">
            <a:avLst>
              <a:gd name="adj1" fmla="val -60833"/>
              <a:gd name="adj2" fmla="val -48349"/>
            </a:avLst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LORIS </a:t>
            </a:r>
            <a:r>
              <a:rPr lang="fr-FR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Database</a:t>
            </a:r>
            <a:endParaRPr lang="fr-FR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fr-FR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fr-FR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Connected</a:t>
            </a:r>
            <a:r>
              <a:rPr lang="fr-FR" dirty="0">
                <a:solidFill>
                  <a:srgbClr val="000000"/>
                </a:solidFill>
              </a:rPr>
              <a:t> to SSO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</a:rPr>
              <a:t> Interfaces to Data </a:t>
            </a:r>
            <a:r>
              <a:rPr lang="fr-FR" dirty="0" err="1">
                <a:solidFill>
                  <a:srgbClr val="000000"/>
                </a:solidFill>
              </a:rPr>
              <a:t>Acq</a:t>
            </a:r>
            <a:endParaRPr lang="fr-FR" dirty="0">
              <a:solidFill>
                <a:srgbClr val="000000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</a:rPr>
              <a:t> Interfaces to Data QC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</a:rPr>
              <a:t> Basic Data Visualisation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914400" y="-249238"/>
            <a:ext cx="82296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GB" sz="2400" b="1" kern="0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Data Acquisition &amp; Quality Control (1/3)</a:t>
            </a:r>
          </a:p>
          <a:p>
            <a:pPr algn="r" fontAlgn="auto">
              <a:lnSpc>
                <a:spcPct val="98000"/>
              </a:lnSpc>
              <a:spcAft>
                <a:spcPts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fr-FR" sz="2000" i="1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LORIS </a:t>
            </a:r>
            <a:r>
              <a:rPr lang="fr-FR" sz="2000" i="1" dirty="0" err="1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Database</a:t>
            </a:r>
            <a:endParaRPr lang="en-GB" sz="2000" i="1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grpSp>
        <p:nvGrpSpPr>
          <p:cNvPr id="58371" name="Groupe 11"/>
          <p:cNvGrpSpPr>
            <a:grpSpLocks/>
          </p:cNvGrpSpPr>
          <p:nvPr/>
        </p:nvGrpSpPr>
        <p:grpSpPr bwMode="auto">
          <a:xfrm>
            <a:off x="1273175" y="3582988"/>
            <a:ext cx="7715250" cy="2989262"/>
            <a:chOff x="1273660" y="3582354"/>
            <a:chExt cx="7715304" cy="2989918"/>
          </a:xfrm>
        </p:grpSpPr>
        <p:sp>
          <p:nvSpPr>
            <p:cNvPr id="18" name="Rectangle à coins arrondis 17"/>
            <p:cNvSpPr/>
            <p:nvPr/>
          </p:nvSpPr>
          <p:spPr>
            <a:xfrm>
              <a:off x="1273660" y="3857051"/>
              <a:ext cx="7715304" cy="2715221"/>
            </a:xfrm>
            <a:prstGeom prst="roundRect">
              <a:avLst/>
            </a:prstGeom>
            <a:solidFill>
              <a:srgbClr val="FFC000">
                <a:alpha val="31000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0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Solution </a:t>
              </a:r>
              <a:r>
                <a:rPr lang="fr-FR" sz="2000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Highlights</a:t>
              </a:r>
              <a:endParaRPr lang="fr-FR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dirty="0">
                <a:solidFill>
                  <a:schemeClr val="tx1"/>
                </a:solidFill>
              </a:endParaRPr>
            </a:p>
            <a:p>
              <a:pPr lvl="1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Data acquisition </a:t>
              </a:r>
              <a:r>
                <a:rPr lang="fr-FR" dirty="0">
                  <a:solidFill>
                    <a:schemeClr val="tx1"/>
                  </a:solidFill>
                </a:rPr>
                <a:t>and 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management interfaces</a:t>
              </a:r>
              <a:r>
                <a:rPr lang="fr-FR" dirty="0">
                  <a:solidFill>
                    <a:schemeClr val="tx1"/>
                  </a:solidFill>
                </a:rPr>
                <a:t>,</a:t>
              </a:r>
            </a:p>
            <a:p>
              <a:pPr lvl="2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 err="1">
                  <a:solidFill>
                    <a:schemeClr val="tx1"/>
                  </a:solidFill>
                </a:rPr>
                <a:t>CLIs</a:t>
              </a: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 err="1">
                  <a:solidFill>
                    <a:schemeClr val="tx1"/>
                  </a:solidFill>
                </a:rPr>
                <a:t>provided</a:t>
              </a:r>
              <a:r>
                <a:rPr lang="fr-FR" dirty="0">
                  <a:solidFill>
                    <a:schemeClr val="tx1"/>
                  </a:solidFill>
                </a:rPr>
                <a:t> for use in the </a:t>
              </a:r>
              <a:r>
                <a:rPr lang="fr-FR" dirty="0" err="1">
                  <a:solidFill>
                    <a:schemeClr val="tx1"/>
                  </a:solidFill>
                </a:rPr>
                <a:t>Grid</a:t>
              </a:r>
              <a:r>
                <a:rPr lang="fr-FR" dirty="0">
                  <a:solidFill>
                    <a:schemeClr val="tx1"/>
                  </a:solidFill>
                </a:rPr>
                <a:t>,</a:t>
              </a:r>
            </a:p>
            <a:p>
              <a:pPr lvl="1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Quality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Control interfaces </a:t>
              </a:r>
            </a:p>
            <a:p>
              <a:pPr lvl="2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fr-FR" dirty="0">
                  <a:solidFill>
                    <a:schemeClr val="tx1"/>
                  </a:solidFill>
                </a:rPr>
                <a:t> MANTA </a:t>
              </a:r>
              <a:r>
                <a:rPr lang="fr-FR" dirty="0" err="1">
                  <a:solidFill>
                    <a:schemeClr val="tx1"/>
                  </a:solidFill>
                </a:rPr>
                <a:t>tracking</a:t>
              </a:r>
              <a:r>
                <a:rPr lang="fr-FR" dirty="0">
                  <a:solidFill>
                    <a:schemeClr val="tx1"/>
                  </a:solidFill>
                </a:rPr>
                <a:t> system,</a:t>
              </a:r>
            </a:p>
            <a:p>
              <a:pPr lvl="1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JIV </a:t>
              </a:r>
              <a:r>
                <a:rPr lang="fr-FR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Viewer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fr-FR" dirty="0">
                  <a:solidFill>
                    <a:schemeClr val="tx1"/>
                  </a:solidFill>
                </a:rPr>
                <a:t>for </a:t>
              </a:r>
              <a:r>
                <a:rPr lang="fr-FR" dirty="0" err="1">
                  <a:solidFill>
                    <a:schemeClr val="tx1"/>
                  </a:solidFill>
                </a:rPr>
                <a:t>displaying</a:t>
              </a:r>
              <a:r>
                <a:rPr lang="fr-FR" dirty="0">
                  <a:solidFill>
                    <a:schemeClr val="tx1"/>
                  </a:solidFill>
                </a:rPr>
                <a:t> scans,</a:t>
              </a:r>
            </a:p>
            <a:p>
              <a:pPr lvl="1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Simple </a:t>
              </a:r>
              <a:r>
                <a:rPr lang="fr-FR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query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interface </a:t>
              </a:r>
              <a:r>
                <a:rPr lang="fr-FR" dirty="0">
                  <a:solidFill>
                    <a:schemeClr val="tx1"/>
                  </a:solidFill>
                </a:rPr>
                <a:t>to </a:t>
              </a:r>
              <a:r>
                <a:rPr lang="fr-FR" dirty="0" err="1">
                  <a:solidFill>
                    <a:schemeClr val="tx1"/>
                  </a:solidFill>
                </a:rPr>
                <a:t>interact</a:t>
              </a: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 err="1">
                  <a:solidFill>
                    <a:schemeClr val="tx1"/>
                  </a:solidFill>
                </a:rPr>
                <a:t>with</a:t>
              </a:r>
              <a:r>
                <a:rPr lang="fr-FR" dirty="0">
                  <a:solidFill>
                    <a:schemeClr val="tx1"/>
                  </a:solidFill>
                </a:rPr>
                <a:t> the archive.</a:t>
              </a:r>
            </a:p>
          </p:txBody>
        </p:sp>
        <p:sp>
          <p:nvSpPr>
            <p:cNvPr id="9" name="Forme libre 8"/>
            <p:cNvSpPr/>
            <p:nvPr/>
          </p:nvSpPr>
          <p:spPr>
            <a:xfrm>
              <a:off x="5909192" y="3582354"/>
              <a:ext cx="804869" cy="695478"/>
            </a:xfrm>
            <a:custGeom>
              <a:avLst/>
              <a:gdLst>
                <a:gd name="connsiteX0" fmla="*/ 0 w 804672"/>
                <a:gd name="connsiteY0" fmla="*/ 284480 h 694944"/>
                <a:gd name="connsiteX1" fmla="*/ 146304 w 804672"/>
                <a:gd name="connsiteY1" fmla="*/ 345440 h 694944"/>
                <a:gd name="connsiteX2" fmla="*/ 256032 w 804672"/>
                <a:gd name="connsiteY2" fmla="*/ 52832 h 694944"/>
                <a:gd name="connsiteX3" fmla="*/ 390144 w 804672"/>
                <a:gd name="connsiteY3" fmla="*/ 662432 h 694944"/>
                <a:gd name="connsiteX4" fmla="*/ 524256 w 804672"/>
                <a:gd name="connsiteY4" fmla="*/ 247904 h 694944"/>
                <a:gd name="connsiteX5" fmla="*/ 597408 w 804672"/>
                <a:gd name="connsiteY5" fmla="*/ 394208 h 694944"/>
                <a:gd name="connsiteX6" fmla="*/ 682752 w 804672"/>
                <a:gd name="connsiteY6" fmla="*/ 260096 h 694944"/>
                <a:gd name="connsiteX7" fmla="*/ 804672 w 804672"/>
                <a:gd name="connsiteY7" fmla="*/ 260096 h 694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672" h="694944">
                  <a:moveTo>
                    <a:pt x="0" y="284480"/>
                  </a:moveTo>
                  <a:cubicBezTo>
                    <a:pt x="51816" y="334264"/>
                    <a:pt x="103632" y="384048"/>
                    <a:pt x="146304" y="345440"/>
                  </a:cubicBezTo>
                  <a:cubicBezTo>
                    <a:pt x="188976" y="306832"/>
                    <a:pt x="215392" y="0"/>
                    <a:pt x="256032" y="52832"/>
                  </a:cubicBezTo>
                  <a:cubicBezTo>
                    <a:pt x="296672" y="105664"/>
                    <a:pt x="345440" y="629920"/>
                    <a:pt x="390144" y="662432"/>
                  </a:cubicBezTo>
                  <a:cubicBezTo>
                    <a:pt x="434848" y="694944"/>
                    <a:pt x="489712" y="292608"/>
                    <a:pt x="524256" y="247904"/>
                  </a:cubicBezTo>
                  <a:cubicBezTo>
                    <a:pt x="558800" y="203200"/>
                    <a:pt x="570992" y="392176"/>
                    <a:pt x="597408" y="394208"/>
                  </a:cubicBezTo>
                  <a:cubicBezTo>
                    <a:pt x="623824" y="396240"/>
                    <a:pt x="648208" y="282448"/>
                    <a:pt x="682752" y="260096"/>
                  </a:cubicBezTo>
                  <a:cubicBezTo>
                    <a:pt x="717296" y="237744"/>
                    <a:pt x="760984" y="248920"/>
                    <a:pt x="804672" y="260096"/>
                  </a:cubicBezTo>
                </a:path>
              </a:pathLst>
            </a:cu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cxnSp>
          <p:nvCxnSpPr>
            <p:cNvPr id="11" name="Connecteur droit 10"/>
            <p:cNvCxnSpPr/>
            <p:nvPr/>
          </p:nvCxnSpPr>
          <p:spPr>
            <a:xfrm>
              <a:off x="6715648" y="3844348"/>
              <a:ext cx="1214447" cy="0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3571876"/>
            <a:ext cx="1357322" cy="7858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4584200"/>
            <a:ext cx="1357322" cy="8094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0" y="5596524"/>
            <a:ext cx="1357322" cy="7953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0596" name="Picture 4" descr="F:\Documents\neugrid_loris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38" y="784225"/>
            <a:ext cx="4429125" cy="2644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9" descr="C:\Users\Haribo\Desktop\NetworkedCPUs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23475" y="0"/>
            <a:ext cx="2091203" cy="1071546"/>
          </a:xfrm>
          <a:prstGeom prst="rect">
            <a:avLst/>
          </a:prstGeom>
          <a:noFill/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914400" y="-249238"/>
            <a:ext cx="82296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GB" sz="2400" b="1" kern="0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Data Acquisition &amp; Privacy (3/3)</a:t>
            </a:r>
          </a:p>
          <a:p>
            <a:pPr algn="r" fontAlgn="auto">
              <a:lnSpc>
                <a:spcPct val="98000"/>
              </a:lnSpc>
              <a:spcAft>
                <a:spcPts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fr-FR" sz="2000" i="1" dirty="0" err="1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Pseudonymization</a:t>
            </a:r>
            <a:r>
              <a:rPr lang="fr-FR" sz="2000" i="1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&amp; </a:t>
            </a:r>
            <a:r>
              <a:rPr lang="fr-FR" sz="2000" i="1" dirty="0" err="1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Defacing</a:t>
            </a:r>
            <a:endParaRPr lang="en-GB" sz="2000" i="1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pic>
        <p:nvPicPr>
          <p:cNvPr id="7" name="Picture 3" descr="trio"/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 b="4869"/>
          <a:stretch>
            <a:fillRect/>
          </a:stretch>
        </p:blipFill>
        <p:spPr bwMode="auto">
          <a:xfrm>
            <a:off x="1214414" y="4929198"/>
            <a:ext cx="1428760" cy="15084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4" descr="sonata"/>
          <p:cNvPicPr>
            <a:picLocks noChangeAspect="1" noChangeArrowheads="1"/>
          </p:cNvPicPr>
          <p:nvPr/>
        </p:nvPicPr>
        <p:blipFill>
          <a:blip r:embed="rId4" cstate="print">
            <a:lum bright="-26000"/>
          </a:blip>
          <a:srcRect l="6235" t="11386" r="9059" b="2475"/>
          <a:stretch>
            <a:fillRect/>
          </a:stretch>
        </p:blipFill>
        <p:spPr bwMode="auto">
          <a:xfrm>
            <a:off x="1928794" y="5143512"/>
            <a:ext cx="1428760" cy="150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786050" y="857232"/>
            <a:ext cx="1300910" cy="3084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wrap="none" lIns="133319" tIns="66660" rIns="133319" bIns="66660"/>
          <a:lstStyle/>
          <a:p>
            <a:pPr>
              <a:lnSpc>
                <a:spcPct val="98000"/>
              </a:lnSpc>
              <a:tabLst>
                <a:tab pos="1072326" algn="l"/>
              </a:tabLst>
              <a:defRPr/>
            </a:pPr>
            <a:r>
              <a:rPr lang="en-GB" sz="21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50" endPos="85000" dir="5400000" sy="-100000" algn="bl" rotWithShape="0"/>
                </a:effectLst>
                <a:latin typeface="+mn-lt"/>
              </a:rPr>
              <a:t>LEVEL 1</a:t>
            </a:r>
          </a:p>
        </p:txBody>
      </p:sp>
      <p:grpSp>
        <p:nvGrpSpPr>
          <p:cNvPr id="59398" name="Oval 17"/>
          <p:cNvGrpSpPr>
            <a:grpSpLocks/>
          </p:cNvGrpSpPr>
          <p:nvPr/>
        </p:nvGrpSpPr>
        <p:grpSpPr bwMode="auto">
          <a:xfrm>
            <a:off x="2928938" y="1643063"/>
            <a:ext cx="2643187" cy="1000125"/>
            <a:chOff x="737" y="1743"/>
            <a:chExt cx="699" cy="342"/>
          </a:xfrm>
        </p:grpSpPr>
        <p:pic>
          <p:nvPicPr>
            <p:cNvPr id="59447" name="Oval 17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37" y="1743"/>
              <a:ext cx="699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448" name="Text Box 19"/>
            <p:cNvSpPr txBox="1">
              <a:spLocks noChangeArrowheads="1"/>
            </p:cNvSpPr>
            <p:nvPr/>
          </p:nvSpPr>
          <p:spPr bwMode="auto">
            <a:xfrm rot="10800000">
              <a:off x="849" y="1805"/>
              <a:ext cx="475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wrap="none" lIns="91435" tIns="45718" rIns="91435" bIns="45718" anchor="ctr"/>
            <a:lstStyle/>
            <a:p>
              <a:endParaRPr lang="en-GB" sz="2700">
                <a:solidFill>
                  <a:srgbClr val="000000"/>
                </a:solidFill>
              </a:endParaRPr>
            </a:p>
          </p:txBody>
        </p:sp>
      </p:grpSp>
      <p:grpSp>
        <p:nvGrpSpPr>
          <p:cNvPr id="59399" name="Oval 17"/>
          <p:cNvGrpSpPr>
            <a:grpSpLocks/>
          </p:cNvGrpSpPr>
          <p:nvPr/>
        </p:nvGrpSpPr>
        <p:grpSpPr bwMode="auto">
          <a:xfrm>
            <a:off x="5557838" y="1792288"/>
            <a:ext cx="1666875" cy="642937"/>
            <a:chOff x="1567" y="1770"/>
            <a:chExt cx="702" cy="319"/>
          </a:xfrm>
        </p:grpSpPr>
        <p:pic>
          <p:nvPicPr>
            <p:cNvPr id="59445" name="Oval 17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567" y="1770"/>
              <a:ext cx="702" cy="3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446" name="Text Box 31"/>
            <p:cNvSpPr txBox="1">
              <a:spLocks noChangeArrowheads="1"/>
            </p:cNvSpPr>
            <p:nvPr/>
          </p:nvSpPr>
          <p:spPr bwMode="auto">
            <a:xfrm rot="10800000">
              <a:off x="1681" y="1827"/>
              <a:ext cx="475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wrap="none" lIns="91435" tIns="45718" rIns="91435" bIns="45718" anchor="ctr"/>
            <a:lstStyle/>
            <a:p>
              <a:endParaRPr lang="en-GB" sz="2700">
                <a:solidFill>
                  <a:srgbClr val="000000"/>
                </a:solidFill>
              </a:endParaRPr>
            </a:p>
          </p:txBody>
        </p:sp>
      </p:grpSp>
      <p:grpSp>
        <p:nvGrpSpPr>
          <p:cNvPr id="59400" name="Oval 17"/>
          <p:cNvGrpSpPr>
            <a:grpSpLocks/>
          </p:cNvGrpSpPr>
          <p:nvPr/>
        </p:nvGrpSpPr>
        <p:grpSpPr bwMode="auto">
          <a:xfrm>
            <a:off x="7413625" y="1824038"/>
            <a:ext cx="1539875" cy="657225"/>
            <a:chOff x="2377" y="1763"/>
            <a:chExt cx="703" cy="326"/>
          </a:xfrm>
        </p:grpSpPr>
        <p:pic>
          <p:nvPicPr>
            <p:cNvPr id="59443" name="Oval 17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377" y="1763"/>
              <a:ext cx="703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444" name="Text Box 36"/>
            <p:cNvSpPr txBox="1">
              <a:spLocks noChangeArrowheads="1"/>
            </p:cNvSpPr>
            <p:nvPr/>
          </p:nvSpPr>
          <p:spPr bwMode="auto">
            <a:xfrm rot="10800000">
              <a:off x="2492" y="1822"/>
              <a:ext cx="475" cy="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wrap="none" lIns="91435" tIns="45718" rIns="91435" bIns="45718" anchor="ctr"/>
            <a:lstStyle/>
            <a:p>
              <a:endParaRPr lang="en-GB" sz="2700">
                <a:solidFill>
                  <a:srgbClr val="000000"/>
                </a:solidFill>
              </a:endParaRPr>
            </a:p>
          </p:txBody>
        </p:sp>
      </p:grpSp>
      <p:pic>
        <p:nvPicPr>
          <p:cNvPr id="34" name="19 Marcador de contenido" descr="FBF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4796" y="1583214"/>
            <a:ext cx="610210" cy="60476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5" name="19 Marcador de contenido" descr="FBF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62521" y="1576568"/>
            <a:ext cx="610210" cy="60476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6" name="Text Box 19"/>
          <p:cNvSpPr txBox="1">
            <a:spLocks noChangeArrowheads="1"/>
          </p:cNvSpPr>
          <p:nvPr/>
        </p:nvSpPr>
        <p:spPr bwMode="auto">
          <a:xfrm>
            <a:off x="6076950" y="2019300"/>
            <a:ext cx="9731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5452" tIns="67727" rIns="135452" bIns="67727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3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DACS2</a:t>
            </a:r>
            <a:endParaRPr lang="it-IT" sz="13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7" name="Text Box 19"/>
          <p:cNvSpPr txBox="1">
            <a:spLocks noChangeArrowheads="1"/>
          </p:cNvSpPr>
          <p:nvPr/>
        </p:nvSpPr>
        <p:spPr bwMode="auto">
          <a:xfrm>
            <a:off x="7861300" y="2017713"/>
            <a:ext cx="9731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5452" tIns="67727" rIns="135452" bIns="67727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3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DACS3</a:t>
            </a:r>
            <a:endParaRPr lang="it-IT" sz="13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pSp>
        <p:nvGrpSpPr>
          <p:cNvPr id="59405" name="Group 64"/>
          <p:cNvGrpSpPr>
            <a:grpSpLocks/>
          </p:cNvGrpSpPr>
          <p:nvPr/>
        </p:nvGrpSpPr>
        <p:grpSpPr bwMode="auto">
          <a:xfrm>
            <a:off x="6061075" y="1366838"/>
            <a:ext cx="1147763" cy="663575"/>
            <a:chOff x="1086" y="1556"/>
            <a:chExt cx="427" cy="329"/>
          </a:xfrm>
        </p:grpSpPr>
        <p:pic>
          <p:nvPicPr>
            <p:cNvPr id="41" name="Picture 55" descr="j0402285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113" y="1556"/>
              <a:ext cx="400" cy="32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59441" name="Text Box 56"/>
            <p:cNvSpPr txBox="1">
              <a:spLocks noChangeArrowheads="1"/>
            </p:cNvSpPr>
            <p:nvPr/>
          </p:nvSpPr>
          <p:spPr bwMode="auto">
            <a:xfrm>
              <a:off x="1086" y="1587"/>
              <a:ext cx="323" cy="29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lIns="91435" tIns="45718" rIns="91435" bIns="4571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1200">
                  <a:solidFill>
                    <a:srgbClr val="FFFFFF"/>
                  </a:solidFill>
                </a:rPr>
                <a:t>Slave</a:t>
              </a:r>
              <a:r>
                <a:rPr lang="it-IT" sz="2100">
                  <a:solidFill>
                    <a:srgbClr val="FFFFFF"/>
                  </a:solidFill>
                </a:rPr>
                <a:t> </a:t>
              </a:r>
              <a:r>
                <a:rPr lang="it-IT" sz="1200">
                  <a:solidFill>
                    <a:srgbClr val="FFFFFF"/>
                  </a:solidFill>
                </a:rPr>
                <a:t>LORIS</a:t>
              </a:r>
            </a:p>
          </p:txBody>
        </p:sp>
        <p:sp>
          <p:nvSpPr>
            <p:cNvPr id="43" name="Organigramme : Disque magnétique 46"/>
            <p:cNvSpPr/>
            <p:nvPr/>
          </p:nvSpPr>
          <p:spPr bwMode="auto">
            <a:xfrm>
              <a:off x="1273" y="1563"/>
              <a:ext cx="228" cy="132"/>
            </a:xfrm>
            <a:prstGeom prst="flowChartMagneticDisk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defTabSz="914821">
                <a:defRPr/>
              </a:pPr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9406" name="Group 68"/>
          <p:cNvGrpSpPr>
            <a:grpSpLocks/>
          </p:cNvGrpSpPr>
          <p:nvPr/>
        </p:nvGrpSpPr>
        <p:grpSpPr bwMode="auto">
          <a:xfrm>
            <a:off x="7918450" y="1381125"/>
            <a:ext cx="1109663" cy="690563"/>
            <a:chOff x="1100" y="1556"/>
            <a:chExt cx="413" cy="343"/>
          </a:xfrm>
        </p:grpSpPr>
        <p:pic>
          <p:nvPicPr>
            <p:cNvPr id="45" name="Picture 55" descr="j0402285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113" y="1556"/>
              <a:ext cx="400" cy="32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59438" name="Text Box 56"/>
            <p:cNvSpPr txBox="1">
              <a:spLocks noChangeArrowheads="1"/>
            </p:cNvSpPr>
            <p:nvPr/>
          </p:nvSpPr>
          <p:spPr bwMode="auto">
            <a:xfrm>
              <a:off x="1100" y="1601"/>
              <a:ext cx="323" cy="29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lIns="91435" tIns="45718" rIns="91435" bIns="4571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sz="1200">
                  <a:solidFill>
                    <a:srgbClr val="FFFFFF"/>
                  </a:solidFill>
                </a:rPr>
                <a:t>Slave</a:t>
              </a:r>
              <a:r>
                <a:rPr lang="it-IT" sz="2100">
                  <a:solidFill>
                    <a:srgbClr val="FFFFFF"/>
                  </a:solidFill>
                </a:rPr>
                <a:t> </a:t>
              </a:r>
              <a:r>
                <a:rPr lang="it-IT" sz="1200">
                  <a:solidFill>
                    <a:srgbClr val="FFFFFF"/>
                  </a:solidFill>
                </a:rPr>
                <a:t>LORIS</a:t>
              </a:r>
            </a:p>
          </p:txBody>
        </p:sp>
        <p:sp>
          <p:nvSpPr>
            <p:cNvPr id="47" name="Organigramme : Disque magnétique 46"/>
            <p:cNvSpPr/>
            <p:nvPr/>
          </p:nvSpPr>
          <p:spPr bwMode="auto">
            <a:xfrm>
              <a:off x="1273" y="1557"/>
              <a:ext cx="228" cy="132"/>
            </a:xfrm>
            <a:prstGeom prst="flowChartMagneticDisk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defTabSz="914821">
                <a:defRPr/>
              </a:pPr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48" name="Text Box 30"/>
          <p:cNvSpPr txBox="1">
            <a:spLocks noChangeArrowheads="1"/>
          </p:cNvSpPr>
          <p:nvPr/>
        </p:nvSpPr>
        <p:spPr bwMode="auto">
          <a:xfrm>
            <a:off x="6119813" y="1166813"/>
            <a:ext cx="1071562" cy="206375"/>
          </a:xfrm>
          <a:prstGeom prst="rect">
            <a:avLst/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Abstraction</a:t>
            </a:r>
          </a:p>
        </p:txBody>
      </p:sp>
      <p:sp>
        <p:nvSpPr>
          <p:cNvPr id="49" name="Text Box 30"/>
          <p:cNvSpPr txBox="1">
            <a:spLocks noChangeArrowheads="1"/>
          </p:cNvSpPr>
          <p:nvPr/>
        </p:nvSpPr>
        <p:spPr bwMode="auto">
          <a:xfrm>
            <a:off x="7953375" y="1166813"/>
            <a:ext cx="1071563" cy="206375"/>
          </a:xfrm>
          <a:prstGeom prst="rect">
            <a:avLst/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Abstraction</a:t>
            </a:r>
          </a:p>
        </p:txBody>
      </p:sp>
      <p:sp>
        <p:nvSpPr>
          <p:cNvPr id="54" name="Text Box 137"/>
          <p:cNvSpPr txBox="1">
            <a:spLocks noChangeArrowheads="1"/>
          </p:cNvSpPr>
          <p:nvPr/>
        </p:nvSpPr>
        <p:spPr bwMode="auto">
          <a:xfrm>
            <a:off x="2857500" y="928688"/>
            <a:ext cx="6286500" cy="1643062"/>
          </a:xfrm>
          <a:prstGeom prst="rect">
            <a:avLst/>
          </a:prstGeom>
          <a:solidFill>
            <a:srgbClr val="0000FF">
              <a:alpha val="41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r-FR" b="1" cap="all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pic>
        <p:nvPicPr>
          <p:cNvPr id="55" name="19 Marcador de contenido" descr="FBF.png"/>
          <p:cNvPicPr>
            <a:picLocks noGrp="1" noChangeAspect="1"/>
          </p:cNvPicPr>
          <p:nvPr>
            <p:ph idx="4294967295"/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472680" y="1582615"/>
            <a:ext cx="610210" cy="604762"/>
          </a:xfrm>
          <a:prstGeom prst="round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6" name="Text Box 19"/>
          <p:cNvSpPr txBox="1">
            <a:spLocks noChangeArrowheads="1"/>
          </p:cNvSpPr>
          <p:nvPr/>
        </p:nvSpPr>
        <p:spPr bwMode="auto">
          <a:xfrm>
            <a:off x="4313238" y="2163763"/>
            <a:ext cx="9731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5452" tIns="67727" rIns="135452" bIns="67727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3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DACS1</a:t>
            </a:r>
            <a:endParaRPr lang="it-IT" sz="13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7" name="Text Box 30"/>
          <p:cNvSpPr txBox="1">
            <a:spLocks noChangeArrowheads="1"/>
          </p:cNvSpPr>
          <p:nvPr/>
        </p:nvSpPr>
        <p:spPr bwMode="auto">
          <a:xfrm>
            <a:off x="4143375" y="1176338"/>
            <a:ext cx="1071563" cy="204787"/>
          </a:xfrm>
          <a:prstGeom prst="rect">
            <a:avLst/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Abstraction</a:t>
            </a:r>
          </a:p>
        </p:txBody>
      </p:sp>
      <p:pic>
        <p:nvPicPr>
          <p:cNvPr id="59" name="Picture 55" descr="j040228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160622" y="1368419"/>
            <a:ext cx="1074953" cy="6458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9414" name="Text Box 56"/>
          <p:cNvSpPr txBox="1">
            <a:spLocks noChangeArrowheads="1"/>
          </p:cNvSpPr>
          <p:nvPr/>
        </p:nvSpPr>
        <p:spPr bwMode="auto">
          <a:xfrm>
            <a:off x="4071938" y="1428750"/>
            <a:ext cx="868362" cy="6016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91435" tIns="45718" rIns="91435" bIns="45718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200">
                <a:solidFill>
                  <a:srgbClr val="FFFFFF"/>
                </a:solidFill>
              </a:rPr>
              <a:t>Slave</a:t>
            </a:r>
            <a:r>
              <a:rPr lang="it-IT" sz="2100">
                <a:solidFill>
                  <a:srgbClr val="FFFFFF"/>
                </a:solidFill>
              </a:rPr>
              <a:t> </a:t>
            </a:r>
            <a:r>
              <a:rPr lang="it-IT" sz="1200">
                <a:solidFill>
                  <a:srgbClr val="FFFFFF"/>
                </a:solidFill>
              </a:rPr>
              <a:t>LORIS</a:t>
            </a:r>
          </a:p>
        </p:txBody>
      </p:sp>
      <p:sp>
        <p:nvSpPr>
          <p:cNvPr id="61" name="Organigramme : Disque magnétique 46"/>
          <p:cNvSpPr/>
          <p:nvPr/>
        </p:nvSpPr>
        <p:spPr bwMode="auto">
          <a:xfrm>
            <a:off x="4591050" y="1395413"/>
            <a:ext cx="612775" cy="265112"/>
          </a:xfrm>
          <a:prstGeom prst="flowChartMagneticDisk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defTabSz="914821"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3" name="Rectangle à coins arrondis 62"/>
          <p:cNvSpPr/>
          <p:nvPr/>
        </p:nvSpPr>
        <p:spPr>
          <a:xfrm>
            <a:off x="4286250" y="2500313"/>
            <a:ext cx="857250" cy="357187"/>
          </a:xfrm>
          <a:prstGeom prst="roundRect">
            <a:avLst/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</a:t>
            </a:r>
            <a:endParaRPr lang="en-GB" sz="1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8" name="Cylindre 67"/>
          <p:cNvSpPr/>
          <p:nvPr/>
        </p:nvSpPr>
        <p:spPr>
          <a:xfrm>
            <a:off x="3429000" y="2503488"/>
            <a:ext cx="857250" cy="357187"/>
          </a:xfrm>
          <a:prstGeom prst="can">
            <a:avLst/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DPM</a:t>
            </a:r>
            <a:endParaRPr lang="en-GB" sz="1200" b="1" dirty="0" err="1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481250" y="3151585"/>
            <a:ext cx="500066" cy="7584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72" name="Connecteur en angle 71"/>
          <p:cNvCxnSpPr>
            <a:stCxn id="7" idx="0"/>
            <a:endCxn id="69" idx="1"/>
          </p:cNvCxnSpPr>
          <p:nvPr/>
        </p:nvCxnSpPr>
        <p:spPr>
          <a:xfrm rot="5400000" flipH="1" flipV="1">
            <a:off x="1733550" y="3233738"/>
            <a:ext cx="1890713" cy="1500187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9420" name="Picture 4" descr="C:\Users\Haribo\Desktop\Laptop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500188" y="3516313"/>
            <a:ext cx="1214437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Picture 2"/>
          <p:cNvPicPr>
            <a:picLocks noChangeAspect="1" noChangeArrowheads="1"/>
          </p:cNvPicPr>
          <p:nvPr/>
        </p:nvPicPr>
        <p:blipFill>
          <a:blip r:embed="rId10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633650" y="3303985"/>
            <a:ext cx="500066" cy="7584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5" name="Picture 2"/>
          <p:cNvPicPr>
            <a:picLocks noChangeAspect="1" noChangeArrowheads="1"/>
          </p:cNvPicPr>
          <p:nvPr/>
        </p:nvPicPr>
        <p:blipFill>
          <a:blip r:embed="rId10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786050" y="3456385"/>
            <a:ext cx="500066" cy="7584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59423" name="Oval 17"/>
          <p:cNvGrpSpPr>
            <a:grpSpLocks/>
          </p:cNvGrpSpPr>
          <p:nvPr/>
        </p:nvGrpSpPr>
        <p:grpSpPr bwMode="auto">
          <a:xfrm>
            <a:off x="4203700" y="3108325"/>
            <a:ext cx="4643438" cy="714375"/>
            <a:chOff x="2377" y="1763"/>
            <a:chExt cx="703" cy="326"/>
          </a:xfrm>
        </p:grpSpPr>
        <p:pic>
          <p:nvPicPr>
            <p:cNvPr id="59435" name="Oval 17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377" y="1763"/>
              <a:ext cx="703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436" name="Text Box 36"/>
            <p:cNvSpPr txBox="1">
              <a:spLocks noChangeArrowheads="1"/>
            </p:cNvSpPr>
            <p:nvPr/>
          </p:nvSpPr>
          <p:spPr bwMode="auto">
            <a:xfrm rot="10800000">
              <a:off x="2492" y="1822"/>
              <a:ext cx="475" cy="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wrap="none" lIns="91435" tIns="45718" rIns="91435" bIns="45718" anchor="ctr"/>
            <a:lstStyle/>
            <a:p>
              <a:endParaRPr lang="en-GB" sz="2700">
                <a:solidFill>
                  <a:srgbClr val="000000"/>
                </a:solidFill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417694" y="3523299"/>
            <a:ext cx="1928826" cy="11572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7" name="Rectangle à coins arrondis 66"/>
          <p:cNvSpPr/>
          <p:nvPr/>
        </p:nvSpPr>
        <p:spPr>
          <a:xfrm>
            <a:off x="4286250" y="2857500"/>
            <a:ext cx="857250" cy="357188"/>
          </a:xfrm>
          <a:prstGeom prst="roundRect">
            <a:avLst/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WNn</a:t>
            </a:r>
            <a:endParaRPr lang="en-GB" sz="1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9" name="Rectangle à coins arrondis 68"/>
          <p:cNvSpPr/>
          <p:nvPr/>
        </p:nvSpPr>
        <p:spPr>
          <a:xfrm>
            <a:off x="3429000" y="2860675"/>
            <a:ext cx="857250" cy="357188"/>
          </a:xfrm>
          <a:prstGeom prst="roundRect">
            <a:avLst/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</a:t>
            </a:r>
            <a:endParaRPr lang="en-GB" sz="1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3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75148" y="3519726"/>
            <a:ext cx="1857388" cy="11608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87" name="Connecteur droit avec flèche 86"/>
          <p:cNvCxnSpPr>
            <a:stCxn id="3074" idx="0"/>
            <a:endCxn id="67" idx="2"/>
          </p:cNvCxnSpPr>
          <p:nvPr/>
        </p:nvCxnSpPr>
        <p:spPr>
          <a:xfrm rot="16200000" flipV="1">
            <a:off x="4894262" y="3035301"/>
            <a:ext cx="307975" cy="66675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8" name="Connecteur droit avec flèche 87"/>
          <p:cNvCxnSpPr>
            <a:stCxn id="83" idx="0"/>
            <a:endCxn id="59" idx="2"/>
          </p:cNvCxnSpPr>
          <p:nvPr/>
        </p:nvCxnSpPr>
        <p:spPr>
          <a:xfrm rot="16200000" flipV="1">
            <a:off x="5448301" y="1263650"/>
            <a:ext cx="1504950" cy="30067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3" name="Connecteur droit avec flèche 92"/>
          <p:cNvCxnSpPr>
            <a:stCxn id="59" idx="2"/>
            <a:endCxn id="68" idx="1"/>
          </p:cNvCxnSpPr>
          <p:nvPr/>
        </p:nvCxnSpPr>
        <p:spPr>
          <a:xfrm rot="5400000">
            <a:off x="4033044" y="1839119"/>
            <a:ext cx="488950" cy="8397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0" name="ZoneTexte 99"/>
          <p:cNvSpPr txBox="1"/>
          <p:nvPr/>
        </p:nvSpPr>
        <p:spPr>
          <a:xfrm>
            <a:off x="2500313" y="4351338"/>
            <a:ext cx="1549400" cy="5778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50" dirty="0">
                <a:latin typeface="+mn-lt"/>
              </a:rPr>
              <a:t>1. </a:t>
            </a:r>
            <a:r>
              <a:rPr lang="fr-FR" sz="1050" dirty="0" err="1">
                <a:latin typeface="+mn-lt"/>
              </a:rPr>
              <a:t>From</a:t>
            </a:r>
            <a:r>
              <a:rPr lang="fr-FR" sz="1050" dirty="0">
                <a:latin typeface="+mn-lt"/>
              </a:rPr>
              <a:t> Imaging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50" dirty="0" err="1">
                <a:latin typeface="+mn-lt"/>
              </a:rPr>
              <a:t>Appliances</a:t>
            </a:r>
            <a:r>
              <a:rPr lang="fr-FR" sz="1050" dirty="0">
                <a:latin typeface="+mn-lt"/>
              </a:rPr>
              <a:t> to the </a:t>
            </a:r>
            <a:r>
              <a:rPr lang="fr-FR" sz="1050" dirty="0" err="1">
                <a:latin typeface="+mn-lt"/>
              </a:rPr>
              <a:t>Grid</a:t>
            </a:r>
            <a:r>
              <a:rPr lang="fr-FR" sz="1050" dirty="0">
                <a:latin typeface="+mn-lt"/>
              </a:rPr>
              <a:t>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50" dirty="0" err="1">
                <a:latin typeface="+mn-lt"/>
              </a:rPr>
              <a:t>Pseudonymization</a:t>
            </a:r>
            <a:endParaRPr lang="en-GB" sz="1050" dirty="0">
              <a:latin typeface="+mn-lt"/>
            </a:endParaRPr>
          </a:p>
        </p:txBody>
      </p:sp>
      <p:sp>
        <p:nvSpPr>
          <p:cNvPr id="59432" name="ZoneTexte 100"/>
          <p:cNvSpPr txBox="1">
            <a:spLocks noChangeArrowheads="1"/>
          </p:cNvSpPr>
          <p:nvPr/>
        </p:nvSpPr>
        <p:spPr bwMode="auto">
          <a:xfrm>
            <a:off x="4429125" y="5000625"/>
            <a:ext cx="196215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fr-FR" sz="1000"/>
              <a:t>2. Within the Grid:</a:t>
            </a:r>
          </a:p>
          <a:p>
            <a:pPr marL="342900" indent="-342900"/>
            <a:r>
              <a:rPr lang="fr-FR" sz="1000"/>
              <a:t>Defacing (face scrambling by </a:t>
            </a:r>
          </a:p>
          <a:p>
            <a:pPr marL="342900" indent="-342900"/>
            <a:r>
              <a:rPr lang="fr-FR" sz="1000"/>
              <a:t>removing nose/mouth areas </a:t>
            </a:r>
          </a:p>
          <a:p>
            <a:pPr marL="342900" indent="-342900"/>
            <a:r>
              <a:rPr lang="fr-FR" sz="1000"/>
              <a:t>from the images</a:t>
            </a:r>
            <a:endParaRPr lang="en-GB" sz="1000"/>
          </a:p>
        </p:txBody>
      </p:sp>
      <p:sp>
        <p:nvSpPr>
          <p:cNvPr id="102" name="ZoneTexte 101"/>
          <p:cNvSpPr txBox="1"/>
          <p:nvPr/>
        </p:nvSpPr>
        <p:spPr>
          <a:xfrm>
            <a:off x="6715125" y="5000625"/>
            <a:ext cx="2039938" cy="5778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50" dirty="0">
                <a:latin typeface="+mn-lt"/>
              </a:rPr>
              <a:t>3. Data import </a:t>
            </a:r>
            <a:r>
              <a:rPr lang="fr-FR" sz="1050" dirty="0" err="1">
                <a:latin typeface="+mn-lt"/>
              </a:rPr>
              <a:t>from</a:t>
            </a:r>
            <a:r>
              <a:rPr lang="fr-FR" sz="1050" dirty="0">
                <a:latin typeface="+mn-lt"/>
              </a:rPr>
              <a:t> the </a:t>
            </a:r>
            <a:r>
              <a:rPr lang="fr-FR" sz="1050" dirty="0" err="1">
                <a:latin typeface="+mn-lt"/>
              </a:rPr>
              <a:t>Grid</a:t>
            </a:r>
            <a:r>
              <a:rPr lang="fr-FR" sz="1050" dirty="0">
                <a:latin typeface="+mn-lt"/>
              </a:rPr>
              <a:t> to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50" dirty="0">
                <a:latin typeface="+mn-lt"/>
              </a:rPr>
              <a:t>the LORIS </a:t>
            </a:r>
            <a:r>
              <a:rPr lang="fr-FR" sz="1050" dirty="0" err="1">
                <a:latin typeface="+mn-lt"/>
              </a:rPr>
              <a:t>Database</a:t>
            </a:r>
            <a:r>
              <a:rPr lang="fr-FR" sz="1050" dirty="0">
                <a:latin typeface="+mn-lt"/>
              </a:rPr>
              <a:t>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50" dirty="0">
                <a:latin typeface="+mn-lt"/>
              </a:rPr>
              <a:t>Data </a:t>
            </a:r>
            <a:r>
              <a:rPr lang="fr-FR" sz="1050" dirty="0" err="1">
                <a:latin typeface="+mn-lt"/>
              </a:rPr>
              <a:t>quality</a:t>
            </a:r>
            <a:r>
              <a:rPr lang="fr-FR" sz="1050" dirty="0">
                <a:latin typeface="+mn-lt"/>
              </a:rPr>
              <a:t> control.</a:t>
            </a:r>
            <a:endParaRPr lang="en-GB" sz="1050" dirty="0">
              <a:latin typeface="+mn-lt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429125" y="5786438"/>
            <a:ext cx="4572000" cy="928687"/>
          </a:xfrm>
          <a:prstGeom prst="wedgeRectCallout">
            <a:avLst>
              <a:gd name="adj1" fmla="val -16583"/>
              <a:gd name="adj2" fmla="val -71733"/>
            </a:avLst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endParaRPr lang="fr-FR" sz="1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defRPr/>
            </a:pPr>
            <a:r>
              <a:rPr lang="fr-FR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</a:t>
            </a:r>
            <a:r>
              <a:rPr lang="fr-FR" sz="1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level</a:t>
            </a:r>
            <a:r>
              <a:rPr lang="fr-FR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anonymization</a:t>
            </a:r>
            <a:r>
              <a:rPr lang="fr-FR" sz="1400" dirty="0">
                <a:solidFill>
                  <a:srgbClr val="000000"/>
                </a:solidFill>
              </a:rPr>
              <a:t> to </a:t>
            </a:r>
            <a:r>
              <a:rPr lang="fr-FR" sz="1400" dirty="0" err="1">
                <a:solidFill>
                  <a:srgbClr val="000000"/>
                </a:solidFill>
              </a:rPr>
              <a:t>avoid</a:t>
            </a:r>
            <a:r>
              <a:rPr lang="fr-FR" sz="1400" dirty="0">
                <a:solidFill>
                  <a:srgbClr val="000000"/>
                </a:solidFill>
              </a:rPr>
              <a:t> </a:t>
            </a:r>
            <a:r>
              <a:rPr lang="fr-FR" sz="1400" dirty="0" err="1">
                <a:solidFill>
                  <a:srgbClr val="000000"/>
                </a:solidFill>
              </a:rPr>
              <a:t>backward</a:t>
            </a:r>
            <a:r>
              <a:rPr lang="fr-FR" sz="1400" dirty="0">
                <a:solidFill>
                  <a:srgbClr val="000000"/>
                </a:solidFill>
              </a:rPr>
              <a:t> </a:t>
            </a:r>
            <a:r>
              <a:rPr lang="fr-FR" sz="1400" dirty="0" err="1">
                <a:solidFill>
                  <a:srgbClr val="000000"/>
                </a:solidFill>
              </a:rPr>
              <a:t>traceability</a:t>
            </a:r>
            <a:r>
              <a:rPr lang="fr-FR" sz="1400" dirty="0">
                <a:solidFill>
                  <a:srgbClr val="000000"/>
                </a:solidFill>
              </a:rPr>
              <a:t> of patients’ </a:t>
            </a:r>
            <a:r>
              <a:rPr lang="fr-FR" sz="1400" dirty="0" err="1">
                <a:solidFill>
                  <a:srgbClr val="000000"/>
                </a:solidFill>
              </a:rPr>
              <a:t>identity</a:t>
            </a:r>
            <a:r>
              <a:rPr lang="fr-FR" sz="1400" dirty="0">
                <a:solidFill>
                  <a:srgbClr val="000000"/>
                </a:solidFill>
              </a:rPr>
              <a:t> </a:t>
            </a:r>
            <a:r>
              <a:rPr lang="fr-FR" sz="1400" dirty="0" err="1">
                <a:solidFill>
                  <a:srgbClr val="000000"/>
                </a:solidFill>
              </a:rPr>
              <a:t>from</a:t>
            </a:r>
            <a:r>
              <a:rPr lang="fr-FR" sz="1400" dirty="0">
                <a:solidFill>
                  <a:srgbClr val="000000"/>
                </a:solidFill>
              </a:rPr>
              <a:t> </a:t>
            </a:r>
            <a:r>
              <a:rPr lang="fr-FR" sz="1400" dirty="0" err="1">
                <a:solidFill>
                  <a:srgbClr val="000000"/>
                </a:solidFill>
              </a:rPr>
              <a:t>metadata</a:t>
            </a:r>
            <a:r>
              <a:rPr lang="fr-FR" sz="1400" dirty="0">
                <a:solidFill>
                  <a:srgbClr val="000000"/>
                </a:solidFill>
              </a:rPr>
              <a:t> and/or 3D face reconstruction</a:t>
            </a:r>
          </a:p>
          <a:p>
            <a:pPr algn="just">
              <a:defRPr/>
            </a:pPr>
            <a:endParaRPr lang="en-GB" sz="1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8" dur="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8" dur="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29" dur="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0" dur="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39" dur="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40" dur="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animClr clrSpc="rgb" dir="cw">
                                      <p:cBhvr>
                                        <p:cTn id="51" dur="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52" dur="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4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3" grpId="0" animBg="1"/>
      <p:bldP spid="68" grpId="0" animBg="1"/>
      <p:bldP spid="67" grpId="0" animBg="1"/>
      <p:bldP spid="69" grpId="0" animBg="1"/>
      <p:bldP spid="5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9" descr="C:\Users\Haribo\Desktop\NetworkedCPUs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23475" y="0"/>
            <a:ext cx="2091203" cy="1071546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5786438" y="855663"/>
            <a:ext cx="3143250" cy="2428875"/>
          </a:xfrm>
          <a:prstGeom prst="wedgeRectCallout">
            <a:avLst>
              <a:gd name="adj1" fmla="val -60833"/>
              <a:gd name="adj2" fmla="val -48349"/>
            </a:avLst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Online Shell Access</a:t>
            </a:r>
          </a:p>
          <a:p>
            <a:pPr algn="ctr">
              <a:defRPr/>
            </a:pPr>
            <a:endParaRPr lang="fr-FR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fr-FR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>
                <a:solidFill>
                  <a:srgbClr val="000000"/>
                </a:solidFill>
              </a:rPr>
              <a:t>GSISSH Applet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</a:rPr>
              <a:t> Access to </a:t>
            </a:r>
            <a:r>
              <a:rPr lang="fr-FR" dirty="0" err="1">
                <a:solidFill>
                  <a:srgbClr val="000000"/>
                </a:solidFill>
              </a:rPr>
              <a:t>Grid</a:t>
            </a:r>
            <a:r>
              <a:rPr lang="fr-FR" dirty="0">
                <a:solidFill>
                  <a:srgbClr val="000000"/>
                </a:solidFill>
              </a:rPr>
              <a:t> Infra.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</a:rPr>
              <a:t> CIVET Pipeline </a:t>
            </a:r>
            <a:r>
              <a:rPr lang="fr-FR" dirty="0" err="1">
                <a:solidFill>
                  <a:srgbClr val="000000"/>
                </a:solidFill>
              </a:rPr>
              <a:t>gridified</a:t>
            </a:r>
            <a:endParaRPr lang="fr-FR" dirty="0">
              <a:solidFill>
                <a:srgbClr val="000000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</a:rPr>
              <a:t> SFTP </a:t>
            </a:r>
            <a:r>
              <a:rPr lang="fr-FR" dirty="0" err="1">
                <a:solidFill>
                  <a:srgbClr val="000000"/>
                </a:solidFill>
              </a:rPr>
              <a:t>Facility</a:t>
            </a:r>
            <a:r>
              <a:rPr lang="fr-FR" dirty="0">
                <a:solidFill>
                  <a:srgbClr val="000000"/>
                </a:solidFill>
              </a:rPr>
              <a:t> to </a:t>
            </a:r>
            <a:r>
              <a:rPr lang="fr-FR" dirty="0" err="1">
                <a:solidFill>
                  <a:srgbClr val="000000"/>
                </a:solidFill>
              </a:rPr>
              <a:t>Upload</a:t>
            </a:r>
            <a:endParaRPr lang="fr-FR" dirty="0">
              <a:solidFill>
                <a:srgbClr val="000000"/>
              </a:solidFill>
            </a:endParaRPr>
          </a:p>
          <a:p>
            <a:pPr algn="ctr"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914400" y="-249238"/>
            <a:ext cx="82296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GB" sz="2400" b="1" kern="0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Accessing the Grid (1/2)</a:t>
            </a:r>
          </a:p>
          <a:p>
            <a:pPr algn="r" fontAlgn="auto">
              <a:lnSpc>
                <a:spcPct val="98000"/>
              </a:lnSpc>
              <a:spcAft>
                <a:spcPts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fr-FR" sz="2000" i="1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Online </a:t>
            </a:r>
            <a:r>
              <a:rPr lang="fr-FR" sz="2000" i="1" dirty="0" err="1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Grid</a:t>
            </a:r>
            <a:r>
              <a:rPr lang="fr-FR" sz="2000" i="1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Shell</a:t>
            </a:r>
            <a:endParaRPr lang="en-GB" sz="2000" i="1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grpSp>
        <p:nvGrpSpPr>
          <p:cNvPr id="60420" name="Groupe 13"/>
          <p:cNvGrpSpPr>
            <a:grpSpLocks/>
          </p:cNvGrpSpPr>
          <p:nvPr/>
        </p:nvGrpSpPr>
        <p:grpSpPr bwMode="auto">
          <a:xfrm>
            <a:off x="1273175" y="3582988"/>
            <a:ext cx="7715250" cy="2632075"/>
            <a:chOff x="1273660" y="3582354"/>
            <a:chExt cx="7715304" cy="2632728"/>
          </a:xfrm>
        </p:grpSpPr>
        <p:sp>
          <p:nvSpPr>
            <p:cNvPr id="10" name="Rectangle à coins arrondis 9"/>
            <p:cNvSpPr/>
            <p:nvPr/>
          </p:nvSpPr>
          <p:spPr>
            <a:xfrm>
              <a:off x="1273660" y="3857059"/>
              <a:ext cx="7715304" cy="2358023"/>
            </a:xfrm>
            <a:prstGeom prst="roundRect">
              <a:avLst/>
            </a:prstGeom>
            <a:solidFill>
              <a:srgbClr val="FFC000">
                <a:alpha val="31000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0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Solution </a:t>
              </a:r>
              <a:r>
                <a:rPr lang="fr-FR" sz="2000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Highlights</a:t>
              </a:r>
              <a:endParaRPr lang="fr-FR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dirty="0">
                <a:solidFill>
                  <a:schemeClr val="tx1"/>
                </a:solidFill>
              </a:endParaRPr>
            </a:p>
            <a:p>
              <a:pPr lvl="1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Shell-</a:t>
              </a:r>
              <a:r>
                <a:rPr lang="fr-FR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like</a:t>
              </a: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 err="1">
                  <a:solidFill>
                    <a:schemeClr val="tx1"/>
                  </a:solidFill>
                </a:rPr>
                <a:t>facility</a:t>
              </a:r>
              <a:r>
                <a:rPr lang="fr-FR" dirty="0">
                  <a:solidFill>
                    <a:schemeClr val="tx1"/>
                  </a:solidFill>
                </a:rPr>
                <a:t>, full </a:t>
              </a:r>
              <a:r>
                <a:rPr lang="fr-FR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scripting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fr-FR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environment</a:t>
              </a:r>
              <a:r>
                <a:rPr lang="fr-FR" dirty="0">
                  <a:solidFill>
                    <a:schemeClr val="tx1"/>
                  </a:solidFill>
                </a:rPr>
                <a:t>,</a:t>
              </a:r>
            </a:p>
            <a:p>
              <a:pPr lvl="1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fr-FR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Outside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fr-FR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researchers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fr-FR" dirty="0" err="1">
                  <a:solidFill>
                    <a:schemeClr val="tx1"/>
                  </a:solidFill>
                </a:rPr>
                <a:t>can</a:t>
              </a: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 err="1">
                  <a:solidFill>
                    <a:schemeClr val="tx1"/>
                  </a:solidFill>
                </a:rPr>
                <a:t>upload</a:t>
              </a:r>
              <a:r>
                <a:rPr lang="fr-FR" dirty="0">
                  <a:solidFill>
                    <a:schemeClr val="tx1"/>
                  </a:solidFill>
                </a:rPr>
                <a:t> and </a:t>
              </a:r>
              <a:r>
                <a:rPr lang="fr-FR" dirty="0" err="1">
                  <a:solidFill>
                    <a:schemeClr val="tx1"/>
                  </a:solidFill>
                </a:rPr>
                <a:t>process</a:t>
              </a: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 err="1">
                  <a:solidFill>
                    <a:schemeClr val="tx1"/>
                  </a:solidFill>
                </a:rPr>
                <a:t>their</a:t>
              </a: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 err="1">
                  <a:solidFill>
                    <a:schemeClr val="tx1"/>
                  </a:solidFill>
                </a:rPr>
                <a:t>own</a:t>
              </a:r>
              <a:r>
                <a:rPr lang="fr-FR" dirty="0">
                  <a:solidFill>
                    <a:schemeClr val="tx1"/>
                  </a:solidFill>
                </a:rPr>
                <a:t> data 	</a:t>
              </a:r>
              <a:r>
                <a:rPr lang="fr-FR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without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fr-FR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installing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fr-FR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any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fr-FR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Grid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fr-FR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related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software</a:t>
              </a:r>
              <a:r>
                <a:rPr lang="fr-FR" dirty="0">
                  <a:solidFill>
                    <a:schemeClr val="tx1"/>
                  </a:solidFill>
                </a:rPr>
                <a:t>,</a:t>
              </a:r>
            </a:p>
            <a:p>
              <a:pPr lvl="1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Direct </a:t>
              </a:r>
              <a:r>
                <a:rPr lang="fr-FR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access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to </a:t>
              </a:r>
              <a:r>
                <a:rPr lang="fr-FR" dirty="0" err="1">
                  <a:solidFill>
                    <a:schemeClr val="tx1"/>
                  </a:solidFill>
                </a:rPr>
                <a:t>gridified</a:t>
              </a:r>
              <a:r>
                <a:rPr lang="fr-FR" dirty="0">
                  <a:solidFill>
                    <a:schemeClr val="tx1"/>
                  </a:solidFill>
                </a:rPr>
                <a:t> pipelines and </a:t>
              </a:r>
              <a:r>
                <a:rPr lang="fr-FR" dirty="0" err="1">
                  <a:solidFill>
                    <a:schemeClr val="tx1"/>
                  </a:solidFill>
                </a:rPr>
                <a:t>algorithms</a:t>
              </a:r>
              <a:r>
                <a:rPr lang="fr-FR" dirty="0">
                  <a:solidFill>
                    <a:schemeClr val="tx1"/>
                  </a:solidFill>
                </a:rPr>
                <a:t>,</a:t>
              </a:r>
            </a:p>
            <a:p>
              <a:pPr lvl="1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GSISSH</a:t>
              </a:r>
              <a:r>
                <a:rPr lang="fr-FR" dirty="0">
                  <a:solidFill>
                    <a:schemeClr val="tx1"/>
                  </a:solidFill>
                </a:rPr>
                <a:t> applet </a:t>
              </a:r>
              <a:r>
                <a:rPr lang="fr-FR" dirty="0" err="1">
                  <a:solidFill>
                    <a:schemeClr val="tx1"/>
                  </a:solidFill>
                </a:rPr>
                <a:t>from</a:t>
              </a:r>
              <a:r>
                <a:rPr lang="fr-FR" dirty="0">
                  <a:solidFill>
                    <a:schemeClr val="tx1"/>
                  </a:solidFill>
                </a:rPr>
                <a:t> 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NHS</a:t>
              </a:r>
            </a:p>
          </p:txBody>
        </p:sp>
        <p:sp>
          <p:nvSpPr>
            <p:cNvPr id="12" name="Forme libre 11"/>
            <p:cNvSpPr/>
            <p:nvPr/>
          </p:nvSpPr>
          <p:spPr>
            <a:xfrm>
              <a:off x="5909192" y="3582354"/>
              <a:ext cx="804869" cy="695498"/>
            </a:xfrm>
            <a:custGeom>
              <a:avLst/>
              <a:gdLst>
                <a:gd name="connsiteX0" fmla="*/ 0 w 804672"/>
                <a:gd name="connsiteY0" fmla="*/ 284480 h 694944"/>
                <a:gd name="connsiteX1" fmla="*/ 146304 w 804672"/>
                <a:gd name="connsiteY1" fmla="*/ 345440 h 694944"/>
                <a:gd name="connsiteX2" fmla="*/ 256032 w 804672"/>
                <a:gd name="connsiteY2" fmla="*/ 52832 h 694944"/>
                <a:gd name="connsiteX3" fmla="*/ 390144 w 804672"/>
                <a:gd name="connsiteY3" fmla="*/ 662432 h 694944"/>
                <a:gd name="connsiteX4" fmla="*/ 524256 w 804672"/>
                <a:gd name="connsiteY4" fmla="*/ 247904 h 694944"/>
                <a:gd name="connsiteX5" fmla="*/ 597408 w 804672"/>
                <a:gd name="connsiteY5" fmla="*/ 394208 h 694944"/>
                <a:gd name="connsiteX6" fmla="*/ 682752 w 804672"/>
                <a:gd name="connsiteY6" fmla="*/ 260096 h 694944"/>
                <a:gd name="connsiteX7" fmla="*/ 804672 w 804672"/>
                <a:gd name="connsiteY7" fmla="*/ 260096 h 694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672" h="694944">
                  <a:moveTo>
                    <a:pt x="0" y="284480"/>
                  </a:moveTo>
                  <a:cubicBezTo>
                    <a:pt x="51816" y="334264"/>
                    <a:pt x="103632" y="384048"/>
                    <a:pt x="146304" y="345440"/>
                  </a:cubicBezTo>
                  <a:cubicBezTo>
                    <a:pt x="188976" y="306832"/>
                    <a:pt x="215392" y="0"/>
                    <a:pt x="256032" y="52832"/>
                  </a:cubicBezTo>
                  <a:cubicBezTo>
                    <a:pt x="296672" y="105664"/>
                    <a:pt x="345440" y="629920"/>
                    <a:pt x="390144" y="662432"/>
                  </a:cubicBezTo>
                  <a:cubicBezTo>
                    <a:pt x="434848" y="694944"/>
                    <a:pt x="489712" y="292608"/>
                    <a:pt x="524256" y="247904"/>
                  </a:cubicBezTo>
                  <a:cubicBezTo>
                    <a:pt x="558800" y="203200"/>
                    <a:pt x="570992" y="392176"/>
                    <a:pt x="597408" y="394208"/>
                  </a:cubicBezTo>
                  <a:cubicBezTo>
                    <a:pt x="623824" y="396240"/>
                    <a:pt x="648208" y="282448"/>
                    <a:pt x="682752" y="260096"/>
                  </a:cubicBezTo>
                  <a:cubicBezTo>
                    <a:pt x="717296" y="237744"/>
                    <a:pt x="760984" y="248920"/>
                    <a:pt x="804672" y="260096"/>
                  </a:cubicBezTo>
                </a:path>
              </a:pathLst>
            </a:cu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cxnSp>
          <p:nvCxnSpPr>
            <p:cNvPr id="13" name="Connecteur droit 12"/>
            <p:cNvCxnSpPr/>
            <p:nvPr/>
          </p:nvCxnSpPr>
          <p:spPr>
            <a:xfrm>
              <a:off x="6715648" y="3844356"/>
              <a:ext cx="1214447" cy="0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15" name="Picture 2" descr="C:\Users\Haribo\Desktop\GSHISSH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6430" y="3514743"/>
            <a:ext cx="1450412" cy="9858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60422" name="Groupe 10"/>
          <p:cNvGrpSpPr>
            <a:grpSpLocks/>
          </p:cNvGrpSpPr>
          <p:nvPr/>
        </p:nvGrpSpPr>
        <p:grpSpPr bwMode="auto">
          <a:xfrm>
            <a:off x="1214438" y="784225"/>
            <a:ext cx="4429125" cy="2716213"/>
            <a:chOff x="1214414" y="4000504"/>
            <a:chExt cx="4429156" cy="2501171"/>
          </a:xfrm>
        </p:grpSpPr>
        <p:pic>
          <p:nvPicPr>
            <p:cNvPr id="110594" name="Picture 2" descr="F:\Documents\neugrid_ssh.bmp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14414" y="4000504"/>
              <a:ext cx="4429156" cy="250117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0424" name="Picture 5" descr="F:\Documents\sftp_1.PNG"/>
            <p:cNvPicPr>
              <a:picLocks noChangeAspect="1" noChangeArrowheads="1"/>
            </p:cNvPicPr>
            <p:nvPr/>
          </p:nvPicPr>
          <p:blipFill>
            <a:blip r:embed="rId5"/>
            <a:srcRect t="10435"/>
            <a:stretch>
              <a:fillRect/>
            </a:stretch>
          </p:blipFill>
          <p:spPr bwMode="auto">
            <a:xfrm>
              <a:off x="1214414" y="4000504"/>
              <a:ext cx="4429156" cy="2428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9" descr="C:\Users\Haribo\Desktop\NetworkedCPUs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23475" y="0"/>
            <a:ext cx="2091203" cy="1071546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5786438" y="855663"/>
            <a:ext cx="3143250" cy="2428875"/>
          </a:xfrm>
          <a:prstGeom prst="wedgeRectCallout">
            <a:avLst>
              <a:gd name="adj1" fmla="val -60833"/>
              <a:gd name="adj2" fmla="val -48349"/>
            </a:avLst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Desktop Fusion</a:t>
            </a:r>
          </a:p>
          <a:p>
            <a:pPr algn="ctr">
              <a:defRPr/>
            </a:pPr>
            <a:endParaRPr lang="fr-FR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fr-FR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Remote</a:t>
            </a:r>
            <a:r>
              <a:rPr lang="fr-FR" dirty="0">
                <a:solidFill>
                  <a:srgbClr val="000000"/>
                </a:solidFill>
              </a:rPr>
              <a:t> Desktop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</a:rPr>
              <a:t> VO Box to use the </a:t>
            </a:r>
            <a:r>
              <a:rPr lang="fr-FR" dirty="0" err="1">
                <a:solidFill>
                  <a:srgbClr val="000000"/>
                </a:solidFill>
              </a:rPr>
              <a:t>Grid</a:t>
            </a:r>
            <a:endParaRPr lang="fr-FR" dirty="0">
              <a:solidFill>
                <a:srgbClr val="000000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</a:rPr>
              <a:t> File Sharing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dirty="0">
                <a:solidFill>
                  <a:srgbClr val="000000"/>
                </a:solidFill>
              </a:rPr>
              <a:t> Post-</a:t>
            </a:r>
            <a:r>
              <a:rPr lang="fr-FR" dirty="0" err="1">
                <a:solidFill>
                  <a:srgbClr val="000000"/>
                </a:solidFill>
              </a:rPr>
              <a:t>processing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>
                <a:solidFill>
                  <a:srgbClr val="000000"/>
                </a:solidFill>
              </a:rPr>
              <a:t>tools</a:t>
            </a:r>
            <a:endParaRPr lang="fr-FR" dirty="0">
              <a:solidFill>
                <a:srgbClr val="000000"/>
              </a:solidFill>
            </a:endParaRPr>
          </a:p>
          <a:p>
            <a:pPr algn="ctr"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914400" y="-249238"/>
            <a:ext cx="82296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GB" sz="2400" b="1" kern="0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Accessing the Grid (1/2)</a:t>
            </a:r>
          </a:p>
          <a:p>
            <a:pPr algn="r" fontAlgn="auto">
              <a:lnSpc>
                <a:spcPct val="98000"/>
              </a:lnSpc>
              <a:spcAft>
                <a:spcPts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fr-FR" sz="2000" i="1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Desktop Fusion</a:t>
            </a:r>
            <a:endParaRPr lang="en-GB" sz="2000" i="1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grpSp>
        <p:nvGrpSpPr>
          <p:cNvPr id="61444" name="Groupe 13"/>
          <p:cNvGrpSpPr>
            <a:grpSpLocks/>
          </p:cNvGrpSpPr>
          <p:nvPr/>
        </p:nvGrpSpPr>
        <p:grpSpPr bwMode="auto">
          <a:xfrm>
            <a:off x="1273175" y="3582988"/>
            <a:ext cx="7715250" cy="3132137"/>
            <a:chOff x="1273660" y="3582354"/>
            <a:chExt cx="7715304" cy="3132794"/>
          </a:xfrm>
        </p:grpSpPr>
        <p:sp>
          <p:nvSpPr>
            <p:cNvPr id="10" name="Rectangle à coins arrondis 9"/>
            <p:cNvSpPr/>
            <p:nvPr/>
          </p:nvSpPr>
          <p:spPr>
            <a:xfrm>
              <a:off x="1273660" y="3857049"/>
              <a:ext cx="7715304" cy="2858099"/>
            </a:xfrm>
            <a:prstGeom prst="roundRect">
              <a:avLst/>
            </a:prstGeom>
            <a:solidFill>
              <a:srgbClr val="FFC000">
                <a:alpha val="31000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0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Solution </a:t>
              </a:r>
              <a:r>
                <a:rPr lang="fr-FR" sz="2000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Highlights</a:t>
              </a:r>
              <a:endParaRPr lang="fr-FR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1600" dirty="0">
                <a:solidFill>
                  <a:schemeClr val="tx1"/>
                </a:solidFill>
              </a:endParaRPr>
            </a:p>
            <a:p>
              <a:pPr lvl="1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fr-FR" sz="1600" dirty="0">
                  <a:solidFill>
                    <a:schemeClr val="tx1"/>
                  </a:solidFill>
                </a:rPr>
                <a:t> Combines a </a:t>
              </a:r>
              <a:r>
                <a:rPr lang="fr-FR" sz="1600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high</a:t>
              </a:r>
              <a:r>
                <a:rPr lang="fr-FR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performance </a:t>
              </a:r>
              <a:r>
                <a:rPr lang="fr-FR" sz="1600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remote</a:t>
              </a:r>
              <a:r>
                <a:rPr lang="fr-FR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desktop </a:t>
              </a:r>
            </a:p>
            <a:p>
              <a:pPr lvl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600" dirty="0" err="1">
                  <a:solidFill>
                    <a:schemeClr val="tx1"/>
                  </a:solidFill>
                </a:rPr>
                <a:t>technology</a:t>
              </a:r>
              <a:r>
                <a:rPr lang="fr-FR" sz="1600" dirty="0">
                  <a:solidFill>
                    <a:schemeClr val="tx1"/>
                  </a:solidFill>
                </a:rPr>
                <a:t> (i.e. NX </a:t>
              </a:r>
              <a:r>
                <a:rPr lang="fr-FR" sz="1600" dirty="0" err="1">
                  <a:solidFill>
                    <a:schemeClr val="tx1"/>
                  </a:solidFill>
                </a:rPr>
                <a:t>Nomachine</a:t>
              </a:r>
              <a:r>
                <a:rPr lang="fr-FR" sz="1600" dirty="0">
                  <a:solidFill>
                    <a:schemeClr val="tx1"/>
                  </a:solidFill>
                </a:rPr>
                <a:t>) </a:t>
              </a:r>
              <a:r>
                <a:rPr lang="fr-FR" sz="1600" dirty="0" err="1">
                  <a:solidFill>
                    <a:schemeClr val="tx1"/>
                  </a:solidFill>
                </a:rPr>
                <a:t>with</a:t>
              </a:r>
              <a:r>
                <a:rPr lang="fr-FR" sz="1600" dirty="0">
                  <a:solidFill>
                    <a:schemeClr val="tx1"/>
                  </a:solidFill>
                </a:rPr>
                <a:t> </a:t>
              </a:r>
              <a:r>
                <a:rPr lang="fr-FR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VO-Box, file sharing</a:t>
              </a:r>
              <a:r>
                <a:rPr lang="fr-FR" sz="1600" dirty="0">
                  <a:solidFill>
                    <a:schemeClr val="tx1"/>
                  </a:solidFill>
                </a:rPr>
                <a:t> </a:t>
              </a:r>
            </a:p>
            <a:p>
              <a:pPr lvl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600" dirty="0">
                  <a:solidFill>
                    <a:schemeClr val="tx1"/>
                  </a:solidFill>
                </a:rPr>
                <a:t>and </a:t>
              </a:r>
              <a:r>
                <a:rPr lang="fr-FR" sz="1600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advanced</a:t>
              </a:r>
              <a:r>
                <a:rPr lang="fr-FR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data </a:t>
              </a:r>
              <a:r>
                <a:rPr lang="fr-FR" sz="1600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mining</a:t>
              </a:r>
              <a:r>
                <a:rPr lang="fr-FR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fr-FR" sz="1600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tools</a:t>
              </a:r>
              <a:r>
                <a:rPr lang="fr-FR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:</a:t>
              </a:r>
            </a:p>
            <a:p>
              <a:pPr lvl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	</a:t>
              </a:r>
              <a:r>
                <a:rPr lang="fr-FR" sz="1600" dirty="0">
                  <a:solidFill>
                    <a:schemeClr val="tx1"/>
                  </a:solidFill>
                </a:rPr>
                <a:t>- </a:t>
              </a:r>
              <a:r>
                <a:rPr lang="fr-FR" sz="1600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Neuroimaging</a:t>
              </a:r>
              <a:r>
                <a:rPr lang="fr-FR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fr-FR" sz="1600" dirty="0" err="1">
                  <a:solidFill>
                    <a:schemeClr val="tx1"/>
                  </a:solidFill>
                </a:rPr>
                <a:t>toolkits</a:t>
              </a:r>
              <a:r>
                <a:rPr lang="fr-FR" sz="1600" dirty="0">
                  <a:solidFill>
                    <a:schemeClr val="tx1"/>
                  </a:solidFill>
                </a:rPr>
                <a:t>: </a:t>
              </a:r>
              <a:r>
                <a:rPr lang="fr-FR" sz="1600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MRIcron</a:t>
              </a:r>
              <a:r>
                <a:rPr lang="fr-FR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FSL, BIC, LONI Pipeline</a:t>
              </a:r>
            </a:p>
            <a:p>
              <a:pPr lvl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	</a:t>
              </a:r>
              <a:r>
                <a:rPr lang="fr-FR" sz="1600" dirty="0">
                  <a:solidFill>
                    <a:schemeClr val="tx1"/>
                  </a:solidFill>
                </a:rPr>
                <a:t>- </a:t>
              </a:r>
              <a:r>
                <a:rPr lang="fr-FR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Scripting </a:t>
              </a:r>
              <a:r>
                <a:rPr lang="fr-FR" sz="1600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environment</a:t>
              </a:r>
              <a:r>
                <a:rPr lang="fr-FR" sz="1600" dirty="0">
                  <a:solidFill>
                    <a:schemeClr val="tx1"/>
                  </a:solidFill>
                </a:rPr>
                <a:t>: </a:t>
              </a:r>
              <a:r>
                <a:rPr lang="fr-FR" sz="1600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gLiteUI</a:t>
              </a:r>
              <a:r>
                <a:rPr lang="fr-FR" sz="1600" dirty="0">
                  <a:solidFill>
                    <a:schemeClr val="tx1"/>
                  </a:solidFill>
                </a:rPr>
                <a:t>, </a:t>
              </a:r>
              <a:r>
                <a:rPr lang="fr-FR" sz="1600" dirty="0" err="1">
                  <a:solidFill>
                    <a:schemeClr val="tx1"/>
                  </a:solidFill>
                </a:rPr>
                <a:t>generic</a:t>
              </a:r>
              <a:r>
                <a:rPr lang="fr-FR" sz="1600" dirty="0">
                  <a:solidFill>
                    <a:schemeClr val="tx1"/>
                  </a:solidFill>
                </a:rPr>
                <a:t> file browser </a:t>
              </a:r>
              <a:r>
                <a:rPr lang="fr-FR" sz="1600" dirty="0" err="1">
                  <a:solidFill>
                    <a:schemeClr val="tx1"/>
                  </a:solidFill>
                </a:rPr>
                <a:t>etc</a:t>
              </a:r>
              <a:endParaRPr lang="fr-FR" sz="1600" dirty="0">
                <a:solidFill>
                  <a:schemeClr val="tx1"/>
                </a:solidFill>
              </a:endParaRPr>
            </a:p>
            <a:p>
              <a:pPr lvl="1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fr-FR" sz="1600" dirty="0">
                  <a:solidFill>
                    <a:schemeClr val="tx1"/>
                  </a:solidFill>
                </a:rPr>
                <a:t> </a:t>
              </a:r>
              <a:r>
                <a:rPr lang="fr-FR" sz="1600" dirty="0" err="1">
                  <a:solidFill>
                    <a:schemeClr val="tx1"/>
                  </a:solidFill>
                </a:rPr>
                <a:t>Gentoo</a:t>
              </a:r>
              <a:r>
                <a:rPr lang="fr-FR" sz="1600" dirty="0">
                  <a:solidFill>
                    <a:schemeClr val="tx1"/>
                  </a:solidFill>
                </a:rPr>
                <a:t> </a:t>
              </a:r>
              <a:r>
                <a:rPr lang="fr-FR" sz="1600" dirty="0" err="1">
                  <a:solidFill>
                    <a:schemeClr val="tx1"/>
                  </a:solidFill>
                </a:rPr>
                <a:t>generic</a:t>
              </a:r>
              <a:r>
                <a:rPr lang="fr-FR" sz="1600" dirty="0">
                  <a:solidFill>
                    <a:schemeClr val="tx1"/>
                  </a:solidFill>
                </a:rPr>
                <a:t> file browser </a:t>
              </a:r>
              <a:r>
                <a:rPr lang="fr-FR" sz="1600" dirty="0" err="1">
                  <a:solidFill>
                    <a:schemeClr val="tx1"/>
                  </a:solidFill>
                </a:rPr>
                <a:t>used</a:t>
              </a:r>
              <a:r>
                <a:rPr lang="fr-FR" sz="1600" dirty="0">
                  <a:solidFill>
                    <a:schemeClr val="tx1"/>
                  </a:solidFill>
                </a:rPr>
                <a:t> as a </a:t>
              </a:r>
              <a:r>
                <a:rPr lang="fr-FR" sz="1600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switchtender</a:t>
              </a:r>
              <a:r>
                <a:rPr lang="fr-FR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to more </a:t>
              </a:r>
              <a:r>
                <a:rPr lang="fr-FR" sz="1600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advanced</a:t>
              </a:r>
              <a:r>
                <a:rPr lang="fr-FR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	applications</a:t>
              </a:r>
            </a:p>
            <a:p>
              <a:pPr lvl="1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fr-FR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fr-FR" sz="1600" dirty="0" err="1">
                  <a:solidFill>
                    <a:schemeClr val="tx1"/>
                  </a:solidFill>
                </a:rPr>
                <a:t>Allows</a:t>
              </a:r>
              <a:r>
                <a:rPr lang="fr-FR" sz="1600" dirty="0">
                  <a:solidFill>
                    <a:schemeClr val="tx1"/>
                  </a:solidFill>
                </a:rPr>
                <a:t> </a:t>
              </a:r>
              <a:r>
                <a:rPr lang="fr-FR" sz="1600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researchers</a:t>
              </a:r>
              <a:r>
                <a:rPr lang="fr-FR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to </a:t>
              </a:r>
              <a:r>
                <a:rPr lang="fr-FR" sz="1600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automatically</a:t>
              </a:r>
              <a:r>
                <a:rPr lang="fr-FR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fr-FR" sz="1600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share</a:t>
              </a:r>
              <a:r>
                <a:rPr lang="fr-FR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fr-FR" sz="1600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their</a:t>
              </a:r>
              <a:r>
                <a:rPr lang="fr-FR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desktop </a:t>
              </a:r>
              <a:r>
                <a:rPr lang="fr-FR" sz="1600" dirty="0">
                  <a:solidFill>
                    <a:schemeClr val="tx1"/>
                  </a:solidFill>
                </a:rPr>
                <a:t>and </a:t>
              </a:r>
              <a:r>
                <a:rPr lang="fr-FR" sz="1600" dirty="0" err="1">
                  <a:solidFill>
                    <a:schemeClr val="tx1"/>
                  </a:solidFill>
                </a:rPr>
                <a:t>thus</a:t>
              </a:r>
              <a:r>
                <a:rPr lang="fr-FR" sz="1600" dirty="0">
                  <a:solidFill>
                    <a:schemeClr val="tx1"/>
                  </a:solidFill>
                </a:rPr>
                <a:t> </a:t>
              </a:r>
              <a:r>
                <a:rPr lang="fr-FR" sz="1600" dirty="0" err="1">
                  <a:solidFill>
                    <a:schemeClr val="tx1"/>
                  </a:solidFill>
                </a:rPr>
                <a:t>upload</a:t>
              </a:r>
              <a:r>
                <a:rPr lang="fr-FR" sz="1600" dirty="0">
                  <a:solidFill>
                    <a:schemeClr val="tx1"/>
                  </a:solidFill>
                </a:rPr>
                <a:t> </a:t>
              </a:r>
              <a:r>
                <a:rPr lang="fr-FR" sz="1600" dirty="0" err="1">
                  <a:solidFill>
                    <a:schemeClr val="tx1"/>
                  </a:solidFill>
                </a:rPr>
                <a:t>seamlessly</a:t>
              </a:r>
              <a:r>
                <a:rPr lang="fr-FR" sz="1600" dirty="0">
                  <a:solidFill>
                    <a:schemeClr val="tx1"/>
                  </a:solidFill>
                </a:rPr>
                <a:t> </a:t>
              </a:r>
              <a:r>
                <a:rPr lang="fr-FR" sz="1600" dirty="0" err="1">
                  <a:solidFill>
                    <a:schemeClr val="tx1"/>
                  </a:solidFill>
                </a:rPr>
                <a:t>medical</a:t>
              </a:r>
              <a:r>
                <a:rPr lang="fr-FR" sz="1600" dirty="0">
                  <a:solidFill>
                    <a:schemeClr val="tx1"/>
                  </a:solidFill>
                </a:rPr>
                <a:t> data to </a:t>
              </a:r>
              <a:r>
                <a:rPr lang="fr-FR" sz="1600" dirty="0" err="1">
                  <a:solidFill>
                    <a:schemeClr val="tx1"/>
                  </a:solidFill>
                </a:rPr>
                <a:t>be</a:t>
              </a:r>
              <a:r>
                <a:rPr lang="fr-FR" sz="1600" dirty="0">
                  <a:solidFill>
                    <a:schemeClr val="tx1"/>
                  </a:solidFill>
                </a:rPr>
                <a:t> </a:t>
              </a:r>
              <a:r>
                <a:rPr lang="fr-FR" sz="1600" dirty="0" err="1">
                  <a:solidFill>
                    <a:schemeClr val="tx1"/>
                  </a:solidFill>
                </a:rPr>
                <a:t>processed</a:t>
              </a:r>
              <a:endParaRPr lang="fr-FR" sz="1600" dirty="0">
                <a:solidFill>
                  <a:schemeClr val="tx1"/>
                </a:solidFill>
              </a:endParaRPr>
            </a:p>
          </p:txBody>
        </p:sp>
        <p:sp>
          <p:nvSpPr>
            <p:cNvPr id="12" name="Forme libre 11"/>
            <p:cNvSpPr/>
            <p:nvPr/>
          </p:nvSpPr>
          <p:spPr>
            <a:xfrm>
              <a:off x="5909192" y="3582354"/>
              <a:ext cx="804869" cy="695471"/>
            </a:xfrm>
            <a:custGeom>
              <a:avLst/>
              <a:gdLst>
                <a:gd name="connsiteX0" fmla="*/ 0 w 804672"/>
                <a:gd name="connsiteY0" fmla="*/ 284480 h 694944"/>
                <a:gd name="connsiteX1" fmla="*/ 146304 w 804672"/>
                <a:gd name="connsiteY1" fmla="*/ 345440 h 694944"/>
                <a:gd name="connsiteX2" fmla="*/ 256032 w 804672"/>
                <a:gd name="connsiteY2" fmla="*/ 52832 h 694944"/>
                <a:gd name="connsiteX3" fmla="*/ 390144 w 804672"/>
                <a:gd name="connsiteY3" fmla="*/ 662432 h 694944"/>
                <a:gd name="connsiteX4" fmla="*/ 524256 w 804672"/>
                <a:gd name="connsiteY4" fmla="*/ 247904 h 694944"/>
                <a:gd name="connsiteX5" fmla="*/ 597408 w 804672"/>
                <a:gd name="connsiteY5" fmla="*/ 394208 h 694944"/>
                <a:gd name="connsiteX6" fmla="*/ 682752 w 804672"/>
                <a:gd name="connsiteY6" fmla="*/ 260096 h 694944"/>
                <a:gd name="connsiteX7" fmla="*/ 804672 w 804672"/>
                <a:gd name="connsiteY7" fmla="*/ 260096 h 694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672" h="694944">
                  <a:moveTo>
                    <a:pt x="0" y="284480"/>
                  </a:moveTo>
                  <a:cubicBezTo>
                    <a:pt x="51816" y="334264"/>
                    <a:pt x="103632" y="384048"/>
                    <a:pt x="146304" y="345440"/>
                  </a:cubicBezTo>
                  <a:cubicBezTo>
                    <a:pt x="188976" y="306832"/>
                    <a:pt x="215392" y="0"/>
                    <a:pt x="256032" y="52832"/>
                  </a:cubicBezTo>
                  <a:cubicBezTo>
                    <a:pt x="296672" y="105664"/>
                    <a:pt x="345440" y="629920"/>
                    <a:pt x="390144" y="662432"/>
                  </a:cubicBezTo>
                  <a:cubicBezTo>
                    <a:pt x="434848" y="694944"/>
                    <a:pt x="489712" y="292608"/>
                    <a:pt x="524256" y="247904"/>
                  </a:cubicBezTo>
                  <a:cubicBezTo>
                    <a:pt x="558800" y="203200"/>
                    <a:pt x="570992" y="392176"/>
                    <a:pt x="597408" y="394208"/>
                  </a:cubicBezTo>
                  <a:cubicBezTo>
                    <a:pt x="623824" y="396240"/>
                    <a:pt x="648208" y="282448"/>
                    <a:pt x="682752" y="260096"/>
                  </a:cubicBezTo>
                  <a:cubicBezTo>
                    <a:pt x="717296" y="237744"/>
                    <a:pt x="760984" y="248920"/>
                    <a:pt x="804672" y="260096"/>
                  </a:cubicBezTo>
                </a:path>
              </a:pathLst>
            </a:cu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cxnSp>
          <p:nvCxnSpPr>
            <p:cNvPr id="13" name="Connecteur droit 12"/>
            <p:cNvCxnSpPr/>
            <p:nvPr/>
          </p:nvCxnSpPr>
          <p:spPr>
            <a:xfrm>
              <a:off x="6715648" y="3844346"/>
              <a:ext cx="1214447" cy="0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61445" name="Groupe 14"/>
          <p:cNvGrpSpPr>
            <a:grpSpLocks/>
          </p:cNvGrpSpPr>
          <p:nvPr/>
        </p:nvGrpSpPr>
        <p:grpSpPr bwMode="auto">
          <a:xfrm>
            <a:off x="7215188" y="3500438"/>
            <a:ext cx="1571625" cy="1143000"/>
            <a:chOff x="7286644" y="3500437"/>
            <a:chExt cx="1500198" cy="1093001"/>
          </a:xfrm>
        </p:grpSpPr>
        <p:pic>
          <p:nvPicPr>
            <p:cNvPr id="1027" name="Picture 3" descr="C:\Users\Haribo\Documents\My Documents\Projects\neuGRID\Workpackages\jra-wp11\Developments\DesktopFusion\Design\DF-Splash\DesktopFusionSplash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286644" y="3500437"/>
              <a:ext cx="1500198" cy="1093001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028" name="Picture 4" descr="C:\Users\Haribo\Desktop\GlowingBrain100_WINNER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EEEEEE"/>
                </a:clrFrom>
                <a:clrTo>
                  <a:srgbClr val="EEEEEE">
                    <a:alpha val="0"/>
                  </a:srgbClr>
                </a:clrTo>
              </a:clrChange>
            </a:blip>
            <a:srcRect l="2296" t="4951" r="63251" b="69481"/>
            <a:stretch>
              <a:fillRect/>
            </a:stretch>
          </p:blipFill>
          <p:spPr bwMode="auto">
            <a:xfrm>
              <a:off x="8359928" y="4108518"/>
              <a:ext cx="265341" cy="21431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75" y="714375"/>
            <a:ext cx="4214813" cy="2689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13" descr="EU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32813" y="115888"/>
            <a:ext cx="506412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Picture 19" descr="Logo-e-Infrastructure_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96188" y="115888"/>
            <a:ext cx="876300" cy="32385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pic>
        <p:nvPicPr>
          <p:cNvPr id="66" name="Picture 15" descr="neuGRID_logo_final"/>
          <p:cNvPicPr>
            <a:picLocks noChangeAspect="1" noChangeArrowheads="1"/>
          </p:cNvPicPr>
          <p:nvPr/>
        </p:nvPicPr>
        <p:blipFill>
          <a:blip r:embed="rId4">
            <a:lum bright="70000" contrast="-82000"/>
          </a:blip>
          <a:srcRect/>
          <a:stretch>
            <a:fillRect/>
          </a:stretch>
        </p:blipFill>
        <p:spPr bwMode="auto">
          <a:xfrm>
            <a:off x="1214438" y="357188"/>
            <a:ext cx="1774825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" name="Rectangle 2"/>
          <p:cNvSpPr>
            <a:spLocks noGrp="1" noChangeArrowheads="1"/>
          </p:cNvSpPr>
          <p:nvPr>
            <p:ph type="title"/>
          </p:nvPr>
        </p:nvSpPr>
        <p:spPr>
          <a:xfrm>
            <a:off x="985838" y="274638"/>
            <a:ext cx="8229600" cy="1143000"/>
          </a:xfrm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en-GB" sz="3600" b="1" kern="1200" dirty="0" smtClean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rPr>
              <a:t>Project Introduction</a:t>
            </a:r>
            <a:endParaRPr lang="en-GB" sz="2800" b="1" kern="1200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  <a:cs typeface="+mn-cs"/>
            </a:endParaRPr>
          </a:p>
        </p:txBody>
      </p:sp>
      <p:graphicFrame>
        <p:nvGraphicFramePr>
          <p:cNvPr id="94" name="93 Diagrama"/>
          <p:cNvGraphicFramePr/>
          <p:nvPr/>
        </p:nvGraphicFramePr>
        <p:xfrm>
          <a:off x="1643042" y="1071546"/>
          <a:ext cx="7000924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43014" name="Picture 3" descr="lifgleftview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3" y="3714750"/>
            <a:ext cx="132715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e 30"/>
          <p:cNvGrpSpPr>
            <a:grpSpLocks/>
          </p:cNvGrpSpPr>
          <p:nvPr/>
        </p:nvGrpSpPr>
        <p:grpSpPr bwMode="auto">
          <a:xfrm>
            <a:off x="1331913" y="1244600"/>
            <a:ext cx="7632700" cy="5184775"/>
            <a:chOff x="1331913" y="1123950"/>
            <a:chExt cx="7632700" cy="5184775"/>
          </a:xfrm>
        </p:grpSpPr>
        <p:sp>
          <p:nvSpPr>
            <p:cNvPr id="43016" name="AutoShape 4"/>
            <p:cNvSpPr>
              <a:spLocks noChangeArrowheads="1"/>
            </p:cNvSpPr>
            <p:nvPr/>
          </p:nvSpPr>
          <p:spPr bwMode="auto">
            <a:xfrm>
              <a:off x="1979613" y="1123950"/>
              <a:ext cx="6985000" cy="5184775"/>
            </a:xfrm>
            <a:prstGeom prst="flowChartAlternateProcess">
              <a:avLst/>
            </a:prstGeom>
            <a:gradFill rotWithShape="1">
              <a:gsLst>
                <a:gs pos="0">
                  <a:schemeClr val="bg1">
                    <a:alpha val="78000"/>
                  </a:schemeClr>
                </a:gs>
                <a:gs pos="100000">
                  <a:srgbClr val="A3ACCD"/>
                </a:gs>
              </a:gsLst>
              <a:path path="rect">
                <a:fillToRect r="100000" b="10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>
                <a:solidFill>
                  <a:srgbClr val="000000"/>
                </a:solidFill>
              </a:endParaRPr>
            </a:p>
          </p:txBody>
        </p:sp>
        <p:grpSp>
          <p:nvGrpSpPr>
            <p:cNvPr id="43017" name="Group 5"/>
            <p:cNvGrpSpPr>
              <a:grpSpLocks/>
            </p:cNvGrpSpPr>
            <p:nvPr/>
          </p:nvGrpSpPr>
          <p:grpSpPr bwMode="auto">
            <a:xfrm>
              <a:off x="1979613" y="3068638"/>
              <a:ext cx="6919912" cy="547687"/>
              <a:chOff x="1733" y="1343"/>
              <a:chExt cx="3896" cy="326"/>
            </a:xfrm>
          </p:grpSpPr>
          <p:sp>
            <p:nvSpPr>
              <p:cNvPr id="68" name="Rectangle 6"/>
              <p:cNvSpPr>
                <a:spLocks noChangeArrowheads="1"/>
              </p:cNvSpPr>
              <p:nvPr/>
            </p:nvSpPr>
            <p:spPr bwMode="auto">
              <a:xfrm>
                <a:off x="1733" y="1343"/>
                <a:ext cx="3896" cy="326"/>
              </a:xfrm>
              <a:prstGeom prst="rect">
                <a:avLst/>
              </a:prstGeom>
              <a:solidFill>
                <a:schemeClr val="bg1">
                  <a:alpha val="37000"/>
                </a:schemeClr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lnSpc>
                    <a:spcPct val="93000"/>
                  </a:lnSpc>
                  <a:spcBef>
                    <a:spcPts val="700"/>
                  </a:spcBef>
                  <a:buClr>
                    <a:srgbClr val="E55647"/>
                  </a:buClr>
                  <a:buSzPct val="100000"/>
                  <a:buFont typeface="Arial" charset="0"/>
                  <a:buNone/>
                  <a:defRPr/>
                </a:pPr>
                <a:r>
                  <a:rPr lang="en-GB" sz="1600" dirty="0" err="1">
                    <a:solidFill>
                      <a:srgbClr val="3366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rebuchet MS" pitchFamily="34" charset="0"/>
                    <a:cs typeface="Arial" charset="0"/>
                  </a:rPr>
                  <a:t>Vrije</a:t>
                </a:r>
                <a:r>
                  <a:rPr lang="en-GB" sz="1600" dirty="0">
                    <a:solidFill>
                      <a:srgbClr val="3366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rebuchet MS" pitchFamily="34" charset="0"/>
                    <a:cs typeface="Arial" charset="0"/>
                  </a:rPr>
                  <a:t> </a:t>
                </a:r>
                <a:r>
                  <a:rPr lang="en-GB" sz="1600" dirty="0" err="1">
                    <a:solidFill>
                      <a:srgbClr val="3366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rebuchet MS" pitchFamily="34" charset="0"/>
                    <a:cs typeface="Arial" charset="0"/>
                  </a:rPr>
                  <a:t>Universiteit</a:t>
                </a:r>
                <a:r>
                  <a:rPr lang="en-GB" sz="1600" dirty="0">
                    <a:solidFill>
                      <a:srgbClr val="3366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rebuchet MS" pitchFamily="34" charset="0"/>
                    <a:cs typeface="Arial" charset="0"/>
                  </a:rPr>
                  <a:t> Medical Centre, THE NETHERLANDS</a:t>
                </a:r>
                <a:endParaRPr lang="en-GB" sz="1600" b="1" i="1" dirty="0">
                  <a:solidFill>
                    <a:srgbClr val="3366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  <a:cs typeface="Arial" charset="0"/>
                </a:endParaRPr>
              </a:p>
              <a:p>
                <a:pPr eaLnBrk="0" hangingPunct="0">
                  <a:lnSpc>
                    <a:spcPct val="93000"/>
                  </a:lnSpc>
                  <a:spcBef>
                    <a:spcPts val="700"/>
                  </a:spcBef>
                  <a:buClr>
                    <a:srgbClr val="E55647"/>
                  </a:buClr>
                  <a:buSzPct val="100000"/>
                  <a:buFont typeface="Arial" charset="0"/>
                  <a:buNone/>
                  <a:defRPr/>
                </a:pPr>
                <a:r>
                  <a:rPr lang="en-GB" sz="1600" i="1" dirty="0">
                    <a:solidFill>
                      <a:srgbClr val="FF99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rebuchet MS" pitchFamily="34" charset="0"/>
                    <a:cs typeface="Arial" charset="0"/>
                  </a:rPr>
                  <a:t>Frederik Barkhof</a:t>
                </a:r>
                <a:r>
                  <a:rPr lang="fr-FR" sz="1600" dirty="0">
                    <a:solidFill>
                      <a:srgbClr val="FF9900"/>
                    </a:solidFill>
                    <a:latin typeface="Trebuchet MS" pitchFamily="34" charset="0"/>
                    <a:cs typeface="Arial" charset="0"/>
                  </a:rPr>
                  <a:t> </a:t>
                </a:r>
              </a:p>
            </p:txBody>
          </p:sp>
          <p:pic>
            <p:nvPicPr>
              <p:cNvPr id="43051" name="Picture 7" descr="VUMC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4901" y="1381"/>
                <a:ext cx="698" cy="26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</p:grpSp>
        <p:grpSp>
          <p:nvGrpSpPr>
            <p:cNvPr id="43018" name="Group 8"/>
            <p:cNvGrpSpPr>
              <a:grpSpLocks/>
            </p:cNvGrpSpPr>
            <p:nvPr/>
          </p:nvGrpSpPr>
          <p:grpSpPr bwMode="auto">
            <a:xfrm>
              <a:off x="1979613" y="5661025"/>
              <a:ext cx="6919912" cy="547688"/>
              <a:chOff x="1733" y="1709"/>
              <a:chExt cx="3896" cy="326"/>
            </a:xfrm>
          </p:grpSpPr>
          <p:sp>
            <p:nvSpPr>
              <p:cNvPr id="64" name="Rectangle 9"/>
              <p:cNvSpPr>
                <a:spLocks noChangeArrowheads="1"/>
              </p:cNvSpPr>
              <p:nvPr/>
            </p:nvSpPr>
            <p:spPr bwMode="auto">
              <a:xfrm>
                <a:off x="1733" y="1709"/>
                <a:ext cx="3896" cy="326"/>
              </a:xfrm>
              <a:prstGeom prst="rect">
                <a:avLst/>
              </a:prstGeom>
              <a:solidFill>
                <a:schemeClr val="bg1">
                  <a:alpha val="37000"/>
                </a:schemeClr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lnSpc>
                    <a:spcPct val="93000"/>
                  </a:lnSpc>
                  <a:spcBef>
                    <a:spcPts val="700"/>
                  </a:spcBef>
                  <a:buClr>
                    <a:srgbClr val="E55647"/>
                  </a:buClr>
                  <a:buSzPct val="100000"/>
                  <a:buFont typeface="Arial" charset="0"/>
                  <a:buNone/>
                  <a:defRPr/>
                </a:pPr>
                <a:r>
                  <a:rPr lang="en-GB" sz="1600" b="1">
                    <a:solidFill>
                      <a:srgbClr val="3366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rebuchet MS" pitchFamily="34" charset="0"/>
                    <a:cs typeface="Arial" charset="0"/>
                  </a:rPr>
                  <a:t>   CF consulting s.r.l., ITALY</a:t>
                </a:r>
              </a:p>
              <a:p>
                <a:pPr eaLnBrk="0" hangingPunct="0">
                  <a:lnSpc>
                    <a:spcPct val="93000"/>
                  </a:lnSpc>
                  <a:spcBef>
                    <a:spcPts val="700"/>
                  </a:spcBef>
                  <a:buClr>
                    <a:srgbClr val="E55647"/>
                  </a:buClr>
                  <a:buSzPct val="100000"/>
                  <a:buFont typeface="Arial" charset="0"/>
                  <a:buNone/>
                  <a:defRPr/>
                </a:pPr>
                <a:r>
                  <a:rPr lang="en-GB" sz="1600" i="1">
                    <a:solidFill>
                      <a:srgbClr val="FF99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rebuchet MS" pitchFamily="34" charset="0"/>
                    <a:cs typeface="Arial" charset="0"/>
                  </a:rPr>
                  <a:t>    Carla Finocchiaro</a:t>
                </a:r>
                <a:endParaRPr lang="fr-FR" sz="1600" i="1">
                  <a:solidFill>
                    <a:srgbClr val="FF99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  <a:cs typeface="Arial" charset="0"/>
                </a:endParaRPr>
              </a:p>
            </p:txBody>
          </p:sp>
          <p:pic>
            <p:nvPicPr>
              <p:cNvPr id="43049" name="Picture 10" descr="CFC"/>
              <p:cNvPicPr>
                <a:picLocks noChangeAspect="1" noChangeArrowheads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4882" y="1750"/>
                <a:ext cx="544" cy="2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5" name="Rectangle 11"/>
            <p:cNvSpPr>
              <a:spLocks noChangeArrowheads="1"/>
            </p:cNvSpPr>
            <p:nvPr/>
          </p:nvSpPr>
          <p:spPr bwMode="auto">
            <a:xfrm>
              <a:off x="2051050" y="1196975"/>
              <a:ext cx="6834188" cy="609600"/>
            </a:xfrm>
            <a:prstGeom prst="rect">
              <a:avLst/>
            </a:prstGeom>
            <a:solidFill>
              <a:schemeClr val="bg1">
                <a:alpha val="37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lnSpc>
                  <a:spcPct val="93000"/>
                </a:lnSpc>
                <a:spcBef>
                  <a:spcPts val="700"/>
                </a:spcBef>
                <a:buClr>
                  <a:srgbClr val="E55647"/>
                </a:buClr>
                <a:buSzPct val="100000"/>
                <a:buFont typeface="Arial" charset="0"/>
                <a:buNone/>
                <a:defRPr/>
              </a:pPr>
              <a:r>
                <a:rPr lang="it-IT" sz="1600" dirty="0">
                  <a:solidFill>
                    <a:srgbClr val="3366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  <a:cs typeface="Arial" charset="0"/>
                </a:rPr>
                <a:t>National Alzheimer’s </a:t>
              </a:r>
              <a:r>
                <a:rPr lang="it-IT" sz="1600" dirty="0" err="1">
                  <a:solidFill>
                    <a:srgbClr val="3366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  <a:cs typeface="Arial" charset="0"/>
                </a:rPr>
                <a:t>Centre</a:t>
              </a:r>
              <a:r>
                <a:rPr lang="it-IT" sz="1600" dirty="0">
                  <a:solidFill>
                    <a:srgbClr val="3366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  <a:cs typeface="Arial" charset="0"/>
                </a:rPr>
                <a:t> </a:t>
              </a:r>
              <a:r>
                <a:rPr lang="it-IT" sz="1600" dirty="0" err="1">
                  <a:solidFill>
                    <a:srgbClr val="3366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  <a:cs typeface="Arial" charset="0"/>
                </a:rPr>
                <a:t>Fatebenefratelli</a:t>
              </a:r>
              <a:r>
                <a:rPr lang="it-IT" sz="1600" dirty="0">
                  <a:solidFill>
                    <a:srgbClr val="3366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  <a:cs typeface="Arial" charset="0"/>
                </a:rPr>
                <a:t>, Brescia, ITALY</a:t>
              </a:r>
              <a:r>
                <a:rPr lang="it-IT" sz="16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  <a:cs typeface="Arial" charset="0"/>
                </a:rPr>
                <a:t> </a:t>
              </a:r>
            </a:p>
            <a:p>
              <a:pPr eaLnBrk="0" hangingPunct="0">
                <a:lnSpc>
                  <a:spcPct val="93000"/>
                </a:lnSpc>
                <a:spcBef>
                  <a:spcPts val="700"/>
                </a:spcBef>
                <a:buClr>
                  <a:srgbClr val="E55647"/>
                </a:buClr>
                <a:buSzPct val="100000"/>
                <a:buFont typeface="Arial" charset="0"/>
                <a:buNone/>
                <a:defRPr/>
              </a:pPr>
              <a:r>
                <a:rPr lang="it-IT" sz="1600" i="1" dirty="0">
                  <a:solidFill>
                    <a:srgbClr val="FF99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  <a:cs typeface="Arial" charset="0"/>
                </a:rPr>
                <a:t>GB Frisoni, </a:t>
              </a:r>
              <a:r>
                <a:rPr lang="it-IT" sz="1600" i="1" dirty="0" err="1">
                  <a:solidFill>
                    <a:srgbClr val="FF99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  <a:cs typeface="Arial" charset="0"/>
                </a:rPr>
                <a:t>Coordinator</a:t>
              </a:r>
              <a:r>
                <a:rPr lang="fr-FR" sz="1600" dirty="0">
                  <a:solidFill>
                    <a:srgbClr val="FF99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  <a:cs typeface="Arial" charset="0"/>
                </a:rPr>
                <a:t> </a:t>
              </a:r>
            </a:p>
          </p:txBody>
        </p:sp>
        <p:pic>
          <p:nvPicPr>
            <p:cNvPr id="43020" name="Picture 12" descr="IRCCS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9985" t="2129" r="37727" b="71332"/>
            <a:stretch>
              <a:fillRect/>
            </a:stretch>
          </p:blipFill>
          <p:spPr bwMode="auto">
            <a:xfrm>
              <a:off x="7885113" y="1341438"/>
              <a:ext cx="895350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" name="Rectangle 14"/>
            <p:cNvSpPr>
              <a:spLocks noChangeArrowheads="1"/>
            </p:cNvSpPr>
            <p:nvPr/>
          </p:nvSpPr>
          <p:spPr bwMode="auto">
            <a:xfrm>
              <a:off x="1979613" y="2492375"/>
              <a:ext cx="6919912" cy="547688"/>
            </a:xfrm>
            <a:prstGeom prst="rect">
              <a:avLst/>
            </a:prstGeom>
            <a:solidFill>
              <a:schemeClr val="bg1">
                <a:alpha val="37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lnSpc>
                  <a:spcPct val="93000"/>
                </a:lnSpc>
                <a:spcBef>
                  <a:spcPts val="700"/>
                </a:spcBef>
                <a:buClr>
                  <a:srgbClr val="E55647"/>
                </a:buClr>
                <a:buSzPct val="100000"/>
                <a:buFont typeface="Arial" charset="0"/>
                <a:buNone/>
                <a:defRPr/>
              </a:pPr>
              <a:r>
                <a:rPr lang="en-GB" sz="1600" dirty="0" err="1">
                  <a:solidFill>
                    <a:srgbClr val="3366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  <a:cs typeface="Arial" charset="0"/>
                </a:rPr>
                <a:t>Karolinska</a:t>
              </a:r>
              <a:r>
                <a:rPr lang="en-GB" sz="1600" dirty="0">
                  <a:solidFill>
                    <a:srgbClr val="3366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  <a:cs typeface="Arial" charset="0"/>
                </a:rPr>
                <a:t> </a:t>
              </a:r>
              <a:r>
                <a:rPr lang="en-GB" sz="1600" dirty="0" err="1">
                  <a:solidFill>
                    <a:srgbClr val="3366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  <a:cs typeface="Arial" charset="0"/>
                </a:rPr>
                <a:t>institutet</a:t>
              </a:r>
              <a:r>
                <a:rPr lang="en-GB" sz="1600" dirty="0">
                  <a:solidFill>
                    <a:srgbClr val="3366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  <a:cs typeface="Arial" charset="0"/>
                </a:rPr>
                <a:t>, SWEDEN</a:t>
              </a:r>
              <a:endParaRPr lang="en-GB" sz="1600" b="1" i="1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cs typeface="Arial" charset="0"/>
              </a:endParaRPr>
            </a:p>
            <a:p>
              <a:pPr eaLnBrk="0" hangingPunct="0">
                <a:lnSpc>
                  <a:spcPct val="93000"/>
                </a:lnSpc>
                <a:spcBef>
                  <a:spcPts val="700"/>
                </a:spcBef>
                <a:buClr>
                  <a:srgbClr val="E55647"/>
                </a:buClr>
                <a:buSzPct val="100000"/>
                <a:buFont typeface="Arial" charset="0"/>
                <a:buNone/>
                <a:defRPr/>
              </a:pPr>
              <a:r>
                <a:rPr lang="en-GB" sz="1600" i="1" dirty="0">
                  <a:solidFill>
                    <a:srgbClr val="FF99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  <a:cs typeface="Arial" charset="0"/>
                </a:rPr>
                <a:t>Lars-Olof Wahlund</a:t>
              </a:r>
              <a:endParaRPr lang="fr-FR" sz="1600" i="1" dirty="0">
                <a:solidFill>
                  <a:srgbClr val="FF9900"/>
                </a:solidFill>
                <a:latin typeface="Trebuchet MS" pitchFamily="34" charset="0"/>
                <a:cs typeface="Arial" charset="0"/>
              </a:endParaRPr>
            </a:p>
          </p:txBody>
        </p:sp>
        <p:pic>
          <p:nvPicPr>
            <p:cNvPr id="43022" name="Picture 15" descr="KILogo"/>
            <p:cNvPicPr>
              <a:picLocks noChangeAspect="1" noChangeArrowheads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667625" y="2565400"/>
              <a:ext cx="1217613" cy="477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3023" name="Group 16"/>
            <p:cNvGrpSpPr>
              <a:grpSpLocks/>
            </p:cNvGrpSpPr>
            <p:nvPr/>
          </p:nvGrpSpPr>
          <p:grpSpPr bwMode="auto">
            <a:xfrm>
              <a:off x="1979613" y="1916113"/>
              <a:ext cx="6919912" cy="457200"/>
              <a:chOff x="1632" y="1836"/>
              <a:chExt cx="3896" cy="326"/>
            </a:xfrm>
          </p:grpSpPr>
          <p:sp>
            <p:nvSpPr>
              <p:cNvPr id="62" name="Rectangle 17"/>
              <p:cNvSpPr>
                <a:spLocks noChangeArrowheads="1"/>
              </p:cNvSpPr>
              <p:nvPr/>
            </p:nvSpPr>
            <p:spPr bwMode="auto">
              <a:xfrm>
                <a:off x="1632" y="1836"/>
                <a:ext cx="3896" cy="326"/>
              </a:xfrm>
              <a:prstGeom prst="rect">
                <a:avLst/>
              </a:prstGeom>
              <a:solidFill>
                <a:schemeClr val="bg1">
                  <a:alpha val="37000"/>
                </a:schemeClr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lnSpc>
                    <a:spcPct val="93000"/>
                  </a:lnSpc>
                  <a:spcBef>
                    <a:spcPts val="700"/>
                  </a:spcBef>
                  <a:buClr>
                    <a:srgbClr val="E55647"/>
                  </a:buClr>
                  <a:buSzPct val="100000"/>
                  <a:buFont typeface="Arial" charset="0"/>
                  <a:buNone/>
                  <a:defRPr/>
                </a:pPr>
                <a:r>
                  <a:rPr lang="en-GB" sz="1600" dirty="0">
                    <a:solidFill>
                      <a:srgbClr val="3366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rebuchet MS" pitchFamily="34" charset="0"/>
                    <a:cs typeface="Arial" charset="0"/>
                  </a:rPr>
                  <a:t>University of the West of England, Bristol, UK</a:t>
                </a:r>
                <a:r>
                  <a:rPr lang="en-GB" sz="160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rebuchet MS" pitchFamily="34" charset="0"/>
                    <a:cs typeface="Arial" charset="0"/>
                  </a:rPr>
                  <a:t> </a:t>
                </a:r>
              </a:p>
              <a:p>
                <a:pPr eaLnBrk="0" hangingPunct="0">
                  <a:lnSpc>
                    <a:spcPct val="93000"/>
                  </a:lnSpc>
                  <a:spcBef>
                    <a:spcPts val="700"/>
                  </a:spcBef>
                  <a:buClr>
                    <a:srgbClr val="E55647"/>
                  </a:buClr>
                  <a:buSzPct val="100000"/>
                  <a:buFont typeface="Arial" charset="0"/>
                  <a:buNone/>
                  <a:defRPr/>
                </a:pPr>
                <a:r>
                  <a:rPr lang="en-GB" sz="1600" i="1" dirty="0">
                    <a:solidFill>
                      <a:srgbClr val="FF99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rebuchet MS" pitchFamily="34" charset="0"/>
                    <a:cs typeface="Arial" charset="0"/>
                  </a:rPr>
                  <a:t>Richard McClatchey, Technical Supervisor</a:t>
                </a:r>
                <a:endParaRPr lang="fr-FR" sz="1600" i="1" dirty="0">
                  <a:solidFill>
                    <a:srgbClr val="FF9900"/>
                  </a:solidFill>
                  <a:latin typeface="Trebuchet MS" pitchFamily="34" charset="0"/>
                  <a:cs typeface="Arial" charset="0"/>
                </a:endParaRPr>
              </a:p>
            </p:txBody>
          </p:sp>
          <p:pic>
            <p:nvPicPr>
              <p:cNvPr id="43047" name="Picture 18" descr="UWE82x96"/>
              <p:cNvPicPr>
                <a:picLocks noChangeAspect="1" noChangeArrowheads="1"/>
              </p:cNvPicPr>
              <p:nvPr/>
            </p:nvPicPr>
            <p:blipFill>
              <a:blip r:embed="rId14"/>
              <a:srcRect/>
              <a:stretch>
                <a:fillRect/>
              </a:stretch>
            </p:blipFill>
            <p:spPr bwMode="auto">
              <a:xfrm>
                <a:off x="5311" y="1870"/>
                <a:ext cx="208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0" name="Rectangle 20"/>
            <p:cNvSpPr>
              <a:spLocks noChangeArrowheads="1"/>
            </p:cNvSpPr>
            <p:nvPr/>
          </p:nvSpPr>
          <p:spPr bwMode="auto">
            <a:xfrm>
              <a:off x="1979613" y="3716338"/>
              <a:ext cx="6919912" cy="547687"/>
            </a:xfrm>
            <a:prstGeom prst="rect">
              <a:avLst/>
            </a:prstGeom>
            <a:solidFill>
              <a:schemeClr val="bg1">
                <a:alpha val="37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lnSpc>
                  <a:spcPct val="93000"/>
                </a:lnSpc>
                <a:spcBef>
                  <a:spcPts val="700"/>
                </a:spcBef>
                <a:buClr>
                  <a:srgbClr val="E55647"/>
                </a:buClr>
                <a:buSzPct val="100000"/>
                <a:buFont typeface="Arial" charset="0"/>
                <a:buNone/>
                <a:defRPr/>
              </a:pPr>
              <a:r>
                <a:rPr lang="it-IT" sz="1600" dirty="0" err="1">
                  <a:solidFill>
                    <a:srgbClr val="3366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  <a:cs typeface="Arial" charset="0"/>
                </a:rPr>
                <a:t>Prodema</a:t>
              </a:r>
              <a:r>
                <a:rPr lang="it-IT" sz="1600" dirty="0">
                  <a:solidFill>
                    <a:srgbClr val="3366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  <a:cs typeface="Arial" charset="0"/>
                </a:rPr>
                <a:t> </a:t>
              </a:r>
              <a:r>
                <a:rPr lang="it-IT" sz="1600" i="1" dirty="0" err="1">
                  <a:solidFill>
                    <a:srgbClr val="3366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  <a:cs typeface="Arial" charset="0"/>
                </a:rPr>
                <a:t>GmbH</a:t>
              </a:r>
              <a:r>
                <a:rPr lang="it-IT" sz="1600" dirty="0">
                  <a:solidFill>
                    <a:srgbClr val="3366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  <a:cs typeface="Arial" charset="0"/>
                </a:rPr>
                <a:t>, SWITZERLAND</a:t>
              </a:r>
            </a:p>
            <a:p>
              <a:pPr eaLnBrk="0" hangingPunct="0">
                <a:lnSpc>
                  <a:spcPct val="93000"/>
                </a:lnSpc>
                <a:spcBef>
                  <a:spcPts val="700"/>
                </a:spcBef>
                <a:buClr>
                  <a:srgbClr val="E55647"/>
                </a:buClr>
                <a:buSzPct val="100000"/>
                <a:buFont typeface="Arial" charset="0"/>
                <a:buNone/>
                <a:defRPr/>
              </a:pPr>
              <a:r>
                <a:rPr lang="it-IT" sz="1600" i="1" dirty="0">
                  <a:solidFill>
                    <a:srgbClr val="FF99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  <a:cs typeface="Arial" charset="0"/>
                </a:rPr>
                <a:t>Christian Spenger, Alex </a:t>
              </a:r>
              <a:r>
                <a:rPr lang="it-IT" sz="1600" i="1" dirty="0" err="1">
                  <a:solidFill>
                    <a:srgbClr val="FF99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  <a:cs typeface="Arial" charset="0"/>
                </a:rPr>
                <a:t>Zijdenbos</a:t>
              </a:r>
              <a:endParaRPr lang="fr-FR" sz="1600" i="1" dirty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  <a:cs typeface="Arial" charset="0"/>
              </a:endParaRPr>
            </a:p>
          </p:txBody>
        </p:sp>
        <p:grpSp>
          <p:nvGrpSpPr>
            <p:cNvPr id="43025" name="Group 22"/>
            <p:cNvGrpSpPr>
              <a:grpSpLocks/>
            </p:cNvGrpSpPr>
            <p:nvPr/>
          </p:nvGrpSpPr>
          <p:grpSpPr bwMode="auto">
            <a:xfrm>
              <a:off x="1979613" y="4365625"/>
              <a:ext cx="6919912" cy="547688"/>
              <a:chOff x="1634" y="2201"/>
              <a:chExt cx="3896" cy="326"/>
            </a:xfrm>
          </p:grpSpPr>
          <p:sp>
            <p:nvSpPr>
              <p:cNvPr id="60" name="Rectangle 23"/>
              <p:cNvSpPr>
                <a:spLocks noChangeArrowheads="1"/>
              </p:cNvSpPr>
              <p:nvPr/>
            </p:nvSpPr>
            <p:spPr bwMode="auto">
              <a:xfrm>
                <a:off x="1634" y="2201"/>
                <a:ext cx="3896" cy="326"/>
              </a:xfrm>
              <a:prstGeom prst="rect">
                <a:avLst/>
              </a:prstGeom>
              <a:solidFill>
                <a:schemeClr val="bg1">
                  <a:alpha val="37000"/>
                </a:schemeClr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lnSpc>
                    <a:spcPct val="93000"/>
                  </a:lnSpc>
                  <a:spcBef>
                    <a:spcPts val="700"/>
                  </a:spcBef>
                  <a:buClr>
                    <a:srgbClr val="E55647"/>
                  </a:buClr>
                  <a:buSzPct val="100000"/>
                  <a:buFont typeface="Arial" charset="0"/>
                  <a:buNone/>
                  <a:defRPr/>
                </a:pPr>
                <a:r>
                  <a:rPr lang="en-GB" sz="1600" dirty="0" err="1">
                    <a:solidFill>
                      <a:srgbClr val="3366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rebuchet MS" pitchFamily="34" charset="0"/>
                    <a:cs typeface="Arial" charset="0"/>
                  </a:rPr>
                  <a:t>Maat</a:t>
                </a:r>
                <a:r>
                  <a:rPr lang="en-GB" sz="1600" dirty="0">
                    <a:solidFill>
                      <a:srgbClr val="3366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rebuchet MS" pitchFamily="34" charset="0"/>
                    <a:cs typeface="Arial" charset="0"/>
                  </a:rPr>
                  <a:t> </a:t>
                </a:r>
                <a:r>
                  <a:rPr lang="en-GB" sz="1600" dirty="0" err="1">
                    <a:solidFill>
                      <a:srgbClr val="3366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rebuchet MS" pitchFamily="34" charset="0"/>
                    <a:cs typeface="Arial" charset="0"/>
                  </a:rPr>
                  <a:t>Gknowledge</a:t>
                </a:r>
                <a:r>
                  <a:rPr lang="en-GB" sz="1600" dirty="0">
                    <a:solidFill>
                      <a:srgbClr val="3366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rebuchet MS" pitchFamily="34" charset="0"/>
                    <a:cs typeface="Arial" charset="0"/>
                  </a:rPr>
                  <a:t> </a:t>
                </a:r>
                <a:r>
                  <a:rPr lang="en-GB" sz="1600" i="1" dirty="0">
                    <a:solidFill>
                      <a:srgbClr val="3366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rebuchet MS" pitchFamily="34" charset="0"/>
                    <a:cs typeface="Arial" charset="0"/>
                  </a:rPr>
                  <a:t>SL</a:t>
                </a:r>
                <a:r>
                  <a:rPr lang="en-GB" sz="1600" dirty="0">
                    <a:solidFill>
                      <a:srgbClr val="3366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rebuchet MS" pitchFamily="34" charset="0"/>
                    <a:cs typeface="Arial" charset="0"/>
                  </a:rPr>
                  <a:t>, SPAIN</a:t>
                </a:r>
              </a:p>
              <a:p>
                <a:pPr eaLnBrk="0" hangingPunct="0">
                  <a:lnSpc>
                    <a:spcPct val="93000"/>
                  </a:lnSpc>
                  <a:spcBef>
                    <a:spcPts val="700"/>
                  </a:spcBef>
                  <a:buClr>
                    <a:srgbClr val="E55647"/>
                  </a:buClr>
                  <a:buSzPct val="100000"/>
                  <a:buFont typeface="Arial" charset="0"/>
                  <a:buNone/>
                  <a:defRPr/>
                </a:pPr>
                <a:r>
                  <a:rPr lang="en-GB" sz="1600" i="1" dirty="0">
                    <a:solidFill>
                      <a:srgbClr val="FF99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rebuchet MS" pitchFamily="34" charset="0"/>
                    <a:cs typeface="Arial" charset="0"/>
                  </a:rPr>
                  <a:t>David Manset</a:t>
                </a:r>
                <a:endParaRPr lang="fr-FR" sz="1600" i="1" dirty="0">
                  <a:solidFill>
                    <a:srgbClr val="FF99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  <a:cs typeface="Arial" charset="0"/>
                </a:endParaRPr>
              </a:p>
            </p:txBody>
          </p:sp>
          <p:pic>
            <p:nvPicPr>
              <p:cNvPr id="43045" name="Picture 24" descr="maat_healthgrid_services_provider3"/>
              <p:cNvPicPr>
                <a:picLocks noChangeAspect="1" noChangeArrowheads="1"/>
              </p:cNvPicPr>
              <p:nvPr/>
            </p:nvPicPr>
            <p:blipFill>
              <a:blip r:embed="rId1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12000"/>
              </a:blip>
              <a:srcRect/>
              <a:stretch>
                <a:fillRect/>
              </a:stretch>
            </p:blipFill>
            <p:spPr bwMode="auto">
              <a:xfrm>
                <a:off x="4918" y="2234"/>
                <a:ext cx="579" cy="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3026" name="Group 25"/>
            <p:cNvGrpSpPr>
              <a:grpSpLocks/>
            </p:cNvGrpSpPr>
            <p:nvPr/>
          </p:nvGrpSpPr>
          <p:grpSpPr bwMode="auto">
            <a:xfrm>
              <a:off x="1979613" y="5013325"/>
              <a:ext cx="6919912" cy="547688"/>
              <a:chOff x="1634" y="3303"/>
              <a:chExt cx="3896" cy="326"/>
            </a:xfrm>
          </p:grpSpPr>
          <p:sp>
            <p:nvSpPr>
              <p:cNvPr id="58" name="Rectangle 26"/>
              <p:cNvSpPr>
                <a:spLocks noChangeArrowheads="1"/>
              </p:cNvSpPr>
              <p:nvPr/>
            </p:nvSpPr>
            <p:spPr bwMode="auto">
              <a:xfrm>
                <a:off x="1634" y="3303"/>
                <a:ext cx="3896" cy="326"/>
              </a:xfrm>
              <a:prstGeom prst="rect">
                <a:avLst/>
              </a:prstGeom>
              <a:solidFill>
                <a:schemeClr val="bg1">
                  <a:alpha val="37000"/>
                </a:schemeClr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lnSpc>
                    <a:spcPct val="93000"/>
                  </a:lnSpc>
                  <a:spcBef>
                    <a:spcPts val="700"/>
                  </a:spcBef>
                  <a:buClr>
                    <a:srgbClr val="E55647"/>
                  </a:buClr>
                  <a:buSzPct val="100000"/>
                  <a:buFont typeface="Arial" charset="0"/>
                  <a:buNone/>
                  <a:defRPr/>
                </a:pPr>
                <a:r>
                  <a:rPr lang="it-IT" sz="1600">
                    <a:solidFill>
                      <a:srgbClr val="3366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rebuchet MS" pitchFamily="34" charset="0"/>
                    <a:cs typeface="Arial" charset="0"/>
                  </a:rPr>
                  <a:t>HealthGrid, FRANCE</a:t>
                </a:r>
              </a:p>
              <a:p>
                <a:pPr eaLnBrk="0" hangingPunct="0">
                  <a:lnSpc>
                    <a:spcPct val="93000"/>
                  </a:lnSpc>
                  <a:spcBef>
                    <a:spcPts val="700"/>
                  </a:spcBef>
                  <a:buClr>
                    <a:srgbClr val="E55647"/>
                  </a:buClr>
                  <a:buSzPct val="100000"/>
                  <a:buFont typeface="Arial" charset="0"/>
                  <a:buNone/>
                  <a:defRPr/>
                </a:pPr>
                <a:r>
                  <a:rPr lang="it-IT" sz="1600" i="1">
                    <a:solidFill>
                      <a:srgbClr val="FF99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rebuchet MS" pitchFamily="34" charset="0"/>
                    <a:cs typeface="Arial" charset="0"/>
                  </a:rPr>
                  <a:t>Yannick Legré, Tony Solomonides</a:t>
                </a:r>
                <a:endParaRPr lang="fr-FR" sz="1600" i="1">
                  <a:solidFill>
                    <a:srgbClr val="FF99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rebuchet MS" pitchFamily="34" charset="0"/>
                  <a:cs typeface="Arial" charset="0"/>
                </a:endParaRPr>
              </a:p>
            </p:txBody>
          </p:sp>
          <p:pic>
            <p:nvPicPr>
              <p:cNvPr id="43043" name="Picture 27" descr="healthgrid_logo"/>
              <p:cNvPicPr>
                <a:picLocks noChangeAspect="1" noChangeArrowheads="1"/>
              </p:cNvPicPr>
              <p:nvPr/>
            </p:nvPicPr>
            <p:blipFill>
              <a:blip r:embed="rId16"/>
              <a:srcRect/>
              <a:stretch>
                <a:fillRect/>
              </a:stretch>
            </p:blipFill>
            <p:spPr bwMode="auto">
              <a:xfrm>
                <a:off x="5220" y="3315"/>
                <a:ext cx="294" cy="2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43027" name="Picture 41" descr="logo prodema informatics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7667625" y="3789363"/>
              <a:ext cx="1152525" cy="465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28" name="Picture 33" descr="j0432543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1357290" y="5594345"/>
              <a:ext cx="550885" cy="504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29" name="Picture 34" descr="j0378741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1349375" y="4941888"/>
              <a:ext cx="579438" cy="55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30" name="Picture 29"/>
            <p:cNvPicPr>
              <a:picLocks noChangeAspect="1" noChangeArrowheads="1"/>
            </p:cNvPicPr>
            <p:nvPr/>
          </p:nvPicPr>
          <p:blipFill>
            <a:blip r:embed="rId20"/>
            <a:srcRect b="16852"/>
            <a:stretch>
              <a:fillRect/>
            </a:stretch>
          </p:blipFill>
          <p:spPr bwMode="auto">
            <a:xfrm>
              <a:off x="1331913" y="1125538"/>
              <a:ext cx="58420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31" name="Picture 29"/>
            <p:cNvPicPr>
              <a:picLocks noChangeAspect="1" noChangeArrowheads="1"/>
            </p:cNvPicPr>
            <p:nvPr/>
          </p:nvPicPr>
          <p:blipFill>
            <a:blip r:embed="rId20"/>
            <a:srcRect b="16852"/>
            <a:stretch>
              <a:fillRect/>
            </a:stretch>
          </p:blipFill>
          <p:spPr bwMode="auto">
            <a:xfrm>
              <a:off x="1331913" y="2420938"/>
              <a:ext cx="58420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32" name="Picture 29"/>
            <p:cNvPicPr>
              <a:picLocks noChangeAspect="1" noChangeArrowheads="1"/>
            </p:cNvPicPr>
            <p:nvPr/>
          </p:nvPicPr>
          <p:blipFill>
            <a:blip r:embed="rId20"/>
            <a:srcRect b="16852"/>
            <a:stretch>
              <a:fillRect/>
            </a:stretch>
          </p:blipFill>
          <p:spPr bwMode="auto">
            <a:xfrm>
              <a:off x="1331913" y="3068638"/>
              <a:ext cx="58420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3033" name="Gruppo 37"/>
            <p:cNvGrpSpPr>
              <a:grpSpLocks/>
            </p:cNvGrpSpPr>
            <p:nvPr/>
          </p:nvGrpSpPr>
          <p:grpSpPr bwMode="auto">
            <a:xfrm>
              <a:off x="1331913" y="1773238"/>
              <a:ext cx="568325" cy="584200"/>
              <a:chOff x="1331913" y="1773238"/>
              <a:chExt cx="568325" cy="584192"/>
            </a:xfrm>
          </p:grpSpPr>
          <p:pic>
            <p:nvPicPr>
              <p:cNvPr id="43040" name="Picture 36" descr="j0430744"/>
              <p:cNvPicPr>
                <a:picLocks noChangeAspect="1" noChangeArrowheads="1"/>
              </p:cNvPicPr>
              <p:nvPr/>
            </p:nvPicPr>
            <p:blipFill>
              <a:blip r:embed="rId21"/>
              <a:srcRect/>
              <a:stretch>
                <a:fillRect/>
              </a:stretch>
            </p:blipFill>
            <p:spPr bwMode="auto">
              <a:xfrm>
                <a:off x="1331913" y="1773238"/>
                <a:ext cx="568325" cy="576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3041" name="Picture 39"/>
              <p:cNvPicPr>
                <a:picLocks noChangeAspect="1" noChangeArrowheads="1"/>
              </p:cNvPicPr>
              <p:nvPr/>
            </p:nvPicPr>
            <p:blipFill>
              <a:blip r:embed="rId22"/>
              <a:srcRect/>
              <a:stretch>
                <a:fillRect/>
              </a:stretch>
            </p:blipFill>
            <p:spPr bwMode="auto">
              <a:xfrm>
                <a:off x="1357290" y="1857364"/>
                <a:ext cx="497578" cy="5000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3034" name="Gruppo 40"/>
            <p:cNvGrpSpPr>
              <a:grpSpLocks/>
            </p:cNvGrpSpPr>
            <p:nvPr/>
          </p:nvGrpSpPr>
          <p:grpSpPr bwMode="auto">
            <a:xfrm>
              <a:off x="1360488" y="3714750"/>
              <a:ext cx="568325" cy="584200"/>
              <a:chOff x="1331913" y="1773238"/>
              <a:chExt cx="568325" cy="584192"/>
            </a:xfrm>
          </p:grpSpPr>
          <p:pic>
            <p:nvPicPr>
              <p:cNvPr id="43038" name="Picture 36" descr="j0430744"/>
              <p:cNvPicPr>
                <a:picLocks noChangeAspect="1" noChangeArrowheads="1"/>
              </p:cNvPicPr>
              <p:nvPr/>
            </p:nvPicPr>
            <p:blipFill>
              <a:blip r:embed="rId21"/>
              <a:srcRect/>
              <a:stretch>
                <a:fillRect/>
              </a:stretch>
            </p:blipFill>
            <p:spPr bwMode="auto">
              <a:xfrm>
                <a:off x="1331913" y="1773238"/>
                <a:ext cx="568325" cy="576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3039" name="Picture 39"/>
              <p:cNvPicPr>
                <a:picLocks noChangeAspect="1" noChangeArrowheads="1"/>
              </p:cNvPicPr>
              <p:nvPr/>
            </p:nvPicPr>
            <p:blipFill>
              <a:blip r:embed="rId22"/>
              <a:srcRect/>
              <a:stretch>
                <a:fillRect/>
              </a:stretch>
            </p:blipFill>
            <p:spPr bwMode="auto">
              <a:xfrm>
                <a:off x="1357290" y="1857364"/>
                <a:ext cx="497578" cy="5000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3035" name="Gruppo 43"/>
            <p:cNvGrpSpPr>
              <a:grpSpLocks/>
            </p:cNvGrpSpPr>
            <p:nvPr/>
          </p:nvGrpSpPr>
          <p:grpSpPr bwMode="auto">
            <a:xfrm>
              <a:off x="1360488" y="4357688"/>
              <a:ext cx="568325" cy="584200"/>
              <a:chOff x="1331913" y="1773238"/>
              <a:chExt cx="568325" cy="584192"/>
            </a:xfrm>
          </p:grpSpPr>
          <p:pic>
            <p:nvPicPr>
              <p:cNvPr id="43036" name="Picture 36" descr="j0430744"/>
              <p:cNvPicPr>
                <a:picLocks noChangeAspect="1" noChangeArrowheads="1"/>
              </p:cNvPicPr>
              <p:nvPr/>
            </p:nvPicPr>
            <p:blipFill>
              <a:blip r:embed="rId21"/>
              <a:srcRect/>
              <a:stretch>
                <a:fillRect/>
              </a:stretch>
            </p:blipFill>
            <p:spPr bwMode="auto">
              <a:xfrm>
                <a:off x="1331913" y="1773238"/>
                <a:ext cx="568325" cy="576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3037" name="Picture 39"/>
              <p:cNvPicPr>
                <a:picLocks noChangeAspect="1" noChangeArrowheads="1"/>
              </p:cNvPicPr>
              <p:nvPr/>
            </p:nvPicPr>
            <p:blipFill>
              <a:blip r:embed="rId22"/>
              <a:srcRect/>
              <a:stretch>
                <a:fillRect/>
              </a:stretch>
            </p:blipFill>
            <p:spPr bwMode="auto">
              <a:xfrm>
                <a:off x="1357290" y="1857364"/>
                <a:ext cx="497578" cy="5000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50509E-6 L 0.19427 -0.0747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" y="-3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67" descr="Immagine1"/>
          <p:cNvPicPr>
            <a:picLocks noChangeAspect="1" noChangeArrowheads="1"/>
          </p:cNvPicPr>
          <p:nvPr/>
        </p:nvPicPr>
        <p:blipFill>
          <a:blip r:embed="rId2"/>
          <a:srcRect t="13806"/>
          <a:stretch>
            <a:fillRect/>
          </a:stretch>
        </p:blipFill>
        <p:spPr bwMode="auto">
          <a:xfrm>
            <a:off x="1116013" y="0"/>
            <a:ext cx="80279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500188" y="2000250"/>
            <a:ext cx="7416800" cy="3286125"/>
          </a:xfrm>
          <a:prstGeom prst="rect">
            <a:avLst/>
          </a:prstGeom>
          <a:solidFill>
            <a:schemeClr val="tx1">
              <a:alpha val="13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endParaRPr lang="fr-FR" sz="3600" b="1" i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endParaRPr lang="fr-FR" sz="3600" b="1" i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r>
              <a:rPr lang="fr-FR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Neuroscientific</a:t>
            </a:r>
            <a:r>
              <a:rPr lang="fr-FR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Pipelines </a:t>
            </a:r>
          </a:p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endParaRPr lang="fr-FR" sz="3600" b="1" i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r>
              <a:rPr lang="fr-FR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Gridification</a:t>
            </a:r>
            <a:endParaRPr lang="fr-FR" sz="3600" b="1" i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endParaRPr lang="fr-FR" sz="3600" b="1" i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endParaRPr lang="fr-FR" sz="3600" b="1" i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r>
              <a:rPr lang="fr-FR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The CIVET </a:t>
            </a:r>
            <a:r>
              <a:rPr lang="fr-FR" sz="28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Example</a:t>
            </a:r>
            <a:endParaRPr lang="fr-FR" sz="2800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endParaRPr lang="it-IT" sz="6000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9" descr="img1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0"/>
            <a:ext cx="1428750" cy="106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Image 5" descr="civet-dependency-graph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500" y="1214438"/>
            <a:ext cx="4929188" cy="5453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1 Título"/>
          <p:cNvSpPr txBox="1">
            <a:spLocks/>
          </p:cNvSpPr>
          <p:nvPr/>
        </p:nvSpPr>
        <p:spPr>
          <a:xfrm>
            <a:off x="1143000" y="-357188"/>
            <a:ext cx="8001000" cy="1143001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r">
              <a:defRPr/>
            </a:pPr>
            <a:endParaRPr lang="es-ES" sz="2400" b="1" kern="0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algn="r">
              <a:defRPr/>
            </a:pPr>
            <a:r>
              <a:rPr lang="es-ES" sz="2400" b="1" kern="0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CIVET Pipeline</a:t>
            </a:r>
          </a:p>
          <a:p>
            <a:pPr algn="r">
              <a:defRPr/>
            </a:pPr>
            <a:r>
              <a:rPr lang="es-ES" sz="2400" i="1" dirty="0" err="1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Gridification</a:t>
            </a:r>
            <a:endParaRPr lang="es-ES" sz="2400" i="1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85875" y="1071563"/>
            <a:ext cx="4643438" cy="5429250"/>
          </a:xfrm>
          <a:prstGeom prst="wedgeRectCallout">
            <a:avLst>
              <a:gd name="adj1" fmla="val 67229"/>
              <a:gd name="adj2" fmla="val -22263"/>
            </a:avLst>
          </a:prstGeom>
          <a:gradFill>
            <a:gsLst>
              <a:gs pos="0">
                <a:srgbClr val="FFC000"/>
              </a:gs>
              <a:gs pos="35000">
                <a:srgbClr val="FFC000"/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CIVET Pipeline </a:t>
            </a:r>
            <a:r>
              <a:rPr lang="fr-FR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Characteristics</a:t>
            </a:r>
            <a:endParaRPr lang="fr-FR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fr-FR" i="1" dirty="0">
              <a:solidFill>
                <a:srgbClr val="000000"/>
              </a:solidFill>
            </a:endParaRPr>
          </a:p>
          <a:p>
            <a:pPr>
              <a:buFontTx/>
              <a:buChar char="-"/>
              <a:defRPr/>
            </a:pPr>
            <a:r>
              <a:rPr lang="fr-FR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</a:t>
            </a:r>
            <a:r>
              <a:rPr lang="fr-FR" b="1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hours</a:t>
            </a:r>
            <a:r>
              <a:rPr lang="fr-FR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i="1" dirty="0">
                <a:solidFill>
                  <a:srgbClr val="000000"/>
                </a:solidFill>
              </a:rPr>
              <a:t>of </a:t>
            </a:r>
            <a:r>
              <a:rPr lang="fr-FR" i="1" dirty="0" err="1">
                <a:solidFill>
                  <a:srgbClr val="000000"/>
                </a:solidFill>
              </a:rPr>
              <a:t>processing</a:t>
            </a:r>
            <a:r>
              <a:rPr lang="fr-FR" i="1" dirty="0">
                <a:solidFill>
                  <a:srgbClr val="000000"/>
                </a:solidFill>
              </a:rPr>
              <a:t> on </a:t>
            </a:r>
            <a:r>
              <a:rPr lang="fr-FR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single scan </a:t>
            </a:r>
            <a:r>
              <a:rPr lang="fr-FR" i="1" dirty="0" err="1">
                <a:solidFill>
                  <a:srgbClr val="000000"/>
                </a:solidFill>
              </a:rPr>
              <a:t>using</a:t>
            </a:r>
            <a:r>
              <a:rPr lang="fr-FR" i="1" dirty="0">
                <a:solidFill>
                  <a:srgbClr val="000000"/>
                </a:solidFill>
              </a:rPr>
              <a:t> </a:t>
            </a:r>
            <a:r>
              <a:rPr lang="fr-FR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 CPU</a:t>
            </a:r>
          </a:p>
          <a:p>
            <a:pPr>
              <a:buFontTx/>
              <a:buChar char="-"/>
              <a:defRPr/>
            </a:pPr>
            <a:endParaRPr lang="fr-FR" i="1" dirty="0">
              <a:solidFill>
                <a:srgbClr val="000000"/>
              </a:solidFill>
            </a:endParaRPr>
          </a:p>
          <a:p>
            <a:pPr>
              <a:buFontTx/>
              <a:buChar char="-"/>
              <a:defRPr/>
            </a:pPr>
            <a:r>
              <a:rPr lang="fr-FR" i="1" dirty="0">
                <a:solidFill>
                  <a:srgbClr val="000000"/>
                </a:solidFill>
              </a:rPr>
              <a:t> </a:t>
            </a:r>
            <a:r>
              <a:rPr lang="fr-FR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intensive</a:t>
            </a:r>
            <a:r>
              <a:rPr lang="fr-FR" i="1" dirty="0">
                <a:solidFill>
                  <a:srgbClr val="000000"/>
                </a:solidFill>
              </a:rPr>
              <a:t>, </a:t>
            </a:r>
            <a:r>
              <a:rPr lang="fr-FR" i="1" dirty="0" err="1">
                <a:solidFill>
                  <a:srgbClr val="000000"/>
                </a:solidFill>
              </a:rPr>
              <a:t>can</a:t>
            </a:r>
            <a:r>
              <a:rPr lang="fr-FR" i="1" dirty="0">
                <a:solidFill>
                  <a:srgbClr val="000000"/>
                </a:solidFill>
              </a:rPr>
              <a:t> </a:t>
            </a:r>
            <a:r>
              <a:rPr lang="fr-FR" i="1" dirty="0" err="1">
                <a:solidFill>
                  <a:srgbClr val="000000"/>
                </a:solidFill>
              </a:rPr>
              <a:t>create</a:t>
            </a:r>
            <a:r>
              <a:rPr lang="fr-FR" i="1" dirty="0">
                <a:solidFill>
                  <a:srgbClr val="000000"/>
                </a:solidFill>
              </a:rPr>
              <a:t> up to </a:t>
            </a:r>
            <a:r>
              <a:rPr lang="fr-FR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10x</a:t>
            </a:r>
            <a:r>
              <a:rPr lang="fr-FR" i="1" dirty="0">
                <a:solidFill>
                  <a:srgbClr val="000000"/>
                </a:solidFill>
              </a:rPr>
              <a:t> input data. Output  of </a:t>
            </a:r>
            <a:r>
              <a:rPr lang="fr-FR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fr-FR" b="1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processed</a:t>
            </a:r>
            <a:r>
              <a:rPr lang="fr-FR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scan ~100MB</a:t>
            </a:r>
          </a:p>
          <a:p>
            <a:pPr>
              <a:buFontTx/>
              <a:buChar char="-"/>
              <a:defRPr/>
            </a:pPr>
            <a:endParaRPr lang="fr-FR" i="1" dirty="0">
              <a:solidFill>
                <a:srgbClr val="000000"/>
              </a:solidFill>
            </a:endParaRPr>
          </a:p>
          <a:p>
            <a:pPr>
              <a:buFontTx/>
              <a:buChar char="-"/>
              <a:defRPr/>
            </a:pPr>
            <a:r>
              <a:rPr lang="fr-FR" i="1" dirty="0">
                <a:solidFill>
                  <a:srgbClr val="000000"/>
                </a:solidFill>
              </a:rPr>
              <a:t> </a:t>
            </a:r>
            <a:r>
              <a:rPr lang="fr-FR" i="1" dirty="0" err="1">
                <a:solidFill>
                  <a:srgbClr val="000000"/>
                </a:solidFill>
              </a:rPr>
              <a:t>Various</a:t>
            </a:r>
            <a:r>
              <a:rPr lang="fr-FR" i="1" dirty="0">
                <a:solidFill>
                  <a:srgbClr val="000000"/>
                </a:solidFill>
              </a:rPr>
              <a:t> </a:t>
            </a:r>
            <a:r>
              <a:rPr lang="fr-FR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software </a:t>
            </a:r>
            <a:r>
              <a:rPr lang="fr-FR" b="1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dependencies</a:t>
            </a:r>
            <a:r>
              <a:rPr lang="fr-FR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i="1" dirty="0">
                <a:solidFill>
                  <a:srgbClr val="000000"/>
                </a:solidFill>
              </a:rPr>
              <a:t>have been </a:t>
            </a:r>
            <a:r>
              <a:rPr lang="fr-FR" i="1" dirty="0" err="1">
                <a:solidFill>
                  <a:srgbClr val="000000"/>
                </a:solidFill>
              </a:rPr>
              <a:t>identified</a:t>
            </a:r>
            <a:endParaRPr lang="fr-FR" i="1" dirty="0">
              <a:solidFill>
                <a:srgbClr val="000000"/>
              </a:solidFill>
            </a:endParaRPr>
          </a:p>
          <a:p>
            <a:pPr>
              <a:buFontTx/>
              <a:buChar char="-"/>
              <a:defRPr/>
            </a:pPr>
            <a:endParaRPr lang="fr-FR" i="1" dirty="0">
              <a:solidFill>
                <a:srgbClr val="000000"/>
              </a:solidFill>
            </a:endParaRPr>
          </a:p>
          <a:p>
            <a:pPr>
              <a:buFontTx/>
              <a:buChar char="-"/>
              <a:defRPr/>
            </a:pPr>
            <a:r>
              <a:rPr lang="fr-FR" i="1" dirty="0">
                <a:solidFill>
                  <a:srgbClr val="000000"/>
                </a:solidFill>
              </a:rPr>
              <a:t> </a:t>
            </a:r>
            <a:r>
              <a:rPr lang="fr-FR" b="1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Gridified</a:t>
            </a:r>
            <a:r>
              <a:rPr lang="fr-FR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both</a:t>
            </a:r>
            <a:r>
              <a:rPr lang="fr-FR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32/64-bit versions</a:t>
            </a:r>
          </a:p>
          <a:p>
            <a:pPr>
              <a:buFontTx/>
              <a:buChar char="-"/>
              <a:defRPr/>
            </a:pPr>
            <a:endParaRPr lang="fr-FR" b="1" i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Char char="-"/>
              <a:defRPr/>
            </a:pPr>
            <a:endParaRPr lang="fr-FR" b="1" i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Char char="-"/>
              <a:defRPr/>
            </a:pPr>
            <a:endParaRPr lang="fr-FR" b="1" i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Char char="-"/>
              <a:defRPr/>
            </a:pPr>
            <a:endParaRPr lang="fr-FR" b="1" i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Char char="-"/>
              <a:defRPr/>
            </a:pPr>
            <a:endParaRPr lang="fr-FR" b="1" i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Char char="-"/>
              <a:defRPr/>
            </a:pPr>
            <a:endParaRPr lang="fr-FR" b="1" i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517" name="ZoneTexte 4"/>
          <p:cNvSpPr txBox="1">
            <a:spLocks noChangeArrowheads="1"/>
          </p:cNvSpPr>
          <p:nvPr/>
        </p:nvSpPr>
        <p:spPr bwMode="auto">
          <a:xfrm rot="-5400000">
            <a:off x="7657306" y="5404644"/>
            <a:ext cx="21637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/>
              <a:t>* CIVET Execution Trace</a:t>
            </a:r>
            <a:endParaRPr lang="en-GB" sz="1400"/>
          </a:p>
        </p:txBody>
      </p:sp>
      <p:sp>
        <p:nvSpPr>
          <p:cNvPr id="9" name="Organigramme : Carte perforée 8"/>
          <p:cNvSpPr/>
          <p:nvPr/>
        </p:nvSpPr>
        <p:spPr>
          <a:xfrm>
            <a:off x="3643313" y="4916488"/>
            <a:ext cx="2286000" cy="1571625"/>
          </a:xfrm>
          <a:prstGeom prst="flowChartPunchedCar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8" name="asp1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621213" y="5049838"/>
            <a:ext cx="1298575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Program Files\Microsoft Office\MEDIA\CAGCAT10\j0293236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13" y="5072063"/>
            <a:ext cx="677862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4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3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  <p:bldLst>
      <p:bldP spid="4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lèche droite 12"/>
          <p:cNvSpPr/>
          <p:nvPr/>
        </p:nvSpPr>
        <p:spPr>
          <a:xfrm rot="1192102">
            <a:off x="2293938" y="622300"/>
            <a:ext cx="750887" cy="180975"/>
          </a:xfrm>
          <a:prstGeom prst="rightArrow">
            <a:avLst/>
          </a:prstGeom>
          <a:gradFill>
            <a:gsLst>
              <a:gs pos="0">
                <a:srgbClr val="FFC000">
                  <a:alpha val="91000"/>
                </a:srgbClr>
              </a:gs>
              <a:gs pos="35000">
                <a:srgbClr val="FFC000">
                  <a:alpha val="24000"/>
                </a:srgbClr>
              </a:gs>
              <a:gs pos="100000">
                <a:schemeClr val="accent6">
                  <a:tint val="15000"/>
                  <a:satMod val="350000"/>
                  <a:alpha val="46000"/>
                </a:schemeClr>
              </a:gs>
            </a:gsLst>
          </a:gra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en-GB" sz="1400" i="1" dirty="0">
              <a:solidFill>
                <a:srgbClr val="000000"/>
              </a:solidFill>
            </a:endParaRPr>
          </a:p>
        </p:txBody>
      </p:sp>
      <p:sp>
        <p:nvSpPr>
          <p:cNvPr id="15" name="Flèche droite 14"/>
          <p:cNvSpPr/>
          <p:nvPr/>
        </p:nvSpPr>
        <p:spPr>
          <a:xfrm rot="2738131">
            <a:off x="1857375" y="835025"/>
            <a:ext cx="863600" cy="298450"/>
          </a:xfrm>
          <a:prstGeom prst="rightArrow">
            <a:avLst/>
          </a:prstGeom>
          <a:gradFill>
            <a:gsLst>
              <a:gs pos="0">
                <a:srgbClr val="FFC000">
                  <a:alpha val="91000"/>
                </a:srgbClr>
              </a:gs>
              <a:gs pos="35000">
                <a:srgbClr val="FFC000">
                  <a:alpha val="24000"/>
                </a:srgbClr>
              </a:gs>
              <a:gs pos="100000">
                <a:schemeClr val="accent6">
                  <a:tint val="15000"/>
                  <a:satMod val="350000"/>
                  <a:alpha val="46000"/>
                </a:schemeClr>
              </a:gs>
            </a:gsLst>
          </a:gra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en-GB" sz="1400" i="1" dirty="0">
              <a:solidFill>
                <a:srgbClr val="000000"/>
              </a:solidFill>
            </a:endParaRPr>
          </a:p>
        </p:txBody>
      </p:sp>
      <p:sp>
        <p:nvSpPr>
          <p:cNvPr id="16" name="Flèche droite 15"/>
          <p:cNvSpPr/>
          <p:nvPr/>
        </p:nvSpPr>
        <p:spPr>
          <a:xfrm rot="4369928">
            <a:off x="1242219" y="1007269"/>
            <a:ext cx="1065212" cy="342900"/>
          </a:xfrm>
          <a:prstGeom prst="rightArrow">
            <a:avLst/>
          </a:prstGeom>
          <a:gradFill>
            <a:gsLst>
              <a:gs pos="0">
                <a:srgbClr val="FFC000">
                  <a:alpha val="91000"/>
                </a:srgbClr>
              </a:gs>
              <a:gs pos="35000">
                <a:srgbClr val="FFC000">
                  <a:alpha val="24000"/>
                </a:srgbClr>
              </a:gs>
              <a:gs pos="100000">
                <a:schemeClr val="accent6">
                  <a:tint val="15000"/>
                  <a:satMod val="350000"/>
                  <a:alpha val="46000"/>
                </a:schemeClr>
              </a:gs>
            </a:gsLst>
          </a:gra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en-GB" sz="1400" i="1" dirty="0">
              <a:solidFill>
                <a:srgbClr val="000000"/>
              </a:solidFill>
            </a:endParaRPr>
          </a:p>
        </p:txBody>
      </p:sp>
      <p:sp>
        <p:nvSpPr>
          <p:cNvPr id="18" name="Ellipse 17"/>
          <p:cNvSpPr/>
          <p:nvPr/>
        </p:nvSpPr>
        <p:spPr>
          <a:xfrm rot="20191418">
            <a:off x="1208088" y="-74613"/>
            <a:ext cx="1427162" cy="10223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026" name="Picture 2" descr="C:\Users\Haribo\Desktop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849533"/>
            <a:ext cx="4572032" cy="33654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1143000" y="-357188"/>
            <a:ext cx="8001000" cy="1143001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r">
              <a:defRPr/>
            </a:pPr>
            <a:endParaRPr lang="es-ES" sz="2400" b="1" kern="0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algn="r">
              <a:defRPr/>
            </a:pPr>
            <a:r>
              <a:rPr lang="es-ES" sz="2400" b="1" kern="0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CIVET Pipeline</a:t>
            </a:r>
          </a:p>
          <a:p>
            <a:pPr algn="r">
              <a:defRPr/>
            </a:pPr>
            <a:r>
              <a:rPr lang="es-ES" sz="2400" i="1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Pipeline </a:t>
            </a:r>
            <a:r>
              <a:rPr lang="es-ES" sz="2400" i="1" dirty="0" err="1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Description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4143375" y="5357813"/>
            <a:ext cx="4857750" cy="1357312"/>
          </a:xfrm>
          <a:prstGeom prst="wedgeRectCallout">
            <a:avLst>
              <a:gd name="adj1" fmla="val -53303"/>
              <a:gd name="adj2" fmla="val -63948"/>
            </a:avLst>
          </a:prstGeom>
          <a:gradFill>
            <a:gsLst>
              <a:gs pos="0">
                <a:srgbClr val="FFC000"/>
              </a:gs>
              <a:gs pos="35000">
                <a:srgbClr val="FFC000"/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buFontTx/>
              <a:buChar char="-"/>
              <a:defRPr/>
            </a:pPr>
            <a:r>
              <a:rPr lang="fr-FR" sz="1400" i="1" dirty="0">
                <a:solidFill>
                  <a:srgbClr val="000000"/>
                </a:solidFill>
              </a:rPr>
              <a:t> </a:t>
            </a:r>
            <a:r>
              <a:rPr lang="fr-FR" sz="14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46 </a:t>
            </a:r>
            <a:r>
              <a:rPr lang="fr-FR" sz="1400" dirty="0" err="1">
                <a:solidFill>
                  <a:srgbClr val="000000"/>
                </a:solidFill>
              </a:rPr>
              <a:t>processing</a:t>
            </a:r>
            <a:r>
              <a:rPr lang="fr-FR" sz="1400" b="1" i="1" dirty="0">
                <a:solidFill>
                  <a:srgbClr val="000000"/>
                </a:solidFill>
              </a:rPr>
              <a:t> </a:t>
            </a:r>
            <a:r>
              <a:rPr lang="fr-FR" sz="1400" b="1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steps</a:t>
            </a:r>
            <a:r>
              <a:rPr lang="fr-FR" sz="1400" i="1" dirty="0">
                <a:solidFill>
                  <a:srgbClr val="000000"/>
                </a:solidFill>
              </a:rPr>
              <a:t>, </a:t>
            </a:r>
          </a:p>
          <a:p>
            <a:pPr lvl="1">
              <a:buFontTx/>
              <a:buChar char="-"/>
              <a:defRPr/>
            </a:pPr>
            <a:r>
              <a:rPr lang="fr-FR" sz="1400" i="1" dirty="0">
                <a:solidFill>
                  <a:srgbClr val="000000"/>
                </a:solidFill>
              </a:rPr>
              <a:t> </a:t>
            </a:r>
            <a:r>
              <a:rPr lang="fr-FR" sz="1400" i="1" dirty="0" err="1">
                <a:solidFill>
                  <a:srgbClr val="000000"/>
                </a:solidFill>
              </a:rPr>
              <a:t>Involving</a:t>
            </a:r>
            <a:r>
              <a:rPr lang="fr-FR" sz="1400" i="1" dirty="0">
                <a:solidFill>
                  <a:srgbClr val="000000"/>
                </a:solidFill>
              </a:rPr>
              <a:t> </a:t>
            </a:r>
            <a:r>
              <a:rPr lang="fr-FR" sz="14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59 modules </a:t>
            </a:r>
            <a:r>
              <a:rPr lang="fr-FR" sz="1400" i="1" dirty="0" err="1">
                <a:solidFill>
                  <a:srgbClr val="000000"/>
                </a:solidFill>
              </a:rPr>
              <a:t>using</a:t>
            </a:r>
            <a:r>
              <a:rPr lang="fr-FR" sz="1400" i="1" dirty="0">
                <a:solidFill>
                  <a:srgbClr val="000000"/>
                </a:solidFill>
              </a:rPr>
              <a:t> a </a:t>
            </a:r>
            <a:r>
              <a:rPr lang="fr-FR" sz="1400" i="1" dirty="0" err="1">
                <a:solidFill>
                  <a:srgbClr val="000000"/>
                </a:solidFill>
              </a:rPr>
              <a:t>combination</a:t>
            </a:r>
            <a:r>
              <a:rPr lang="fr-FR" sz="1400" i="1" dirty="0">
                <a:solidFill>
                  <a:srgbClr val="000000"/>
                </a:solidFill>
              </a:rPr>
              <a:t> of MINC routines (</a:t>
            </a:r>
            <a:r>
              <a:rPr lang="fr-FR" sz="14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routines in total</a:t>
            </a:r>
            <a:r>
              <a:rPr lang="fr-FR" sz="1400" i="1" dirty="0">
                <a:solidFill>
                  <a:srgbClr val="000000"/>
                </a:solidFill>
              </a:rPr>
              <a:t>)</a:t>
            </a:r>
          </a:p>
          <a:p>
            <a:pPr>
              <a:defRPr/>
            </a:pPr>
            <a:endParaRPr lang="fr-FR" sz="1050" i="1" dirty="0">
              <a:solidFill>
                <a:srgbClr val="000000"/>
              </a:solidFill>
            </a:endParaRPr>
          </a:p>
          <a:p>
            <a:pPr>
              <a:buFontTx/>
              <a:buChar char="-"/>
              <a:defRPr/>
            </a:pPr>
            <a:r>
              <a:rPr lang="fr-FR" sz="1400" i="1" dirty="0">
                <a:solidFill>
                  <a:srgbClr val="000000"/>
                </a:solidFill>
              </a:rPr>
              <a:t> </a:t>
            </a:r>
            <a:r>
              <a:rPr lang="fr-FR" sz="1400" i="1" dirty="0" err="1">
                <a:solidFill>
                  <a:srgbClr val="000000"/>
                </a:solidFill>
              </a:rPr>
              <a:t>Various</a:t>
            </a:r>
            <a:r>
              <a:rPr lang="fr-FR" sz="1400" i="1" dirty="0">
                <a:solidFill>
                  <a:srgbClr val="000000"/>
                </a:solidFill>
              </a:rPr>
              <a:t> </a:t>
            </a:r>
            <a:r>
              <a:rPr lang="fr-FR" sz="14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software </a:t>
            </a:r>
            <a:r>
              <a:rPr lang="fr-FR" sz="1400" b="1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dependencies</a:t>
            </a:r>
            <a:r>
              <a:rPr lang="fr-FR" sz="14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400" i="1" dirty="0">
                <a:solidFill>
                  <a:srgbClr val="000000"/>
                </a:solidFill>
              </a:rPr>
              <a:t>(i.e. R, MINC, BIC </a:t>
            </a:r>
            <a:r>
              <a:rPr lang="fr-FR" sz="1400" i="1" dirty="0" err="1">
                <a:solidFill>
                  <a:srgbClr val="000000"/>
                </a:solidFill>
              </a:rPr>
              <a:t>etc</a:t>
            </a:r>
            <a:r>
              <a:rPr lang="fr-FR" sz="1400" i="1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2285984" y="2404484"/>
            <a:ext cx="6715172" cy="928694"/>
          </a:xfrm>
          <a:prstGeom prst="roundRect">
            <a:avLst/>
          </a:prstGeom>
          <a:gradFill flip="none" rotWithShape="1">
            <a:gsLst>
              <a:gs pos="0">
                <a:srgbClr val="FFEFD1">
                  <a:alpha val="44000"/>
                </a:srgbClr>
              </a:gs>
              <a:gs pos="64999">
                <a:srgbClr val="F0EBD5">
                  <a:alpha val="78000"/>
                </a:srgbClr>
              </a:gs>
              <a:gs pos="100000">
                <a:srgbClr val="FFC000"/>
              </a:gs>
            </a:gsLst>
            <a:lin ang="27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 </a:t>
            </a:r>
            <a:r>
              <a:rPr lang="fr-FR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uniformity</a:t>
            </a:r>
            <a:r>
              <a:rPr lang="fr-F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correction, </a:t>
            </a:r>
            <a:r>
              <a:rPr lang="fr-FR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skull</a:t>
            </a:r>
            <a:r>
              <a:rPr lang="fr-F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masking</a:t>
            </a:r>
            <a:r>
              <a:rPr lang="fr-F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tissue classification</a:t>
            </a:r>
            <a:endParaRPr lang="en-GB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2285984" y="3380232"/>
            <a:ext cx="6715172" cy="524450"/>
          </a:xfrm>
          <a:prstGeom prst="roundRect">
            <a:avLst/>
          </a:prstGeom>
          <a:gradFill flip="none" rotWithShape="1">
            <a:gsLst>
              <a:gs pos="0">
                <a:srgbClr val="FFEFD1">
                  <a:alpha val="44000"/>
                </a:srgbClr>
              </a:gs>
              <a:gs pos="64999">
                <a:srgbClr val="F0EBD5">
                  <a:alpha val="78000"/>
                </a:srgbClr>
              </a:gs>
              <a:gs pos="100000">
                <a:srgbClr val="FFC000"/>
              </a:gs>
            </a:gsLst>
            <a:lin ang="27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Cortex </a:t>
            </a:r>
            <a:r>
              <a:rPr lang="fr-FR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masking</a:t>
            </a:r>
            <a:r>
              <a:rPr lang="fr-F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surface extraction</a:t>
            </a:r>
            <a:endParaRPr lang="en-GB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2285984" y="3952512"/>
            <a:ext cx="6715172" cy="822394"/>
          </a:xfrm>
          <a:prstGeom prst="roundRect">
            <a:avLst/>
          </a:prstGeom>
          <a:gradFill flip="none" rotWithShape="1">
            <a:gsLst>
              <a:gs pos="0">
                <a:srgbClr val="FFEFD1">
                  <a:alpha val="44000"/>
                </a:srgbClr>
              </a:gs>
              <a:gs pos="64999">
                <a:srgbClr val="F0EBD5">
                  <a:alpha val="78000"/>
                </a:srgbClr>
              </a:gs>
              <a:gs pos="100000">
                <a:srgbClr val="FFC000"/>
              </a:gs>
            </a:gsLst>
            <a:lin ang="27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Gyrification</a:t>
            </a:r>
            <a:r>
              <a:rPr lang="fr-F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index, </a:t>
            </a:r>
            <a:r>
              <a:rPr lang="fr-FR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resampling</a:t>
            </a:r>
            <a:r>
              <a:rPr lang="fr-F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surface and cortical </a:t>
            </a:r>
            <a:r>
              <a:rPr lang="fr-FR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thickness</a:t>
            </a:r>
            <a:endParaRPr lang="en-GB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ZoneTexte 10"/>
          <p:cNvSpPr txBox="1">
            <a:spLocks noChangeArrowheads="1"/>
          </p:cNvSpPr>
          <p:nvPr/>
        </p:nvSpPr>
        <p:spPr bwMode="auto">
          <a:xfrm rot="-5400000">
            <a:off x="-154780" y="3183731"/>
            <a:ext cx="30146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/>
              <a:t>* CIVET Representation in LONI Pipeline</a:t>
            </a:r>
            <a:endParaRPr lang="en-GB" sz="1200"/>
          </a:p>
        </p:txBody>
      </p:sp>
      <p:sp>
        <p:nvSpPr>
          <p:cNvPr id="12" name="ZoneTexte 11"/>
          <p:cNvSpPr txBox="1"/>
          <p:nvPr/>
        </p:nvSpPr>
        <p:spPr>
          <a:xfrm>
            <a:off x="2500313" y="714375"/>
            <a:ext cx="6786562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latin typeface="+mn-lt"/>
              </a:rPr>
              <a:t>          </a:t>
            </a:r>
            <a:r>
              <a:rPr lang="en-GB" sz="1300" dirty="0">
                <a:latin typeface="+mn-lt"/>
              </a:rPr>
              <a:t>Alzheimer's characterized by </a:t>
            </a:r>
            <a:r>
              <a:rPr lang="en-GB" sz="1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heterogeneous distribution of pathological changes</a:t>
            </a:r>
            <a:r>
              <a:rPr lang="en-GB" sz="1300" dirty="0">
                <a:latin typeface="+mn-lt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300" dirty="0">
                <a:latin typeface="+mn-lt"/>
              </a:rPr>
              <a:t>           throughout the brain.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latin typeface="+mn-lt"/>
              </a:rPr>
              <a:t> One </a:t>
            </a: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marker for the disease-specific atrophy is the thickness </a:t>
            </a:r>
            <a:r>
              <a:rPr lang="en-GB" sz="1400" dirty="0">
                <a:latin typeface="+mn-lt"/>
              </a:rPr>
              <a:t>of the </a:t>
            </a: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cortical mantle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GB" sz="1400" dirty="0">
                <a:latin typeface="+mn-lt"/>
              </a:rPr>
              <a:t>across the brain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51625" y="2522538"/>
            <a:ext cx="1982788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508" name="Picture 9" descr="img1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0"/>
            <a:ext cx="1428750" cy="106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 animBg="1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lèche courbée vers le haut 13"/>
          <p:cNvSpPr/>
          <p:nvPr/>
        </p:nvSpPr>
        <p:spPr>
          <a:xfrm rot="17184740">
            <a:off x="3375819" y="2510631"/>
            <a:ext cx="5538788" cy="2987675"/>
          </a:xfrm>
          <a:prstGeom prst="curvedUpArrow">
            <a:avLst/>
          </a:prstGeom>
          <a:solidFill>
            <a:srgbClr val="FFC00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000000"/>
              </a:solidFill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4000500"/>
            <a:ext cx="2965450" cy="271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65539" name="Group 17"/>
          <p:cNvGrpSpPr>
            <a:grpSpLocks/>
          </p:cNvGrpSpPr>
          <p:nvPr/>
        </p:nvGrpSpPr>
        <p:grpSpPr bwMode="auto">
          <a:xfrm>
            <a:off x="1285875" y="285750"/>
            <a:ext cx="4000500" cy="3214688"/>
            <a:chOff x="1338" y="1071"/>
            <a:chExt cx="2948" cy="2450"/>
          </a:xfrm>
        </p:grpSpPr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1338" y="1071"/>
              <a:ext cx="2948" cy="245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glow rad="101600">
                <a:srgbClr val="FF0000">
                  <a:alpha val="60000"/>
                </a:srgbClr>
              </a:glow>
            </a:effectLst>
          </p:spPr>
          <p:txBody>
            <a:bodyPr wrap="none" anchor="ctr"/>
            <a:lstStyle/>
            <a:p>
              <a:pPr>
                <a:defRPr/>
              </a:pPr>
              <a:endParaRPr lang="en-GB">
                <a:solidFill>
                  <a:srgbClr val="000000"/>
                </a:solidFill>
                <a:latin typeface="+mn-lt"/>
              </a:endParaRPr>
            </a:p>
          </p:txBody>
        </p:sp>
        <p:pic>
          <p:nvPicPr>
            <p:cNvPr id="65548" name="Picture 19" descr="thickness_blurring"/>
            <p:cNvPicPr>
              <a:picLocks noChangeAspect="1" noChangeArrowheads="1"/>
            </p:cNvPicPr>
            <p:nvPr/>
          </p:nvPicPr>
          <p:blipFill>
            <a:blip r:embed="rId3"/>
            <a:srcRect l="55946" r="31140" b="17488"/>
            <a:stretch>
              <a:fillRect/>
            </a:stretch>
          </p:blipFill>
          <p:spPr bwMode="auto">
            <a:xfrm>
              <a:off x="2562" y="1570"/>
              <a:ext cx="1225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549" name="Picture 20" descr="thickness_blurring"/>
            <p:cNvPicPr>
              <a:picLocks noChangeAspect="1" noChangeArrowheads="1"/>
            </p:cNvPicPr>
            <p:nvPr/>
          </p:nvPicPr>
          <p:blipFill>
            <a:blip r:embed="rId3"/>
            <a:srcRect r="95012"/>
            <a:stretch>
              <a:fillRect/>
            </a:stretch>
          </p:blipFill>
          <p:spPr bwMode="auto">
            <a:xfrm>
              <a:off x="1502" y="1434"/>
              <a:ext cx="516" cy="1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13" y="2714625"/>
            <a:ext cx="2857500" cy="3449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1 Título"/>
          <p:cNvSpPr txBox="1">
            <a:spLocks/>
          </p:cNvSpPr>
          <p:nvPr/>
        </p:nvSpPr>
        <p:spPr>
          <a:xfrm>
            <a:off x="1143000" y="-357188"/>
            <a:ext cx="8001000" cy="1143001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r">
              <a:defRPr/>
            </a:pPr>
            <a:endParaRPr lang="es-ES" sz="2400" b="1" kern="0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algn="r">
              <a:defRPr/>
            </a:pPr>
            <a:r>
              <a:rPr lang="es-ES" sz="2400" b="1" kern="0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CIVET Output (2/2)</a:t>
            </a:r>
          </a:p>
          <a:p>
            <a:pPr algn="r">
              <a:defRPr/>
            </a:pPr>
            <a:r>
              <a:rPr lang="es-ES" sz="2400" i="1" dirty="0" err="1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Alzheimer’s</a:t>
            </a:r>
            <a:r>
              <a:rPr lang="es-ES" sz="2400" i="1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</a:t>
            </a:r>
            <a:r>
              <a:rPr lang="es-ES" sz="2400" i="1" dirty="0" err="1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Disease</a:t>
            </a:r>
            <a:endParaRPr lang="es-ES" sz="2400" i="1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grpSp>
        <p:nvGrpSpPr>
          <p:cNvPr id="79884" name="Group 12"/>
          <p:cNvGrpSpPr>
            <a:grpSpLocks/>
          </p:cNvGrpSpPr>
          <p:nvPr/>
        </p:nvGrpSpPr>
        <p:grpSpPr bwMode="auto">
          <a:xfrm>
            <a:off x="1125538" y="0"/>
            <a:ext cx="8037512" cy="6686550"/>
            <a:chOff x="697" y="544"/>
            <a:chExt cx="5063" cy="3776"/>
          </a:xfrm>
        </p:grpSpPr>
        <p:sp>
          <p:nvSpPr>
            <p:cNvPr id="65543" name="Rectangle 13"/>
            <p:cNvSpPr>
              <a:spLocks noChangeArrowheads="1"/>
            </p:cNvSpPr>
            <p:nvPr/>
          </p:nvSpPr>
          <p:spPr bwMode="auto">
            <a:xfrm>
              <a:off x="697" y="544"/>
              <a:ext cx="5063" cy="3776"/>
            </a:xfrm>
            <a:prstGeom prst="rect">
              <a:avLst/>
            </a:prstGeom>
            <a:solidFill>
              <a:schemeClr val="bg1">
                <a:alpha val="74901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5544" name="Text Box 14"/>
            <p:cNvSpPr txBox="1">
              <a:spLocks noChangeArrowheads="1"/>
            </p:cNvSpPr>
            <p:nvPr/>
          </p:nvSpPr>
          <p:spPr bwMode="auto">
            <a:xfrm>
              <a:off x="1718" y="1404"/>
              <a:ext cx="2863" cy="2086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66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it-IT">
                <a:solidFill>
                  <a:srgbClr val="A669FF"/>
                </a:solidFill>
              </a:endParaRPr>
            </a:p>
            <a:p>
              <a:pPr algn="ctr"/>
              <a:endParaRPr lang="it-IT">
                <a:solidFill>
                  <a:srgbClr val="A669FF"/>
                </a:solidFill>
              </a:endParaRPr>
            </a:p>
            <a:p>
              <a:pPr algn="ctr"/>
              <a:endParaRPr lang="it-IT">
                <a:solidFill>
                  <a:srgbClr val="A669FF"/>
                </a:solidFill>
              </a:endParaRPr>
            </a:p>
            <a:p>
              <a:pPr algn="ctr"/>
              <a:endParaRPr lang="it-IT">
                <a:solidFill>
                  <a:srgbClr val="A669FF"/>
                </a:solidFill>
              </a:endParaRPr>
            </a:p>
            <a:p>
              <a:pPr algn="ctr"/>
              <a:endParaRPr lang="it-IT">
                <a:solidFill>
                  <a:srgbClr val="A669FF"/>
                </a:solidFill>
              </a:endParaRPr>
            </a:p>
            <a:p>
              <a:pPr algn="ctr"/>
              <a:endParaRPr lang="it-IT">
                <a:solidFill>
                  <a:srgbClr val="A669FF"/>
                </a:solidFill>
              </a:endParaRPr>
            </a:p>
            <a:p>
              <a:pPr algn="ctr"/>
              <a:r>
                <a:rPr lang="it-IT">
                  <a:solidFill>
                    <a:srgbClr val="A669FF"/>
                  </a:solidFill>
                  <a:hlinkClick r:id="rId5"/>
                </a:rPr>
                <a:t>LINK to the neuGRID PORTAL</a:t>
              </a:r>
              <a:endParaRPr lang="it-IT">
                <a:solidFill>
                  <a:srgbClr val="A669FF"/>
                </a:solidFill>
              </a:endParaRPr>
            </a:p>
            <a:p>
              <a:pPr algn="ctr"/>
              <a:endParaRPr lang="it-IT">
                <a:solidFill>
                  <a:srgbClr val="A669FF"/>
                </a:solidFill>
              </a:endParaRPr>
            </a:p>
            <a:p>
              <a:pPr algn="ctr"/>
              <a:endParaRPr lang="it-IT">
                <a:solidFill>
                  <a:srgbClr val="A669FF"/>
                </a:solidFill>
              </a:endParaRPr>
            </a:p>
            <a:p>
              <a:pPr algn="ctr"/>
              <a:endParaRPr lang="it-IT">
                <a:solidFill>
                  <a:srgbClr val="A669FF"/>
                </a:solidFill>
              </a:endParaRPr>
            </a:p>
            <a:p>
              <a:pPr algn="ctr"/>
              <a:endParaRPr lang="it-IT">
                <a:solidFill>
                  <a:srgbClr val="A669FF"/>
                </a:solidFill>
              </a:endParaRPr>
            </a:p>
            <a:p>
              <a:pPr algn="ctr"/>
              <a:endParaRPr lang="it-IT">
                <a:solidFill>
                  <a:srgbClr val="A669FF"/>
                </a:solidFill>
              </a:endParaRPr>
            </a:p>
            <a:p>
              <a:pPr algn="ctr"/>
              <a:endParaRPr lang="it-IT">
                <a:solidFill>
                  <a:srgbClr val="A669FF"/>
                </a:solidFill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Picture 67" descr="Immagine1"/>
          <p:cNvPicPr>
            <a:picLocks noChangeAspect="1" noChangeArrowheads="1"/>
          </p:cNvPicPr>
          <p:nvPr/>
        </p:nvPicPr>
        <p:blipFill>
          <a:blip r:embed="rId2"/>
          <a:srcRect t="13806"/>
          <a:stretch>
            <a:fillRect/>
          </a:stretch>
        </p:blipFill>
        <p:spPr bwMode="auto">
          <a:xfrm>
            <a:off x="1116013" y="0"/>
            <a:ext cx="80279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500188" y="2643188"/>
            <a:ext cx="7416800" cy="1412875"/>
          </a:xfrm>
          <a:prstGeom prst="rect">
            <a:avLst/>
          </a:prstGeom>
          <a:solidFill>
            <a:schemeClr val="tx1">
              <a:alpha val="13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endParaRPr lang="fr-FR" sz="3600" b="1" i="1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 Unicode MS" pitchFamily="34" charset="-128"/>
            </a:endParaRPr>
          </a:p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endParaRPr lang="fr-FR" sz="3600" b="1" i="1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 Unicode MS" pitchFamily="34" charset="-128"/>
            </a:endParaRPr>
          </a:p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r>
              <a:rPr lang="fr-FR" sz="3600" b="1" i="1"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 Unicode MS" pitchFamily="34" charset="-128"/>
              </a:rPr>
              <a:t>NeuGRID Data Challenge</a:t>
            </a:r>
          </a:p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endParaRPr lang="it-IT" sz="6000" b="1">
              <a:solidFill>
                <a:srgbClr val="FFFFFF"/>
              </a:solidFill>
              <a:effectLst>
                <a:outerShdw blurRad="38100" dist="38100" dir="2700000" algn="tl">
                  <a:srgbClr val="808080"/>
                </a:outerShdw>
              </a:effectLst>
              <a:latin typeface="Arial Unicode MS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5" name="Groupe 11"/>
          <p:cNvGrpSpPr>
            <a:grpSpLocks/>
          </p:cNvGrpSpPr>
          <p:nvPr/>
        </p:nvGrpSpPr>
        <p:grpSpPr bwMode="auto">
          <a:xfrm>
            <a:off x="1273175" y="3725863"/>
            <a:ext cx="7715250" cy="2917825"/>
            <a:chOff x="1273660" y="3582354"/>
            <a:chExt cx="7715304" cy="2632728"/>
          </a:xfrm>
        </p:grpSpPr>
        <p:sp>
          <p:nvSpPr>
            <p:cNvPr id="13" name="Rectangle à coins arrondis 12"/>
            <p:cNvSpPr/>
            <p:nvPr/>
          </p:nvSpPr>
          <p:spPr>
            <a:xfrm>
              <a:off x="1273660" y="3857372"/>
              <a:ext cx="7715304" cy="2357710"/>
            </a:xfrm>
            <a:prstGeom prst="roundRect">
              <a:avLst/>
            </a:prstGeom>
            <a:solidFill>
              <a:srgbClr val="FFC000">
                <a:alpha val="31000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Alzheimer’s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fr-FR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Disease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fr-FR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Neuroimaging</a:t>
              </a:r>
              <a:r>
                <a:rPr lang="fr-FR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Initiative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dirty="0">
                <a:solidFill>
                  <a:schemeClr val="tx1"/>
                </a:solidFill>
              </a:endParaRPr>
            </a:p>
            <a:p>
              <a:pPr lvl="1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fr-FR" sz="1600" dirty="0">
                  <a:solidFill>
                    <a:schemeClr val="tx1"/>
                  </a:solidFill>
                </a:rPr>
                <a:t> To help </a:t>
              </a:r>
              <a:r>
                <a:rPr lang="fr-FR" sz="1600" dirty="0" err="1">
                  <a:solidFill>
                    <a:schemeClr val="tx1"/>
                  </a:solidFill>
                </a:rPr>
                <a:t>researchers</a:t>
              </a:r>
              <a:r>
                <a:rPr lang="fr-FR" sz="1600" dirty="0">
                  <a:solidFill>
                    <a:schemeClr val="tx1"/>
                  </a:solidFill>
                </a:rPr>
                <a:t> and </a:t>
              </a:r>
              <a:r>
                <a:rPr lang="fr-FR" sz="1600" dirty="0" err="1">
                  <a:solidFill>
                    <a:schemeClr val="tx1"/>
                  </a:solidFill>
                </a:rPr>
                <a:t>clinicians</a:t>
              </a:r>
              <a:r>
                <a:rPr lang="fr-FR" sz="1600" dirty="0">
                  <a:solidFill>
                    <a:schemeClr val="tx1"/>
                  </a:solidFill>
                </a:rPr>
                <a:t> in </a:t>
              </a:r>
              <a:r>
                <a:rPr lang="fr-FR" sz="1600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developing</a:t>
              </a:r>
              <a:r>
                <a:rPr lang="fr-FR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new </a:t>
              </a:r>
              <a:r>
                <a:rPr lang="fr-FR" sz="1600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treatments</a:t>
              </a:r>
              <a:r>
                <a:rPr lang="fr-FR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and </a:t>
              </a:r>
              <a:r>
                <a:rPr lang="fr-FR" sz="1600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testing</a:t>
              </a:r>
              <a:r>
                <a:rPr lang="fr-FR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fr-FR" sz="1600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their</a:t>
              </a:r>
              <a:r>
                <a:rPr lang="fr-FR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fr-FR" sz="1600" dirty="0" err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efficacy</a:t>
              </a:r>
              <a:r>
                <a:rPr lang="fr-FR" sz="1600" dirty="0">
                  <a:solidFill>
                    <a:schemeClr val="tx1"/>
                  </a:solidFill>
                </a:rPr>
                <a:t>,</a:t>
              </a:r>
            </a:p>
            <a:p>
              <a:pPr lvl="1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en-GB" sz="1600" dirty="0">
                  <a:solidFill>
                    <a:schemeClr val="tx1"/>
                  </a:solidFill>
                </a:rPr>
                <a:t> The </a:t>
              </a:r>
              <a:r>
                <a:rPr lang="en-GB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ADNI is a multisite, multiyear program </a:t>
              </a:r>
              <a:r>
                <a:rPr lang="en-GB" sz="1600" dirty="0">
                  <a:solidFill>
                    <a:schemeClr val="tx1"/>
                  </a:solidFill>
                </a:rPr>
                <a:t>which began in </a:t>
              </a:r>
              <a:r>
                <a:rPr lang="en-GB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October 2004</a:t>
              </a:r>
              <a:r>
                <a:rPr lang="en-GB" sz="1600" dirty="0">
                  <a:solidFill>
                    <a:schemeClr val="tx1"/>
                  </a:solidFill>
                </a:rPr>
                <a:t>,</a:t>
              </a:r>
            </a:p>
            <a:p>
              <a:pPr lvl="1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fr-FR" sz="1600" dirty="0">
                  <a:solidFill>
                    <a:schemeClr val="tx1"/>
                  </a:solidFill>
                </a:rPr>
                <a:t> </a:t>
              </a:r>
              <a:r>
                <a:rPr lang="en-GB" sz="1600" dirty="0">
                  <a:solidFill>
                    <a:schemeClr val="tx1"/>
                  </a:solidFill>
                </a:rPr>
                <a:t>More than </a:t>
              </a:r>
              <a:r>
                <a:rPr lang="en-GB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700 subjects recruited, 200 elderly controls, 400 with mild cognitive impairment (MCI) and 200 with Alzheimer's disease (AD)</a:t>
              </a:r>
            </a:p>
            <a:p>
              <a:pPr lvl="2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fr-FR" sz="1600" dirty="0">
                  <a:solidFill>
                    <a:schemeClr val="tx1"/>
                  </a:solidFill>
                </a:rPr>
                <a:t> </a:t>
              </a:r>
              <a:r>
                <a:rPr lang="en-GB" sz="1600" dirty="0">
                  <a:solidFill>
                    <a:schemeClr val="tx1"/>
                  </a:solidFill>
                </a:rPr>
                <a:t>Subjects have been </a:t>
              </a:r>
              <a:r>
                <a:rPr lang="en-GB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followed for 2-3 years </a:t>
              </a:r>
              <a:r>
                <a:rPr lang="en-GB" sz="1600" dirty="0">
                  <a:solidFill>
                    <a:schemeClr val="tx1"/>
                  </a:solidFill>
                </a:rPr>
                <a:t>and have been seen approximately </a:t>
              </a:r>
              <a:r>
                <a:rPr lang="en-GB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every 6 months</a:t>
              </a:r>
              <a:endParaRPr lang="fr-FR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Forme libre 13"/>
            <p:cNvSpPr/>
            <p:nvPr/>
          </p:nvSpPr>
          <p:spPr>
            <a:xfrm>
              <a:off x="5909192" y="3582354"/>
              <a:ext cx="804869" cy="694707"/>
            </a:xfrm>
            <a:custGeom>
              <a:avLst/>
              <a:gdLst>
                <a:gd name="connsiteX0" fmla="*/ 0 w 804672"/>
                <a:gd name="connsiteY0" fmla="*/ 284480 h 694944"/>
                <a:gd name="connsiteX1" fmla="*/ 146304 w 804672"/>
                <a:gd name="connsiteY1" fmla="*/ 345440 h 694944"/>
                <a:gd name="connsiteX2" fmla="*/ 256032 w 804672"/>
                <a:gd name="connsiteY2" fmla="*/ 52832 h 694944"/>
                <a:gd name="connsiteX3" fmla="*/ 390144 w 804672"/>
                <a:gd name="connsiteY3" fmla="*/ 662432 h 694944"/>
                <a:gd name="connsiteX4" fmla="*/ 524256 w 804672"/>
                <a:gd name="connsiteY4" fmla="*/ 247904 h 694944"/>
                <a:gd name="connsiteX5" fmla="*/ 597408 w 804672"/>
                <a:gd name="connsiteY5" fmla="*/ 394208 h 694944"/>
                <a:gd name="connsiteX6" fmla="*/ 682752 w 804672"/>
                <a:gd name="connsiteY6" fmla="*/ 260096 h 694944"/>
                <a:gd name="connsiteX7" fmla="*/ 804672 w 804672"/>
                <a:gd name="connsiteY7" fmla="*/ 260096 h 694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4672" h="694944">
                  <a:moveTo>
                    <a:pt x="0" y="284480"/>
                  </a:moveTo>
                  <a:cubicBezTo>
                    <a:pt x="51816" y="334264"/>
                    <a:pt x="103632" y="384048"/>
                    <a:pt x="146304" y="345440"/>
                  </a:cubicBezTo>
                  <a:cubicBezTo>
                    <a:pt x="188976" y="306832"/>
                    <a:pt x="215392" y="0"/>
                    <a:pt x="256032" y="52832"/>
                  </a:cubicBezTo>
                  <a:cubicBezTo>
                    <a:pt x="296672" y="105664"/>
                    <a:pt x="345440" y="629920"/>
                    <a:pt x="390144" y="662432"/>
                  </a:cubicBezTo>
                  <a:cubicBezTo>
                    <a:pt x="434848" y="694944"/>
                    <a:pt x="489712" y="292608"/>
                    <a:pt x="524256" y="247904"/>
                  </a:cubicBezTo>
                  <a:cubicBezTo>
                    <a:pt x="558800" y="203200"/>
                    <a:pt x="570992" y="392176"/>
                    <a:pt x="597408" y="394208"/>
                  </a:cubicBezTo>
                  <a:cubicBezTo>
                    <a:pt x="623824" y="396240"/>
                    <a:pt x="648208" y="282448"/>
                    <a:pt x="682752" y="260096"/>
                  </a:cubicBezTo>
                  <a:cubicBezTo>
                    <a:pt x="717296" y="237744"/>
                    <a:pt x="760984" y="248920"/>
                    <a:pt x="804672" y="260096"/>
                  </a:cubicBezTo>
                </a:path>
              </a:pathLst>
            </a:cu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cxnSp>
          <p:nvCxnSpPr>
            <p:cNvPr id="15" name="Connecteur droit 14"/>
            <p:cNvCxnSpPr/>
            <p:nvPr/>
          </p:nvCxnSpPr>
          <p:spPr>
            <a:xfrm>
              <a:off x="6715648" y="3843049"/>
              <a:ext cx="1214447" cy="0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 txBox="1">
            <a:spLocks/>
          </p:cNvSpPr>
          <p:nvPr/>
        </p:nvSpPr>
        <p:spPr>
          <a:xfrm>
            <a:off x="1143000" y="-357188"/>
            <a:ext cx="8001000" cy="1143001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r">
              <a:defRPr/>
            </a:pPr>
            <a:endParaRPr lang="es-ES" sz="2400" b="1" kern="0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algn="r">
              <a:defRPr/>
            </a:pPr>
            <a:r>
              <a:rPr lang="es-ES" sz="2400" b="1" kern="0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Data </a:t>
            </a:r>
            <a:r>
              <a:rPr lang="es-ES" sz="2400" b="1" kern="0" dirty="0" err="1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Challenge</a:t>
            </a:r>
            <a:r>
              <a:rPr lang="es-ES" sz="2400" b="1" kern="0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(1/3)</a:t>
            </a:r>
          </a:p>
          <a:p>
            <a:pPr algn="r">
              <a:defRPr/>
            </a:pPr>
            <a:r>
              <a:rPr lang="es-ES" sz="2400" i="1" dirty="0" err="1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Analyzing</a:t>
            </a:r>
            <a:r>
              <a:rPr lang="es-ES" sz="2400" i="1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</a:t>
            </a:r>
            <a:r>
              <a:rPr lang="es-ES" sz="2400" i="1" dirty="0" err="1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the</a:t>
            </a:r>
            <a:r>
              <a:rPr lang="es-ES" sz="2400" i="1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US-ADNI </a:t>
            </a:r>
            <a:r>
              <a:rPr lang="es-ES" sz="2400" i="1" dirty="0" err="1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Database</a:t>
            </a:r>
            <a:endParaRPr lang="es-ES" sz="2400" i="1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grpSp>
        <p:nvGrpSpPr>
          <p:cNvPr id="67587" name="Groupe 7"/>
          <p:cNvGrpSpPr>
            <a:grpSpLocks/>
          </p:cNvGrpSpPr>
          <p:nvPr/>
        </p:nvGrpSpPr>
        <p:grpSpPr bwMode="auto">
          <a:xfrm>
            <a:off x="1123950" y="0"/>
            <a:ext cx="2090738" cy="1071563"/>
            <a:chOff x="1071538" y="0"/>
            <a:chExt cx="2091203" cy="1071546"/>
          </a:xfrm>
        </p:grpSpPr>
        <p:pic>
          <p:nvPicPr>
            <p:cNvPr id="4" name="Picture 9" descr="C:\Users\Haribo\Desktop\NetworkedCPUs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071538" y="0"/>
              <a:ext cx="2091203" cy="1071546"/>
            </a:xfrm>
            <a:prstGeom prst="rect">
              <a:avLst/>
            </a:prstGeom>
            <a:noFill/>
          </p:spPr>
        </p:pic>
        <p:pic>
          <p:nvPicPr>
            <p:cNvPr id="67594" name="Picture 9" descr="img18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357290" y="357166"/>
              <a:ext cx="287443" cy="214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595" name="Picture 9" descr="img18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14612" y="285728"/>
              <a:ext cx="383258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596" name="Picture 9" descr="img18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14546" y="66692"/>
              <a:ext cx="214314" cy="159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597" name="Picture 9" descr="img18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14480" y="500042"/>
              <a:ext cx="383258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75" y="857250"/>
            <a:ext cx="4457700" cy="2928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7589" name="Picture 4" descr="C:\Users\Haribo\Desktop\ADNI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71975" y="3130550"/>
            <a:ext cx="1304925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54" t="3226" r="6246" b="3226"/>
          <a:stretch>
            <a:fillRect/>
          </a:stretch>
        </p:blipFill>
        <p:spPr bwMode="auto">
          <a:xfrm>
            <a:off x="5929313" y="727075"/>
            <a:ext cx="3143250" cy="1916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19" t="5428" r="5087" b="7719"/>
          <a:stretch>
            <a:fillRect/>
          </a:stretch>
        </p:blipFill>
        <p:spPr bwMode="auto">
          <a:xfrm>
            <a:off x="5643563" y="2214563"/>
            <a:ext cx="1857375" cy="1000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rgbClr val="00B05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786578" y="3357562"/>
            <a:ext cx="2000264" cy="1332484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9" descr="img1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357422" y="1571612"/>
            <a:ext cx="651536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 rot="16200000">
            <a:off x="-940593" y="3583781"/>
            <a:ext cx="5429250" cy="642937"/>
          </a:xfrm>
          <a:prstGeom prst="wedgeRectCallout">
            <a:avLst>
              <a:gd name="adj1" fmla="val 12455"/>
              <a:gd name="adj2" fmla="val 63904"/>
            </a:avLst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2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Expected</a:t>
            </a:r>
            <a:r>
              <a:rPr lang="fr-FR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fr-FR" sz="1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2238375" y="1214438"/>
          <a:ext cx="6548438" cy="538956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857784"/>
                <a:gridCol w="1690678"/>
              </a:tblGrid>
              <a:tr h="525011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Experiment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duration</a:t>
                      </a:r>
                      <a:r>
                        <a:rPr lang="fr-FR" dirty="0" smtClean="0"/>
                        <a:t> on the </a:t>
                      </a:r>
                      <a:r>
                        <a:rPr lang="fr-FR" dirty="0" err="1" smtClean="0"/>
                        <a:t>Grid</a:t>
                      </a:r>
                      <a:endParaRPr lang="en-GB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A2F">
                        <a:alpha val="2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 </a:t>
                      </a:r>
                      <a:r>
                        <a:rPr lang="fr-FR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Weeks</a:t>
                      </a:r>
                      <a:endParaRPr lang="fr-FR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A2F">
                        <a:alpha val="21176"/>
                      </a:srgbClr>
                    </a:solidFill>
                  </a:tcPr>
                </a:tc>
              </a:tr>
              <a:tr h="525011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Experiment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duration</a:t>
                      </a:r>
                      <a:r>
                        <a:rPr lang="fr-FR" dirty="0" smtClean="0"/>
                        <a:t> on single computer</a:t>
                      </a:r>
                      <a:endParaRPr lang="en-GB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A2F">
                        <a:alpha val="2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&gt; </a:t>
                      </a:r>
                      <a:r>
                        <a:rPr lang="fr-FR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 </a:t>
                      </a:r>
                      <a:r>
                        <a:rPr lang="fr-FR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Years</a:t>
                      </a:r>
                      <a:endParaRPr lang="fr-FR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A2F">
                        <a:alpha val="21176"/>
                      </a:srgbClr>
                    </a:solidFill>
                  </a:tcPr>
                </a:tc>
              </a:tr>
              <a:tr h="5250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 smtClean="0"/>
                        <a:t>Analyzed</a:t>
                      </a:r>
                      <a:r>
                        <a:rPr lang="fr-FR" baseline="0" dirty="0" smtClean="0"/>
                        <a:t> data		Patients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aseline="0" dirty="0" smtClean="0"/>
                        <a:t>			MR Scans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			Images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			</a:t>
                      </a:r>
                      <a:r>
                        <a:rPr lang="fr-FR" dirty="0" err="1" smtClean="0"/>
                        <a:t>Voxels</a:t>
                      </a:r>
                      <a:endParaRPr lang="en-GB" dirty="0" smtClean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A2F">
                        <a:alpha val="2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715</a:t>
                      </a:r>
                    </a:p>
                    <a:p>
                      <a:pPr algn="r"/>
                      <a:r>
                        <a:rPr lang="fr-FR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6’235</a:t>
                      </a:r>
                    </a:p>
                    <a:p>
                      <a:pPr algn="r"/>
                      <a:r>
                        <a:rPr lang="fr-FR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~1’300’000</a:t>
                      </a:r>
                    </a:p>
                    <a:p>
                      <a:pPr algn="r"/>
                      <a:r>
                        <a:rPr lang="fr-FR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???</a:t>
                      </a:r>
                      <a:endParaRPr lang="en-GB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A2F">
                        <a:alpha val="21176"/>
                      </a:srgbClr>
                    </a:solidFill>
                  </a:tcPr>
                </a:tc>
              </a:tr>
              <a:tr h="5250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 smtClean="0"/>
                        <a:t>Hours</a:t>
                      </a:r>
                      <a:r>
                        <a:rPr lang="fr-FR" baseline="0" dirty="0" smtClean="0"/>
                        <a:t> of t</a:t>
                      </a:r>
                      <a:r>
                        <a:rPr lang="fr-FR" dirty="0" smtClean="0"/>
                        <a:t>otal pipeline </a:t>
                      </a:r>
                      <a:r>
                        <a:rPr lang="fr-FR" dirty="0" err="1" smtClean="0"/>
                        <a:t>processing</a:t>
                      </a:r>
                      <a:endParaRPr lang="en-GB" dirty="0" smtClean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A2F">
                        <a:alpha val="2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6’300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A2F">
                        <a:alpha val="21176"/>
                      </a:srgbClr>
                    </a:solidFill>
                  </a:tcPr>
                </a:tc>
              </a:tr>
              <a:tr h="525011">
                <a:tc>
                  <a:txBody>
                    <a:bodyPr/>
                    <a:lstStyle/>
                    <a:p>
                      <a:r>
                        <a:rPr lang="fr-FR" dirty="0" smtClean="0"/>
                        <a:t>Total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m</a:t>
                      </a:r>
                      <a:r>
                        <a:rPr lang="fr-FR" dirty="0" err="1" smtClean="0"/>
                        <a:t>ining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operations</a:t>
                      </a:r>
                      <a:endParaRPr lang="en-GB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A2F">
                        <a:alpha val="2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286’810</a:t>
                      </a:r>
                      <a:endParaRPr lang="en-GB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A2F">
                        <a:alpha val="21176"/>
                      </a:srgbClr>
                    </a:solidFill>
                  </a:tcPr>
                </a:tc>
              </a:tr>
              <a:tr h="525011">
                <a:tc>
                  <a:txBody>
                    <a:bodyPr/>
                    <a:lstStyle/>
                    <a:p>
                      <a:r>
                        <a:rPr lang="fr-FR" dirty="0" smtClean="0"/>
                        <a:t>Operations </a:t>
                      </a:r>
                      <a:r>
                        <a:rPr lang="fr-FR" dirty="0" err="1" smtClean="0"/>
                        <a:t>throughput</a:t>
                      </a:r>
                      <a:r>
                        <a:rPr lang="fr-FR" baseline="0" dirty="0" smtClean="0"/>
                        <a:t> per </a:t>
                      </a:r>
                      <a:r>
                        <a:rPr lang="fr-FR" baseline="0" dirty="0" err="1" smtClean="0"/>
                        <a:t>hour</a:t>
                      </a:r>
                      <a:endParaRPr lang="en-GB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A2F">
                        <a:alpha val="2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853</a:t>
                      </a:r>
                      <a:endParaRPr lang="en-GB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A2F">
                        <a:alpha val="21176"/>
                      </a:srgbClr>
                    </a:solidFill>
                  </a:tcPr>
                </a:tc>
              </a:tr>
              <a:tr h="525011">
                <a:tc>
                  <a:txBody>
                    <a:bodyPr/>
                    <a:lstStyle/>
                    <a:p>
                      <a:r>
                        <a:rPr lang="fr-FR" dirty="0" smtClean="0"/>
                        <a:t>Max # of </a:t>
                      </a:r>
                      <a:r>
                        <a:rPr lang="fr-FR" dirty="0" err="1" smtClean="0"/>
                        <a:t>processing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cores</a:t>
                      </a:r>
                      <a:r>
                        <a:rPr lang="fr-FR" dirty="0" smtClean="0"/>
                        <a:t> in </a:t>
                      </a:r>
                      <a:r>
                        <a:rPr lang="fr-FR" dirty="0" err="1" smtClean="0"/>
                        <a:t>parallel</a:t>
                      </a:r>
                      <a:endParaRPr lang="en-GB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A2F">
                        <a:alpha val="2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184</a:t>
                      </a:r>
                      <a:endParaRPr lang="en-GB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A2F">
                        <a:alpha val="21176"/>
                      </a:srgbClr>
                    </a:solidFill>
                  </a:tcPr>
                </a:tc>
              </a:tr>
              <a:tr h="525011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Number</a:t>
                      </a:r>
                      <a:r>
                        <a:rPr lang="fr-FR" dirty="0" smtClean="0"/>
                        <a:t> of countries </a:t>
                      </a:r>
                      <a:r>
                        <a:rPr lang="fr-FR" dirty="0" err="1" smtClean="0"/>
                        <a:t>involved</a:t>
                      </a:r>
                      <a:endParaRPr lang="en-GB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A2F">
                        <a:alpha val="2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en-GB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A2F">
                        <a:alpha val="21176"/>
                      </a:srgbClr>
                    </a:solidFill>
                  </a:tcPr>
                </a:tc>
              </a:tr>
              <a:tr h="525011">
                <a:tc>
                  <a:txBody>
                    <a:bodyPr/>
                    <a:lstStyle/>
                    <a:p>
                      <a:r>
                        <a:rPr lang="fr-FR" dirty="0" smtClean="0"/>
                        <a:t>Volume of data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produced</a:t>
                      </a:r>
                      <a:endParaRPr lang="en-GB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BA2F">
                        <a:alpha val="2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 TB</a:t>
                      </a:r>
                      <a:endParaRPr lang="en-GB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BA2F">
                        <a:alpha val="2117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1143000" y="-357188"/>
            <a:ext cx="8001000" cy="1143001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r">
              <a:defRPr/>
            </a:pPr>
            <a:endParaRPr lang="es-ES" sz="2400" b="1" kern="0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algn="r">
              <a:defRPr/>
            </a:pPr>
            <a:r>
              <a:rPr lang="es-ES" sz="2400" b="1" kern="0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Data </a:t>
            </a:r>
            <a:r>
              <a:rPr lang="es-ES" sz="2400" b="1" kern="0" dirty="0" err="1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Challenge</a:t>
            </a:r>
            <a:r>
              <a:rPr lang="es-ES" sz="2400" b="1" kern="0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(2/3)</a:t>
            </a:r>
          </a:p>
          <a:p>
            <a:pPr algn="r">
              <a:defRPr/>
            </a:pPr>
            <a:r>
              <a:rPr lang="es-ES" sz="2400" i="1" dirty="0" err="1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Facts</a:t>
            </a:r>
            <a:r>
              <a:rPr lang="es-ES" sz="2400" i="1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&amp; Figures</a:t>
            </a:r>
          </a:p>
        </p:txBody>
      </p:sp>
      <p:grpSp>
        <p:nvGrpSpPr>
          <p:cNvPr id="68642" name="Groupe 4"/>
          <p:cNvGrpSpPr>
            <a:grpSpLocks/>
          </p:cNvGrpSpPr>
          <p:nvPr/>
        </p:nvGrpSpPr>
        <p:grpSpPr bwMode="auto">
          <a:xfrm>
            <a:off x="1123950" y="0"/>
            <a:ext cx="2090738" cy="1071563"/>
            <a:chOff x="1071538" y="0"/>
            <a:chExt cx="2091203" cy="1071546"/>
          </a:xfrm>
        </p:grpSpPr>
        <p:pic>
          <p:nvPicPr>
            <p:cNvPr id="6" name="Picture 9" descr="C:\Users\Haribo\Desktop\NetworkedCPUs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071538" y="0"/>
              <a:ext cx="2091203" cy="1071546"/>
            </a:xfrm>
            <a:prstGeom prst="rect">
              <a:avLst/>
            </a:prstGeom>
            <a:noFill/>
          </p:spPr>
        </p:pic>
        <p:pic>
          <p:nvPicPr>
            <p:cNvPr id="68644" name="Picture 9" descr="img18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357290" y="357166"/>
              <a:ext cx="287443" cy="214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45" name="Picture 9" descr="img18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14612" y="285728"/>
              <a:ext cx="383258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46" name="Picture 9" descr="img18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14546" y="66692"/>
              <a:ext cx="214314" cy="159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647" name="Picture 9" descr="img18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14480" y="500042"/>
              <a:ext cx="383258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/>
          <p:cNvSpPr/>
          <p:nvPr/>
        </p:nvSpPr>
        <p:spPr>
          <a:xfrm>
            <a:off x="0" y="2714625"/>
            <a:ext cx="9144000" cy="4143375"/>
          </a:xfrm>
          <a:prstGeom prst="rect">
            <a:avLst/>
          </a:prstGeom>
          <a:gradFill>
            <a:gsLst>
              <a:gs pos="0">
                <a:schemeClr val="accent3"/>
              </a:gs>
              <a:gs pos="61000">
                <a:schemeClr val="bg1"/>
              </a:gs>
              <a:gs pos="100000">
                <a:schemeClr val="accent6">
                  <a:tint val="15000"/>
                  <a:satMod val="350000"/>
                  <a:alpha val="5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8" name="Pentagone 17"/>
          <p:cNvSpPr/>
          <p:nvPr/>
        </p:nvSpPr>
        <p:spPr>
          <a:xfrm>
            <a:off x="0" y="6213475"/>
            <a:ext cx="9144000" cy="642938"/>
          </a:xfrm>
          <a:prstGeom prst="homePlate">
            <a:avLst>
              <a:gd name="adj" fmla="val 28119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grpSp>
        <p:nvGrpSpPr>
          <p:cNvPr id="69635" name="Groupe 9"/>
          <p:cNvGrpSpPr>
            <a:grpSpLocks/>
          </p:cNvGrpSpPr>
          <p:nvPr/>
        </p:nvGrpSpPr>
        <p:grpSpPr bwMode="auto">
          <a:xfrm>
            <a:off x="1123950" y="0"/>
            <a:ext cx="2090738" cy="1071563"/>
            <a:chOff x="1071538" y="0"/>
            <a:chExt cx="2091203" cy="1071546"/>
          </a:xfrm>
        </p:grpSpPr>
        <p:pic>
          <p:nvPicPr>
            <p:cNvPr id="11" name="Picture 9" descr="C:\Users\Haribo\Desktop\NetworkedCPUs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071538" y="0"/>
              <a:ext cx="2091203" cy="1071546"/>
            </a:xfrm>
            <a:prstGeom prst="rect">
              <a:avLst/>
            </a:prstGeom>
            <a:noFill/>
          </p:spPr>
        </p:pic>
        <p:pic>
          <p:nvPicPr>
            <p:cNvPr id="69676" name="Picture 9" descr="img18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357290" y="357166"/>
              <a:ext cx="287443" cy="214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77" name="Picture 9" descr="img18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14612" y="285728"/>
              <a:ext cx="383258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78" name="Picture 9" descr="img18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14546" y="66692"/>
              <a:ext cx="214314" cy="159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79" name="Picture 9" descr="img18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14480" y="500042"/>
              <a:ext cx="383258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" name="1 Título"/>
          <p:cNvSpPr txBox="1">
            <a:spLocks/>
          </p:cNvSpPr>
          <p:nvPr/>
        </p:nvSpPr>
        <p:spPr>
          <a:xfrm>
            <a:off x="1143000" y="-357188"/>
            <a:ext cx="8001000" cy="1143001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r">
              <a:defRPr/>
            </a:pPr>
            <a:endParaRPr lang="es-ES" sz="2400" b="1" kern="0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algn="r">
              <a:defRPr/>
            </a:pPr>
            <a:r>
              <a:rPr lang="es-ES" sz="2400" b="1" kern="0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Data </a:t>
            </a:r>
            <a:r>
              <a:rPr lang="es-ES" sz="2400" b="1" kern="0" dirty="0" err="1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Challenge</a:t>
            </a:r>
            <a:r>
              <a:rPr lang="es-ES" sz="2400" b="1" kern="0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(3/3)</a:t>
            </a:r>
          </a:p>
          <a:p>
            <a:pPr algn="r">
              <a:defRPr/>
            </a:pPr>
            <a:r>
              <a:rPr lang="es-ES" sz="2400" i="1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A </a:t>
            </a:r>
            <a:r>
              <a:rPr lang="es-ES" sz="2400" i="1" dirty="0" err="1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Difficult</a:t>
            </a:r>
            <a:r>
              <a:rPr lang="es-ES" sz="2400" i="1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</a:t>
            </a:r>
            <a:r>
              <a:rPr lang="es-ES" sz="2400" i="1" dirty="0" err="1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Start</a:t>
            </a:r>
            <a:r>
              <a:rPr lang="es-ES" sz="2400" i="1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…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738" y="4343400"/>
            <a:ext cx="917575" cy="99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49488" y="4130675"/>
            <a:ext cx="917575" cy="99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09938" y="2844800"/>
            <a:ext cx="906462" cy="99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Connecteur droit 21"/>
          <p:cNvCxnSpPr/>
          <p:nvPr/>
        </p:nvCxnSpPr>
        <p:spPr>
          <a:xfrm rot="16200000" flipH="1">
            <a:off x="-190500" y="6130925"/>
            <a:ext cx="1428750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ZoneTexte 22"/>
          <p:cNvSpPr txBox="1">
            <a:spLocks noChangeArrowheads="1"/>
          </p:cNvSpPr>
          <p:nvPr/>
        </p:nvSpPr>
        <p:spPr bwMode="auto">
          <a:xfrm>
            <a:off x="461963" y="6413500"/>
            <a:ext cx="31273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/>
              <a:t>t0</a:t>
            </a:r>
            <a:endParaRPr lang="en-GB" sz="1200"/>
          </a:p>
        </p:txBody>
      </p:sp>
      <p:cxnSp>
        <p:nvCxnSpPr>
          <p:cNvPr id="24" name="Connecteur droit 23"/>
          <p:cNvCxnSpPr/>
          <p:nvPr/>
        </p:nvCxnSpPr>
        <p:spPr>
          <a:xfrm rot="16200000" flipH="1">
            <a:off x="1213644" y="6465094"/>
            <a:ext cx="785812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ZoneTexte 24"/>
          <p:cNvSpPr txBox="1">
            <a:spLocks noChangeArrowheads="1"/>
          </p:cNvSpPr>
          <p:nvPr/>
        </p:nvSpPr>
        <p:spPr bwMode="auto">
          <a:xfrm>
            <a:off x="1533525" y="6413500"/>
            <a:ext cx="311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/>
              <a:t>t1</a:t>
            </a:r>
            <a:endParaRPr lang="en-GB" sz="1200"/>
          </a:p>
        </p:txBody>
      </p:sp>
      <p:cxnSp>
        <p:nvCxnSpPr>
          <p:cNvPr id="38" name="Connecteur droit 37"/>
          <p:cNvCxnSpPr/>
          <p:nvPr/>
        </p:nvCxnSpPr>
        <p:spPr>
          <a:xfrm rot="16200000" flipH="1">
            <a:off x="2309019" y="5380832"/>
            <a:ext cx="2928937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ZoneTexte 38"/>
          <p:cNvSpPr txBox="1">
            <a:spLocks noChangeArrowheads="1"/>
          </p:cNvSpPr>
          <p:nvPr/>
        </p:nvSpPr>
        <p:spPr bwMode="auto">
          <a:xfrm>
            <a:off x="3714750" y="6413500"/>
            <a:ext cx="311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/>
              <a:t>t2</a:t>
            </a:r>
            <a:endParaRPr lang="en-GB" sz="1200"/>
          </a:p>
        </p:txBody>
      </p:sp>
      <p:cxnSp>
        <p:nvCxnSpPr>
          <p:cNvPr id="42" name="Connecteur droit 41"/>
          <p:cNvCxnSpPr/>
          <p:nvPr/>
        </p:nvCxnSpPr>
        <p:spPr>
          <a:xfrm rot="5400000">
            <a:off x="4856957" y="6322219"/>
            <a:ext cx="1071562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ZoneTexte 42"/>
          <p:cNvSpPr txBox="1">
            <a:spLocks noChangeArrowheads="1"/>
          </p:cNvSpPr>
          <p:nvPr/>
        </p:nvSpPr>
        <p:spPr bwMode="auto">
          <a:xfrm>
            <a:off x="5330825" y="6424613"/>
            <a:ext cx="311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/>
              <a:t>t3</a:t>
            </a:r>
            <a:endParaRPr lang="en-GB" sz="1200"/>
          </a:p>
        </p:txBody>
      </p:sp>
      <p:grpSp>
        <p:nvGrpSpPr>
          <p:cNvPr id="83" name="Groupe 82"/>
          <p:cNvGrpSpPr>
            <a:grpSpLocks/>
          </p:cNvGrpSpPr>
          <p:nvPr/>
        </p:nvGrpSpPr>
        <p:grpSpPr bwMode="auto">
          <a:xfrm>
            <a:off x="1108075" y="2263775"/>
            <a:ext cx="1041400" cy="3724275"/>
            <a:chOff x="1107302" y="2263967"/>
            <a:chExt cx="1042273" cy="3723977"/>
          </a:xfrm>
        </p:grpSpPr>
        <p:sp>
          <p:nvSpPr>
            <p:cNvPr id="46" name="Rectangle 45"/>
            <p:cNvSpPr/>
            <p:nvPr/>
          </p:nvSpPr>
          <p:spPr>
            <a:xfrm>
              <a:off x="1167678" y="2286190"/>
              <a:ext cx="927877" cy="3701754"/>
            </a:xfrm>
            <a:prstGeom prst="rect">
              <a:avLst/>
            </a:prstGeom>
            <a:solidFill>
              <a:srgbClr val="FFFF00">
                <a:alpha val="2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8" name="ZoneTexte 7"/>
            <p:cNvSpPr txBox="1"/>
            <p:nvPr/>
          </p:nvSpPr>
          <p:spPr>
            <a:xfrm rot="16200000">
              <a:off x="306157" y="3309707"/>
              <a:ext cx="2642976" cy="73880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Live update of FBF DACS1 site </a:t>
              </a:r>
              <a:r>
                <a:rPr lang="en-GB" sz="1400" dirty="0">
                  <a:latin typeface="+mn-lt"/>
                </a:rPr>
                <a:t>from </a:t>
              </a:r>
              <a:r>
                <a:rPr lang="en-GB" sz="1400" dirty="0" err="1">
                  <a:latin typeface="+mn-lt"/>
                </a:rPr>
                <a:t>lcg</a:t>
              </a:r>
              <a:r>
                <a:rPr lang="en-GB" sz="1400" dirty="0">
                  <a:latin typeface="+mn-lt"/>
                </a:rPr>
                <a:t>-CE i386 3.1.33-0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dirty="0">
                  <a:latin typeface="+mn-lt"/>
                </a:rPr>
                <a:t>to </a:t>
              </a:r>
              <a:r>
                <a:rPr lang="en-GB" sz="1400" dirty="0" err="1">
                  <a:latin typeface="+mn-lt"/>
                </a:rPr>
                <a:t>lcg</a:t>
              </a:r>
              <a:r>
                <a:rPr lang="en-GB" sz="1400" dirty="0">
                  <a:latin typeface="+mn-lt"/>
                </a:rPr>
                <a:t>-CE i386 3.1.34-0</a:t>
              </a:r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1107302" y="2263967"/>
              <a:ext cx="1042273" cy="3079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DEFCON4</a:t>
              </a:r>
              <a:endParaRPr lang="en-GB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</p:grpSp>
      <p:grpSp>
        <p:nvGrpSpPr>
          <p:cNvPr id="84" name="Groupe 83"/>
          <p:cNvGrpSpPr>
            <a:grpSpLocks/>
          </p:cNvGrpSpPr>
          <p:nvPr/>
        </p:nvGrpSpPr>
        <p:grpSpPr bwMode="auto">
          <a:xfrm>
            <a:off x="4875213" y="1906588"/>
            <a:ext cx="1042987" cy="3795712"/>
            <a:chOff x="4875326" y="1906777"/>
            <a:chExt cx="1042273" cy="3795415"/>
          </a:xfrm>
        </p:grpSpPr>
        <p:sp>
          <p:nvSpPr>
            <p:cNvPr id="47" name="Rectangle 46"/>
            <p:cNvSpPr/>
            <p:nvPr/>
          </p:nvSpPr>
          <p:spPr>
            <a:xfrm>
              <a:off x="4934023" y="1929000"/>
              <a:ext cx="928052" cy="3773192"/>
            </a:xfrm>
            <a:prstGeom prst="rect">
              <a:avLst/>
            </a:prstGeom>
            <a:solidFill>
              <a:srgbClr val="FFC00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20" name="ZoneTexte 19"/>
            <p:cNvSpPr txBox="1"/>
            <p:nvPr/>
          </p:nvSpPr>
          <p:spPr>
            <a:xfrm rot="16200000">
              <a:off x="4085284" y="2915844"/>
              <a:ext cx="2642980" cy="9550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Power cut  @ FBF DACS1 site </a:t>
              </a:r>
              <a:r>
                <a:rPr lang="en-GB" sz="1400" dirty="0" err="1">
                  <a:latin typeface="+mn-lt"/>
                </a:rPr>
                <a:t>site</a:t>
              </a:r>
              <a:r>
                <a:rPr lang="en-GB" sz="1400" dirty="0">
                  <a:latin typeface="+mn-lt"/>
                </a:rPr>
                <a:t> disappeared from infra, all jobs rescheduled automatically to KI DACS2 site</a:t>
              </a:r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4875326" y="1906777"/>
              <a:ext cx="1042273" cy="30795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DEFCON3</a:t>
              </a:r>
              <a:endParaRPr lang="en-GB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</p:grpSp>
      <p:grpSp>
        <p:nvGrpSpPr>
          <p:cNvPr id="69650" name="Groupe 60"/>
          <p:cNvGrpSpPr>
            <a:grpSpLocks/>
          </p:cNvGrpSpPr>
          <p:nvPr/>
        </p:nvGrpSpPr>
        <p:grpSpPr bwMode="auto">
          <a:xfrm>
            <a:off x="47625" y="2901950"/>
            <a:ext cx="10428288" cy="4175125"/>
            <a:chOff x="1165860" y="2915139"/>
            <a:chExt cx="10428263" cy="4175369"/>
          </a:xfrm>
        </p:grpSpPr>
        <p:sp>
          <p:nvSpPr>
            <p:cNvPr id="19" name="Forme libre 18"/>
            <p:cNvSpPr/>
            <p:nvPr/>
          </p:nvSpPr>
          <p:spPr>
            <a:xfrm>
              <a:off x="1165860" y="3072311"/>
              <a:ext cx="6192823" cy="3500642"/>
            </a:xfrm>
            <a:custGeom>
              <a:avLst/>
              <a:gdLst>
                <a:gd name="connsiteX0" fmla="*/ 0 w 7886700"/>
                <a:gd name="connsiteY0" fmla="*/ 1716405 h 2819400"/>
                <a:gd name="connsiteX1" fmla="*/ 777240 w 7886700"/>
                <a:gd name="connsiteY1" fmla="*/ 1716405 h 2819400"/>
                <a:gd name="connsiteX2" fmla="*/ 2103120 w 7886700"/>
                <a:gd name="connsiteY2" fmla="*/ 2699385 h 2819400"/>
                <a:gd name="connsiteX3" fmla="*/ 3600450 w 7886700"/>
                <a:gd name="connsiteY3" fmla="*/ 996315 h 2819400"/>
                <a:gd name="connsiteX4" fmla="*/ 5040630 w 7886700"/>
                <a:gd name="connsiteY4" fmla="*/ 184785 h 2819400"/>
                <a:gd name="connsiteX5" fmla="*/ 6709410 w 7886700"/>
                <a:gd name="connsiteY5" fmla="*/ 2105025 h 2819400"/>
                <a:gd name="connsiteX6" fmla="*/ 7463790 w 7886700"/>
                <a:gd name="connsiteY6" fmla="*/ 1304925 h 2819400"/>
                <a:gd name="connsiteX7" fmla="*/ 7886700 w 7886700"/>
                <a:gd name="connsiteY7" fmla="*/ 1190625 h 281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86700" h="2819400">
                  <a:moveTo>
                    <a:pt x="0" y="1716405"/>
                  </a:moveTo>
                  <a:cubicBezTo>
                    <a:pt x="213360" y="1634490"/>
                    <a:pt x="426720" y="1552575"/>
                    <a:pt x="777240" y="1716405"/>
                  </a:cubicBezTo>
                  <a:cubicBezTo>
                    <a:pt x="1127760" y="1880235"/>
                    <a:pt x="1632585" y="2819400"/>
                    <a:pt x="2103120" y="2699385"/>
                  </a:cubicBezTo>
                  <a:cubicBezTo>
                    <a:pt x="2573655" y="2579370"/>
                    <a:pt x="3110865" y="1415415"/>
                    <a:pt x="3600450" y="996315"/>
                  </a:cubicBezTo>
                  <a:cubicBezTo>
                    <a:pt x="4090035" y="577215"/>
                    <a:pt x="4522470" y="0"/>
                    <a:pt x="5040630" y="184785"/>
                  </a:cubicBezTo>
                  <a:cubicBezTo>
                    <a:pt x="5558790" y="369570"/>
                    <a:pt x="6305550" y="1918335"/>
                    <a:pt x="6709410" y="2105025"/>
                  </a:cubicBezTo>
                  <a:cubicBezTo>
                    <a:pt x="7113270" y="2291715"/>
                    <a:pt x="7267575" y="1457325"/>
                    <a:pt x="7463790" y="1304925"/>
                  </a:cubicBezTo>
                  <a:cubicBezTo>
                    <a:pt x="7660005" y="1152525"/>
                    <a:pt x="7773352" y="1171575"/>
                    <a:pt x="7886700" y="1190625"/>
                  </a:cubicBezTo>
                </a:path>
              </a:pathLst>
            </a:custGeom>
            <a:ln w="15875">
              <a:solidFill>
                <a:schemeClr val="dk1">
                  <a:alpha val="17000"/>
                </a:schemeClr>
              </a:solidFill>
              <a:tailEnd type="non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cxnSp>
          <p:nvCxnSpPr>
            <p:cNvPr id="55" name="Connecteur droit 54"/>
            <p:cNvCxnSpPr>
              <a:stCxn id="19" idx="7"/>
            </p:cNvCxnSpPr>
            <p:nvPr/>
          </p:nvCxnSpPr>
          <p:spPr>
            <a:xfrm>
              <a:off x="7358683" y="4550360"/>
              <a:ext cx="357186" cy="22226"/>
            </a:xfrm>
            <a:prstGeom prst="line">
              <a:avLst/>
            </a:prstGeom>
            <a:ln w="15875">
              <a:solidFill>
                <a:schemeClr val="dk1">
                  <a:alpha val="17000"/>
                </a:schemeClr>
              </a:solidFill>
              <a:tailEnd type="non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0" name="Forme libre 59"/>
            <p:cNvSpPr/>
            <p:nvPr/>
          </p:nvSpPr>
          <p:spPr>
            <a:xfrm>
              <a:off x="7701582" y="2915139"/>
              <a:ext cx="3892541" cy="4175369"/>
            </a:xfrm>
            <a:custGeom>
              <a:avLst/>
              <a:gdLst>
                <a:gd name="connsiteX0" fmla="*/ 0 w 3892061"/>
                <a:gd name="connsiteY0" fmla="*/ 1656861 h 4175369"/>
                <a:gd name="connsiteX1" fmla="*/ 351692 w 3892061"/>
                <a:gd name="connsiteY1" fmla="*/ 1996830 h 4175369"/>
                <a:gd name="connsiteX2" fmla="*/ 832338 w 3892061"/>
                <a:gd name="connsiteY2" fmla="*/ 3884246 h 4175369"/>
                <a:gd name="connsiteX3" fmla="*/ 1981200 w 3892061"/>
                <a:gd name="connsiteY3" fmla="*/ 250092 h 4175369"/>
                <a:gd name="connsiteX4" fmla="*/ 3892061 w 3892061"/>
                <a:gd name="connsiteY4" fmla="*/ 2383692 h 4175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92061" h="4175369">
                  <a:moveTo>
                    <a:pt x="0" y="1656861"/>
                  </a:moveTo>
                  <a:cubicBezTo>
                    <a:pt x="106484" y="1641230"/>
                    <a:pt x="212969" y="1625599"/>
                    <a:pt x="351692" y="1996830"/>
                  </a:cubicBezTo>
                  <a:cubicBezTo>
                    <a:pt x="490415" y="2368061"/>
                    <a:pt x="560753" y="4175369"/>
                    <a:pt x="832338" y="3884246"/>
                  </a:cubicBezTo>
                  <a:cubicBezTo>
                    <a:pt x="1103923" y="3593123"/>
                    <a:pt x="1471246" y="500184"/>
                    <a:pt x="1981200" y="250092"/>
                  </a:cubicBezTo>
                  <a:cubicBezTo>
                    <a:pt x="2491154" y="0"/>
                    <a:pt x="3191607" y="1191846"/>
                    <a:pt x="3892061" y="2383692"/>
                  </a:cubicBezTo>
                </a:path>
              </a:pathLst>
            </a:custGeom>
            <a:ln w="15875">
              <a:solidFill>
                <a:schemeClr val="dk1">
                  <a:alpha val="17000"/>
                </a:schemeClr>
              </a:solidFill>
              <a:tailEnd type="non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</p:grpSp>
      <p:pic>
        <p:nvPicPr>
          <p:cNvPr id="65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5313" y="2822575"/>
            <a:ext cx="904875" cy="99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" name="ZoneTexte 66"/>
          <p:cNvSpPr txBox="1">
            <a:spLocks noChangeArrowheads="1"/>
          </p:cNvSpPr>
          <p:nvPr/>
        </p:nvSpPr>
        <p:spPr bwMode="auto">
          <a:xfrm>
            <a:off x="7331075" y="6429375"/>
            <a:ext cx="311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/>
              <a:t>t5</a:t>
            </a:r>
            <a:endParaRPr lang="en-GB" sz="1200"/>
          </a:p>
        </p:txBody>
      </p:sp>
      <p:cxnSp>
        <p:nvCxnSpPr>
          <p:cNvPr id="71" name="Connecteur droit 70"/>
          <p:cNvCxnSpPr/>
          <p:nvPr/>
        </p:nvCxnSpPr>
        <p:spPr>
          <a:xfrm rot="5400000">
            <a:off x="7060406" y="6501607"/>
            <a:ext cx="642937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Connecteur droit 72"/>
          <p:cNvCxnSpPr/>
          <p:nvPr/>
        </p:nvCxnSpPr>
        <p:spPr>
          <a:xfrm rot="16200000" flipH="1">
            <a:off x="7071519" y="5393532"/>
            <a:ext cx="2928937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4" name="ZoneTexte 73"/>
          <p:cNvSpPr txBox="1">
            <a:spLocks noChangeArrowheads="1"/>
          </p:cNvSpPr>
          <p:nvPr/>
        </p:nvSpPr>
        <p:spPr bwMode="auto">
          <a:xfrm>
            <a:off x="8477250" y="6426200"/>
            <a:ext cx="311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/>
              <a:t>t6</a:t>
            </a:r>
            <a:endParaRPr lang="en-GB" sz="1200"/>
          </a:p>
        </p:txBody>
      </p:sp>
      <p:cxnSp>
        <p:nvCxnSpPr>
          <p:cNvPr id="76" name="Connecteur droit 75"/>
          <p:cNvCxnSpPr/>
          <p:nvPr/>
        </p:nvCxnSpPr>
        <p:spPr>
          <a:xfrm rot="16200000" flipH="1">
            <a:off x="5563393" y="6025357"/>
            <a:ext cx="1643063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7" name="ZoneTexte 76"/>
          <p:cNvSpPr txBox="1">
            <a:spLocks noChangeArrowheads="1"/>
          </p:cNvSpPr>
          <p:nvPr/>
        </p:nvSpPr>
        <p:spPr bwMode="auto">
          <a:xfrm>
            <a:off x="6326188" y="6415088"/>
            <a:ext cx="311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/>
              <a:t>t4</a:t>
            </a:r>
            <a:endParaRPr lang="en-GB" sz="1200"/>
          </a:p>
        </p:txBody>
      </p:sp>
      <p:grpSp>
        <p:nvGrpSpPr>
          <p:cNvPr id="85" name="Groupe 84"/>
          <p:cNvGrpSpPr>
            <a:grpSpLocks/>
          </p:cNvGrpSpPr>
          <p:nvPr/>
        </p:nvGrpSpPr>
        <p:grpSpPr bwMode="auto">
          <a:xfrm>
            <a:off x="6858000" y="2047875"/>
            <a:ext cx="1042988" cy="4094163"/>
            <a:chOff x="6858016" y="2048232"/>
            <a:chExt cx="1042273" cy="4094311"/>
          </a:xfrm>
        </p:grpSpPr>
        <p:sp>
          <p:nvSpPr>
            <p:cNvPr id="62" name="Rectangle 61"/>
            <p:cNvSpPr/>
            <p:nvPr/>
          </p:nvSpPr>
          <p:spPr>
            <a:xfrm>
              <a:off x="6916714" y="2072046"/>
              <a:ext cx="929637" cy="4070497"/>
            </a:xfrm>
            <a:prstGeom prst="rect">
              <a:avLst/>
            </a:prstGeom>
            <a:solidFill>
              <a:srgbClr val="FF000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64" name="ZoneTexte 63"/>
            <p:cNvSpPr txBox="1"/>
            <p:nvPr/>
          </p:nvSpPr>
          <p:spPr>
            <a:xfrm>
              <a:off x="6858016" y="2048232"/>
              <a:ext cx="1042273" cy="3079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DEFCON1</a:t>
              </a:r>
              <a:endParaRPr lang="en-GB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 rot="16200000">
              <a:off x="5940832" y="3238450"/>
              <a:ext cx="2857603" cy="95343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Out of Memory @ KI DACS2 site</a:t>
              </a:r>
              <a:endPara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00" dirty="0">
                  <a:latin typeface="+mn-lt"/>
                </a:rPr>
                <a:t>BUG: WMS Condor-G submits </a:t>
              </a:r>
              <a:r>
                <a:rPr lang="en-GB" sz="1400" dirty="0" err="1">
                  <a:latin typeface="+mn-lt"/>
                </a:rPr>
                <a:t>grid_monitor</a:t>
              </a:r>
              <a:r>
                <a:rPr lang="en-GB" sz="1400" dirty="0">
                  <a:latin typeface="+mn-lt"/>
                </a:rPr>
                <a:t> ignoring VOMS FQANs (in the WMS)</a:t>
              </a: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79513" y="4987925"/>
            <a:ext cx="917575" cy="99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C:\Users\Haribo\Desktop\gb.pn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 r="22916"/>
          <a:stretch>
            <a:fillRect/>
          </a:stretch>
        </p:blipFill>
        <p:spPr bwMode="auto">
          <a:xfrm>
            <a:off x="4933950" y="4702175"/>
            <a:ext cx="9017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7850" y="5141913"/>
            <a:ext cx="919163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3600" y="4132263"/>
            <a:ext cx="917575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39" grpId="0"/>
      <p:bldP spid="43" grpId="0"/>
      <p:bldP spid="67" grpId="0"/>
      <p:bldP spid="74" grpId="0"/>
      <p:bldP spid="7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Picture 67" descr="Immagine1"/>
          <p:cNvPicPr>
            <a:picLocks noChangeAspect="1" noChangeArrowheads="1"/>
          </p:cNvPicPr>
          <p:nvPr/>
        </p:nvPicPr>
        <p:blipFill>
          <a:blip r:embed="rId2"/>
          <a:srcRect t="13806"/>
          <a:stretch>
            <a:fillRect/>
          </a:stretch>
        </p:blipFill>
        <p:spPr bwMode="auto">
          <a:xfrm>
            <a:off x="1116013" y="0"/>
            <a:ext cx="80279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500188" y="2643188"/>
            <a:ext cx="7416800" cy="1558925"/>
          </a:xfrm>
          <a:prstGeom prst="rect">
            <a:avLst/>
          </a:prstGeom>
          <a:solidFill>
            <a:schemeClr val="tx1">
              <a:alpha val="13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endParaRPr lang="fr-FR" sz="3600" b="1" i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endParaRPr lang="fr-FR" sz="3600" b="1" i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r>
              <a:rPr lang="fr-FR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Conclusion &amp; Future </a:t>
            </a:r>
            <a:r>
              <a:rPr lang="fr-FR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Work</a:t>
            </a:r>
            <a:endParaRPr lang="fr-FR" sz="3600" b="1" i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endParaRPr lang="it-IT" sz="6000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9" descr="C:\Users\Haribo\Desktop\NetworkedCPUs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23475" y="0"/>
            <a:ext cx="2091203" cy="1071546"/>
          </a:xfrm>
          <a:prstGeom prst="rect">
            <a:avLst/>
          </a:prstGeom>
          <a:noFill/>
        </p:spPr>
      </p:pic>
      <p:sp>
        <p:nvSpPr>
          <p:cNvPr id="6" name="5 Rectángulo redondeado"/>
          <p:cNvSpPr/>
          <p:nvPr/>
        </p:nvSpPr>
        <p:spPr>
          <a:xfrm>
            <a:off x="1214438" y="1071563"/>
            <a:ext cx="8501062" cy="5072062"/>
          </a:xfrm>
          <a:prstGeom prst="roundRect">
            <a:avLst>
              <a:gd name="adj" fmla="val 0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5155" name="Rectangle 3"/>
          <p:cNvSpPr>
            <a:spLocks noGrp="1" noChangeArrowheads="1"/>
          </p:cNvSpPr>
          <p:nvPr>
            <p:ph idx="1"/>
          </p:nvPr>
        </p:nvSpPr>
        <p:spPr>
          <a:xfrm>
            <a:off x="1271588" y="1089025"/>
            <a:ext cx="8086725" cy="5126038"/>
          </a:xfrm>
        </p:spPr>
        <p:txBody>
          <a:bodyPr/>
          <a:lstStyle/>
          <a:p>
            <a:pPr>
              <a:defRPr/>
            </a:pPr>
            <a:r>
              <a:rPr lang="en-US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CBRAIN - Canadian Brain Imaging Research Network</a:t>
            </a:r>
          </a:p>
          <a:p>
            <a:pPr lvl="1">
              <a:defRPr/>
            </a:pPr>
            <a:r>
              <a:rPr lang="en-US" sz="2000" smtClean="0"/>
              <a:t>Recently funded by CANARIE (</a:t>
            </a:r>
            <a:r>
              <a:rPr lang="de-CH" sz="2000" smtClean="0"/>
              <a:t>Canadian Advanced Network and Research for Industry and Education</a:t>
            </a:r>
            <a:r>
              <a:rPr lang="en-US" sz="2000" smtClean="0"/>
              <a:t>)</a:t>
            </a:r>
          </a:p>
          <a:p>
            <a:pPr lvl="1">
              <a:defRPr/>
            </a:pPr>
            <a:endParaRPr lang="en-US" sz="2000" smtClean="0"/>
          </a:p>
          <a:p>
            <a:pPr>
              <a:defRPr/>
            </a:pPr>
            <a:r>
              <a:rPr lang="fr-FR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UCLA LoNI – Pipeline Environment</a:t>
            </a:r>
            <a:endParaRPr lang="de-CH" sz="2400" smtClean="0"/>
          </a:p>
        </p:txBody>
      </p:sp>
      <p:pic>
        <p:nvPicPr>
          <p:cNvPr id="305156" name="Picture 4" descr="scenario1_SPIDeR_neurolog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3422650"/>
            <a:ext cx="4968875" cy="20939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7 CuadroTexto"/>
          <p:cNvSpPr txBox="1"/>
          <p:nvPr/>
        </p:nvSpPr>
        <p:spPr>
          <a:xfrm>
            <a:off x="1143000" y="6286500"/>
            <a:ext cx="65722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 </a:t>
            </a:r>
            <a:r>
              <a:rPr lang="fr-FR" sz="2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Worldwide</a:t>
            </a:r>
            <a:r>
              <a:rPr lang="fr-FR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Neuroscience Network?</a:t>
            </a:r>
            <a:endParaRPr lang="en-US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71686" name="Picture 3" descr="C:\Users\Haribo\Pictures\earth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7613" y="3286125"/>
            <a:ext cx="29940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5286375" y="2714625"/>
            <a:ext cx="3786188" cy="3357563"/>
          </a:xfrm>
          <a:prstGeom prst="wedgeRectCallout">
            <a:avLst>
              <a:gd name="adj1" fmla="val -61083"/>
              <a:gd name="adj2" fmla="val 26830"/>
            </a:avLst>
          </a:prstGeom>
          <a:gradFill>
            <a:gsLst>
              <a:gs pos="0">
                <a:srgbClr val="FFC000"/>
              </a:gs>
              <a:gs pos="35000">
                <a:srgbClr val="FFC000"/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FR" i="1">
                <a:solidFill>
                  <a:srgbClr val="000000"/>
                </a:solidFill>
              </a:rPr>
              <a:t>Potential infrastructure of:</a:t>
            </a:r>
          </a:p>
          <a:p>
            <a:pPr algn="ctr">
              <a:defRPr/>
            </a:pPr>
            <a:endParaRPr lang="fr-FR">
              <a:solidFill>
                <a:srgbClr val="000000"/>
              </a:solidFill>
            </a:endParaRPr>
          </a:p>
          <a:p>
            <a:pPr>
              <a:defRPr/>
            </a:pPr>
            <a:r>
              <a:rPr lang="fr-FR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6’000 Cores </a:t>
            </a:r>
            <a:r>
              <a:rPr lang="fr-FR">
                <a:solidFill>
                  <a:srgbClr val="000000"/>
                </a:solidFill>
              </a:rPr>
              <a:t>for </a:t>
            </a:r>
            <a:r>
              <a:rPr lang="fr-FR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200TB</a:t>
            </a:r>
            <a:r>
              <a:rPr lang="fr-FR">
                <a:solidFill>
                  <a:srgbClr val="000000"/>
                </a:solidFill>
              </a:rPr>
              <a:t> of storage</a:t>
            </a:r>
          </a:p>
          <a:p>
            <a:pPr algn="ctr">
              <a:defRPr/>
            </a:pPr>
            <a:endParaRPr lang="fr-FR">
              <a:solidFill>
                <a:srgbClr val="000000"/>
              </a:solidFill>
            </a:endParaRPr>
          </a:p>
          <a:p>
            <a:pPr>
              <a:defRPr/>
            </a:pPr>
            <a:r>
              <a:rPr lang="fr-FR" i="1">
                <a:solidFill>
                  <a:srgbClr val="000000"/>
                </a:solidFill>
              </a:rPr>
              <a:t>Offering advanced capabilities:</a:t>
            </a:r>
          </a:p>
          <a:p>
            <a:pPr algn="ctr">
              <a:defRPr/>
            </a:pPr>
            <a:endParaRPr lang="fr-FR">
              <a:solidFill>
                <a:srgbClr val="000000"/>
              </a:solidFill>
            </a:endParaRPr>
          </a:p>
          <a:p>
            <a:pPr>
              <a:buFontTx/>
              <a:buChar char="-"/>
              <a:defRPr/>
            </a:pPr>
            <a:r>
              <a:rPr lang="fr-FR">
                <a:solidFill>
                  <a:srgbClr val="000000"/>
                </a:solidFill>
              </a:rPr>
              <a:t> State-of-the-art </a:t>
            </a:r>
          </a:p>
          <a:p>
            <a:pPr>
              <a:buFontTx/>
              <a:buChar char="-"/>
              <a:defRPr/>
            </a:pPr>
            <a:r>
              <a:rPr lang="fr-FR">
                <a:solidFill>
                  <a:srgbClr val="000000"/>
                </a:solidFill>
              </a:rPr>
              <a:t> Main</a:t>
            </a:r>
            <a:r>
              <a:rPr lang="fr-FR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Statistical Toolkits</a:t>
            </a:r>
            <a:endParaRPr lang="fr-FR">
              <a:solidFill>
                <a:srgbClr val="000000"/>
              </a:solidFill>
            </a:endParaRPr>
          </a:p>
          <a:p>
            <a:pPr>
              <a:defRPr/>
            </a:pPr>
            <a:r>
              <a:rPr lang="fr-FR">
                <a:solidFill>
                  <a:srgbClr val="000000"/>
                </a:solidFill>
              </a:rPr>
              <a:t>- A wide range of </a:t>
            </a:r>
          </a:p>
          <a:p>
            <a:pPr>
              <a:defRPr/>
            </a:pPr>
            <a:r>
              <a:rPr lang="fr-FR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generic medical services </a:t>
            </a:r>
          </a:p>
          <a:p>
            <a:pPr algn="ctr"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1143000" y="-357188"/>
            <a:ext cx="8001000" cy="1143001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r">
              <a:defRPr/>
            </a:pPr>
            <a:endParaRPr lang="es-ES" sz="2400" b="1" kern="0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algn="r">
              <a:defRPr/>
            </a:pPr>
            <a:r>
              <a:rPr lang="es-ES" sz="2400" b="1" kern="0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International </a:t>
            </a:r>
            <a:r>
              <a:rPr lang="es-ES" sz="2400" b="1" kern="0" dirty="0" err="1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Cooperation</a:t>
            </a:r>
            <a:endParaRPr lang="es-ES" sz="2400" b="1" kern="0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algn="r">
              <a:defRPr/>
            </a:pPr>
            <a:r>
              <a:rPr lang="es-ES" sz="2400" i="1" dirty="0" err="1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Related</a:t>
            </a:r>
            <a:r>
              <a:rPr lang="es-ES" sz="2400" i="1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</a:t>
            </a:r>
            <a:r>
              <a:rPr lang="es-ES" sz="2400" i="1" dirty="0" err="1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Initiatives</a:t>
            </a:r>
            <a:endParaRPr lang="es-ES" sz="2400" i="1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5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5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5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67" descr="Immagine1"/>
          <p:cNvPicPr>
            <a:picLocks noChangeAspect="1" noChangeArrowheads="1"/>
          </p:cNvPicPr>
          <p:nvPr/>
        </p:nvPicPr>
        <p:blipFill>
          <a:blip r:embed="rId2"/>
          <a:srcRect t="13806"/>
          <a:stretch>
            <a:fillRect/>
          </a:stretch>
        </p:blipFill>
        <p:spPr bwMode="auto">
          <a:xfrm>
            <a:off x="1116013" y="0"/>
            <a:ext cx="80279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500188" y="2643188"/>
            <a:ext cx="7416800" cy="1558925"/>
          </a:xfrm>
          <a:prstGeom prst="rect">
            <a:avLst/>
          </a:prstGeom>
          <a:solidFill>
            <a:schemeClr val="tx1">
              <a:alpha val="13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endParaRPr lang="fr-FR" sz="3600" b="1" i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endParaRPr lang="fr-FR" sz="3600" b="1" i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r>
              <a:rPr lang="fr-FR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Problem</a:t>
            </a:r>
            <a:r>
              <a:rPr lang="fr-FR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Description &amp; Objectives</a:t>
            </a:r>
          </a:p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endParaRPr lang="it-IT" sz="6000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1357313" y="1385888"/>
            <a:ext cx="7632700" cy="5257800"/>
          </a:xfrm>
          <a:prstGeom prst="flowChartAlternateProcess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+mn-lt"/>
            </a:endParaRPr>
          </a:p>
        </p:txBody>
      </p:sp>
      <p:sp>
        <p:nvSpPr>
          <p:cNvPr id="8" name="Rectangle 40"/>
          <p:cNvSpPr>
            <a:spLocks noChangeArrowheads="1"/>
          </p:cNvSpPr>
          <p:nvPr/>
        </p:nvSpPr>
        <p:spPr bwMode="auto">
          <a:xfrm>
            <a:off x="1500188" y="-71438"/>
            <a:ext cx="7643812" cy="611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r>
              <a:rPr lang="en-GB" sz="2800" b="1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Imaging Markers for Alzheimer’s</a:t>
            </a:r>
          </a:p>
          <a:p>
            <a:pPr algn="r">
              <a:defRPr/>
            </a:pPr>
            <a:r>
              <a:rPr lang="en-GB" sz="2400" i="1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Gray Matter Loss</a:t>
            </a:r>
          </a:p>
          <a:p>
            <a:pPr algn="r">
              <a:defRPr/>
            </a:pPr>
            <a:endParaRPr lang="fr-FR" sz="2400" b="1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algn="r">
              <a:defRPr/>
            </a:pPr>
            <a:endParaRPr lang="en-GB" sz="2800" b="1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>
              <a:defRPr/>
            </a:pPr>
            <a:r>
              <a:rPr lang="en-GB" sz="2800" b="1" dirty="0">
                <a:solidFill>
                  <a:srgbClr val="333399">
                    <a:lumMod val="20000"/>
                    <a:lumOff val="80000"/>
                  </a:srgbClr>
                </a:solidFill>
                <a:latin typeface="+mn-lt"/>
              </a:rPr>
              <a:t>     Isolated 	   Early         Consolidated</a:t>
            </a:r>
          </a:p>
          <a:p>
            <a:pPr>
              <a:defRPr/>
            </a:pPr>
            <a:r>
              <a:rPr lang="en-GB" sz="2800" b="1" dirty="0">
                <a:solidFill>
                  <a:srgbClr val="333399">
                    <a:lumMod val="20000"/>
                    <a:lumOff val="80000"/>
                  </a:srgbClr>
                </a:solidFill>
                <a:latin typeface="+mn-lt"/>
              </a:rPr>
              <a:t>     Memory        Disability         </a:t>
            </a:r>
            <a:r>
              <a:rPr lang="en-GB" sz="2800" b="1" dirty="0" err="1">
                <a:solidFill>
                  <a:srgbClr val="333399">
                    <a:lumMod val="20000"/>
                    <a:lumOff val="80000"/>
                  </a:srgbClr>
                </a:solidFill>
                <a:latin typeface="+mn-lt"/>
              </a:rPr>
              <a:t>Disability</a:t>
            </a:r>
            <a:endParaRPr lang="en-GB" sz="2800" b="1" dirty="0">
              <a:solidFill>
                <a:srgbClr val="333399">
                  <a:lumMod val="20000"/>
                  <a:lumOff val="80000"/>
                </a:srgbClr>
              </a:solidFill>
              <a:latin typeface="+mn-lt"/>
            </a:endParaRPr>
          </a:p>
          <a:p>
            <a:pPr>
              <a:defRPr/>
            </a:pPr>
            <a:r>
              <a:rPr lang="en-GB" sz="2800" b="1" dirty="0">
                <a:solidFill>
                  <a:srgbClr val="333399">
                    <a:lumMod val="20000"/>
                    <a:lumOff val="80000"/>
                  </a:srgbClr>
                </a:solidFill>
                <a:latin typeface="+mn-lt"/>
              </a:rPr>
              <a:t>    Problems  </a:t>
            </a:r>
            <a:endParaRPr lang="it-IT" sz="2800" b="1" dirty="0">
              <a:solidFill>
                <a:srgbClr val="333399">
                  <a:lumMod val="20000"/>
                  <a:lumOff val="80000"/>
                </a:srgbClr>
              </a:solidFill>
              <a:latin typeface="+mn-lt"/>
            </a:endParaRPr>
          </a:p>
        </p:txBody>
      </p:sp>
      <p:pic>
        <p:nvPicPr>
          <p:cNvPr id="1026" name="Picture 2" descr="C:\Users\Haribo\Desktop\slice1.png"/>
          <p:cNvPicPr>
            <a:picLocks noChangeAspect="1" noChangeArrowheads="1"/>
          </p:cNvPicPr>
          <p:nvPr/>
        </p:nvPicPr>
        <p:blipFill>
          <a:blip r:embed="rId2" cstate="print"/>
          <a:srcRect l="1353" t="1732" r="3679" b="442"/>
          <a:stretch>
            <a:fillRect/>
          </a:stretch>
        </p:blipFill>
        <p:spPr bwMode="auto">
          <a:xfrm>
            <a:off x="1785918" y="3143248"/>
            <a:ext cx="1784834" cy="2928958"/>
          </a:xfrm>
          <a:prstGeom prst="roundRect">
            <a:avLst/>
          </a:prstGeom>
          <a:noFill/>
        </p:spPr>
      </p:pic>
      <p:pic>
        <p:nvPicPr>
          <p:cNvPr id="1027" name="Picture 3" descr="C:\Users\Haribo\Desktop\slice2.png"/>
          <p:cNvPicPr>
            <a:picLocks noChangeAspect="1" noChangeArrowheads="1"/>
          </p:cNvPicPr>
          <p:nvPr/>
        </p:nvPicPr>
        <p:blipFill>
          <a:blip r:embed="rId3" cstate="print"/>
          <a:srcRect l="1292" t="1358" r="1083" b="815"/>
          <a:stretch>
            <a:fillRect/>
          </a:stretch>
        </p:blipFill>
        <p:spPr bwMode="auto">
          <a:xfrm>
            <a:off x="4068312" y="3130548"/>
            <a:ext cx="2029286" cy="3092246"/>
          </a:xfrm>
          <a:prstGeom prst="roundRect">
            <a:avLst/>
          </a:prstGeom>
          <a:noFill/>
        </p:spPr>
      </p:pic>
      <p:pic>
        <p:nvPicPr>
          <p:cNvPr id="1028" name="Picture 4" descr="C:\Users\Haribo\Desktop\slice3.png"/>
          <p:cNvPicPr>
            <a:picLocks noChangeAspect="1" noChangeArrowheads="1"/>
          </p:cNvPicPr>
          <p:nvPr/>
        </p:nvPicPr>
        <p:blipFill>
          <a:blip r:embed="rId4" cstate="print"/>
          <a:srcRect l="1702" t="1931" r="8560" b="508"/>
          <a:stretch>
            <a:fillRect/>
          </a:stretch>
        </p:blipFill>
        <p:spPr bwMode="auto">
          <a:xfrm>
            <a:off x="6572264" y="3187310"/>
            <a:ext cx="1902038" cy="3027772"/>
          </a:xfrm>
          <a:prstGeom prst="roundRect">
            <a:avLst/>
          </a:prstGeom>
          <a:noFill/>
        </p:spPr>
      </p:pic>
      <p:pic>
        <p:nvPicPr>
          <p:cNvPr id="45062" name="Picture 9" descr="img1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0"/>
            <a:ext cx="1428750" cy="106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0"/>
          <p:cNvSpPr>
            <a:spLocks noChangeArrowheads="1"/>
          </p:cNvSpPr>
          <p:nvPr/>
        </p:nvSpPr>
        <p:spPr bwMode="auto">
          <a:xfrm>
            <a:off x="1500188" y="-71438"/>
            <a:ext cx="7643812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r>
              <a:rPr lang="en-GB" sz="2800" b="1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Imaging Markers &amp; Pipelines</a:t>
            </a:r>
          </a:p>
          <a:p>
            <a:pPr algn="r">
              <a:defRPr/>
            </a:pPr>
            <a:r>
              <a:rPr lang="fr-FR" sz="2400" i="1" dirty="0" err="1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Toolkits</a:t>
            </a:r>
            <a:endParaRPr lang="en-GB" sz="2400" i="1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1285875" y="1357313"/>
            <a:ext cx="7715250" cy="2357437"/>
          </a:xfrm>
          <a:prstGeom prst="roundRect">
            <a:avLst/>
          </a:prstGeom>
          <a:solidFill>
            <a:srgbClr val="FFC000">
              <a:alpha val="31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What are markers used for?</a:t>
            </a:r>
          </a:p>
          <a:p>
            <a:pPr algn="ctr">
              <a:defRPr/>
            </a:pPr>
            <a:endParaRPr lang="fr-FR" sz="1000">
              <a:solidFill>
                <a:schemeClr val="tx1"/>
              </a:solidFill>
            </a:endParaRPr>
          </a:p>
          <a:p>
            <a:pPr lvl="1">
              <a:buFontTx/>
              <a:buChar char="-"/>
              <a:defRPr/>
            </a:pPr>
            <a:r>
              <a:rPr lang="fr-FR">
                <a:solidFill>
                  <a:schemeClr val="tx1"/>
                </a:solidFill>
              </a:rPr>
              <a:t> </a:t>
            </a:r>
            <a:r>
              <a:rPr lang="fr-FR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To support </a:t>
            </a:r>
            <a:r>
              <a:rPr lang="fr-FR">
                <a:solidFill>
                  <a:schemeClr val="tx1"/>
                </a:solidFill>
              </a:rPr>
              <a:t>physicians in </a:t>
            </a:r>
            <a:r>
              <a:rPr lang="fr-FR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diagnosing </a:t>
            </a:r>
            <a:r>
              <a:rPr lang="fr-FR">
                <a:solidFill>
                  <a:schemeClr val="tx1"/>
                </a:solidFill>
              </a:rPr>
              <a:t>diseases,</a:t>
            </a:r>
          </a:p>
          <a:p>
            <a:pPr lvl="1">
              <a:buFontTx/>
              <a:buChar char="-"/>
              <a:defRPr/>
            </a:pPr>
            <a:r>
              <a:rPr lang="fr-FR">
                <a:solidFill>
                  <a:schemeClr val="tx1"/>
                </a:solidFill>
              </a:rPr>
              <a:t> </a:t>
            </a:r>
            <a:r>
              <a:rPr lang="fr-FR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To measure</a:t>
            </a:r>
            <a:r>
              <a:rPr lang="fr-FR">
                <a:solidFill>
                  <a:schemeClr val="tx1"/>
                </a:solidFill>
              </a:rPr>
              <a:t> disease </a:t>
            </a:r>
            <a:r>
              <a:rPr lang="fr-FR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evolution</a:t>
            </a:r>
            <a:r>
              <a:rPr lang="fr-FR">
                <a:solidFill>
                  <a:schemeClr val="tx1"/>
                </a:solidFill>
              </a:rPr>
              <a:t>,</a:t>
            </a:r>
          </a:p>
          <a:p>
            <a:pPr lvl="1">
              <a:buFontTx/>
              <a:buChar char="-"/>
              <a:defRPr/>
            </a:pPr>
            <a:r>
              <a:rPr lang="fr-FR">
                <a:solidFill>
                  <a:schemeClr val="tx1"/>
                </a:solidFill>
              </a:rPr>
              <a:t> </a:t>
            </a:r>
            <a:r>
              <a:rPr lang="fr-FR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To assess</a:t>
            </a:r>
            <a:r>
              <a:rPr lang="fr-FR">
                <a:solidFill>
                  <a:schemeClr val="tx1"/>
                </a:solidFill>
              </a:rPr>
              <a:t> treatment(s)/drug(s) </a:t>
            </a:r>
            <a:r>
              <a:rPr lang="fr-FR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efficacy</a:t>
            </a:r>
            <a:r>
              <a:rPr lang="fr-FR">
                <a:solidFill>
                  <a:schemeClr val="tx1"/>
                </a:solidFill>
              </a:rPr>
              <a:t>,</a:t>
            </a:r>
            <a:r>
              <a:rPr lang="fr-FR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supporting pharma</a:t>
            </a:r>
            <a:r>
              <a:rPr lang="fr-FR">
                <a:solidFill>
                  <a:schemeClr val="tx1"/>
                </a:solidFill>
              </a:rPr>
              <a:t>   </a:t>
            </a:r>
          </a:p>
          <a:p>
            <a:pPr lvl="1">
              <a:defRPr/>
            </a:pPr>
            <a:r>
              <a:rPr lang="fr-FR">
                <a:solidFill>
                  <a:schemeClr val="tx1"/>
                </a:solidFill>
              </a:rPr>
              <a:t>   industries in </a:t>
            </a:r>
            <a:r>
              <a:rPr lang="fr-FR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drug developments</a:t>
            </a:r>
            <a:r>
              <a:rPr lang="fr-FR">
                <a:solidFill>
                  <a:schemeClr val="tx1"/>
                </a:solidFill>
              </a:rPr>
              <a:t>,</a:t>
            </a:r>
          </a:p>
          <a:p>
            <a:pPr lvl="1">
              <a:buFontTx/>
              <a:buChar char="-"/>
              <a:defRPr/>
            </a:pPr>
            <a:r>
              <a:rPr lang="fr-FR">
                <a:solidFill>
                  <a:schemeClr val="tx1"/>
                </a:solidFill>
              </a:rPr>
              <a:t> </a:t>
            </a:r>
            <a:r>
              <a:rPr lang="fr-FR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To further understand </a:t>
            </a:r>
            <a:r>
              <a:rPr lang="fr-FR">
                <a:solidFill>
                  <a:schemeClr val="tx1"/>
                </a:solidFill>
              </a:rPr>
              <a:t>diseases and brain anatomy and functions 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1285875" y="4214813"/>
            <a:ext cx="7715250" cy="2357437"/>
          </a:xfrm>
          <a:prstGeom prst="roundRect">
            <a:avLst/>
          </a:prstGeom>
          <a:solidFill>
            <a:srgbClr val="FFC000">
              <a:alpha val="31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How do such markers materialize?</a:t>
            </a:r>
          </a:p>
          <a:p>
            <a:pPr algn="ctr">
              <a:defRPr/>
            </a:pPr>
            <a:endParaRPr lang="fr-FR" sz="200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lvl="1">
              <a:buFontTx/>
              <a:buChar char="-"/>
              <a:defRPr/>
            </a:pPr>
            <a:r>
              <a:rPr lang="fr-FR">
                <a:solidFill>
                  <a:schemeClr val="tx1"/>
                </a:solidFill>
              </a:rPr>
              <a:t> </a:t>
            </a:r>
            <a:r>
              <a:rPr lang="fr-FR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Data mining Algorithms and Pipelines </a:t>
            </a:r>
            <a:r>
              <a:rPr lang="fr-FR">
                <a:solidFill>
                  <a:schemeClr val="tx1"/>
                </a:solidFill>
              </a:rPr>
              <a:t>of Algorithms</a:t>
            </a:r>
          </a:p>
          <a:p>
            <a:pPr lvl="1">
              <a:buFontTx/>
              <a:buChar char="-"/>
              <a:defRPr/>
            </a:pPr>
            <a:r>
              <a:rPr lang="fr-FR">
                <a:solidFill>
                  <a:schemeClr val="tx1"/>
                </a:solidFill>
              </a:rPr>
              <a:t> </a:t>
            </a:r>
            <a:r>
              <a:rPr lang="fr-FR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Heterogeneous</a:t>
            </a:r>
            <a:r>
              <a:rPr lang="fr-FR">
                <a:solidFill>
                  <a:schemeClr val="tx1"/>
                </a:solidFill>
              </a:rPr>
              <a:t> Algorithms and Pipelines toolkits (I.e. FSL, MRIcron, FreeSurfer, MNI/BIC, LONI, SPM, etc..)</a:t>
            </a:r>
          </a:p>
        </p:txBody>
      </p:sp>
      <p:pic>
        <p:nvPicPr>
          <p:cNvPr id="46084" name="Picture 9" descr="img1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0"/>
            <a:ext cx="1428750" cy="106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orme libre 11"/>
          <p:cNvSpPr/>
          <p:nvPr/>
        </p:nvSpPr>
        <p:spPr>
          <a:xfrm>
            <a:off x="5908675" y="3952875"/>
            <a:ext cx="804863" cy="695325"/>
          </a:xfrm>
          <a:custGeom>
            <a:avLst/>
            <a:gdLst>
              <a:gd name="connsiteX0" fmla="*/ 0 w 804672"/>
              <a:gd name="connsiteY0" fmla="*/ 284480 h 694944"/>
              <a:gd name="connsiteX1" fmla="*/ 146304 w 804672"/>
              <a:gd name="connsiteY1" fmla="*/ 345440 h 694944"/>
              <a:gd name="connsiteX2" fmla="*/ 256032 w 804672"/>
              <a:gd name="connsiteY2" fmla="*/ 52832 h 694944"/>
              <a:gd name="connsiteX3" fmla="*/ 390144 w 804672"/>
              <a:gd name="connsiteY3" fmla="*/ 662432 h 694944"/>
              <a:gd name="connsiteX4" fmla="*/ 524256 w 804672"/>
              <a:gd name="connsiteY4" fmla="*/ 247904 h 694944"/>
              <a:gd name="connsiteX5" fmla="*/ 597408 w 804672"/>
              <a:gd name="connsiteY5" fmla="*/ 394208 h 694944"/>
              <a:gd name="connsiteX6" fmla="*/ 682752 w 804672"/>
              <a:gd name="connsiteY6" fmla="*/ 260096 h 694944"/>
              <a:gd name="connsiteX7" fmla="*/ 804672 w 804672"/>
              <a:gd name="connsiteY7" fmla="*/ 260096 h 694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4672" h="694944">
                <a:moveTo>
                  <a:pt x="0" y="284480"/>
                </a:moveTo>
                <a:cubicBezTo>
                  <a:pt x="51816" y="334264"/>
                  <a:pt x="103632" y="384048"/>
                  <a:pt x="146304" y="345440"/>
                </a:cubicBezTo>
                <a:cubicBezTo>
                  <a:pt x="188976" y="306832"/>
                  <a:pt x="215392" y="0"/>
                  <a:pt x="256032" y="52832"/>
                </a:cubicBezTo>
                <a:cubicBezTo>
                  <a:pt x="296672" y="105664"/>
                  <a:pt x="345440" y="629920"/>
                  <a:pt x="390144" y="662432"/>
                </a:cubicBezTo>
                <a:cubicBezTo>
                  <a:pt x="434848" y="694944"/>
                  <a:pt x="489712" y="292608"/>
                  <a:pt x="524256" y="247904"/>
                </a:cubicBezTo>
                <a:cubicBezTo>
                  <a:pt x="558800" y="203200"/>
                  <a:pt x="570992" y="392176"/>
                  <a:pt x="597408" y="394208"/>
                </a:cubicBezTo>
                <a:cubicBezTo>
                  <a:pt x="623824" y="396240"/>
                  <a:pt x="648208" y="282448"/>
                  <a:pt x="682752" y="260096"/>
                </a:cubicBezTo>
                <a:cubicBezTo>
                  <a:pt x="717296" y="237744"/>
                  <a:pt x="760984" y="248920"/>
                  <a:pt x="804672" y="260096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cxnSp>
        <p:nvCxnSpPr>
          <p:cNvPr id="14" name="Connecteur droit 13"/>
          <p:cNvCxnSpPr/>
          <p:nvPr/>
        </p:nvCxnSpPr>
        <p:spPr>
          <a:xfrm>
            <a:off x="6715125" y="4214813"/>
            <a:ext cx="1214438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7171" name="Picture 3" descr="C:\Users\Haribo\Documents\My Documents\Projects\neuGRID\Meetings\2009-09-21-25 EGEE09 Conference, Barcelona, Spain\Demonstration\Presentation\Resources\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4658" y="4000504"/>
            <a:ext cx="1447776" cy="12144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" name="Forme libre 15"/>
          <p:cNvSpPr/>
          <p:nvPr/>
        </p:nvSpPr>
        <p:spPr>
          <a:xfrm>
            <a:off x="5929313" y="1095375"/>
            <a:ext cx="804862" cy="695325"/>
          </a:xfrm>
          <a:custGeom>
            <a:avLst/>
            <a:gdLst>
              <a:gd name="connsiteX0" fmla="*/ 0 w 804672"/>
              <a:gd name="connsiteY0" fmla="*/ 284480 h 694944"/>
              <a:gd name="connsiteX1" fmla="*/ 146304 w 804672"/>
              <a:gd name="connsiteY1" fmla="*/ 345440 h 694944"/>
              <a:gd name="connsiteX2" fmla="*/ 256032 w 804672"/>
              <a:gd name="connsiteY2" fmla="*/ 52832 h 694944"/>
              <a:gd name="connsiteX3" fmla="*/ 390144 w 804672"/>
              <a:gd name="connsiteY3" fmla="*/ 662432 h 694944"/>
              <a:gd name="connsiteX4" fmla="*/ 524256 w 804672"/>
              <a:gd name="connsiteY4" fmla="*/ 247904 h 694944"/>
              <a:gd name="connsiteX5" fmla="*/ 597408 w 804672"/>
              <a:gd name="connsiteY5" fmla="*/ 394208 h 694944"/>
              <a:gd name="connsiteX6" fmla="*/ 682752 w 804672"/>
              <a:gd name="connsiteY6" fmla="*/ 260096 h 694944"/>
              <a:gd name="connsiteX7" fmla="*/ 804672 w 804672"/>
              <a:gd name="connsiteY7" fmla="*/ 260096 h 694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4672" h="694944">
                <a:moveTo>
                  <a:pt x="0" y="284480"/>
                </a:moveTo>
                <a:cubicBezTo>
                  <a:pt x="51816" y="334264"/>
                  <a:pt x="103632" y="384048"/>
                  <a:pt x="146304" y="345440"/>
                </a:cubicBezTo>
                <a:cubicBezTo>
                  <a:pt x="188976" y="306832"/>
                  <a:pt x="215392" y="0"/>
                  <a:pt x="256032" y="52832"/>
                </a:cubicBezTo>
                <a:cubicBezTo>
                  <a:pt x="296672" y="105664"/>
                  <a:pt x="345440" y="629920"/>
                  <a:pt x="390144" y="662432"/>
                </a:cubicBezTo>
                <a:cubicBezTo>
                  <a:pt x="434848" y="694944"/>
                  <a:pt x="489712" y="292608"/>
                  <a:pt x="524256" y="247904"/>
                </a:cubicBezTo>
                <a:cubicBezTo>
                  <a:pt x="558800" y="203200"/>
                  <a:pt x="570992" y="392176"/>
                  <a:pt x="597408" y="394208"/>
                </a:cubicBezTo>
                <a:cubicBezTo>
                  <a:pt x="623824" y="396240"/>
                  <a:pt x="648208" y="282448"/>
                  <a:pt x="682752" y="260096"/>
                </a:cubicBezTo>
                <a:cubicBezTo>
                  <a:pt x="717296" y="237744"/>
                  <a:pt x="760984" y="248920"/>
                  <a:pt x="804672" y="260096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cxnSp>
        <p:nvCxnSpPr>
          <p:cNvPr id="17" name="Connecteur droit 16"/>
          <p:cNvCxnSpPr/>
          <p:nvPr/>
        </p:nvCxnSpPr>
        <p:spPr>
          <a:xfrm>
            <a:off x="6735763" y="1357313"/>
            <a:ext cx="1214437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7170" name="Picture 2" descr="C:\Users\Haribo\Desktop\Diagnosing.png"/>
          <p:cNvPicPr>
            <a:picLocks noChangeAspect="1" noChangeArrowheads="1"/>
          </p:cNvPicPr>
          <p:nvPr/>
        </p:nvPicPr>
        <p:blipFill>
          <a:blip r:embed="rId4" cstate="print"/>
          <a:srcRect t="5824"/>
          <a:stretch>
            <a:fillRect/>
          </a:stretch>
        </p:blipFill>
        <p:spPr bwMode="auto">
          <a:xfrm>
            <a:off x="7358082" y="1165655"/>
            <a:ext cx="1465336" cy="14403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5" y="890588"/>
            <a:ext cx="5000625" cy="1538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1143000" y="-357188"/>
            <a:ext cx="8001000" cy="1143001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r">
              <a:defRPr/>
            </a:pPr>
            <a:endParaRPr lang="es-ES" sz="2400" b="1" kern="0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algn="r">
              <a:defRPr/>
            </a:pPr>
            <a:r>
              <a:rPr lang="es-ES" sz="2800" b="1" dirty="0" err="1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Imaging</a:t>
            </a:r>
            <a:r>
              <a:rPr lang="es-ES" sz="2800" b="1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</a:t>
            </a:r>
            <a:r>
              <a:rPr lang="es-ES" sz="2800" b="1" dirty="0" err="1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Markers</a:t>
            </a:r>
            <a:r>
              <a:rPr lang="es-ES" sz="2800" b="1" dirty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Pipelines</a:t>
            </a:r>
          </a:p>
          <a:p>
            <a:pPr algn="r">
              <a:defRPr/>
            </a:pPr>
            <a:r>
              <a:rPr lang="es-ES" sz="2000" i="1" kern="0" dirty="0" err="1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Characteristics</a:t>
            </a:r>
            <a:endParaRPr lang="es-ES" sz="2000" i="1" kern="0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cxnSp>
        <p:nvCxnSpPr>
          <p:cNvPr id="9" name="Forme 8"/>
          <p:cNvCxnSpPr>
            <a:stCxn id="1026" idx="1"/>
          </p:cNvCxnSpPr>
          <p:nvPr/>
        </p:nvCxnSpPr>
        <p:spPr>
          <a:xfrm rot="10800000" flipV="1">
            <a:off x="3214688" y="1658938"/>
            <a:ext cx="928687" cy="12700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7108" name="ZoneTexte 13"/>
          <p:cNvSpPr txBox="1">
            <a:spLocks noChangeArrowheads="1"/>
          </p:cNvSpPr>
          <p:nvPr/>
        </p:nvSpPr>
        <p:spPr bwMode="auto">
          <a:xfrm>
            <a:off x="2125663" y="1282700"/>
            <a:ext cx="15176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rgbClr val="000000"/>
                </a:solidFill>
              </a:rPr>
              <a:t>       Pipeline </a:t>
            </a:r>
          </a:p>
          <a:p>
            <a:r>
              <a:rPr lang="fr-FR">
                <a:solidFill>
                  <a:srgbClr val="000000"/>
                </a:solidFill>
              </a:rPr>
              <a:t>Anatomy</a:t>
            </a:r>
            <a:endParaRPr lang="en-GB">
              <a:solidFill>
                <a:srgbClr val="000000"/>
              </a:solidFill>
            </a:endParaRPr>
          </a:p>
        </p:txBody>
      </p:sp>
      <p:pic>
        <p:nvPicPr>
          <p:cNvPr id="16" name="Picture 7" descr="Figure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3000372"/>
            <a:ext cx="1193993" cy="1714512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7" descr="Figure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3755396"/>
            <a:ext cx="1357322" cy="1888183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7" descr="Figure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0958" y="4538838"/>
            <a:ext cx="1428760" cy="2092167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Rectangle 17"/>
          <p:cNvSpPr/>
          <p:nvPr/>
        </p:nvSpPr>
        <p:spPr>
          <a:xfrm>
            <a:off x="1214438" y="2928938"/>
            <a:ext cx="5429250" cy="36322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Tx/>
              <a:buAutoNum type="arabicPeriod"/>
              <a:defRPr/>
            </a:pPr>
            <a:r>
              <a:rPr lang="en-US" sz="2000" dirty="0">
                <a:solidFill>
                  <a:srgbClr val="000000"/>
                </a:solidFill>
                <a:latin typeface="+mn-lt"/>
              </a:rPr>
              <a:t>Pipelines encompass </a:t>
            </a:r>
            <a:r>
              <a:rPr lang="en-US" sz="20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Knowledge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Tx/>
              <a:buAutoNum type="arabicPeriod"/>
              <a:defRPr/>
            </a:pPr>
            <a:r>
              <a:rPr lang="en-US" sz="2000" dirty="0">
                <a:solidFill>
                  <a:srgbClr val="000000"/>
                </a:solidFill>
                <a:latin typeface="+mn-lt"/>
              </a:rPr>
              <a:t>Pipelines are </a:t>
            </a:r>
            <a:r>
              <a:rPr lang="en-US" sz="20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Heterogeneous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Tx/>
              <a:buAutoNum type="arabicPeriod"/>
              <a:defRPr/>
            </a:pPr>
            <a:r>
              <a:rPr lang="en-US" sz="2000" dirty="0">
                <a:solidFill>
                  <a:srgbClr val="000000"/>
                </a:solidFill>
                <a:latin typeface="+mn-lt"/>
              </a:rPr>
              <a:t>Pipelines are sometimes </a:t>
            </a:r>
            <a:r>
              <a:rPr lang="en-US" sz="20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Interactive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Tx/>
              <a:buAutoNum type="arabicPeriod"/>
              <a:defRPr/>
            </a:pPr>
            <a:r>
              <a:rPr lang="en-US" sz="2000" dirty="0">
                <a:solidFill>
                  <a:srgbClr val="000000"/>
                </a:solidFill>
                <a:latin typeface="+mn-lt"/>
              </a:rPr>
              <a:t>Pipelines are </a:t>
            </a:r>
            <a:r>
              <a:rPr lang="en-US" sz="20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Iterative</a:t>
            </a:r>
            <a:r>
              <a:rPr lang="en-US" sz="2000" dirty="0">
                <a:solidFill>
                  <a:srgbClr val="000000"/>
                </a:solidFill>
                <a:latin typeface="+mn-lt"/>
              </a:rPr>
              <a:t> and </a:t>
            </a:r>
            <a:r>
              <a:rPr lang="en-US" sz="20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Recursive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Tx/>
              <a:buAutoNum type="arabicPeriod"/>
              <a:defRPr/>
            </a:pPr>
            <a:r>
              <a:rPr lang="en-US" sz="2000" dirty="0">
                <a:solidFill>
                  <a:srgbClr val="000000"/>
                </a:solidFill>
                <a:latin typeface="+mn-lt"/>
              </a:rPr>
              <a:t>Pipelines are mainly </a:t>
            </a:r>
            <a:r>
              <a:rPr lang="en-US" sz="20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Task-based</a:t>
            </a:r>
            <a:endParaRPr lang="en-GB" sz="2800" u="sng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  <a:cs typeface="Times New Roman"/>
            </a:endParaRP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Tx/>
              <a:buAutoNum type="arabicPeriod"/>
              <a:defRPr/>
            </a:pPr>
            <a:r>
              <a:rPr lang="en-US" sz="2000" dirty="0">
                <a:solidFill>
                  <a:srgbClr val="000000"/>
                </a:solidFill>
                <a:latin typeface="+mn-lt"/>
              </a:rPr>
              <a:t>Pipelines are mainly </a:t>
            </a:r>
            <a:r>
              <a:rPr lang="en-US" sz="20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Sequential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Tx/>
              <a:buAutoNum type="arabicPeriod"/>
              <a:defRPr/>
            </a:pPr>
            <a:r>
              <a:rPr lang="it-IT" sz="2000" dirty="0">
                <a:solidFill>
                  <a:srgbClr val="000000"/>
                </a:solidFill>
                <a:latin typeface="+mn-lt"/>
              </a:rPr>
              <a:t>Pipelines are </a:t>
            </a:r>
            <a:r>
              <a:rPr lang="it-IT" sz="20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Computing Intensive</a:t>
            </a:r>
            <a:endParaRPr lang="en-GB" sz="2800" u="sng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  <a:cs typeface="Times New Roman"/>
            </a:endParaRP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Tx/>
              <a:buAutoNum type="arabicPeriod"/>
              <a:defRPr/>
            </a:pPr>
            <a:r>
              <a:rPr lang="en-US" sz="2000" dirty="0">
                <a:solidFill>
                  <a:srgbClr val="000000"/>
                </a:solidFill>
                <a:latin typeface="+mn-lt"/>
              </a:rPr>
              <a:t>Pipelines are </a:t>
            </a:r>
            <a:r>
              <a:rPr lang="en-US" sz="20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Data Intensive</a:t>
            </a:r>
            <a:endParaRPr lang="en-GB" sz="2800" u="sng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47113" name="Picture 9" descr="img1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0"/>
            <a:ext cx="1428750" cy="106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67" descr="Immagine1"/>
          <p:cNvPicPr>
            <a:picLocks noChangeAspect="1" noChangeArrowheads="1"/>
          </p:cNvPicPr>
          <p:nvPr/>
        </p:nvPicPr>
        <p:blipFill>
          <a:blip r:embed="rId2"/>
          <a:srcRect t="13806"/>
          <a:stretch>
            <a:fillRect/>
          </a:stretch>
        </p:blipFill>
        <p:spPr bwMode="auto">
          <a:xfrm>
            <a:off x="1116013" y="0"/>
            <a:ext cx="80279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500188" y="2643188"/>
            <a:ext cx="7416800" cy="1558925"/>
          </a:xfrm>
          <a:prstGeom prst="rect">
            <a:avLst/>
          </a:prstGeom>
          <a:solidFill>
            <a:schemeClr val="tx1">
              <a:alpha val="13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endParaRPr lang="fr-FR" sz="3600" b="1" i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endParaRPr lang="fr-FR" sz="3600" b="1" i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r>
              <a:rPr lang="fr-FR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Objectives</a:t>
            </a:r>
          </a:p>
          <a:p>
            <a:pPr algn="ctr">
              <a:lnSpc>
                <a:spcPts val="1700"/>
              </a:lnSpc>
              <a:spcBef>
                <a:spcPts val="1200"/>
              </a:spcBef>
              <a:defRPr/>
            </a:pPr>
            <a:endParaRPr lang="it-IT" sz="6000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AutoShape 87"/>
          <p:cNvSpPr>
            <a:spLocks noChangeArrowheads="1"/>
          </p:cNvSpPr>
          <p:nvPr/>
        </p:nvSpPr>
        <p:spPr bwMode="auto">
          <a:xfrm>
            <a:off x="1331913" y="1028700"/>
            <a:ext cx="7632700" cy="5400675"/>
          </a:xfrm>
          <a:prstGeom prst="flowChartAlternateProcess">
            <a:avLst/>
          </a:prstGeom>
          <a:solidFill>
            <a:srgbClr val="A3ACCD">
              <a:alpha val="5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1187450" y="115888"/>
            <a:ext cx="7812088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GB" sz="3600" b="1" kern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TODAY</a:t>
            </a:r>
            <a:endParaRPr lang="en-GB" sz="3600" b="1" kern="0" dirty="0">
              <a:solidFill>
                <a:srgbClr val="929EC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9155" name="AutoShape 26"/>
          <p:cNvSpPr>
            <a:spLocks noChangeAspect="1" noChangeArrowheads="1" noTextEdit="1"/>
          </p:cNvSpPr>
          <p:nvPr/>
        </p:nvSpPr>
        <p:spPr bwMode="auto">
          <a:xfrm>
            <a:off x="3262313" y="3594100"/>
            <a:ext cx="1844675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pic>
        <p:nvPicPr>
          <p:cNvPr id="49156" name="Picture 43" descr="j03910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2608263"/>
            <a:ext cx="2879725" cy="2678112"/>
          </a:xfrm>
          <a:prstGeom prst="rect">
            <a:avLst/>
          </a:prstGeom>
          <a:solidFill>
            <a:schemeClr val="bg1">
              <a:alpha val="1098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49157" name="Text Box 20"/>
          <p:cNvSpPr txBox="1">
            <a:spLocks noChangeArrowheads="1"/>
          </p:cNvSpPr>
          <p:nvPr/>
        </p:nvSpPr>
        <p:spPr bwMode="auto">
          <a:xfrm>
            <a:off x="3643313" y="2205038"/>
            <a:ext cx="2663825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2200" b="1">
                <a:solidFill>
                  <a:srgbClr val="336699"/>
                </a:solidFill>
              </a:rPr>
              <a:t>COMPUTATIONAL</a:t>
            </a:r>
          </a:p>
          <a:p>
            <a:pPr algn="r">
              <a:spcBef>
                <a:spcPct val="50000"/>
              </a:spcBef>
            </a:pPr>
            <a:r>
              <a:rPr lang="it-IT" sz="2200" b="1">
                <a:solidFill>
                  <a:srgbClr val="336699"/>
                </a:solidFill>
              </a:rPr>
              <a:t>CENTRE</a:t>
            </a:r>
          </a:p>
        </p:txBody>
      </p:sp>
      <p:grpSp>
        <p:nvGrpSpPr>
          <p:cNvPr id="7" name="Group 51"/>
          <p:cNvGrpSpPr>
            <a:grpSpLocks/>
          </p:cNvGrpSpPr>
          <p:nvPr/>
        </p:nvGrpSpPr>
        <p:grpSpPr bwMode="auto">
          <a:xfrm>
            <a:off x="1187450" y="1052513"/>
            <a:ext cx="1765300" cy="1804987"/>
            <a:chOff x="1383" y="1661"/>
            <a:chExt cx="1112" cy="1137"/>
          </a:xfrm>
        </p:grpSpPr>
        <p:pic>
          <p:nvPicPr>
            <p:cNvPr id="49174" name="Picture 52" descr="j038580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383" y="1797"/>
              <a:ext cx="486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75" name="Picture 53" descr="j038580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19" y="1933"/>
              <a:ext cx="486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76" name="Picture 54" descr="j038580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55" y="2069"/>
              <a:ext cx="486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77" name="Picture 55" descr="j023854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701" y="1661"/>
              <a:ext cx="794" cy="1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" name="Group 66"/>
          <p:cNvGrpSpPr>
            <a:grpSpLocks/>
          </p:cNvGrpSpPr>
          <p:nvPr/>
        </p:nvGrpSpPr>
        <p:grpSpPr bwMode="auto">
          <a:xfrm>
            <a:off x="6588125" y="4868863"/>
            <a:ext cx="2355850" cy="1804987"/>
            <a:chOff x="1292" y="1706"/>
            <a:chExt cx="1484" cy="1137"/>
          </a:xfrm>
        </p:grpSpPr>
        <p:pic>
          <p:nvPicPr>
            <p:cNvPr id="49170" name="Picture 67" descr="j038580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90" y="1797"/>
              <a:ext cx="486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71" name="Picture 68" descr="j038580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109" y="1933"/>
              <a:ext cx="486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72" name="Picture 69" descr="j038580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27" y="2069"/>
              <a:ext cx="486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73" name="Picture 70" descr="j023854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flipH="1">
              <a:off x="1292" y="1706"/>
              <a:ext cx="817" cy="1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7" name="Group 51"/>
          <p:cNvGrpSpPr>
            <a:grpSpLocks/>
          </p:cNvGrpSpPr>
          <p:nvPr/>
        </p:nvGrpSpPr>
        <p:grpSpPr bwMode="auto">
          <a:xfrm>
            <a:off x="1116013" y="4724400"/>
            <a:ext cx="1765300" cy="1804988"/>
            <a:chOff x="1383" y="1661"/>
            <a:chExt cx="1112" cy="1137"/>
          </a:xfrm>
        </p:grpSpPr>
        <p:pic>
          <p:nvPicPr>
            <p:cNvPr id="49166" name="Picture 52" descr="j038580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383" y="1797"/>
              <a:ext cx="486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67" name="Picture 53" descr="j038580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19" y="1933"/>
              <a:ext cx="486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68" name="Picture 54" descr="j038580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55" y="2069"/>
              <a:ext cx="486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69" name="Picture 55" descr="j023854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701" y="1661"/>
              <a:ext cx="794" cy="1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2" name="Group 66"/>
          <p:cNvGrpSpPr>
            <a:grpSpLocks/>
          </p:cNvGrpSpPr>
          <p:nvPr/>
        </p:nvGrpSpPr>
        <p:grpSpPr bwMode="auto">
          <a:xfrm>
            <a:off x="6716713" y="1052513"/>
            <a:ext cx="2355850" cy="1804987"/>
            <a:chOff x="1292" y="1706"/>
            <a:chExt cx="1484" cy="1137"/>
          </a:xfrm>
        </p:grpSpPr>
        <p:pic>
          <p:nvPicPr>
            <p:cNvPr id="49162" name="Picture 67" descr="j038580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90" y="1797"/>
              <a:ext cx="486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63" name="Picture 68" descr="j038580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109" y="1933"/>
              <a:ext cx="486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64" name="Picture 69" descr="j038580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27" y="2069"/>
              <a:ext cx="486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165" name="Picture 70" descr="j023854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flipH="1">
              <a:off x="1292" y="1706"/>
              <a:ext cx="817" cy="1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01758E-7 L 0.27361 0.23589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" y="11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01758E-7 L -0.27674 0.22525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11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47086E-6 L 0.28923 -0.20467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" y="-10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20074E-6 L -0.24688 -0.21531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" y="-1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AutoShape 87"/>
          <p:cNvSpPr>
            <a:spLocks noChangeArrowheads="1"/>
          </p:cNvSpPr>
          <p:nvPr/>
        </p:nvSpPr>
        <p:spPr bwMode="auto">
          <a:xfrm>
            <a:off x="1331913" y="1100138"/>
            <a:ext cx="7632700" cy="5400675"/>
          </a:xfrm>
          <a:prstGeom prst="flowChartAlternateProcess">
            <a:avLst/>
          </a:prstGeom>
          <a:solidFill>
            <a:srgbClr val="A3ACCD">
              <a:alpha val="5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87450" y="115888"/>
            <a:ext cx="7812088" cy="1052512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rgbClr val="929EC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TOMORROW</a:t>
            </a:r>
          </a:p>
        </p:txBody>
      </p:sp>
      <p:sp>
        <p:nvSpPr>
          <p:cNvPr id="50179" name="AutoShape 26"/>
          <p:cNvSpPr>
            <a:spLocks noChangeAspect="1" noChangeArrowheads="1" noTextEdit="1"/>
          </p:cNvSpPr>
          <p:nvPr/>
        </p:nvSpPr>
        <p:spPr bwMode="auto">
          <a:xfrm>
            <a:off x="3262313" y="3717925"/>
            <a:ext cx="1844675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pic>
        <p:nvPicPr>
          <p:cNvPr id="50180" name="Picture 43" descr="j03910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2473325"/>
            <a:ext cx="2879725" cy="2678113"/>
          </a:xfrm>
          <a:prstGeom prst="rect">
            <a:avLst/>
          </a:prstGeom>
          <a:solidFill>
            <a:schemeClr val="bg1">
              <a:alpha val="1098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50181" name="Picture 80" descr="j02385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215188" y="1052513"/>
            <a:ext cx="1223962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2" name="Text Box 20"/>
          <p:cNvSpPr txBox="1">
            <a:spLocks noChangeArrowheads="1"/>
          </p:cNvSpPr>
          <p:nvPr/>
        </p:nvSpPr>
        <p:spPr bwMode="auto">
          <a:xfrm>
            <a:off x="3563938" y="2039938"/>
            <a:ext cx="2663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400" b="1">
                <a:solidFill>
                  <a:srgbClr val="336699"/>
                </a:solidFill>
              </a:rPr>
              <a:t>neuGRID</a:t>
            </a:r>
          </a:p>
        </p:txBody>
      </p:sp>
      <p:grpSp>
        <p:nvGrpSpPr>
          <p:cNvPr id="50183" name="Gruppo 25"/>
          <p:cNvGrpSpPr>
            <a:grpSpLocks/>
          </p:cNvGrpSpPr>
          <p:nvPr/>
        </p:nvGrpSpPr>
        <p:grpSpPr bwMode="auto">
          <a:xfrm>
            <a:off x="4211638" y="2832100"/>
            <a:ext cx="1152525" cy="1443038"/>
            <a:chOff x="4211638" y="2708275"/>
            <a:chExt cx="1152525" cy="1443038"/>
          </a:xfrm>
        </p:grpSpPr>
        <p:pic>
          <p:nvPicPr>
            <p:cNvPr id="50199" name="Picture 84" descr="j038580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11638" y="2708275"/>
              <a:ext cx="720725" cy="100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200" name="Picture 85" descr="j038580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27538" y="2924175"/>
              <a:ext cx="720725" cy="100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201" name="Picture 86" descr="j038580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43438" y="3141663"/>
              <a:ext cx="720725" cy="100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0184" name="Picture 77" descr="j02385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88" y="1052513"/>
            <a:ext cx="1260475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5" name="Picture 77" descr="j02385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2713" y="4624388"/>
            <a:ext cx="1260475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6" name="Picture 80" descr="j02385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419975" y="4643438"/>
            <a:ext cx="1223963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0187" name="Gruppo 25"/>
          <p:cNvGrpSpPr>
            <a:grpSpLocks/>
          </p:cNvGrpSpPr>
          <p:nvPr/>
        </p:nvGrpSpPr>
        <p:grpSpPr bwMode="auto">
          <a:xfrm>
            <a:off x="4991100" y="2628900"/>
            <a:ext cx="1152525" cy="1443038"/>
            <a:chOff x="4211638" y="2708275"/>
            <a:chExt cx="1152525" cy="1443038"/>
          </a:xfrm>
        </p:grpSpPr>
        <p:pic>
          <p:nvPicPr>
            <p:cNvPr id="50196" name="Picture 84" descr="j038580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11638" y="2708275"/>
              <a:ext cx="720725" cy="100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97" name="Picture 85" descr="j038580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27538" y="2924175"/>
              <a:ext cx="720725" cy="100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98" name="Picture 86" descr="j038580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43438" y="3141663"/>
              <a:ext cx="720725" cy="100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0188" name="Gruppo 25"/>
          <p:cNvGrpSpPr>
            <a:grpSpLocks/>
          </p:cNvGrpSpPr>
          <p:nvPr/>
        </p:nvGrpSpPr>
        <p:grpSpPr bwMode="auto">
          <a:xfrm>
            <a:off x="3786188" y="3429000"/>
            <a:ext cx="1152525" cy="1443038"/>
            <a:chOff x="4211638" y="2708275"/>
            <a:chExt cx="1152525" cy="1443038"/>
          </a:xfrm>
        </p:grpSpPr>
        <p:pic>
          <p:nvPicPr>
            <p:cNvPr id="50193" name="Picture 84" descr="j038580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11638" y="2708275"/>
              <a:ext cx="720725" cy="100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94" name="Picture 85" descr="j038580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27538" y="2924175"/>
              <a:ext cx="720725" cy="100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95" name="Picture 86" descr="j038580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43438" y="3141663"/>
              <a:ext cx="720725" cy="100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0189" name="Gruppo 25"/>
          <p:cNvGrpSpPr>
            <a:grpSpLocks/>
          </p:cNvGrpSpPr>
          <p:nvPr/>
        </p:nvGrpSpPr>
        <p:grpSpPr bwMode="auto">
          <a:xfrm>
            <a:off x="4929188" y="3786188"/>
            <a:ext cx="1152525" cy="1443037"/>
            <a:chOff x="4211638" y="2708275"/>
            <a:chExt cx="1152525" cy="1443038"/>
          </a:xfrm>
        </p:grpSpPr>
        <p:pic>
          <p:nvPicPr>
            <p:cNvPr id="50190" name="Picture 84" descr="j038580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11638" y="2708275"/>
              <a:ext cx="720725" cy="100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91" name="Picture 85" descr="j038580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27538" y="2924175"/>
              <a:ext cx="720725" cy="100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92" name="Picture 86" descr="j038580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43438" y="3141663"/>
              <a:ext cx="720725" cy="100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ema1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2111</TotalTime>
  <Words>1220</Words>
  <Application>Microsoft Office PowerPoint</Application>
  <PresentationFormat>Presentazione su schermo (4:3)</PresentationFormat>
  <Paragraphs>372</Paragraphs>
  <Slides>29</Slides>
  <Notes>1</Notes>
  <HiddenSlides>0</HiddenSlides>
  <MMClips>1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Modello struttura</vt:lpstr>
      </vt:variant>
      <vt:variant>
        <vt:i4>27</vt:i4>
      </vt:variant>
      <vt:variant>
        <vt:lpstr>Titoli diapositive</vt:lpstr>
      </vt:variant>
      <vt:variant>
        <vt:i4>29</vt:i4>
      </vt:variant>
    </vt:vector>
  </HeadingPairs>
  <TitlesOfParts>
    <vt:vector size="62" baseType="lpstr">
      <vt:lpstr>Arial</vt:lpstr>
      <vt:lpstr>Calibri</vt:lpstr>
      <vt:lpstr>Tahoma</vt:lpstr>
      <vt:lpstr>Arial Unicode MS</vt:lpstr>
      <vt:lpstr>Trebuchet MS</vt:lpstr>
      <vt:lpstr>Times New Roman</vt:lpstr>
      <vt:lpstr>Thème Office</vt:lpstr>
      <vt:lpstr>2_Struttura predefinita</vt:lpstr>
      <vt:lpstr>1_Tema1</vt:lpstr>
      <vt:lpstr>2_Struttura predefinita</vt:lpstr>
      <vt:lpstr>2_Struttura predefinita</vt:lpstr>
      <vt:lpstr>2_Struttura predefinita</vt:lpstr>
      <vt:lpstr>2_Struttura predefinita</vt:lpstr>
      <vt:lpstr>2_Struttura predefinita</vt:lpstr>
      <vt:lpstr>2_Struttura predefinita</vt:lpstr>
      <vt:lpstr>2_Struttura predefinita</vt:lpstr>
      <vt:lpstr>2_Struttura predefinita</vt:lpstr>
      <vt:lpstr>2_Struttura predefinita</vt:lpstr>
      <vt:lpstr>2_Struttura predefinita</vt:lpstr>
      <vt:lpstr>2_Struttura predefinita</vt:lpstr>
      <vt:lpstr>2_Struttura predefinita</vt:lpstr>
      <vt:lpstr>1_Tema1</vt:lpstr>
      <vt:lpstr>1_Tema1</vt:lpstr>
      <vt:lpstr>1_Tema1</vt:lpstr>
      <vt:lpstr>1_Tema1</vt:lpstr>
      <vt:lpstr>1_Tema1</vt:lpstr>
      <vt:lpstr>1_Tema1</vt:lpstr>
      <vt:lpstr>1_Tema1</vt:lpstr>
      <vt:lpstr>1_Tema1</vt:lpstr>
      <vt:lpstr>1_Tema1</vt:lpstr>
      <vt:lpstr>1_Tema1</vt:lpstr>
      <vt:lpstr>1_Tema1</vt:lpstr>
      <vt:lpstr>1_Tema1</vt:lpstr>
      <vt:lpstr>Diapositiva 1</vt:lpstr>
      <vt:lpstr>Project Introduction</vt:lpstr>
      <vt:lpstr>Diapositiva 3</vt:lpstr>
      <vt:lpstr>Diapositiva 4</vt:lpstr>
      <vt:lpstr>Diapositiva 5</vt:lpstr>
      <vt:lpstr>Diapositiva 6</vt:lpstr>
      <vt:lpstr>Diapositiva 7</vt:lpstr>
      <vt:lpstr>Diapositiva 8</vt:lpstr>
      <vt:lpstr>TOMORROW</vt:lpstr>
      <vt:lpstr>TOMORROW</vt:lpstr>
      <vt:lpstr>Diapositiva 11</vt:lpstr>
      <vt:lpstr>System Architecture (3/3) Service Oriented Architecture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Haribo</dc:creator>
  <cp:lastModifiedBy>Administrator</cp:lastModifiedBy>
  <cp:revision>254</cp:revision>
  <dcterms:created xsi:type="dcterms:W3CDTF">2009-08-26T09:21:50Z</dcterms:created>
  <dcterms:modified xsi:type="dcterms:W3CDTF">2009-09-11T16:56:23Z</dcterms:modified>
</cp:coreProperties>
</file>