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636" r:id="rId1"/>
  </p:sldMasterIdLst>
  <p:notesMasterIdLst>
    <p:notesMasterId r:id="rId33"/>
  </p:notesMasterIdLst>
  <p:handoutMasterIdLst>
    <p:handoutMasterId r:id="rId34"/>
  </p:handoutMasterIdLst>
  <p:sldIdLst>
    <p:sldId id="256" r:id="rId2"/>
    <p:sldId id="297" r:id="rId3"/>
    <p:sldId id="318" r:id="rId4"/>
    <p:sldId id="319" r:id="rId5"/>
    <p:sldId id="320" r:id="rId6"/>
    <p:sldId id="258" r:id="rId7"/>
    <p:sldId id="286" r:id="rId8"/>
    <p:sldId id="333" r:id="rId9"/>
    <p:sldId id="277" r:id="rId10"/>
    <p:sldId id="274" r:id="rId11"/>
    <p:sldId id="275" r:id="rId12"/>
    <p:sldId id="278" r:id="rId13"/>
    <p:sldId id="260" r:id="rId14"/>
    <p:sldId id="271" r:id="rId15"/>
    <p:sldId id="332" r:id="rId16"/>
    <p:sldId id="303" r:id="rId17"/>
    <p:sldId id="290" r:id="rId18"/>
    <p:sldId id="295" r:id="rId19"/>
    <p:sldId id="291" r:id="rId20"/>
    <p:sldId id="293" r:id="rId21"/>
    <p:sldId id="330" r:id="rId22"/>
    <p:sldId id="329" r:id="rId23"/>
    <p:sldId id="322" r:id="rId24"/>
    <p:sldId id="321" r:id="rId25"/>
    <p:sldId id="331" r:id="rId26"/>
    <p:sldId id="305" r:id="rId27"/>
    <p:sldId id="325" r:id="rId28"/>
    <p:sldId id="328" r:id="rId29"/>
    <p:sldId id="306" r:id="rId30"/>
    <p:sldId id="282" r:id="rId31"/>
    <p:sldId id="307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orient="horz" pos="1593" userDrawn="1">
          <p15:clr>
            <a:srgbClr val="A4A3A4"/>
          </p15:clr>
        </p15:guide>
        <p15:guide id="3">
          <p15:clr>
            <a:srgbClr val="A4A3A4"/>
          </p15:clr>
        </p15:guide>
        <p15:guide id="4" pos="5472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0CA4DCA-0252-FD90-B7B9-B49F16883A3F}" name="benedetta" initials="b" userId="80e90c4c0ede8146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E828"/>
    <a:srgbClr val="31A655"/>
    <a:srgbClr val="A1D99B"/>
    <a:srgbClr val="FFD1AB"/>
    <a:srgbClr val="E9F9E4"/>
    <a:srgbClr val="E5F5E0"/>
    <a:srgbClr val="FF7C80"/>
    <a:srgbClr val="CC0000"/>
    <a:srgbClr val="41719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91" autoAdjust="0"/>
    <p:restoredTop sz="86395" autoAdjust="0"/>
  </p:normalViewPr>
  <p:slideViewPr>
    <p:cSldViewPr snapToObjects="1">
      <p:cViewPr varScale="1">
        <p:scale>
          <a:sx n="71" d="100"/>
          <a:sy n="71" d="100"/>
        </p:scale>
        <p:origin x="1925" y="58"/>
      </p:cViewPr>
      <p:guideLst>
        <p:guide orient="horz" pos="4319"/>
        <p:guide orient="horz" pos="1593"/>
        <p:guide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8/10/relationships/authors" Target="author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Cluster 3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81C-4C42-B847-7230744F58CE}"/>
              </c:ext>
            </c:extLst>
          </c:dPt>
          <c:dPt>
            <c:idx val="1"/>
            <c:bubble3D val="0"/>
            <c:spPr>
              <a:solidFill>
                <a:schemeClr val="accent5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BAF-46B2-AD91-A8000B840121}"/>
              </c:ext>
            </c:extLst>
          </c:dPt>
          <c:dPt>
            <c:idx val="2"/>
            <c:bubble3D val="0"/>
            <c:spPr>
              <a:solidFill>
                <a:schemeClr val="accent5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BAF-46B2-AD91-A8000B840121}"/>
              </c:ext>
            </c:extLst>
          </c:dPt>
          <c:dPt>
            <c:idx val="3"/>
            <c:bubble3D val="0"/>
            <c:spPr>
              <a:solidFill>
                <a:schemeClr val="accent5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BAF-46B2-AD91-A8000B840121}"/>
              </c:ext>
            </c:extLst>
          </c:dPt>
          <c:cat>
            <c:strRef>
              <c:f>Foglio1!$A$2:$A$5</c:f>
              <c:strCache>
                <c:ptCount val="2"/>
                <c:pt idx="0">
                  <c:v>Farmaci.</c:v>
                </c:pt>
                <c:pt idx="1">
                  <c:v>No farmaci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62</c:v>
                </c:pt>
                <c:pt idx="1">
                  <c:v>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1C-4C42-B847-7230744F58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dirty="0"/>
              <a:t> 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Cluster 2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216-4997-BB7F-B650B43D99E4}"/>
              </c:ext>
            </c:extLst>
          </c:dPt>
          <c:dPt>
            <c:idx val="1"/>
            <c:bubble3D val="0"/>
            <c:spPr>
              <a:solidFill>
                <a:schemeClr val="accent6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216-4997-BB7F-B650B43D99E4}"/>
              </c:ext>
            </c:extLst>
          </c:dPt>
          <c:dPt>
            <c:idx val="2"/>
            <c:bubble3D val="0"/>
            <c:spPr>
              <a:solidFill>
                <a:schemeClr val="accent6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216-4997-BB7F-B650B43D99E4}"/>
              </c:ext>
            </c:extLst>
          </c:dPt>
          <c:dPt>
            <c:idx val="3"/>
            <c:bubble3D val="0"/>
            <c:spPr>
              <a:solidFill>
                <a:schemeClr val="accent6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216-4997-BB7F-B650B43D99E4}"/>
              </c:ext>
            </c:extLst>
          </c:dPt>
          <c:cat>
            <c:strRef>
              <c:f>Foglio1!$A$2:$A$5</c:f>
              <c:strCache>
                <c:ptCount val="2"/>
                <c:pt idx="0">
                  <c:v>Farmaci</c:v>
                </c:pt>
                <c:pt idx="1">
                  <c:v>No Farmaci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39</c:v>
                </c:pt>
                <c:pt idx="1">
                  <c:v>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FA-4313-BCFC-58B57FF26A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2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D6D13C5-CF6F-41C2-8287-70C39B1247AC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3058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F7B5C69-0119-40A7-8BEF-0CCA2D6AD81F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2298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7B5C69-0119-40A7-8BEF-0CCA2D6AD81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806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7B5C69-0119-40A7-8BEF-0CCA2D6AD81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23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7B5C69-0119-40A7-8BEF-0CCA2D6AD81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656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7B5C69-0119-40A7-8BEF-0CCA2D6AD81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571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7B5C69-0119-40A7-8BEF-0CCA2D6AD81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0717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7B5C69-0119-40A7-8BEF-0CCA2D6AD81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270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214E3A-D143-754E-9BA2-8F7E25FC7333}"/>
              </a:ext>
            </a:extLst>
          </p:cNvPr>
          <p:cNvSpPr txBox="1"/>
          <p:nvPr userDrawn="1"/>
        </p:nvSpPr>
        <p:spPr>
          <a:xfrm>
            <a:off x="433040" y="1166274"/>
            <a:ext cx="8566236" cy="30243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086" y="2384884"/>
            <a:ext cx="5736473" cy="1704189"/>
          </a:xfrm>
          <a:solidFill>
            <a:schemeClr val="bg1"/>
          </a:solidFill>
          <a:ln>
            <a:noFill/>
          </a:ln>
        </p:spPr>
        <p:txBody>
          <a:bodyPr wrap="square" lIns="180000" tIns="180000" rIns="180000" bIns="180000" anchor="b" anchorCtr="0">
            <a:noAutofit/>
          </a:bodyPr>
          <a:lstStyle>
            <a:lvl1pPr algn="l">
              <a:defRPr sz="2800" b="1">
                <a:solidFill>
                  <a:schemeClr val="tx2">
                    <a:lumMod val="50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3040" y="584684"/>
            <a:ext cx="5736473" cy="485626"/>
          </a:xfrm>
          <a:solidFill>
            <a:srgbClr val="B4E402"/>
          </a:solidFill>
        </p:spPr>
        <p:txBody>
          <a:bodyPr wrap="square" lIns="180000" tIns="72000" rIns="180000" bIns="72000" anchor="ctr" anchorCtr="0">
            <a:noAutofit/>
          </a:bodyPr>
          <a:lstStyle>
            <a:lvl1pPr marL="0" indent="0" algn="l">
              <a:buNone/>
              <a:defRPr sz="1800" cap="all" baseline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Nome cognome</a:t>
            </a:r>
            <a:endParaRPr lang="en-US" dirty="0"/>
          </a:p>
        </p:txBody>
      </p:sp>
      <p:sp>
        <p:nvSpPr>
          <p:cNvPr id="9" name="Segnaposto testo 8"/>
          <p:cNvSpPr>
            <a:spLocks noGrp="1"/>
          </p:cNvSpPr>
          <p:nvPr>
            <p:ph type="body" sz="quarter" idx="11" hasCustomPrompt="1"/>
          </p:nvPr>
        </p:nvSpPr>
        <p:spPr bwMode="ltGray">
          <a:xfrm>
            <a:off x="433040" y="6116350"/>
            <a:ext cx="1191352" cy="313932"/>
          </a:xfrm>
          <a:solidFill>
            <a:srgbClr val="152139"/>
          </a:solidFill>
        </p:spPr>
        <p:txBody>
          <a:bodyPr wrap="none">
            <a:spAutoFit/>
          </a:bodyPr>
          <a:lstStyle>
            <a:lvl1pPr marL="0" indent="0">
              <a:buNone/>
              <a:defRPr lang="it-IT" sz="1600" kern="1200" dirty="0">
                <a:solidFill>
                  <a:schemeClr val="bg1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</a:lstStyle>
          <a:p>
            <a:pPr lvl="0"/>
            <a:r>
              <a:rPr lang="it-IT" dirty="0"/>
              <a:t>27/02/2023</a:t>
            </a:r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625" y="1083489"/>
            <a:ext cx="3107121" cy="310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472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80285"/>
            <a:ext cx="8352000" cy="4270707"/>
          </a:xfrm>
        </p:spPr>
        <p:txBody>
          <a:bodyPr/>
          <a:lstStyle>
            <a:lvl1pPr marL="0" indent="0">
              <a:buNone/>
              <a:defRPr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360000" indent="-180000">
              <a:defRPr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720000" indent="-180000">
              <a:defRPr sz="1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080000" indent="-180000"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440000" indent="-180000"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 dirty="0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8483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3"/>
          </p:nvPr>
        </p:nvSpPr>
        <p:spPr>
          <a:xfrm>
            <a:off x="72000" y="6345324"/>
            <a:ext cx="6768000" cy="458676"/>
          </a:xfrm>
          <a:solidFill>
            <a:srgbClr val="B4E402">
              <a:alpha val="85000"/>
            </a:srgbClr>
          </a:solidFill>
        </p:spPr>
        <p:txBody>
          <a:bodyPr/>
          <a:lstStyle/>
          <a:p>
            <a:r>
              <a:rPr lang="it-IT" dirty="0"/>
              <a:t>Nome Cognome // Borsisti </a:t>
            </a:r>
            <a:r>
              <a:rPr lang="it-IT" dirty="0" err="1"/>
              <a:t>Day</a:t>
            </a:r>
            <a:r>
              <a:rPr lang="it-IT" dirty="0"/>
              <a:t> 2023 // 27/02/2023 (da Inserisci «piè di pagina»)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4"/>
          </p:nvPr>
        </p:nvSpPr>
        <p:spPr>
          <a:xfrm>
            <a:off x="6912000" y="6345324"/>
            <a:ext cx="442800" cy="458676"/>
          </a:xfrm>
        </p:spPr>
        <p:txBody>
          <a:bodyPr/>
          <a:lstStyle/>
          <a:p>
            <a:fld id="{0E193EB6-7997-46F5-9BC5-814C63D672B3}" type="slidenum">
              <a:rPr lang="it-IT" smtClean="0"/>
              <a:t>‹N›</a:t>
            </a:fld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9589BD9F-10B3-964A-9454-295AC41333E1}"/>
              </a:ext>
            </a:extLst>
          </p:cNvPr>
          <p:cNvSpPr/>
          <p:nvPr userDrawn="1"/>
        </p:nvSpPr>
        <p:spPr>
          <a:xfrm>
            <a:off x="2339752" y="148514"/>
            <a:ext cx="5351145" cy="46166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1200" b="1" i="0" kern="120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Albertus Medium" charset="0"/>
                <a:cs typeface="Arial" panose="020B0604020202020204" pitchFamily="34" charset="0"/>
              </a:rPr>
              <a:t>GIORNATA DI INCONTRO BORSE DI STUDIO GARR “ORIO CARLINI” </a:t>
            </a:r>
          </a:p>
          <a:p>
            <a:pPr algn="ctr"/>
            <a:r>
              <a:rPr lang="it-IT" sz="1200" b="1" i="0" kern="120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Albertus Medium" charset="0"/>
                <a:cs typeface="Arial" panose="020B0604020202020204" pitchFamily="34" charset="0"/>
              </a:rPr>
              <a:t>BORSISTI DAY 2023</a:t>
            </a:r>
            <a:endParaRPr lang="it-IT" sz="1200" b="1" i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Albertus Medium" charset="0"/>
              <a:cs typeface="Arial" panose="020B0604020202020204" pitchFamily="34" charset="0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DE2B132E-EEC0-424F-8225-C47C2F8835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890" y="0"/>
            <a:ext cx="1260140" cy="736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428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12000" y="6345324"/>
            <a:ext cx="442800" cy="458676"/>
          </a:xfrm>
          <a:solidFill>
            <a:schemeClr val="bg1"/>
          </a:solidFill>
          <a:ln>
            <a:solidFill>
              <a:srgbClr val="B4E402"/>
            </a:solidFill>
          </a:ln>
        </p:spPr>
        <p:txBody>
          <a:bodyPr anchor="ctr" anchorCtr="1"/>
          <a:lstStyle>
            <a:lvl1pPr>
              <a:defRPr lang="it-IT" sz="1200" kern="1200" smtClean="0">
                <a:solidFill>
                  <a:srgbClr val="152139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</a:lstStyle>
          <a:p>
            <a:fld id="{0E193EB6-7997-46F5-9BC5-814C63D672B3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3"/>
          </p:nvPr>
        </p:nvSpPr>
        <p:spPr>
          <a:xfrm>
            <a:off x="72000" y="6345324"/>
            <a:ext cx="6768000" cy="458676"/>
          </a:xfrm>
        </p:spPr>
        <p:txBody>
          <a:bodyPr/>
          <a:lstStyle/>
          <a:p>
            <a:r>
              <a:rPr lang="it-IT" dirty="0"/>
              <a:t>Nome Cognome // Evento // 27/02/2023 (da Inserisci «piè di pagina»)</a:t>
            </a:r>
            <a:endParaRPr lang="it-IT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381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711676"/>
            <a:ext cx="9144000" cy="460800"/>
          </a:xfrm>
          <a:prstGeom prst="rect">
            <a:avLst/>
          </a:prstGeom>
          <a:ln w="12700">
            <a:gradFill>
              <a:gsLst>
                <a:gs pos="96000">
                  <a:schemeClr val="tx1">
                    <a:alpha val="0"/>
                  </a:schemeClr>
                </a:gs>
                <a:gs pos="100000">
                  <a:srgbClr val="152139"/>
                </a:gs>
              </a:gsLst>
              <a:lin ang="5400000" scaled="1"/>
            </a:gradFill>
          </a:ln>
        </p:spPr>
        <p:txBody>
          <a:bodyPr vert="horz" lIns="504000" tIns="36000" rIns="360000" bIns="36000" rtlCol="0" anchor="t" anchorCtr="0">
            <a:spAutoFit/>
          </a:bodyPr>
          <a:lstStyle/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000" y="1188000"/>
            <a:ext cx="8352000" cy="435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Modifica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000" y="6345324"/>
            <a:ext cx="6768000" cy="458676"/>
          </a:xfrm>
          <a:prstGeom prst="rect">
            <a:avLst/>
          </a:prstGeom>
          <a:solidFill>
            <a:srgbClr val="CCE402"/>
          </a:solidFill>
        </p:spPr>
        <p:txBody>
          <a:bodyPr vert="horz" lIns="91440" tIns="45720" rIns="91440" bIns="45720" rtlCol="0" anchor="ctr"/>
          <a:lstStyle>
            <a:lvl1pPr algn="l">
              <a:defRPr lang="it-IT" sz="1100" kern="1200" dirty="0" smtClean="0">
                <a:solidFill>
                  <a:srgbClr val="152139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</a:lstStyle>
          <a:p>
            <a:r>
              <a:rPr lang="it-IT" dirty="0"/>
              <a:t>Nome Cognome // Evento // Luogo, 18/03/2020 (da Inserisci «piè di pagina»)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12000" y="6345324"/>
            <a:ext cx="442800" cy="458676"/>
          </a:xfrm>
          <a:prstGeom prst="rect">
            <a:avLst/>
          </a:prstGeom>
          <a:solidFill>
            <a:schemeClr val="bg1"/>
          </a:solidFill>
          <a:ln>
            <a:solidFill>
              <a:srgbClr val="CCE402"/>
            </a:solidFill>
          </a:ln>
        </p:spPr>
        <p:txBody>
          <a:bodyPr vert="horz" lIns="91440" tIns="45720" rIns="91440" bIns="45720" rtlCol="0" anchor="ctr" anchorCtr="1"/>
          <a:lstStyle>
            <a:lvl1pPr algn="r">
              <a:defRPr lang="it-IT" sz="1200" kern="1200" smtClean="0">
                <a:solidFill>
                  <a:srgbClr val="152139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</a:lstStyle>
          <a:p>
            <a:fld id="{0E193EB6-7997-46F5-9BC5-814C63D672B3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43373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7" r:id="rId1"/>
    <p:sldLayoutId id="2147484638" r:id="rId2"/>
    <p:sldLayoutId id="2147484644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2800" i="0" kern="1200" dirty="0">
          <a:solidFill>
            <a:schemeClr val="tx1"/>
          </a:solidFill>
          <a:latin typeface="Rockwell" panose="02060603020205020403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36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72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08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144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1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064174A9-B463-0F4C-84C9-B64EEC5ED4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Applicazioni in-cloud per medicina di precisione in donne con diabete gestazionale</a:t>
            </a:r>
            <a:endParaRPr lang="en-US" dirty="0"/>
          </a:p>
        </p:txBody>
      </p:sp>
      <p:sp>
        <p:nvSpPr>
          <p:cNvPr id="4" name="Sottotitolo 3">
            <a:extLst>
              <a:ext uri="{FF2B5EF4-FFF2-40B4-BE49-F238E27FC236}">
                <a16:creationId xmlns:a16="http://schemas.microsoft.com/office/drawing/2014/main" id="{A0B13897-8695-1D40-B589-A3520D8F5E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Benedetta salvatori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AD766E8-68AF-E24F-BEBF-11B2489589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233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RISULTATI ATTESI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0FA6545-BDE9-5BA2-211B-48DFD94509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5536" y="2560552"/>
            <a:ext cx="1877035" cy="194609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966288E7-5155-00AF-52A1-90774058CFA3}"/>
              </a:ext>
            </a:extLst>
          </p:cNvPr>
          <p:cNvSpPr txBox="1"/>
          <p:nvPr/>
        </p:nvSpPr>
        <p:spPr>
          <a:xfrm>
            <a:off x="2751670" y="2799409"/>
            <a:ext cx="353334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Necessità</a:t>
            </a: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 </a:t>
            </a:r>
            <a:r>
              <a:rPr lang="en-GB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farmaci</a:t>
            </a:r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Complicanze</a:t>
            </a:r>
            <a:r>
              <a:rPr lang="en-GB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materne</a:t>
            </a:r>
            <a:endParaRPr lang="en-GB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/>
          </a:p>
        </p:txBody>
      </p:sp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18E12689-1183-F786-5532-7460C951CEF8}"/>
              </a:ext>
            </a:extLst>
          </p:cNvPr>
          <p:cNvSpPr/>
          <p:nvPr/>
        </p:nvSpPr>
        <p:spPr>
          <a:xfrm rot="21151636">
            <a:off x="1884933" y="3290932"/>
            <a:ext cx="849086" cy="298579"/>
          </a:xfrm>
          <a:prstGeom prst="rightArrow">
            <a:avLst/>
          </a:prstGeom>
          <a:solidFill>
            <a:srgbClr val="BFE8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egnaposto numero diapositiva 4">
            <a:extLst>
              <a:ext uri="{FF2B5EF4-FFF2-40B4-BE49-F238E27FC236}">
                <a16:creationId xmlns:a16="http://schemas.microsoft.com/office/drawing/2014/main" id="{04424C7C-549E-6E74-4557-94233DDA2FB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912000" y="6345324"/>
            <a:ext cx="442800" cy="458676"/>
          </a:xfrm>
        </p:spPr>
        <p:txBody>
          <a:bodyPr/>
          <a:lstStyle/>
          <a:p>
            <a:r>
              <a:rPr lang="it-IT" dirty="0"/>
              <a:t>5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DDF7544-6C7F-7E72-9B09-B491DF513B7C}"/>
              </a:ext>
            </a:extLst>
          </p:cNvPr>
          <p:cNvSpPr txBox="1"/>
          <p:nvPr/>
        </p:nvSpPr>
        <p:spPr>
          <a:xfrm>
            <a:off x="558526" y="1688332"/>
            <a:ext cx="7442474" cy="830997"/>
          </a:xfrm>
          <a:prstGeom prst="rect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BFE828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IDENTIFICAZIONE </a:t>
            </a:r>
            <a:r>
              <a:rPr lang="it-IT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FENOTIPI (SOTTOGRUPI)</a:t>
            </a:r>
            <a:r>
              <a:rPr lang="it-IT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GDM</a:t>
            </a:r>
          </a:p>
        </p:txBody>
      </p:sp>
    </p:spTree>
    <p:extLst>
      <p:ext uri="{BB962C8B-B14F-4D97-AF65-F5344CB8AC3E}">
        <p14:creationId xmlns:p14="http://schemas.microsoft.com/office/powerpoint/2010/main" val="308760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RISULTATI ATTESI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0FA6545-BDE9-5BA2-211B-48DFD94509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5536" y="2560552"/>
            <a:ext cx="1877035" cy="1946090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6FA39791-9B06-E3C7-FE74-992918E72A87}"/>
              </a:ext>
            </a:extLst>
          </p:cNvPr>
          <p:cNvSpPr txBox="1"/>
          <p:nvPr/>
        </p:nvSpPr>
        <p:spPr>
          <a:xfrm>
            <a:off x="558526" y="1688332"/>
            <a:ext cx="7442474" cy="830997"/>
          </a:xfrm>
          <a:prstGeom prst="rect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BFE828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IDENTIFICAZIONE </a:t>
            </a:r>
            <a:r>
              <a:rPr lang="it-IT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FENOTIPI (SOTTOGRUPI)</a:t>
            </a:r>
            <a:r>
              <a:rPr lang="it-IT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GDM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69BB2781-A11D-E691-7E95-1B0E315EA283}"/>
              </a:ext>
            </a:extLst>
          </p:cNvPr>
          <p:cNvSpPr txBox="1"/>
          <p:nvPr/>
        </p:nvSpPr>
        <p:spPr>
          <a:xfrm>
            <a:off x="2751670" y="2799409"/>
            <a:ext cx="426751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Necessità</a:t>
            </a: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 </a:t>
            </a:r>
            <a:r>
              <a:rPr lang="en-GB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farmaci</a:t>
            </a:r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Complicanze</a:t>
            </a: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materne</a:t>
            </a:r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Problemi</a:t>
            </a:r>
            <a:r>
              <a:rPr lang="en-GB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fetali</a:t>
            </a:r>
            <a:r>
              <a:rPr lang="en-GB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 </a:t>
            </a:r>
            <a:r>
              <a:rPr lang="en-GB" sz="2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neonatali</a:t>
            </a:r>
            <a:endParaRPr lang="en-GB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/>
          </a:p>
        </p:txBody>
      </p:sp>
      <p:sp>
        <p:nvSpPr>
          <p:cNvPr id="9" name="Freccia a destra 8">
            <a:extLst>
              <a:ext uri="{FF2B5EF4-FFF2-40B4-BE49-F238E27FC236}">
                <a16:creationId xmlns:a16="http://schemas.microsoft.com/office/drawing/2014/main" id="{F98E7F05-4881-BCAC-EA73-A864AA6B2C37}"/>
              </a:ext>
            </a:extLst>
          </p:cNvPr>
          <p:cNvSpPr/>
          <p:nvPr/>
        </p:nvSpPr>
        <p:spPr>
          <a:xfrm rot="397890">
            <a:off x="1893792" y="3518253"/>
            <a:ext cx="849086" cy="298579"/>
          </a:xfrm>
          <a:prstGeom prst="rightArrow">
            <a:avLst/>
          </a:prstGeom>
          <a:solidFill>
            <a:srgbClr val="BFE8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Segnaposto numero diapositiva 4">
            <a:extLst>
              <a:ext uri="{FF2B5EF4-FFF2-40B4-BE49-F238E27FC236}">
                <a16:creationId xmlns:a16="http://schemas.microsoft.com/office/drawing/2014/main" id="{0645D11F-4495-0671-873A-5B7459344EA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912000" y="6345324"/>
            <a:ext cx="442800" cy="458676"/>
          </a:xfrm>
        </p:spPr>
        <p:txBody>
          <a:bodyPr/>
          <a:lstStyle/>
          <a:p>
            <a:r>
              <a:rPr lang="it-IT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01476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RISULTATI ATTESI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0FA6545-BDE9-5BA2-211B-48DFD94509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5536" y="2560552"/>
            <a:ext cx="1877035" cy="194609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69BB2781-A11D-E691-7E95-1B0E315EA283}"/>
              </a:ext>
            </a:extLst>
          </p:cNvPr>
          <p:cNvSpPr txBox="1"/>
          <p:nvPr/>
        </p:nvSpPr>
        <p:spPr>
          <a:xfrm>
            <a:off x="2751670" y="2799409"/>
            <a:ext cx="37305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Necessità</a:t>
            </a: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 </a:t>
            </a:r>
            <a:r>
              <a:rPr lang="en-GB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farmaci</a:t>
            </a:r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Complicanze</a:t>
            </a: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materne</a:t>
            </a:r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Problemi</a:t>
            </a: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fetali</a:t>
            </a: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 </a:t>
            </a:r>
            <a:r>
              <a:rPr lang="en-GB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neonatali</a:t>
            </a:r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BC48CC5-09C6-035F-1691-5E1399D8163D}"/>
              </a:ext>
            </a:extLst>
          </p:cNvPr>
          <p:cNvSpPr txBox="1"/>
          <p:nvPr/>
        </p:nvSpPr>
        <p:spPr>
          <a:xfrm>
            <a:off x="558527" y="4578976"/>
            <a:ext cx="4013473" cy="1200329"/>
          </a:xfrm>
          <a:prstGeom prst="rect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BFE828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APPLICAZIONE WEB </a:t>
            </a: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 PROFESSIONISTI SANITARI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3C54E5C6-9326-6A93-9D90-90F9911B7B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518" y="4574860"/>
            <a:ext cx="1035484" cy="1035484"/>
          </a:xfrm>
          <a:prstGeom prst="rect">
            <a:avLst/>
          </a:prstGeom>
        </p:spPr>
      </p:pic>
      <p:sp>
        <p:nvSpPr>
          <p:cNvPr id="11" name="Ovale 10">
            <a:extLst>
              <a:ext uri="{FF2B5EF4-FFF2-40B4-BE49-F238E27FC236}">
                <a16:creationId xmlns:a16="http://schemas.microsoft.com/office/drawing/2014/main" id="{E6E43CC2-554E-AC66-E7B2-3F4331398D56}"/>
              </a:ext>
            </a:extLst>
          </p:cNvPr>
          <p:cNvSpPr/>
          <p:nvPr/>
        </p:nvSpPr>
        <p:spPr>
          <a:xfrm>
            <a:off x="5279330" y="4581338"/>
            <a:ext cx="665609" cy="722851"/>
          </a:xfrm>
          <a:prstGeom prst="ellipse">
            <a:avLst/>
          </a:prstGeom>
          <a:solidFill>
            <a:srgbClr val="9F5A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itardo 11">
            <a:extLst>
              <a:ext uri="{FF2B5EF4-FFF2-40B4-BE49-F238E27FC236}">
                <a16:creationId xmlns:a16="http://schemas.microsoft.com/office/drawing/2014/main" id="{54266FA4-EB13-D1CE-51CE-6A0DE3F7C26A}"/>
              </a:ext>
            </a:extLst>
          </p:cNvPr>
          <p:cNvSpPr/>
          <p:nvPr/>
        </p:nvSpPr>
        <p:spPr>
          <a:xfrm rot="16200000">
            <a:off x="5294993" y="5147263"/>
            <a:ext cx="634285" cy="1035483"/>
          </a:xfrm>
          <a:prstGeom prst="flowChartDelay">
            <a:avLst/>
          </a:prstGeom>
          <a:solidFill>
            <a:srgbClr val="9F5A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egno di addizione 12">
            <a:extLst>
              <a:ext uri="{FF2B5EF4-FFF2-40B4-BE49-F238E27FC236}">
                <a16:creationId xmlns:a16="http://schemas.microsoft.com/office/drawing/2014/main" id="{229F6ECF-D105-A80E-EC8B-7BE0C2E7D4EC}"/>
              </a:ext>
            </a:extLst>
          </p:cNvPr>
          <p:cNvSpPr/>
          <p:nvPr/>
        </p:nvSpPr>
        <p:spPr>
          <a:xfrm>
            <a:off x="5747410" y="5550705"/>
            <a:ext cx="197529" cy="228600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egnaposto numero diapositiva 4">
            <a:extLst>
              <a:ext uri="{FF2B5EF4-FFF2-40B4-BE49-F238E27FC236}">
                <a16:creationId xmlns:a16="http://schemas.microsoft.com/office/drawing/2014/main" id="{DDDB2803-F44B-D235-3C03-2499C52D07B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912000" y="6345324"/>
            <a:ext cx="442800" cy="458676"/>
          </a:xfrm>
        </p:spPr>
        <p:txBody>
          <a:bodyPr/>
          <a:lstStyle/>
          <a:p>
            <a:r>
              <a:rPr lang="it-IT" dirty="0"/>
              <a:t>5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1C2DAC1-A79D-72B0-6DC8-FBF0FB1F1702}"/>
              </a:ext>
            </a:extLst>
          </p:cNvPr>
          <p:cNvSpPr txBox="1"/>
          <p:nvPr/>
        </p:nvSpPr>
        <p:spPr>
          <a:xfrm>
            <a:off x="558526" y="1688332"/>
            <a:ext cx="7442474" cy="830997"/>
          </a:xfrm>
          <a:prstGeom prst="rect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BFE828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IDENTIFICAZIONE </a:t>
            </a:r>
            <a:r>
              <a:rPr lang="it-IT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FENOTIPI (SOTTOGRUPI)</a:t>
            </a:r>
            <a:r>
              <a:rPr lang="it-IT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GDM</a:t>
            </a:r>
          </a:p>
        </p:txBody>
      </p:sp>
    </p:spTree>
    <p:extLst>
      <p:ext uri="{BB962C8B-B14F-4D97-AF65-F5344CB8AC3E}">
        <p14:creationId xmlns:p14="http://schemas.microsoft.com/office/powerpoint/2010/main" val="472641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erchio parziale 11">
            <a:extLst>
              <a:ext uri="{FF2B5EF4-FFF2-40B4-BE49-F238E27FC236}">
                <a16:creationId xmlns:a16="http://schemas.microsoft.com/office/drawing/2014/main" id="{DD8D8427-35AF-C234-BE8A-9613C7310ACC}"/>
              </a:ext>
            </a:extLst>
          </p:cNvPr>
          <p:cNvSpPr/>
          <p:nvPr/>
        </p:nvSpPr>
        <p:spPr>
          <a:xfrm>
            <a:off x="604764" y="2500574"/>
            <a:ext cx="1464744" cy="1465899"/>
          </a:xfrm>
          <a:prstGeom prst="pie">
            <a:avLst>
              <a:gd name="adj1" fmla="val 19311982"/>
              <a:gd name="adj2" fmla="val 16200000"/>
            </a:avLst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IMPATTO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it-IT" dirty="0"/>
              <a:t>6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14914AF-9EE5-A9B0-6908-AD4972193ECB}"/>
              </a:ext>
            </a:extLst>
          </p:cNvPr>
          <p:cNvSpPr txBox="1"/>
          <p:nvPr/>
        </p:nvSpPr>
        <p:spPr>
          <a:xfrm>
            <a:off x="248708" y="1607230"/>
            <a:ext cx="4302402" cy="646331"/>
          </a:xfrm>
          <a:prstGeom prst="rect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it-IT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Prevalenza GDM</a:t>
            </a:r>
          </a:p>
        </p:txBody>
      </p:sp>
      <p:sp>
        <p:nvSpPr>
          <p:cNvPr id="7" name="Freccia in giù 6">
            <a:extLst>
              <a:ext uri="{FF2B5EF4-FFF2-40B4-BE49-F238E27FC236}">
                <a16:creationId xmlns:a16="http://schemas.microsoft.com/office/drawing/2014/main" id="{16C07883-2473-10AE-DAB9-93D7D307CE85}"/>
              </a:ext>
            </a:extLst>
          </p:cNvPr>
          <p:cNvSpPr/>
          <p:nvPr/>
        </p:nvSpPr>
        <p:spPr>
          <a:xfrm>
            <a:off x="6317468" y="2695594"/>
            <a:ext cx="690466" cy="560790"/>
          </a:xfrm>
          <a:prstGeom prst="downArrow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B19D174-1A60-B78F-643A-584E0D095C94}"/>
              </a:ext>
            </a:extLst>
          </p:cNvPr>
          <p:cNvSpPr txBox="1"/>
          <p:nvPr/>
        </p:nvSpPr>
        <p:spPr>
          <a:xfrm>
            <a:off x="4964850" y="4017351"/>
            <a:ext cx="3682932" cy="2246769"/>
          </a:xfrm>
          <a:prstGeom prst="rect">
            <a:avLst/>
          </a:prstGeom>
          <a:solidFill>
            <a:schemeClr val="bg1"/>
          </a:solidFill>
          <a:ln>
            <a:solidFill>
              <a:srgbClr val="BFE828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EUROPA</a:t>
            </a:r>
          </a:p>
          <a:p>
            <a:pPr algn="ctr"/>
            <a:r>
              <a:rPr lang="it-IT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4,2 milioni gravidanze all’anno (Eurostat 2019)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endParaRPr lang="it-IT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it-IT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it-IT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 400 mila </a:t>
            </a:r>
            <a:r>
              <a:rPr lang="it-IT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pazienti con GDM </a:t>
            </a:r>
            <a:r>
              <a:rPr lang="it-IT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all’anno</a:t>
            </a:r>
          </a:p>
        </p:txBody>
      </p:sp>
      <p:sp>
        <p:nvSpPr>
          <p:cNvPr id="9" name="Freccia in giù 8">
            <a:extLst>
              <a:ext uri="{FF2B5EF4-FFF2-40B4-BE49-F238E27FC236}">
                <a16:creationId xmlns:a16="http://schemas.microsoft.com/office/drawing/2014/main" id="{544C6E03-8A57-7C81-80B9-4965729A1B2B}"/>
              </a:ext>
            </a:extLst>
          </p:cNvPr>
          <p:cNvSpPr/>
          <p:nvPr/>
        </p:nvSpPr>
        <p:spPr>
          <a:xfrm>
            <a:off x="6500440" y="5009007"/>
            <a:ext cx="690466" cy="560790"/>
          </a:xfrm>
          <a:prstGeom prst="downArrow">
            <a:avLst/>
          </a:prstGeom>
          <a:solidFill>
            <a:srgbClr val="BFE828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48F5425-C31F-C095-CA78-22F2C09FFDFD}"/>
              </a:ext>
            </a:extLst>
          </p:cNvPr>
          <p:cNvSpPr txBox="1"/>
          <p:nvPr/>
        </p:nvSpPr>
        <p:spPr>
          <a:xfrm>
            <a:off x="4964849" y="1609610"/>
            <a:ext cx="3682932" cy="2246769"/>
          </a:xfrm>
          <a:prstGeom prst="rect">
            <a:avLst/>
          </a:prstGeom>
          <a:solidFill>
            <a:schemeClr val="bg1"/>
          </a:solidFill>
          <a:ln>
            <a:solidFill>
              <a:srgbClr val="BFE828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ITALIA</a:t>
            </a:r>
          </a:p>
          <a:p>
            <a:pPr algn="ctr"/>
            <a:r>
              <a:rPr lang="it-IT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 400 mila gravidanze all’anno (Istat 2020)</a:t>
            </a:r>
          </a:p>
          <a:p>
            <a:pPr algn="ctr"/>
            <a:endParaRPr lang="it-IT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it-IT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it-IT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 40 mila </a:t>
            </a:r>
            <a:r>
              <a:rPr lang="it-IT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pazienti con GDM </a:t>
            </a:r>
            <a:r>
              <a:rPr lang="it-IT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all’anno</a:t>
            </a:r>
          </a:p>
        </p:txBody>
      </p:sp>
      <p:sp>
        <p:nvSpPr>
          <p:cNvPr id="11" name="Freccia in giù 10">
            <a:extLst>
              <a:ext uri="{FF2B5EF4-FFF2-40B4-BE49-F238E27FC236}">
                <a16:creationId xmlns:a16="http://schemas.microsoft.com/office/drawing/2014/main" id="{B8287F19-DF54-E687-C620-D1BA9FFAACC9}"/>
              </a:ext>
            </a:extLst>
          </p:cNvPr>
          <p:cNvSpPr/>
          <p:nvPr/>
        </p:nvSpPr>
        <p:spPr>
          <a:xfrm>
            <a:off x="6494767" y="2621740"/>
            <a:ext cx="690466" cy="560790"/>
          </a:xfrm>
          <a:prstGeom prst="downArrow">
            <a:avLst/>
          </a:prstGeom>
          <a:solidFill>
            <a:srgbClr val="BFE828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A1374251-6E97-5266-66E8-879A472E22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2634" y="2520581"/>
            <a:ext cx="1347110" cy="1396670"/>
          </a:xfrm>
          <a:prstGeom prst="rect">
            <a:avLst/>
          </a:prstGeom>
        </p:spPr>
      </p:pic>
      <p:sp>
        <p:nvSpPr>
          <p:cNvPr id="14" name="Cerchio parziale 13">
            <a:extLst>
              <a:ext uri="{FF2B5EF4-FFF2-40B4-BE49-F238E27FC236}">
                <a16:creationId xmlns:a16="http://schemas.microsoft.com/office/drawing/2014/main" id="{64A858A0-611A-AB3D-968B-40DEBC06085E}"/>
              </a:ext>
            </a:extLst>
          </p:cNvPr>
          <p:cNvSpPr/>
          <p:nvPr/>
        </p:nvSpPr>
        <p:spPr>
          <a:xfrm rot="3469200">
            <a:off x="414602" y="2252802"/>
            <a:ext cx="1845068" cy="1961444"/>
          </a:xfrm>
          <a:prstGeom prst="pie">
            <a:avLst>
              <a:gd name="adj1" fmla="val 12697217"/>
              <a:gd name="adj2" fmla="val 16200000"/>
            </a:avLst>
          </a:prstGeom>
          <a:solidFill>
            <a:srgbClr val="BFE828"/>
          </a:solidFill>
          <a:ln>
            <a:solidFill>
              <a:srgbClr val="BFE828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17A220E0-8797-FD3A-ABD0-CF1E94F31E9D}"/>
              </a:ext>
            </a:extLst>
          </p:cNvPr>
          <p:cNvSpPr txBox="1"/>
          <p:nvPr/>
        </p:nvSpPr>
        <p:spPr>
          <a:xfrm>
            <a:off x="1230668" y="2455457"/>
            <a:ext cx="1259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/>
              <a:t>10,9%</a:t>
            </a:r>
            <a:endParaRPr lang="en-GB" sz="2400" b="1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EE3D4CE8-1B66-57F9-3BAA-3E733175B87D}"/>
              </a:ext>
            </a:extLst>
          </p:cNvPr>
          <p:cNvSpPr txBox="1"/>
          <p:nvPr/>
        </p:nvSpPr>
        <p:spPr>
          <a:xfrm>
            <a:off x="496218" y="4017351"/>
            <a:ext cx="3807381" cy="2246769"/>
          </a:xfrm>
          <a:prstGeom prst="rect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BFE828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Stratificazione di rischio</a:t>
            </a:r>
          </a:p>
          <a:p>
            <a:pPr algn="ctr"/>
            <a:endParaRPr lang="it-IT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it-IT" sz="28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Supporto clinico mirato</a:t>
            </a:r>
            <a:endParaRPr lang="en-GB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Freccia in giù 16">
            <a:extLst>
              <a:ext uri="{FF2B5EF4-FFF2-40B4-BE49-F238E27FC236}">
                <a16:creationId xmlns:a16="http://schemas.microsoft.com/office/drawing/2014/main" id="{1683DD56-E044-E971-9A96-0825787D6FA2}"/>
              </a:ext>
            </a:extLst>
          </p:cNvPr>
          <p:cNvSpPr/>
          <p:nvPr/>
        </p:nvSpPr>
        <p:spPr>
          <a:xfrm>
            <a:off x="2054675" y="4904302"/>
            <a:ext cx="690466" cy="438538"/>
          </a:xfrm>
          <a:prstGeom prst="downArrow">
            <a:avLst/>
          </a:prstGeom>
          <a:solidFill>
            <a:srgbClr val="BFE828"/>
          </a:solidFill>
          <a:ln>
            <a:solidFill>
              <a:schemeClr val="accent2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677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6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igura a mano libera: forma 29">
            <a:extLst>
              <a:ext uri="{FF2B5EF4-FFF2-40B4-BE49-F238E27FC236}">
                <a16:creationId xmlns:a16="http://schemas.microsoft.com/office/drawing/2014/main" id="{C53EFF15-A084-48EE-9F6F-293D25232DB5}"/>
              </a:ext>
            </a:extLst>
          </p:cNvPr>
          <p:cNvSpPr/>
          <p:nvPr/>
        </p:nvSpPr>
        <p:spPr>
          <a:xfrm>
            <a:off x="3484880" y="4829346"/>
            <a:ext cx="1031114" cy="667214"/>
          </a:xfrm>
          <a:custGeom>
            <a:avLst/>
            <a:gdLst>
              <a:gd name="connsiteX0" fmla="*/ 0 w 904240"/>
              <a:gd name="connsiteY0" fmla="*/ 609600 h 609600"/>
              <a:gd name="connsiteX1" fmla="*/ 386080 w 904240"/>
              <a:gd name="connsiteY1" fmla="*/ 132080 h 609600"/>
              <a:gd name="connsiteX2" fmla="*/ 904240 w 904240"/>
              <a:gd name="connsiteY2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04240" h="609600">
                <a:moveTo>
                  <a:pt x="0" y="609600"/>
                </a:moveTo>
                <a:lnTo>
                  <a:pt x="386080" y="132080"/>
                </a:lnTo>
                <a:lnTo>
                  <a:pt x="904240" y="0"/>
                </a:lnTo>
              </a:path>
            </a:pathLst>
          </a:cu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METODOLOGIA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it-IT" dirty="0"/>
              <a:t>7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59F892DB-D321-BC55-AA0A-5AA3832798F0}"/>
              </a:ext>
            </a:extLst>
          </p:cNvPr>
          <p:cNvSpPr/>
          <p:nvPr/>
        </p:nvSpPr>
        <p:spPr>
          <a:xfrm>
            <a:off x="840906" y="1581823"/>
            <a:ext cx="1913881" cy="573479"/>
          </a:xfrm>
          <a:prstGeom prst="rect">
            <a:avLst/>
          </a:prstGeom>
          <a:solidFill>
            <a:srgbClr val="BFE828"/>
          </a:solidFill>
          <a:ln w="762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DATI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1157F8C3-85BB-EB0E-7108-DE3B26160AB8}"/>
              </a:ext>
            </a:extLst>
          </p:cNvPr>
          <p:cNvSpPr/>
          <p:nvPr/>
        </p:nvSpPr>
        <p:spPr>
          <a:xfrm>
            <a:off x="3594169" y="1581822"/>
            <a:ext cx="1913881" cy="573479"/>
          </a:xfrm>
          <a:prstGeom prst="rect">
            <a:avLst/>
          </a:prstGeom>
          <a:solidFill>
            <a:srgbClr val="BFE82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ANALISI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B1C77016-D2F8-C677-CB3E-88631BFBBA16}"/>
              </a:ext>
            </a:extLst>
          </p:cNvPr>
          <p:cNvSpPr/>
          <p:nvPr/>
        </p:nvSpPr>
        <p:spPr>
          <a:xfrm>
            <a:off x="6273174" y="1581821"/>
            <a:ext cx="1913881" cy="573479"/>
          </a:xfrm>
          <a:prstGeom prst="rect">
            <a:avLst/>
          </a:prstGeom>
          <a:solidFill>
            <a:srgbClr val="BFE82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SERVIZI </a:t>
            </a:r>
          </a:p>
          <a:p>
            <a:pPr algn="ctr"/>
            <a:r>
              <a:rPr lang="it-IT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CLOUD GARR</a:t>
            </a:r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0F3CB4CD-D119-0D7B-0CED-2BF7A96050C8}"/>
              </a:ext>
            </a:extLst>
          </p:cNvPr>
          <p:cNvSpPr/>
          <p:nvPr/>
        </p:nvSpPr>
        <p:spPr>
          <a:xfrm>
            <a:off x="446792" y="2305178"/>
            <a:ext cx="2702110" cy="3890269"/>
          </a:xfrm>
          <a:prstGeom prst="roundRect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BFE828"/>
            </a:solidFill>
            <a:prstDash val="sysDot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it-IT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l-GR" sz="2000" b="1" dirty="0">
                <a:solidFill>
                  <a:schemeClr val="tx1"/>
                </a:solidFill>
                <a:cs typeface="Charmonman" panose="00000500000000000000" pitchFamily="2" charset="-34"/>
              </a:rPr>
              <a:t>≈</a:t>
            </a:r>
            <a:r>
              <a:rPr lang="it-IT" sz="2000" b="1" dirty="0">
                <a:solidFill>
                  <a:schemeClr val="tx1"/>
                </a:solidFill>
              </a:rPr>
              <a:t>2000 pazienti GDM</a:t>
            </a:r>
          </a:p>
          <a:p>
            <a:endParaRPr lang="it-IT" sz="2000" b="1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b="1" dirty="0">
                <a:solidFill>
                  <a:schemeClr val="tx1"/>
                </a:solidFill>
              </a:rPr>
              <a:t>Semplici variabili </a:t>
            </a:r>
            <a:r>
              <a:rPr lang="it-IT" sz="2000" dirty="0">
                <a:solidFill>
                  <a:schemeClr val="tx1"/>
                </a:solidFill>
              </a:rPr>
              <a:t>della </a:t>
            </a:r>
            <a:r>
              <a:rPr lang="it-IT" sz="2000" b="1" dirty="0">
                <a:solidFill>
                  <a:schemeClr val="tx1"/>
                </a:solidFill>
              </a:rPr>
              <a:t>routine clinica</a:t>
            </a:r>
            <a:r>
              <a:rPr lang="it-IT" sz="2000" dirty="0">
                <a:solidFill>
                  <a:schemeClr val="tx1"/>
                </a:solidFill>
              </a:rPr>
              <a:t>: </a:t>
            </a:r>
          </a:p>
          <a:p>
            <a:endParaRPr lang="it-IT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B6589147-A9E0-110A-B76C-0749562B0A2B}"/>
              </a:ext>
            </a:extLst>
          </p:cNvPr>
          <p:cNvSpPr txBox="1"/>
          <p:nvPr/>
        </p:nvSpPr>
        <p:spPr>
          <a:xfrm>
            <a:off x="840906" y="4532112"/>
            <a:ext cx="25472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2000" dirty="0"/>
              <a:t>Età materna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2000" dirty="0"/>
              <a:t>BMI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2000" dirty="0"/>
              <a:t>Glicemia             (3 campioni)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636DE063-A625-E0C7-FCE5-C6D6C7FC5F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2128">
            <a:off x="371593" y="2227897"/>
            <a:ext cx="770805" cy="770805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BB570516-5CF7-6BD2-CA93-74E2985AC1BF}"/>
              </a:ext>
            </a:extLst>
          </p:cNvPr>
          <p:cNvSpPr txBox="1"/>
          <p:nvPr/>
        </p:nvSpPr>
        <p:spPr>
          <a:xfrm>
            <a:off x="4837773" y="3952107"/>
            <a:ext cx="1109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/>
              <a:t>OGTT</a:t>
            </a:r>
            <a:endParaRPr lang="en-GB" sz="2000" b="1" dirty="0"/>
          </a:p>
        </p:txBody>
      </p:sp>
      <p:sp>
        <p:nvSpPr>
          <p:cNvPr id="15" name="Freccia in giù 14">
            <a:extLst>
              <a:ext uri="{FF2B5EF4-FFF2-40B4-BE49-F238E27FC236}">
                <a16:creationId xmlns:a16="http://schemas.microsoft.com/office/drawing/2014/main" id="{0E3D8503-E729-A193-76DE-020843E8A621}"/>
              </a:ext>
            </a:extLst>
          </p:cNvPr>
          <p:cNvSpPr/>
          <p:nvPr/>
        </p:nvSpPr>
        <p:spPr>
          <a:xfrm>
            <a:off x="3397157" y="4527906"/>
            <a:ext cx="202658" cy="269122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F952CAB-C9F4-5FCC-BA1D-348E4B437382}"/>
              </a:ext>
            </a:extLst>
          </p:cNvPr>
          <p:cNvSpPr txBox="1"/>
          <p:nvPr/>
        </p:nvSpPr>
        <p:spPr>
          <a:xfrm>
            <a:off x="3148902" y="4182940"/>
            <a:ext cx="10588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dirty="0">
                <a:solidFill>
                  <a:srgbClr val="C00000"/>
                </a:solidFill>
              </a:rPr>
              <a:t>G </a:t>
            </a:r>
            <a:r>
              <a:rPr lang="it-IT" dirty="0" err="1">
                <a:solidFill>
                  <a:srgbClr val="C00000"/>
                </a:solidFill>
              </a:rPr>
              <a:t>intake</a:t>
            </a:r>
            <a:endParaRPr lang="it-IT" dirty="0">
              <a:solidFill>
                <a:srgbClr val="C00000"/>
              </a:solidFill>
            </a:endParaRPr>
          </a:p>
        </p:txBody>
      </p:sp>
      <p:grpSp>
        <p:nvGrpSpPr>
          <p:cNvPr id="19" name="Group 86">
            <a:extLst>
              <a:ext uri="{FF2B5EF4-FFF2-40B4-BE49-F238E27FC236}">
                <a16:creationId xmlns:a16="http://schemas.microsoft.com/office/drawing/2014/main" id="{2DFB3656-BACC-2BA6-AF16-BAD9E7D6A6BD}"/>
              </a:ext>
            </a:extLst>
          </p:cNvPr>
          <p:cNvGrpSpPr>
            <a:grpSpLocks/>
          </p:cNvGrpSpPr>
          <p:nvPr/>
        </p:nvGrpSpPr>
        <p:grpSpPr bwMode="auto">
          <a:xfrm>
            <a:off x="3346341" y="5584773"/>
            <a:ext cx="1441683" cy="556461"/>
            <a:chOff x="1909291" y="5229129"/>
            <a:chExt cx="7127545" cy="957467"/>
          </a:xfrm>
        </p:grpSpPr>
        <p:cxnSp>
          <p:nvCxnSpPr>
            <p:cNvPr id="20" name="Straight Arrow Connector 79">
              <a:extLst>
                <a:ext uri="{FF2B5EF4-FFF2-40B4-BE49-F238E27FC236}">
                  <a16:creationId xmlns:a16="http://schemas.microsoft.com/office/drawing/2014/main" id="{94B37140-EFEC-B3E5-54B3-469EF9F0A2FA}"/>
                </a:ext>
              </a:extLst>
            </p:cNvPr>
            <p:cNvCxnSpPr/>
            <p:nvPr/>
          </p:nvCxnSpPr>
          <p:spPr>
            <a:xfrm>
              <a:off x="2051798" y="5229129"/>
              <a:ext cx="6985038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84">
              <a:extLst>
                <a:ext uri="{FF2B5EF4-FFF2-40B4-BE49-F238E27FC236}">
                  <a16:creationId xmlns:a16="http://schemas.microsoft.com/office/drawing/2014/main" id="{D9D43D0B-9269-23F9-CEF2-15C37DC0D9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9291" y="5286325"/>
              <a:ext cx="7127545" cy="900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it-IT" sz="1400" dirty="0"/>
                <a:t>0      60     120	</a:t>
              </a:r>
            </a:p>
          </p:txBody>
        </p:sp>
      </p:grpSp>
      <p:sp>
        <p:nvSpPr>
          <p:cNvPr id="22" name="Connettore 21">
            <a:extLst>
              <a:ext uri="{FF2B5EF4-FFF2-40B4-BE49-F238E27FC236}">
                <a16:creationId xmlns:a16="http://schemas.microsoft.com/office/drawing/2014/main" id="{1C9A6B50-CBA4-A1A1-29CF-8F6A25F62D25}"/>
              </a:ext>
            </a:extLst>
          </p:cNvPr>
          <p:cNvSpPr/>
          <p:nvPr/>
        </p:nvSpPr>
        <p:spPr>
          <a:xfrm>
            <a:off x="3462573" y="5448255"/>
            <a:ext cx="72388" cy="75629"/>
          </a:xfrm>
          <a:prstGeom prst="flowChartConnector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Connettore 22">
            <a:extLst>
              <a:ext uri="{FF2B5EF4-FFF2-40B4-BE49-F238E27FC236}">
                <a16:creationId xmlns:a16="http://schemas.microsoft.com/office/drawing/2014/main" id="{8AFD57CA-BCA3-1819-EE80-0E03A7BDF4AB}"/>
              </a:ext>
            </a:extLst>
          </p:cNvPr>
          <p:cNvSpPr/>
          <p:nvPr/>
        </p:nvSpPr>
        <p:spPr>
          <a:xfrm>
            <a:off x="3889894" y="4935696"/>
            <a:ext cx="72388" cy="75629"/>
          </a:xfrm>
          <a:prstGeom prst="flowChartConnector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Connettore 23">
            <a:extLst>
              <a:ext uri="{FF2B5EF4-FFF2-40B4-BE49-F238E27FC236}">
                <a16:creationId xmlns:a16="http://schemas.microsoft.com/office/drawing/2014/main" id="{D400C81F-43F5-8308-8E4B-D08716CC65DE}"/>
              </a:ext>
            </a:extLst>
          </p:cNvPr>
          <p:cNvSpPr/>
          <p:nvPr/>
        </p:nvSpPr>
        <p:spPr>
          <a:xfrm>
            <a:off x="4465045" y="4797028"/>
            <a:ext cx="72388" cy="75629"/>
          </a:xfrm>
          <a:prstGeom prst="flowChartConnector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83">
            <a:extLst>
              <a:ext uri="{FF2B5EF4-FFF2-40B4-BE49-F238E27FC236}">
                <a16:creationId xmlns:a16="http://schemas.microsoft.com/office/drawing/2014/main" id="{F874552E-5DDC-8D4B-F040-3323943C1E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5740" y="4653406"/>
            <a:ext cx="15319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dirty="0" err="1">
                <a:solidFill>
                  <a:schemeClr val="accent6"/>
                </a:solidFill>
              </a:rPr>
              <a:t>Glucose</a:t>
            </a:r>
            <a:r>
              <a:rPr lang="it-IT" dirty="0">
                <a:solidFill>
                  <a:schemeClr val="accent6"/>
                </a:solidFill>
              </a:rPr>
              <a:t> (G)</a:t>
            </a:r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07DA4341-6157-05EA-640B-520351C5750A}"/>
              </a:ext>
            </a:extLst>
          </p:cNvPr>
          <p:cNvSpPr/>
          <p:nvPr/>
        </p:nvSpPr>
        <p:spPr>
          <a:xfrm>
            <a:off x="3148903" y="4009787"/>
            <a:ext cx="2702110" cy="1939493"/>
          </a:xfrm>
          <a:prstGeom prst="rect">
            <a:avLst/>
          </a:prstGeom>
          <a:noFill/>
          <a:ln w="285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396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2" grpId="0" animBg="1"/>
      <p:bldP spid="13" grpId="0"/>
      <p:bldP spid="9" grpId="0"/>
      <p:bldP spid="15" grpId="0" animBg="1"/>
      <p:bldP spid="18" grpId="0"/>
      <p:bldP spid="22" grpId="0" animBg="1"/>
      <p:bldP spid="23" grpId="0" animBg="1"/>
      <p:bldP spid="24" grpId="0" animBg="1"/>
      <p:bldP spid="27" grpId="0"/>
      <p:bldP spid="3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D20443F6-F3F2-511F-DFAB-83E8059CC176}"/>
              </a:ext>
            </a:extLst>
          </p:cNvPr>
          <p:cNvSpPr/>
          <p:nvPr/>
        </p:nvSpPr>
        <p:spPr>
          <a:xfrm>
            <a:off x="3200055" y="2313753"/>
            <a:ext cx="2702110" cy="3890270"/>
          </a:xfrm>
          <a:prstGeom prst="roundRect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BFE828"/>
            </a:solidFill>
            <a:prstDash val="sysDot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it-IT" sz="20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b="1" dirty="0">
                <a:solidFill>
                  <a:schemeClr val="tx1"/>
                </a:solidFill>
              </a:rPr>
              <a:t>Tecniche di clustering</a:t>
            </a:r>
          </a:p>
          <a:p>
            <a:endParaRPr lang="it-IT" sz="20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b="1" dirty="0">
                <a:solidFill>
                  <a:schemeClr val="tx1"/>
                </a:solidFill>
              </a:rPr>
              <a:t>Cluster (fenotipo) </a:t>
            </a:r>
          </a:p>
          <a:p>
            <a:r>
              <a:rPr lang="it-IT" sz="2000" b="1" dirty="0">
                <a:solidFill>
                  <a:schemeClr val="tx1"/>
                </a:solidFill>
              </a:rPr>
              <a:t>	vs.</a:t>
            </a:r>
          </a:p>
          <a:p>
            <a:r>
              <a:rPr lang="it-IT" sz="2000" b="1" dirty="0">
                <a:solidFill>
                  <a:schemeClr val="tx1"/>
                </a:solidFill>
              </a:rPr>
              <a:t>        esiti clinici     </a:t>
            </a:r>
          </a:p>
          <a:p>
            <a:r>
              <a:rPr lang="it-IT" sz="2000" b="1" dirty="0">
                <a:solidFill>
                  <a:schemeClr val="tx1"/>
                </a:solidFill>
              </a:rPr>
              <a:t>       indesiderati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METODOLOGIA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it-IT" dirty="0"/>
              <a:t>7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59F892DB-D321-BC55-AA0A-5AA3832798F0}"/>
              </a:ext>
            </a:extLst>
          </p:cNvPr>
          <p:cNvSpPr/>
          <p:nvPr/>
        </p:nvSpPr>
        <p:spPr>
          <a:xfrm>
            <a:off x="840906" y="1581823"/>
            <a:ext cx="1913881" cy="573479"/>
          </a:xfrm>
          <a:prstGeom prst="rect">
            <a:avLst/>
          </a:prstGeom>
          <a:solidFill>
            <a:srgbClr val="BFE828"/>
          </a:solidFill>
          <a:ln w="762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DATI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1157F8C3-85BB-EB0E-7108-DE3B26160AB8}"/>
              </a:ext>
            </a:extLst>
          </p:cNvPr>
          <p:cNvSpPr/>
          <p:nvPr/>
        </p:nvSpPr>
        <p:spPr>
          <a:xfrm>
            <a:off x="3594169" y="1581822"/>
            <a:ext cx="1913881" cy="573479"/>
          </a:xfrm>
          <a:prstGeom prst="rect">
            <a:avLst/>
          </a:prstGeom>
          <a:solidFill>
            <a:srgbClr val="BFE82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ANALISI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B1C77016-D2F8-C677-CB3E-88631BFBBA16}"/>
              </a:ext>
            </a:extLst>
          </p:cNvPr>
          <p:cNvSpPr/>
          <p:nvPr/>
        </p:nvSpPr>
        <p:spPr>
          <a:xfrm>
            <a:off x="6273174" y="1581821"/>
            <a:ext cx="1913881" cy="573479"/>
          </a:xfrm>
          <a:prstGeom prst="rect">
            <a:avLst/>
          </a:prstGeom>
          <a:solidFill>
            <a:srgbClr val="BFE82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SERVIZI </a:t>
            </a:r>
          </a:p>
          <a:p>
            <a:pPr algn="ctr"/>
            <a:r>
              <a:rPr lang="it-IT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CLOUD GARR</a:t>
            </a: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5F9FDCBB-79EE-ECB8-D6D6-4CA4D8768CF5}"/>
              </a:ext>
            </a:extLst>
          </p:cNvPr>
          <p:cNvSpPr/>
          <p:nvPr/>
        </p:nvSpPr>
        <p:spPr>
          <a:xfrm>
            <a:off x="6003745" y="2305177"/>
            <a:ext cx="2702110" cy="3890270"/>
          </a:xfrm>
          <a:prstGeom prst="roundRect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BFE828"/>
            </a:solidFill>
            <a:prstDash val="sysDot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it-IT" sz="20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b="1" dirty="0">
                <a:solidFill>
                  <a:schemeClr val="tx1"/>
                </a:solidFill>
              </a:rPr>
              <a:t>Sviluppo Applicazione Web </a:t>
            </a:r>
            <a:r>
              <a:rPr lang="it-IT" sz="2000" dirty="0">
                <a:solidFill>
                  <a:schemeClr val="tx1"/>
                </a:solidFill>
              </a:rPr>
              <a:t>per identificazione fenotipi GDM</a:t>
            </a:r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0F3CB4CD-D119-0D7B-0CED-2BF7A96050C8}"/>
              </a:ext>
            </a:extLst>
          </p:cNvPr>
          <p:cNvSpPr/>
          <p:nvPr/>
        </p:nvSpPr>
        <p:spPr>
          <a:xfrm>
            <a:off x="446792" y="2305178"/>
            <a:ext cx="2702110" cy="3890269"/>
          </a:xfrm>
          <a:prstGeom prst="roundRect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BFE828"/>
            </a:solidFill>
            <a:prstDash val="sysDot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it-IT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l-GR" sz="2000" b="1" dirty="0">
                <a:solidFill>
                  <a:schemeClr val="tx1"/>
                </a:solidFill>
                <a:cs typeface="Charmonman" panose="00000500000000000000" pitchFamily="2" charset="-34"/>
              </a:rPr>
              <a:t>≈</a:t>
            </a:r>
            <a:r>
              <a:rPr lang="it-IT" sz="2000" b="1" dirty="0">
                <a:solidFill>
                  <a:schemeClr val="tx1"/>
                </a:solidFill>
              </a:rPr>
              <a:t>2000 pazienti GDM</a:t>
            </a:r>
          </a:p>
          <a:p>
            <a:endParaRPr lang="it-IT" sz="2000" b="1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b="1" dirty="0">
                <a:solidFill>
                  <a:schemeClr val="tx1"/>
                </a:solidFill>
              </a:rPr>
              <a:t>Semplici variabili </a:t>
            </a:r>
            <a:r>
              <a:rPr lang="it-IT" sz="2000" dirty="0">
                <a:solidFill>
                  <a:schemeClr val="tx1"/>
                </a:solidFill>
              </a:rPr>
              <a:t>della </a:t>
            </a:r>
            <a:r>
              <a:rPr lang="it-IT" sz="2000" b="1" dirty="0">
                <a:solidFill>
                  <a:schemeClr val="tx1"/>
                </a:solidFill>
              </a:rPr>
              <a:t>routine clinica</a:t>
            </a:r>
            <a:r>
              <a:rPr lang="it-IT" sz="2000" dirty="0">
                <a:solidFill>
                  <a:schemeClr val="tx1"/>
                </a:solidFill>
              </a:rPr>
              <a:t>: </a:t>
            </a:r>
          </a:p>
          <a:p>
            <a:endParaRPr lang="it-IT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B6589147-A9E0-110A-B76C-0749562B0A2B}"/>
              </a:ext>
            </a:extLst>
          </p:cNvPr>
          <p:cNvSpPr txBox="1"/>
          <p:nvPr/>
        </p:nvSpPr>
        <p:spPr>
          <a:xfrm>
            <a:off x="840906" y="4532112"/>
            <a:ext cx="25472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2000" dirty="0"/>
              <a:t>Età materna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2000" dirty="0"/>
              <a:t>BMI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2000" dirty="0"/>
              <a:t>Glicemia             (3 campioni)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636DE063-A625-E0C7-FCE5-C6D6C7FC5F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2128">
            <a:off x="371593" y="2227897"/>
            <a:ext cx="770805" cy="770805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A29E3592-A172-554C-6819-C7B9517A48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2128">
            <a:off x="3174587" y="2227896"/>
            <a:ext cx="770805" cy="770805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D17566E4-49D2-C7A0-35D7-08EAC5EFD4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2128">
            <a:off x="5973699" y="2227895"/>
            <a:ext cx="770805" cy="770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594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D20443F6-F3F2-511F-DFAB-83E8059CC176}"/>
              </a:ext>
            </a:extLst>
          </p:cNvPr>
          <p:cNvSpPr/>
          <p:nvPr/>
        </p:nvSpPr>
        <p:spPr>
          <a:xfrm>
            <a:off x="3200055" y="2313753"/>
            <a:ext cx="2702110" cy="3890270"/>
          </a:xfrm>
          <a:prstGeom prst="roundRect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BFE828"/>
            </a:solidFill>
            <a:prstDash val="sysDot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it-IT" sz="20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b="1" dirty="0">
                <a:solidFill>
                  <a:schemeClr val="tx1"/>
                </a:solidFill>
              </a:rPr>
              <a:t>Tecniche di clustering</a:t>
            </a:r>
          </a:p>
          <a:p>
            <a:endParaRPr lang="it-IT" sz="2000" dirty="0">
              <a:solidFill>
                <a:schemeClr val="tx1"/>
              </a:solidFill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Cluster (fenotipo)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vs.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esiti clinici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indesiderati</a:t>
            </a: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9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METODOLOGIA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Benedetta Salvatori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it-IT" dirty="0"/>
              <a:t>7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59F892DB-D321-BC55-AA0A-5AA3832798F0}"/>
              </a:ext>
            </a:extLst>
          </p:cNvPr>
          <p:cNvSpPr/>
          <p:nvPr/>
        </p:nvSpPr>
        <p:spPr>
          <a:xfrm>
            <a:off x="840906" y="1581823"/>
            <a:ext cx="1913881" cy="573479"/>
          </a:xfrm>
          <a:prstGeom prst="rect">
            <a:avLst/>
          </a:prstGeom>
          <a:solidFill>
            <a:srgbClr val="BFE828"/>
          </a:solidFill>
          <a:ln w="762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DATI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1157F8C3-85BB-EB0E-7108-DE3B26160AB8}"/>
              </a:ext>
            </a:extLst>
          </p:cNvPr>
          <p:cNvSpPr/>
          <p:nvPr/>
        </p:nvSpPr>
        <p:spPr>
          <a:xfrm>
            <a:off x="3594169" y="1581822"/>
            <a:ext cx="1913881" cy="573479"/>
          </a:xfrm>
          <a:prstGeom prst="rect">
            <a:avLst/>
          </a:prstGeom>
          <a:solidFill>
            <a:srgbClr val="BFE82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ANALISI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B1C77016-D2F8-C677-CB3E-88631BFBBA16}"/>
              </a:ext>
            </a:extLst>
          </p:cNvPr>
          <p:cNvSpPr/>
          <p:nvPr/>
        </p:nvSpPr>
        <p:spPr>
          <a:xfrm>
            <a:off x="6273174" y="1581821"/>
            <a:ext cx="1913881" cy="57347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SERVIZI </a:t>
            </a:r>
          </a:p>
          <a:p>
            <a:pPr algn="ctr"/>
            <a:r>
              <a:rPr lang="it-IT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CLOUD GARR</a:t>
            </a: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5F9FDCBB-79EE-ECB8-D6D6-4CA4D8768CF5}"/>
              </a:ext>
            </a:extLst>
          </p:cNvPr>
          <p:cNvSpPr/>
          <p:nvPr/>
        </p:nvSpPr>
        <p:spPr>
          <a:xfrm>
            <a:off x="6003745" y="2305177"/>
            <a:ext cx="2702110" cy="38902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  <a:prstDash val="sysDot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it-IT" sz="20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Sviluppo Applicazione Web </a:t>
            </a:r>
            <a:r>
              <a:rPr lang="it-IT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per identificazione fenotipi GDM</a:t>
            </a:r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0F3CB4CD-D119-0D7B-0CED-2BF7A96050C8}"/>
              </a:ext>
            </a:extLst>
          </p:cNvPr>
          <p:cNvSpPr/>
          <p:nvPr/>
        </p:nvSpPr>
        <p:spPr>
          <a:xfrm>
            <a:off x="446792" y="2305178"/>
            <a:ext cx="2702110" cy="3890269"/>
          </a:xfrm>
          <a:prstGeom prst="roundRect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BFE828"/>
            </a:solidFill>
            <a:prstDash val="sysDot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it-IT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l-GR" sz="2000" b="1" dirty="0">
                <a:solidFill>
                  <a:schemeClr val="tx1"/>
                </a:solidFill>
                <a:cs typeface="Charmonman" panose="00000500000000000000" pitchFamily="2" charset="-34"/>
              </a:rPr>
              <a:t>≈</a:t>
            </a:r>
            <a:r>
              <a:rPr lang="it-IT" sz="2000" b="1" dirty="0">
                <a:solidFill>
                  <a:schemeClr val="tx1"/>
                </a:solidFill>
              </a:rPr>
              <a:t>2000 pazienti GDM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2000" b="1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b="1" dirty="0">
                <a:solidFill>
                  <a:schemeClr val="tx1"/>
                </a:solidFill>
              </a:rPr>
              <a:t>Semplici variabili </a:t>
            </a:r>
            <a:r>
              <a:rPr lang="it-IT" sz="2000" dirty="0">
                <a:solidFill>
                  <a:schemeClr val="tx1"/>
                </a:solidFill>
              </a:rPr>
              <a:t>della </a:t>
            </a:r>
            <a:r>
              <a:rPr lang="it-IT" sz="2000" b="1" dirty="0">
                <a:solidFill>
                  <a:schemeClr val="tx1"/>
                </a:solidFill>
              </a:rPr>
              <a:t>routine clinica</a:t>
            </a:r>
            <a:r>
              <a:rPr lang="it-IT" sz="2000" dirty="0">
                <a:solidFill>
                  <a:schemeClr val="tx1"/>
                </a:solidFill>
              </a:rPr>
              <a:t>: </a:t>
            </a:r>
          </a:p>
          <a:p>
            <a:endParaRPr lang="it-IT" dirty="0"/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636DE063-A625-E0C7-FCE5-C6D6C7FC5F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2128">
            <a:off x="371593" y="2227897"/>
            <a:ext cx="770805" cy="770805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A29E3592-A172-554C-6819-C7B9517A48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2128">
            <a:off x="3174587" y="2227896"/>
            <a:ext cx="770805" cy="770805"/>
          </a:xfrm>
          <a:prstGeom prst="rect">
            <a:avLst/>
          </a:prstGeom>
        </p:spPr>
      </p:pic>
      <p:sp>
        <p:nvSpPr>
          <p:cNvPr id="15" name="Rettangolo con angoli arrotondati 14">
            <a:extLst>
              <a:ext uri="{FF2B5EF4-FFF2-40B4-BE49-F238E27FC236}">
                <a16:creationId xmlns:a16="http://schemas.microsoft.com/office/drawing/2014/main" id="{5A67E13C-2A5F-3BCA-1D1E-2A1EFE16C5FF}"/>
              </a:ext>
            </a:extLst>
          </p:cNvPr>
          <p:cNvSpPr/>
          <p:nvPr/>
        </p:nvSpPr>
        <p:spPr>
          <a:xfrm>
            <a:off x="348560" y="1412776"/>
            <a:ext cx="5655185" cy="4932548"/>
          </a:xfrm>
          <a:prstGeom prst="roundRect">
            <a:avLst>
              <a:gd name="adj" fmla="val 5059"/>
            </a:avLst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EF41402-4B8B-2CEC-5382-AD455F70B8BA}"/>
              </a:ext>
            </a:extLst>
          </p:cNvPr>
          <p:cNvSpPr txBox="1"/>
          <p:nvPr/>
        </p:nvSpPr>
        <p:spPr>
          <a:xfrm>
            <a:off x="840906" y="4532112"/>
            <a:ext cx="25472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2000" dirty="0"/>
              <a:t>Età materna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2000" dirty="0"/>
              <a:t>BMI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2000" dirty="0"/>
              <a:t>Glicemia             (3 campioni)</a:t>
            </a:r>
          </a:p>
        </p:txBody>
      </p:sp>
    </p:spTree>
    <p:extLst>
      <p:ext uri="{BB962C8B-B14F-4D97-AF65-F5344CB8AC3E}">
        <p14:creationId xmlns:p14="http://schemas.microsoft.com/office/powerpoint/2010/main" val="10939666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ilindro 30">
            <a:extLst>
              <a:ext uri="{FF2B5EF4-FFF2-40B4-BE49-F238E27FC236}">
                <a16:creationId xmlns:a16="http://schemas.microsoft.com/office/drawing/2014/main" id="{A059DCED-9A44-1B52-E0A1-C167DD17D40A}"/>
              </a:ext>
            </a:extLst>
          </p:cNvPr>
          <p:cNvSpPr/>
          <p:nvPr/>
        </p:nvSpPr>
        <p:spPr>
          <a:xfrm>
            <a:off x="127352" y="1259467"/>
            <a:ext cx="2267021" cy="1846952"/>
          </a:xfrm>
          <a:prstGeom prst="can">
            <a:avLst>
              <a:gd name="adj" fmla="val 18221"/>
            </a:avLst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tx1"/>
              </a:solidFill>
            </a:endParaRPr>
          </a:p>
          <a:p>
            <a:pPr algn="ctr"/>
            <a:r>
              <a:rPr lang="it-IT" sz="2000" dirty="0">
                <a:solidFill>
                  <a:schemeClr val="tx1"/>
                </a:solidFill>
              </a:rPr>
              <a:t>Dataset</a:t>
            </a:r>
          </a:p>
          <a:p>
            <a:pPr algn="ctr"/>
            <a:r>
              <a:rPr lang="it-IT" sz="2000" dirty="0">
                <a:solidFill>
                  <a:schemeClr val="tx1"/>
                </a:solidFill>
              </a:rPr>
              <a:t>387 soggetti</a:t>
            </a:r>
          </a:p>
          <a:p>
            <a:pPr algn="ctr"/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2" name="Cilindro 1">
            <a:extLst>
              <a:ext uri="{FF2B5EF4-FFF2-40B4-BE49-F238E27FC236}">
                <a16:creationId xmlns:a16="http://schemas.microsoft.com/office/drawing/2014/main" id="{B12FAE92-1F97-3D43-EBA7-D0292C929FFB}"/>
              </a:ext>
            </a:extLst>
          </p:cNvPr>
          <p:cNvSpPr/>
          <p:nvPr/>
        </p:nvSpPr>
        <p:spPr>
          <a:xfrm>
            <a:off x="131720" y="2271174"/>
            <a:ext cx="2263347" cy="835245"/>
          </a:xfrm>
          <a:prstGeom prst="can">
            <a:avLst>
              <a:gd name="adj" fmla="val 36991"/>
            </a:avLst>
          </a:prstGeom>
          <a:gradFill flip="none" rotWithShape="1">
            <a:gsLst>
              <a:gs pos="0">
                <a:srgbClr val="FF9900">
                  <a:tint val="66000"/>
                  <a:satMod val="160000"/>
                </a:srgbClr>
              </a:gs>
              <a:gs pos="50000">
                <a:srgbClr val="FF9900">
                  <a:tint val="44500"/>
                  <a:satMod val="160000"/>
                </a:srgbClr>
              </a:gs>
              <a:gs pos="100000">
                <a:srgbClr val="FF99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set</a:t>
            </a:r>
            <a:endParaRPr lang="en-GB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CLUSTERING PAZIENTI GDM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it-IT" dirty="0"/>
              <a:t>8</a:t>
            </a:r>
          </a:p>
        </p:txBody>
      </p:sp>
      <p:sp>
        <p:nvSpPr>
          <p:cNvPr id="33" name="Cilindro 32">
            <a:extLst>
              <a:ext uri="{FF2B5EF4-FFF2-40B4-BE49-F238E27FC236}">
                <a16:creationId xmlns:a16="http://schemas.microsoft.com/office/drawing/2014/main" id="{B0E43CE0-EF46-055B-B745-09E1FEDFF37F}"/>
              </a:ext>
            </a:extLst>
          </p:cNvPr>
          <p:cNvSpPr/>
          <p:nvPr/>
        </p:nvSpPr>
        <p:spPr>
          <a:xfrm>
            <a:off x="127351" y="1259466"/>
            <a:ext cx="2267022" cy="1354005"/>
          </a:xfrm>
          <a:prstGeom prst="can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Training set</a:t>
            </a:r>
          </a:p>
        </p:txBody>
      </p:sp>
    </p:spTree>
    <p:extLst>
      <p:ext uri="{BB962C8B-B14F-4D97-AF65-F5344CB8AC3E}">
        <p14:creationId xmlns:p14="http://schemas.microsoft.com/office/powerpoint/2010/main" val="535612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CLUSTERING PAZIENTI GDM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it-IT" dirty="0"/>
              <a:t>8</a:t>
            </a:r>
          </a:p>
        </p:txBody>
      </p:sp>
      <p:sp>
        <p:nvSpPr>
          <p:cNvPr id="24" name="Rettangolo con angoli arrotondati 23">
            <a:extLst>
              <a:ext uri="{FF2B5EF4-FFF2-40B4-BE49-F238E27FC236}">
                <a16:creationId xmlns:a16="http://schemas.microsoft.com/office/drawing/2014/main" id="{0D0B6537-B772-F4EA-AEFE-40CA13D84B2B}"/>
              </a:ext>
            </a:extLst>
          </p:cNvPr>
          <p:cNvSpPr/>
          <p:nvPr/>
        </p:nvSpPr>
        <p:spPr>
          <a:xfrm>
            <a:off x="3671900" y="1259466"/>
            <a:ext cx="5451210" cy="4977845"/>
          </a:xfrm>
          <a:prstGeom prst="roundRect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Algoritmi di clustering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K-</a:t>
            </a:r>
            <a:r>
              <a:rPr lang="it-IT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means</a:t>
            </a:r>
            <a:endParaRPr lang="it-IT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K-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medoids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Clustering gerarchico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it-IT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it-IT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it-IT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it-IT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it-IT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Freccia a destra 28">
            <a:extLst>
              <a:ext uri="{FF2B5EF4-FFF2-40B4-BE49-F238E27FC236}">
                <a16:creationId xmlns:a16="http://schemas.microsoft.com/office/drawing/2014/main" id="{9C419108-38C4-B398-A2C6-BD877673F5EB}"/>
              </a:ext>
            </a:extLst>
          </p:cNvPr>
          <p:cNvSpPr/>
          <p:nvPr/>
        </p:nvSpPr>
        <p:spPr>
          <a:xfrm>
            <a:off x="2483892" y="1655804"/>
            <a:ext cx="1116000" cy="474065"/>
          </a:xfrm>
          <a:prstGeom prst="rightArrow">
            <a:avLst/>
          </a:prstGeom>
          <a:solidFill>
            <a:srgbClr val="BFE8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ilindro 5">
            <a:extLst>
              <a:ext uri="{FF2B5EF4-FFF2-40B4-BE49-F238E27FC236}">
                <a16:creationId xmlns:a16="http://schemas.microsoft.com/office/drawing/2014/main" id="{F28E2C2F-37DE-FB57-F10C-EAAAADE47624}"/>
              </a:ext>
            </a:extLst>
          </p:cNvPr>
          <p:cNvSpPr/>
          <p:nvPr/>
        </p:nvSpPr>
        <p:spPr>
          <a:xfrm>
            <a:off x="131720" y="2271174"/>
            <a:ext cx="2263347" cy="835245"/>
          </a:xfrm>
          <a:prstGeom prst="can">
            <a:avLst>
              <a:gd name="adj" fmla="val 36991"/>
            </a:avLst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bg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set</a:t>
            </a:r>
            <a:endParaRPr lang="en-GB" dirty="0">
              <a:solidFill>
                <a:schemeClr val="bg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8" name="Cilindro 27">
            <a:extLst>
              <a:ext uri="{FF2B5EF4-FFF2-40B4-BE49-F238E27FC236}">
                <a16:creationId xmlns:a16="http://schemas.microsoft.com/office/drawing/2014/main" id="{8033926A-A978-53E4-4A59-57CF3275D34F}"/>
              </a:ext>
            </a:extLst>
          </p:cNvPr>
          <p:cNvSpPr/>
          <p:nvPr/>
        </p:nvSpPr>
        <p:spPr>
          <a:xfrm>
            <a:off x="127351" y="1259466"/>
            <a:ext cx="2267022" cy="1354005"/>
          </a:xfrm>
          <a:prstGeom prst="can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Training set</a:t>
            </a:r>
          </a:p>
        </p:txBody>
      </p:sp>
    </p:spTree>
    <p:extLst>
      <p:ext uri="{BB962C8B-B14F-4D97-AF65-F5344CB8AC3E}">
        <p14:creationId xmlns:p14="http://schemas.microsoft.com/office/powerpoint/2010/main" val="240274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CLUSTERING PAZIENTI GDM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it-IT" dirty="0"/>
              <a:t>8</a:t>
            </a:r>
          </a:p>
        </p:txBody>
      </p:sp>
      <p:sp>
        <p:nvSpPr>
          <p:cNvPr id="24" name="Rettangolo con angoli arrotondati 23">
            <a:extLst>
              <a:ext uri="{FF2B5EF4-FFF2-40B4-BE49-F238E27FC236}">
                <a16:creationId xmlns:a16="http://schemas.microsoft.com/office/drawing/2014/main" id="{0D0B6537-B772-F4EA-AEFE-40CA13D84B2B}"/>
              </a:ext>
            </a:extLst>
          </p:cNvPr>
          <p:cNvSpPr/>
          <p:nvPr/>
        </p:nvSpPr>
        <p:spPr>
          <a:xfrm>
            <a:off x="3671900" y="1259466"/>
            <a:ext cx="5451210" cy="4977845"/>
          </a:xfrm>
          <a:prstGeom prst="roundRect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Algoritmi di clustering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K-</a:t>
            </a:r>
            <a:r>
              <a:rPr lang="it-IT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means</a:t>
            </a:r>
            <a:endParaRPr lang="it-IT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K-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medoids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Clustering gerarchico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Stima del numero di cluster (fenotipi)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Metodi grafici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GAP-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statistics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Indici di compattezza del cluster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it-IT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it-IT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it-IT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it-IT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Freccia a destra 28">
            <a:extLst>
              <a:ext uri="{FF2B5EF4-FFF2-40B4-BE49-F238E27FC236}">
                <a16:creationId xmlns:a16="http://schemas.microsoft.com/office/drawing/2014/main" id="{AEBAB22C-ACB9-19EA-382E-85077DB367AB}"/>
              </a:ext>
            </a:extLst>
          </p:cNvPr>
          <p:cNvSpPr/>
          <p:nvPr/>
        </p:nvSpPr>
        <p:spPr>
          <a:xfrm>
            <a:off x="2483892" y="1655804"/>
            <a:ext cx="1116000" cy="474065"/>
          </a:xfrm>
          <a:prstGeom prst="rightArrow">
            <a:avLst/>
          </a:prstGeom>
          <a:solidFill>
            <a:srgbClr val="BFE8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ilindro 5">
            <a:extLst>
              <a:ext uri="{FF2B5EF4-FFF2-40B4-BE49-F238E27FC236}">
                <a16:creationId xmlns:a16="http://schemas.microsoft.com/office/drawing/2014/main" id="{4BBFEF10-3D48-52B8-9769-A90BF7552646}"/>
              </a:ext>
            </a:extLst>
          </p:cNvPr>
          <p:cNvSpPr/>
          <p:nvPr/>
        </p:nvSpPr>
        <p:spPr>
          <a:xfrm>
            <a:off x="131720" y="2271174"/>
            <a:ext cx="2263347" cy="835245"/>
          </a:xfrm>
          <a:prstGeom prst="can">
            <a:avLst>
              <a:gd name="adj" fmla="val 36991"/>
            </a:avLst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bg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set</a:t>
            </a:r>
            <a:endParaRPr lang="en-GB" dirty="0">
              <a:solidFill>
                <a:schemeClr val="bg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8" name="Cilindro 27">
            <a:extLst>
              <a:ext uri="{FF2B5EF4-FFF2-40B4-BE49-F238E27FC236}">
                <a16:creationId xmlns:a16="http://schemas.microsoft.com/office/drawing/2014/main" id="{46AF4446-7625-2670-0D70-0BEA2F7C214D}"/>
              </a:ext>
            </a:extLst>
          </p:cNvPr>
          <p:cNvSpPr/>
          <p:nvPr/>
        </p:nvSpPr>
        <p:spPr>
          <a:xfrm>
            <a:off x="127351" y="1259466"/>
            <a:ext cx="2267022" cy="1354005"/>
          </a:xfrm>
          <a:prstGeom prst="can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Training set</a:t>
            </a:r>
          </a:p>
        </p:txBody>
      </p:sp>
    </p:spTree>
    <p:extLst>
      <p:ext uri="{BB962C8B-B14F-4D97-AF65-F5344CB8AC3E}">
        <p14:creationId xmlns:p14="http://schemas.microsoft.com/office/powerpoint/2010/main" val="3252677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>
            <a:extLst>
              <a:ext uri="{FF2B5EF4-FFF2-40B4-BE49-F238E27FC236}">
                <a16:creationId xmlns:a16="http://schemas.microsoft.com/office/drawing/2014/main" id="{C06D2CAA-6AE0-24FA-4061-C34CB8BC9D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16" t="21558" r="20075" b="21559"/>
          <a:stretch/>
        </p:blipFill>
        <p:spPr>
          <a:xfrm>
            <a:off x="3959952" y="3554501"/>
            <a:ext cx="2569724" cy="24915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MEDICINA DI PRECISIONE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>
          <a:solidFill>
            <a:srgbClr val="BFE828"/>
          </a:solidFill>
        </p:spPr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it-IT" dirty="0"/>
              <a:t>2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2CF591E-8AC3-6FA2-737D-2EF97A2D4ED5}"/>
              </a:ext>
            </a:extLst>
          </p:cNvPr>
          <p:cNvSpPr txBox="1"/>
          <p:nvPr/>
        </p:nvSpPr>
        <p:spPr>
          <a:xfrm>
            <a:off x="381294" y="2055308"/>
            <a:ext cx="7157317" cy="149919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202124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Personalizzata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202124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 mirata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srgbClr val="202124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202124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Tiene conto delle 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202124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differenze individuali</a:t>
            </a: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srgbClr val="202124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6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202124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	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rgbClr val="202124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40F178A-0E6F-BF33-0AF8-358A3BD765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954573"/>
            <a:ext cx="544999" cy="544999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8852EB26-85D1-DCAB-613A-40DE7E965E0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277" y="962236"/>
            <a:ext cx="3975083" cy="3975083"/>
          </a:xfrm>
          <a:prstGeom prst="ellipse">
            <a:avLst/>
          </a:prstGeom>
          <a:ln>
            <a:noFill/>
          </a:ln>
          <a:effectLst>
            <a:softEdge rad="1270000"/>
          </a:effectLst>
        </p:spPr>
      </p:pic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04809B6A-31DB-9806-8FA6-A5C33818182C}"/>
              </a:ext>
            </a:extLst>
          </p:cNvPr>
          <p:cNvSpPr txBox="1"/>
          <p:nvPr/>
        </p:nvSpPr>
        <p:spPr>
          <a:xfrm>
            <a:off x="386201" y="3655236"/>
            <a:ext cx="7157317" cy="68871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202124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Stratificazione del rischio</a:t>
            </a: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srgbClr val="202124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6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202124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	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rgbClr val="202124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361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CLUSTERING PAZIENTI GDM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it-IT" dirty="0"/>
              <a:t>8</a:t>
            </a:r>
          </a:p>
        </p:txBody>
      </p:sp>
      <p:sp>
        <p:nvSpPr>
          <p:cNvPr id="24" name="Rettangolo con angoli arrotondati 23">
            <a:extLst>
              <a:ext uri="{FF2B5EF4-FFF2-40B4-BE49-F238E27FC236}">
                <a16:creationId xmlns:a16="http://schemas.microsoft.com/office/drawing/2014/main" id="{0D0B6537-B772-F4EA-AEFE-40CA13D84B2B}"/>
              </a:ext>
            </a:extLst>
          </p:cNvPr>
          <p:cNvSpPr/>
          <p:nvPr/>
        </p:nvSpPr>
        <p:spPr>
          <a:xfrm>
            <a:off x="3671900" y="1259466"/>
            <a:ext cx="5451210" cy="4977845"/>
          </a:xfrm>
          <a:prstGeom prst="roundRect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Algoritmi di clustering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K-</a:t>
            </a:r>
            <a:r>
              <a:rPr lang="it-IT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means</a:t>
            </a:r>
            <a:endParaRPr lang="it-IT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K-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medoids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Clustering gerarchico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Stima del numero di cluster (fenotipi)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Metodi grafici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GAP-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statistics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Indici di compattezza del cluster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Tecniche di validazione interna al training set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Indici di robustezza e qualità del risultato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Significatività ed importanza degli input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Replica clustering su partizione casuale training set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7" name="Rettangolo con angoli arrotondati 26">
            <a:extLst>
              <a:ext uri="{FF2B5EF4-FFF2-40B4-BE49-F238E27FC236}">
                <a16:creationId xmlns:a16="http://schemas.microsoft.com/office/drawing/2014/main" id="{5D7763CF-4385-C6A1-C806-642ADA64E704}"/>
              </a:ext>
            </a:extLst>
          </p:cNvPr>
          <p:cNvSpPr/>
          <p:nvPr/>
        </p:nvSpPr>
        <p:spPr>
          <a:xfrm>
            <a:off x="3913229" y="4814825"/>
            <a:ext cx="4968552" cy="34236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Freccia a destra 45">
            <a:extLst>
              <a:ext uri="{FF2B5EF4-FFF2-40B4-BE49-F238E27FC236}">
                <a16:creationId xmlns:a16="http://schemas.microsoft.com/office/drawing/2014/main" id="{F9DB0043-7DEA-B91F-EA2A-D9AA42247FAF}"/>
              </a:ext>
            </a:extLst>
          </p:cNvPr>
          <p:cNvSpPr/>
          <p:nvPr/>
        </p:nvSpPr>
        <p:spPr>
          <a:xfrm>
            <a:off x="2483892" y="1655804"/>
            <a:ext cx="1116000" cy="474065"/>
          </a:xfrm>
          <a:prstGeom prst="rightArrow">
            <a:avLst/>
          </a:prstGeom>
          <a:solidFill>
            <a:srgbClr val="BFE8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ilindro 1">
            <a:extLst>
              <a:ext uri="{FF2B5EF4-FFF2-40B4-BE49-F238E27FC236}">
                <a16:creationId xmlns:a16="http://schemas.microsoft.com/office/drawing/2014/main" id="{41D1993A-0451-68D4-FF2F-307B153E6CC9}"/>
              </a:ext>
            </a:extLst>
          </p:cNvPr>
          <p:cNvSpPr/>
          <p:nvPr/>
        </p:nvSpPr>
        <p:spPr>
          <a:xfrm>
            <a:off x="131720" y="2271174"/>
            <a:ext cx="2263347" cy="835245"/>
          </a:xfrm>
          <a:prstGeom prst="can">
            <a:avLst>
              <a:gd name="adj" fmla="val 36991"/>
            </a:avLst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bg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set</a:t>
            </a:r>
            <a:endParaRPr lang="en-GB" dirty="0">
              <a:solidFill>
                <a:schemeClr val="bg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5" name="Cilindro 44">
            <a:extLst>
              <a:ext uri="{FF2B5EF4-FFF2-40B4-BE49-F238E27FC236}">
                <a16:creationId xmlns:a16="http://schemas.microsoft.com/office/drawing/2014/main" id="{DD665C66-BC29-9850-AD6B-D99CE828FB42}"/>
              </a:ext>
            </a:extLst>
          </p:cNvPr>
          <p:cNvSpPr/>
          <p:nvPr/>
        </p:nvSpPr>
        <p:spPr>
          <a:xfrm>
            <a:off x="127351" y="1259466"/>
            <a:ext cx="2267022" cy="1354005"/>
          </a:xfrm>
          <a:prstGeom prst="can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Training set</a:t>
            </a:r>
          </a:p>
        </p:txBody>
      </p:sp>
    </p:spTree>
    <p:extLst>
      <p:ext uri="{BB962C8B-B14F-4D97-AF65-F5344CB8AC3E}">
        <p14:creationId xmlns:p14="http://schemas.microsoft.com/office/powerpoint/2010/main" val="707700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CLUSTERING PAZIENTI GDM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it-IT" dirty="0"/>
              <a:t>8</a:t>
            </a:r>
          </a:p>
        </p:txBody>
      </p:sp>
      <p:sp>
        <p:nvSpPr>
          <p:cNvPr id="24" name="Rettangolo con angoli arrotondati 23">
            <a:extLst>
              <a:ext uri="{FF2B5EF4-FFF2-40B4-BE49-F238E27FC236}">
                <a16:creationId xmlns:a16="http://schemas.microsoft.com/office/drawing/2014/main" id="{0D0B6537-B772-F4EA-AEFE-40CA13D84B2B}"/>
              </a:ext>
            </a:extLst>
          </p:cNvPr>
          <p:cNvSpPr/>
          <p:nvPr/>
        </p:nvSpPr>
        <p:spPr>
          <a:xfrm>
            <a:off x="3671900" y="1259466"/>
            <a:ext cx="5451210" cy="4977845"/>
          </a:xfrm>
          <a:prstGeom prst="roundRect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Algoritmi di clustering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K-</a:t>
            </a:r>
            <a:r>
              <a:rPr lang="it-IT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means</a:t>
            </a:r>
            <a:endParaRPr lang="it-IT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K-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medoids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Clustering gerarchico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Stima del numero di cluster (fenotipi)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Metodi grafici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GAP-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statistics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Indici di compattezza del cluster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Tecniche di validazione interna al training set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Indici di robustezza e qualità del risultato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Significatività ed importanza degli input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Replica clustering su partizione casuale training set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7" name="Rettangolo con angoli arrotondati 26">
            <a:extLst>
              <a:ext uri="{FF2B5EF4-FFF2-40B4-BE49-F238E27FC236}">
                <a16:creationId xmlns:a16="http://schemas.microsoft.com/office/drawing/2014/main" id="{5D7763CF-4385-C6A1-C806-642ADA64E704}"/>
              </a:ext>
            </a:extLst>
          </p:cNvPr>
          <p:cNvSpPr/>
          <p:nvPr/>
        </p:nvSpPr>
        <p:spPr>
          <a:xfrm>
            <a:off x="3913229" y="5102127"/>
            <a:ext cx="4968552" cy="34236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Freccia a destra 45">
            <a:extLst>
              <a:ext uri="{FF2B5EF4-FFF2-40B4-BE49-F238E27FC236}">
                <a16:creationId xmlns:a16="http://schemas.microsoft.com/office/drawing/2014/main" id="{F9DB0043-7DEA-B91F-EA2A-D9AA42247FAF}"/>
              </a:ext>
            </a:extLst>
          </p:cNvPr>
          <p:cNvSpPr/>
          <p:nvPr/>
        </p:nvSpPr>
        <p:spPr>
          <a:xfrm>
            <a:off x="2483892" y="1655804"/>
            <a:ext cx="1116000" cy="474065"/>
          </a:xfrm>
          <a:prstGeom prst="rightArrow">
            <a:avLst/>
          </a:prstGeom>
          <a:solidFill>
            <a:srgbClr val="BFE8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ilindro 1">
            <a:extLst>
              <a:ext uri="{FF2B5EF4-FFF2-40B4-BE49-F238E27FC236}">
                <a16:creationId xmlns:a16="http://schemas.microsoft.com/office/drawing/2014/main" id="{73824828-19FD-F2CC-81CE-357329E8F2AC}"/>
              </a:ext>
            </a:extLst>
          </p:cNvPr>
          <p:cNvSpPr/>
          <p:nvPr/>
        </p:nvSpPr>
        <p:spPr>
          <a:xfrm>
            <a:off x="131720" y="2271174"/>
            <a:ext cx="2263347" cy="835245"/>
          </a:xfrm>
          <a:prstGeom prst="can">
            <a:avLst>
              <a:gd name="adj" fmla="val 36991"/>
            </a:avLst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bg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set</a:t>
            </a:r>
            <a:endParaRPr lang="en-GB" dirty="0">
              <a:solidFill>
                <a:schemeClr val="bg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5" name="Cilindro 44">
            <a:extLst>
              <a:ext uri="{FF2B5EF4-FFF2-40B4-BE49-F238E27FC236}">
                <a16:creationId xmlns:a16="http://schemas.microsoft.com/office/drawing/2014/main" id="{DD665C66-BC29-9850-AD6B-D99CE828FB42}"/>
              </a:ext>
            </a:extLst>
          </p:cNvPr>
          <p:cNvSpPr/>
          <p:nvPr/>
        </p:nvSpPr>
        <p:spPr>
          <a:xfrm>
            <a:off x="127351" y="1259466"/>
            <a:ext cx="2267022" cy="1354005"/>
          </a:xfrm>
          <a:prstGeom prst="can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Training set</a:t>
            </a:r>
          </a:p>
        </p:txBody>
      </p:sp>
    </p:spTree>
    <p:extLst>
      <p:ext uri="{BB962C8B-B14F-4D97-AF65-F5344CB8AC3E}">
        <p14:creationId xmlns:p14="http://schemas.microsoft.com/office/powerpoint/2010/main" val="9801585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ilindro 5">
            <a:extLst>
              <a:ext uri="{FF2B5EF4-FFF2-40B4-BE49-F238E27FC236}">
                <a16:creationId xmlns:a16="http://schemas.microsoft.com/office/drawing/2014/main" id="{E5792B6A-0BA4-BEF3-01F1-CF500B41D2ED}"/>
              </a:ext>
            </a:extLst>
          </p:cNvPr>
          <p:cNvSpPr/>
          <p:nvPr/>
        </p:nvSpPr>
        <p:spPr>
          <a:xfrm>
            <a:off x="134113" y="2271174"/>
            <a:ext cx="2263347" cy="835245"/>
          </a:xfrm>
          <a:prstGeom prst="can">
            <a:avLst>
              <a:gd name="adj" fmla="val 36991"/>
            </a:avLst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bg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set</a:t>
            </a:r>
            <a:endParaRPr lang="en-GB" dirty="0">
              <a:solidFill>
                <a:schemeClr val="bg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4" name="Rettangolo con angoli arrotondati 23">
            <a:extLst>
              <a:ext uri="{FF2B5EF4-FFF2-40B4-BE49-F238E27FC236}">
                <a16:creationId xmlns:a16="http://schemas.microsoft.com/office/drawing/2014/main" id="{0D0B6537-B772-F4EA-AEFE-40CA13D84B2B}"/>
              </a:ext>
            </a:extLst>
          </p:cNvPr>
          <p:cNvSpPr/>
          <p:nvPr/>
        </p:nvSpPr>
        <p:spPr>
          <a:xfrm>
            <a:off x="3671900" y="1259466"/>
            <a:ext cx="5451210" cy="4977845"/>
          </a:xfrm>
          <a:prstGeom prst="roundRect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Algoritmi di clustering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K-</a:t>
            </a:r>
            <a:r>
              <a:rPr lang="it-IT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means</a:t>
            </a:r>
            <a:endParaRPr lang="it-IT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K-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medoids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Clustering gerarchico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Stima del numero di cluster (fenotipi)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Metodi grafici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GAP-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statistics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Indici di compattezza del cluster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Tecniche di validazione interna al training set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Indici di robustezza e qualità del risultato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Significatività ed importanza degli input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Replica clustering su partizione casuale training set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0206EC95-AECD-A492-F650-C4BA880A1F5A}"/>
              </a:ext>
            </a:extLst>
          </p:cNvPr>
          <p:cNvSpPr/>
          <p:nvPr/>
        </p:nvSpPr>
        <p:spPr>
          <a:xfrm>
            <a:off x="23283" y="1225976"/>
            <a:ext cx="9102220" cy="413270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CLUSTERING PAZIENTI GDM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it-IT" dirty="0"/>
              <a:t>8</a:t>
            </a:r>
          </a:p>
        </p:txBody>
      </p:sp>
      <p:sp>
        <p:nvSpPr>
          <p:cNvPr id="27" name="Rettangolo con angoli arrotondati 26">
            <a:extLst>
              <a:ext uri="{FF2B5EF4-FFF2-40B4-BE49-F238E27FC236}">
                <a16:creationId xmlns:a16="http://schemas.microsoft.com/office/drawing/2014/main" id="{5D7763CF-4385-C6A1-C806-642ADA64E704}"/>
              </a:ext>
            </a:extLst>
          </p:cNvPr>
          <p:cNvSpPr/>
          <p:nvPr/>
        </p:nvSpPr>
        <p:spPr>
          <a:xfrm>
            <a:off x="3959932" y="5392167"/>
            <a:ext cx="4968552" cy="59311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reccia a destra 1">
            <a:extLst>
              <a:ext uri="{FF2B5EF4-FFF2-40B4-BE49-F238E27FC236}">
                <a16:creationId xmlns:a16="http://schemas.microsoft.com/office/drawing/2014/main" id="{F23FF72B-3BC3-7F0C-6B2E-31163B9A343E}"/>
              </a:ext>
            </a:extLst>
          </p:cNvPr>
          <p:cNvSpPr/>
          <p:nvPr/>
        </p:nvSpPr>
        <p:spPr>
          <a:xfrm>
            <a:off x="2486285" y="1655804"/>
            <a:ext cx="1116000" cy="474065"/>
          </a:xfrm>
          <a:prstGeom prst="rightArrow">
            <a:avLst/>
          </a:prstGeom>
          <a:solidFill>
            <a:srgbClr val="BFE8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ilindro 6">
            <a:extLst>
              <a:ext uri="{FF2B5EF4-FFF2-40B4-BE49-F238E27FC236}">
                <a16:creationId xmlns:a16="http://schemas.microsoft.com/office/drawing/2014/main" id="{2CC5A7E9-581E-A30B-EAA7-02CB57C33E69}"/>
              </a:ext>
            </a:extLst>
          </p:cNvPr>
          <p:cNvSpPr/>
          <p:nvPr/>
        </p:nvSpPr>
        <p:spPr>
          <a:xfrm>
            <a:off x="129744" y="1259466"/>
            <a:ext cx="2267022" cy="1354005"/>
          </a:xfrm>
          <a:prstGeom prst="can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Training set</a:t>
            </a:r>
          </a:p>
        </p:txBody>
      </p:sp>
      <p:sp>
        <p:nvSpPr>
          <p:cNvPr id="9" name="Cilindro 8">
            <a:extLst>
              <a:ext uri="{FF2B5EF4-FFF2-40B4-BE49-F238E27FC236}">
                <a16:creationId xmlns:a16="http://schemas.microsoft.com/office/drawing/2014/main" id="{4FE9E367-8BF8-5E0B-B377-599B877DABA3}"/>
              </a:ext>
            </a:extLst>
          </p:cNvPr>
          <p:cNvSpPr/>
          <p:nvPr/>
        </p:nvSpPr>
        <p:spPr>
          <a:xfrm>
            <a:off x="2682669" y="4050889"/>
            <a:ext cx="2267022" cy="868436"/>
          </a:xfrm>
          <a:prstGeom prst="can">
            <a:avLst>
              <a:gd name="adj" fmla="val 39661"/>
            </a:avLst>
          </a:prstGeom>
          <a:solidFill>
            <a:srgbClr val="31A65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Subset 2</a:t>
            </a:r>
          </a:p>
        </p:txBody>
      </p:sp>
      <p:sp>
        <p:nvSpPr>
          <p:cNvPr id="10" name="Cilindro 9">
            <a:extLst>
              <a:ext uri="{FF2B5EF4-FFF2-40B4-BE49-F238E27FC236}">
                <a16:creationId xmlns:a16="http://schemas.microsoft.com/office/drawing/2014/main" id="{B7A859D2-7D5E-24AD-BED3-7DD95785C817}"/>
              </a:ext>
            </a:extLst>
          </p:cNvPr>
          <p:cNvSpPr/>
          <p:nvPr/>
        </p:nvSpPr>
        <p:spPr>
          <a:xfrm>
            <a:off x="2682669" y="2861966"/>
            <a:ext cx="2267022" cy="868436"/>
          </a:xfrm>
          <a:prstGeom prst="can">
            <a:avLst>
              <a:gd name="adj" fmla="val 42327"/>
            </a:avLst>
          </a:prstGeom>
          <a:solidFill>
            <a:srgbClr val="A1D9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Subset 1</a:t>
            </a:r>
          </a:p>
        </p:txBody>
      </p:sp>
      <p:sp>
        <p:nvSpPr>
          <p:cNvPr id="11" name="Rettangolo con un angolo arrotondato 10">
            <a:extLst>
              <a:ext uri="{FF2B5EF4-FFF2-40B4-BE49-F238E27FC236}">
                <a16:creationId xmlns:a16="http://schemas.microsoft.com/office/drawing/2014/main" id="{770B09D7-F0F6-0116-E72C-4F92D2279EB3}"/>
              </a:ext>
            </a:extLst>
          </p:cNvPr>
          <p:cNvSpPr/>
          <p:nvPr/>
        </p:nvSpPr>
        <p:spPr>
          <a:xfrm>
            <a:off x="6505455" y="2829765"/>
            <a:ext cx="2124236" cy="990727"/>
          </a:xfrm>
          <a:prstGeom prst="round1Rect">
            <a:avLst/>
          </a:prstGeom>
          <a:solidFill>
            <a:srgbClr val="A1D9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Risultati clustering 1 </a:t>
            </a:r>
          </a:p>
        </p:txBody>
      </p:sp>
      <p:sp>
        <p:nvSpPr>
          <p:cNvPr id="12" name="Rettangolo con un angolo arrotondato 11">
            <a:extLst>
              <a:ext uri="{FF2B5EF4-FFF2-40B4-BE49-F238E27FC236}">
                <a16:creationId xmlns:a16="http://schemas.microsoft.com/office/drawing/2014/main" id="{04A15AC5-69B7-1090-589C-C5FC2F23CC00}"/>
              </a:ext>
            </a:extLst>
          </p:cNvPr>
          <p:cNvSpPr/>
          <p:nvPr/>
        </p:nvSpPr>
        <p:spPr>
          <a:xfrm>
            <a:off x="6505455" y="4011584"/>
            <a:ext cx="2124236" cy="990727"/>
          </a:xfrm>
          <a:prstGeom prst="round1Rect">
            <a:avLst/>
          </a:prstGeom>
          <a:solidFill>
            <a:srgbClr val="31A65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Risultati clustering 2 </a:t>
            </a:r>
          </a:p>
        </p:txBody>
      </p:sp>
      <p:sp>
        <p:nvSpPr>
          <p:cNvPr id="13" name="Freccia angolare in su 12">
            <a:extLst>
              <a:ext uri="{FF2B5EF4-FFF2-40B4-BE49-F238E27FC236}">
                <a16:creationId xmlns:a16="http://schemas.microsoft.com/office/drawing/2014/main" id="{D914EF93-D86B-E63C-5B92-E9F43D7804A3}"/>
              </a:ext>
            </a:extLst>
          </p:cNvPr>
          <p:cNvSpPr/>
          <p:nvPr/>
        </p:nvSpPr>
        <p:spPr>
          <a:xfrm rot="5400000">
            <a:off x="1042526" y="3155059"/>
            <a:ext cx="1001060" cy="66831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Parentesi graffa aperta 13">
            <a:extLst>
              <a:ext uri="{FF2B5EF4-FFF2-40B4-BE49-F238E27FC236}">
                <a16:creationId xmlns:a16="http://schemas.microsoft.com/office/drawing/2014/main" id="{FB3198EE-A55E-E1A4-1503-14978E06D7BF}"/>
              </a:ext>
            </a:extLst>
          </p:cNvPr>
          <p:cNvSpPr/>
          <p:nvPr/>
        </p:nvSpPr>
        <p:spPr>
          <a:xfrm>
            <a:off x="2036993" y="2906964"/>
            <a:ext cx="451192" cy="1902426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ccia a destra 14">
            <a:extLst>
              <a:ext uri="{FF2B5EF4-FFF2-40B4-BE49-F238E27FC236}">
                <a16:creationId xmlns:a16="http://schemas.microsoft.com/office/drawing/2014/main" id="{DA10C166-7832-30A3-2F42-3966C8C77D06}"/>
              </a:ext>
            </a:extLst>
          </p:cNvPr>
          <p:cNvSpPr/>
          <p:nvPr/>
        </p:nvSpPr>
        <p:spPr>
          <a:xfrm>
            <a:off x="4990745" y="2740335"/>
            <a:ext cx="1398129" cy="1169589"/>
          </a:xfrm>
          <a:prstGeom prst="rightArrow">
            <a:avLst/>
          </a:prstGeom>
          <a:solidFill>
            <a:srgbClr val="A1D9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Algoritmo clustering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Freccia a destra 15">
            <a:extLst>
              <a:ext uri="{FF2B5EF4-FFF2-40B4-BE49-F238E27FC236}">
                <a16:creationId xmlns:a16="http://schemas.microsoft.com/office/drawing/2014/main" id="{DEE1D601-22C6-A443-E63E-007AD261EEE5}"/>
              </a:ext>
            </a:extLst>
          </p:cNvPr>
          <p:cNvSpPr/>
          <p:nvPr/>
        </p:nvSpPr>
        <p:spPr>
          <a:xfrm>
            <a:off x="4990745" y="3925677"/>
            <a:ext cx="1398129" cy="1169589"/>
          </a:xfrm>
          <a:prstGeom prst="rightArrow">
            <a:avLst/>
          </a:prstGeom>
          <a:solidFill>
            <a:srgbClr val="31A65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Algoritmo clustering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7" name="Cilindro 16">
            <a:extLst>
              <a:ext uri="{FF2B5EF4-FFF2-40B4-BE49-F238E27FC236}">
                <a16:creationId xmlns:a16="http://schemas.microsoft.com/office/drawing/2014/main" id="{4701EE15-9895-A099-7986-AD9E3252A632}"/>
              </a:ext>
            </a:extLst>
          </p:cNvPr>
          <p:cNvSpPr/>
          <p:nvPr/>
        </p:nvSpPr>
        <p:spPr>
          <a:xfrm>
            <a:off x="129744" y="1259466"/>
            <a:ext cx="2267022" cy="1354005"/>
          </a:xfrm>
          <a:prstGeom prst="can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Training set</a:t>
            </a:r>
          </a:p>
        </p:txBody>
      </p:sp>
      <p:sp>
        <p:nvSpPr>
          <p:cNvPr id="18" name="Freccia a destra 17">
            <a:extLst>
              <a:ext uri="{FF2B5EF4-FFF2-40B4-BE49-F238E27FC236}">
                <a16:creationId xmlns:a16="http://schemas.microsoft.com/office/drawing/2014/main" id="{BF28650E-F346-BB32-E4FC-3604465BF844}"/>
              </a:ext>
            </a:extLst>
          </p:cNvPr>
          <p:cNvSpPr/>
          <p:nvPr/>
        </p:nvSpPr>
        <p:spPr>
          <a:xfrm>
            <a:off x="2433440" y="1407774"/>
            <a:ext cx="1398129" cy="1169589"/>
          </a:xfrm>
          <a:prstGeom prst="rightArrow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Algoritmo clustering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9" name="Rettangolo con un angolo arrotondato 18">
            <a:extLst>
              <a:ext uri="{FF2B5EF4-FFF2-40B4-BE49-F238E27FC236}">
                <a16:creationId xmlns:a16="http://schemas.microsoft.com/office/drawing/2014/main" id="{518BA88E-F041-C668-148E-FCF8B846CEDB}"/>
              </a:ext>
            </a:extLst>
          </p:cNvPr>
          <p:cNvSpPr/>
          <p:nvPr/>
        </p:nvSpPr>
        <p:spPr>
          <a:xfrm>
            <a:off x="3910635" y="1538854"/>
            <a:ext cx="1960443" cy="990727"/>
          </a:xfrm>
          <a:prstGeom prst="round1Rect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Risultati clustering </a:t>
            </a:r>
          </a:p>
        </p:txBody>
      </p:sp>
      <p:pic>
        <p:nvPicPr>
          <p:cNvPr id="40" name="Immagine 39">
            <a:extLst>
              <a:ext uri="{FF2B5EF4-FFF2-40B4-BE49-F238E27FC236}">
                <a16:creationId xmlns:a16="http://schemas.microsoft.com/office/drawing/2014/main" id="{F7340E02-AB8C-44C2-968A-0E3AFB0E11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5770043">
            <a:off x="7540018" y="1084839"/>
            <a:ext cx="1592533" cy="159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157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CLUSTERING PAZIENTI GDM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it-IT" dirty="0"/>
              <a:t>8</a:t>
            </a:r>
          </a:p>
        </p:txBody>
      </p:sp>
      <p:sp>
        <p:nvSpPr>
          <p:cNvPr id="24" name="Rettangolo con angoli arrotondati 23">
            <a:extLst>
              <a:ext uri="{FF2B5EF4-FFF2-40B4-BE49-F238E27FC236}">
                <a16:creationId xmlns:a16="http://schemas.microsoft.com/office/drawing/2014/main" id="{0D0B6537-B772-F4EA-AEFE-40CA13D84B2B}"/>
              </a:ext>
            </a:extLst>
          </p:cNvPr>
          <p:cNvSpPr/>
          <p:nvPr/>
        </p:nvSpPr>
        <p:spPr>
          <a:xfrm>
            <a:off x="3671900" y="1259466"/>
            <a:ext cx="5451210" cy="4977845"/>
          </a:xfrm>
          <a:prstGeom prst="roundRect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Algoritmi di clustering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K-</a:t>
            </a:r>
            <a:r>
              <a:rPr lang="it-IT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means</a:t>
            </a:r>
            <a:endParaRPr lang="it-IT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K-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medoids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Clustering gerarchico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Stima del numero di cluster (fenotipi)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Metodi grafici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GAP-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statistics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Indici di compattezza del cluster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Tecniche di validazione interna al training set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Indici di robustezza e qualità del risultato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Significatività ed importanza degli input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Replica clustering su partizione casuale training set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2" name="Freccia a destra 51">
            <a:extLst>
              <a:ext uri="{FF2B5EF4-FFF2-40B4-BE49-F238E27FC236}">
                <a16:creationId xmlns:a16="http://schemas.microsoft.com/office/drawing/2014/main" id="{4542BD2F-F614-EB14-D838-AF26233291DC}"/>
              </a:ext>
            </a:extLst>
          </p:cNvPr>
          <p:cNvSpPr/>
          <p:nvPr/>
        </p:nvSpPr>
        <p:spPr>
          <a:xfrm>
            <a:off x="2483892" y="1655804"/>
            <a:ext cx="1116000" cy="474065"/>
          </a:xfrm>
          <a:prstGeom prst="rightArrow">
            <a:avLst/>
          </a:prstGeom>
          <a:solidFill>
            <a:srgbClr val="BFE8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D66AC73-00F6-36A1-80CE-8F99B81BF6C5}"/>
              </a:ext>
            </a:extLst>
          </p:cNvPr>
          <p:cNvSpPr txBox="1"/>
          <p:nvPr/>
        </p:nvSpPr>
        <p:spPr>
          <a:xfrm>
            <a:off x="1383873" y="4728132"/>
            <a:ext cx="1203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Selezione modello migliore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Parentesi graffa aperta 10">
            <a:extLst>
              <a:ext uri="{FF2B5EF4-FFF2-40B4-BE49-F238E27FC236}">
                <a16:creationId xmlns:a16="http://schemas.microsoft.com/office/drawing/2014/main" id="{6EC155BE-CC02-5E8F-A2D1-44755ED80AEA}"/>
              </a:ext>
            </a:extLst>
          </p:cNvPr>
          <p:cNvSpPr/>
          <p:nvPr/>
        </p:nvSpPr>
        <p:spPr>
          <a:xfrm>
            <a:off x="3691084" y="4365104"/>
            <a:ext cx="217159" cy="1440160"/>
          </a:xfrm>
          <a:prstGeom prst="leftBrace">
            <a:avLst/>
          </a:prstGeom>
          <a:ln w="12700">
            <a:solidFill>
              <a:srgbClr val="4171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ccia a destra 11">
            <a:extLst>
              <a:ext uri="{FF2B5EF4-FFF2-40B4-BE49-F238E27FC236}">
                <a16:creationId xmlns:a16="http://schemas.microsoft.com/office/drawing/2014/main" id="{ED4BA060-30C3-EAF2-8910-1FB471400934}"/>
              </a:ext>
            </a:extLst>
          </p:cNvPr>
          <p:cNvSpPr/>
          <p:nvPr/>
        </p:nvSpPr>
        <p:spPr>
          <a:xfrm rot="10800000">
            <a:off x="2596416" y="4879899"/>
            <a:ext cx="1203247" cy="5400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ilindro 5">
            <a:extLst>
              <a:ext uri="{FF2B5EF4-FFF2-40B4-BE49-F238E27FC236}">
                <a16:creationId xmlns:a16="http://schemas.microsoft.com/office/drawing/2014/main" id="{767A5537-EA50-C897-4509-A5106D6A86CA}"/>
              </a:ext>
            </a:extLst>
          </p:cNvPr>
          <p:cNvSpPr/>
          <p:nvPr/>
        </p:nvSpPr>
        <p:spPr>
          <a:xfrm>
            <a:off x="131720" y="2271174"/>
            <a:ext cx="2263347" cy="835245"/>
          </a:xfrm>
          <a:prstGeom prst="can">
            <a:avLst>
              <a:gd name="adj" fmla="val 36991"/>
            </a:avLst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bg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set</a:t>
            </a:r>
            <a:endParaRPr lang="en-GB" dirty="0">
              <a:solidFill>
                <a:schemeClr val="bg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0" name="Cilindro 49">
            <a:extLst>
              <a:ext uri="{FF2B5EF4-FFF2-40B4-BE49-F238E27FC236}">
                <a16:creationId xmlns:a16="http://schemas.microsoft.com/office/drawing/2014/main" id="{A179AC79-AD8A-70C2-D720-DEAC0DBC117A}"/>
              </a:ext>
            </a:extLst>
          </p:cNvPr>
          <p:cNvSpPr/>
          <p:nvPr/>
        </p:nvSpPr>
        <p:spPr>
          <a:xfrm>
            <a:off x="127351" y="1259466"/>
            <a:ext cx="2267022" cy="1354005"/>
          </a:xfrm>
          <a:prstGeom prst="can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Training set</a:t>
            </a:r>
          </a:p>
        </p:txBody>
      </p:sp>
    </p:spTree>
    <p:extLst>
      <p:ext uri="{BB962C8B-B14F-4D97-AF65-F5344CB8AC3E}">
        <p14:creationId xmlns:p14="http://schemas.microsoft.com/office/powerpoint/2010/main" val="3996859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ilindro 8">
            <a:extLst>
              <a:ext uri="{FF2B5EF4-FFF2-40B4-BE49-F238E27FC236}">
                <a16:creationId xmlns:a16="http://schemas.microsoft.com/office/drawing/2014/main" id="{34755EAF-4814-FD37-B7F7-47BCCEAD0945}"/>
              </a:ext>
            </a:extLst>
          </p:cNvPr>
          <p:cNvSpPr/>
          <p:nvPr/>
        </p:nvSpPr>
        <p:spPr>
          <a:xfrm>
            <a:off x="131720" y="2271174"/>
            <a:ext cx="2263347" cy="835245"/>
          </a:xfrm>
          <a:prstGeom prst="can">
            <a:avLst>
              <a:gd name="adj" fmla="val 36991"/>
            </a:avLst>
          </a:prstGeom>
          <a:gradFill flip="none" rotWithShape="1">
            <a:gsLst>
              <a:gs pos="0">
                <a:srgbClr val="FF9900">
                  <a:tint val="66000"/>
                  <a:satMod val="160000"/>
                </a:srgbClr>
              </a:gs>
              <a:gs pos="50000">
                <a:srgbClr val="FF9900">
                  <a:tint val="44500"/>
                  <a:satMod val="160000"/>
                </a:srgbClr>
              </a:gs>
              <a:gs pos="100000">
                <a:srgbClr val="FF99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set</a:t>
            </a:r>
            <a:endParaRPr lang="en-GB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CLUSTERING PAZIENTI GDM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it-IT" dirty="0"/>
              <a:t>8</a:t>
            </a:r>
          </a:p>
        </p:txBody>
      </p:sp>
      <p:sp>
        <p:nvSpPr>
          <p:cNvPr id="24" name="Rettangolo con angoli arrotondati 23">
            <a:extLst>
              <a:ext uri="{FF2B5EF4-FFF2-40B4-BE49-F238E27FC236}">
                <a16:creationId xmlns:a16="http://schemas.microsoft.com/office/drawing/2014/main" id="{0D0B6537-B772-F4EA-AEFE-40CA13D84B2B}"/>
              </a:ext>
            </a:extLst>
          </p:cNvPr>
          <p:cNvSpPr/>
          <p:nvPr/>
        </p:nvSpPr>
        <p:spPr>
          <a:xfrm>
            <a:off x="3671900" y="1259466"/>
            <a:ext cx="5451210" cy="4977845"/>
          </a:xfrm>
          <a:prstGeom prst="roundRect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Algoritmi di clustering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K-</a:t>
            </a:r>
            <a:r>
              <a:rPr lang="it-IT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means</a:t>
            </a:r>
            <a:endParaRPr lang="it-IT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K-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medoids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Clustering gerarchico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Stima del numero di cluster (fenotipi)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Metodi grafici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GAP-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statistics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Indici di compattezza del cluster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Tecniche di validazione interna al training set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Indici di robustezza e qualità del risultato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Significatività ed importanza degli input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Replica clustering su partizione casuale training set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0" name="Cilindro 49">
            <a:extLst>
              <a:ext uri="{FF2B5EF4-FFF2-40B4-BE49-F238E27FC236}">
                <a16:creationId xmlns:a16="http://schemas.microsoft.com/office/drawing/2014/main" id="{A179AC79-AD8A-70C2-D720-DEAC0DBC117A}"/>
              </a:ext>
            </a:extLst>
          </p:cNvPr>
          <p:cNvSpPr/>
          <p:nvPr/>
        </p:nvSpPr>
        <p:spPr>
          <a:xfrm>
            <a:off x="127351" y="1259466"/>
            <a:ext cx="2267022" cy="1354005"/>
          </a:xfrm>
          <a:prstGeom prst="can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Training set</a:t>
            </a:r>
          </a:p>
        </p:txBody>
      </p:sp>
      <p:sp>
        <p:nvSpPr>
          <p:cNvPr id="52" name="Freccia a destra 51">
            <a:extLst>
              <a:ext uri="{FF2B5EF4-FFF2-40B4-BE49-F238E27FC236}">
                <a16:creationId xmlns:a16="http://schemas.microsoft.com/office/drawing/2014/main" id="{4542BD2F-F614-EB14-D838-AF26233291DC}"/>
              </a:ext>
            </a:extLst>
          </p:cNvPr>
          <p:cNvSpPr/>
          <p:nvPr/>
        </p:nvSpPr>
        <p:spPr>
          <a:xfrm>
            <a:off x="2483892" y="1655804"/>
            <a:ext cx="1116000" cy="474065"/>
          </a:xfrm>
          <a:prstGeom prst="rightArrow">
            <a:avLst/>
          </a:prstGeom>
          <a:solidFill>
            <a:srgbClr val="BFE8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Parentesi graffa aperta 5">
            <a:extLst>
              <a:ext uri="{FF2B5EF4-FFF2-40B4-BE49-F238E27FC236}">
                <a16:creationId xmlns:a16="http://schemas.microsoft.com/office/drawing/2014/main" id="{9535E221-D4F1-59E2-8BE4-BD9E40C6FF01}"/>
              </a:ext>
            </a:extLst>
          </p:cNvPr>
          <p:cNvSpPr/>
          <p:nvPr/>
        </p:nvSpPr>
        <p:spPr>
          <a:xfrm>
            <a:off x="3691084" y="4365104"/>
            <a:ext cx="217159" cy="1440160"/>
          </a:xfrm>
          <a:prstGeom prst="leftBrace">
            <a:avLst/>
          </a:prstGeom>
          <a:ln w="12700">
            <a:solidFill>
              <a:srgbClr val="4171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4D0B0368-40B7-5E29-62AF-C3DFE14AE133}"/>
              </a:ext>
            </a:extLst>
          </p:cNvPr>
          <p:cNvSpPr/>
          <p:nvPr/>
        </p:nvSpPr>
        <p:spPr>
          <a:xfrm rot="10800000">
            <a:off x="2596416" y="4879899"/>
            <a:ext cx="1203247" cy="5400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F7C4B89-9893-7CE9-A1DC-51B639A7756B}"/>
              </a:ext>
            </a:extLst>
          </p:cNvPr>
          <p:cNvSpPr txBox="1"/>
          <p:nvPr/>
        </p:nvSpPr>
        <p:spPr>
          <a:xfrm>
            <a:off x="1383873" y="4728132"/>
            <a:ext cx="1203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Selezione modello migliore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7772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ilindro 22">
            <a:extLst>
              <a:ext uri="{FF2B5EF4-FFF2-40B4-BE49-F238E27FC236}">
                <a16:creationId xmlns:a16="http://schemas.microsoft.com/office/drawing/2014/main" id="{C4423379-2BF1-F089-78C6-F2921597982A}"/>
              </a:ext>
            </a:extLst>
          </p:cNvPr>
          <p:cNvSpPr/>
          <p:nvPr/>
        </p:nvSpPr>
        <p:spPr>
          <a:xfrm>
            <a:off x="131720" y="2271174"/>
            <a:ext cx="2263347" cy="835245"/>
          </a:xfrm>
          <a:prstGeom prst="can">
            <a:avLst>
              <a:gd name="adj" fmla="val 36991"/>
            </a:avLst>
          </a:prstGeom>
          <a:gradFill flip="none" rotWithShape="1">
            <a:gsLst>
              <a:gs pos="0">
                <a:srgbClr val="FF9900">
                  <a:tint val="66000"/>
                  <a:satMod val="160000"/>
                </a:srgbClr>
              </a:gs>
              <a:gs pos="50000">
                <a:srgbClr val="FF9900">
                  <a:tint val="44500"/>
                  <a:satMod val="160000"/>
                </a:srgbClr>
              </a:gs>
              <a:gs pos="100000">
                <a:srgbClr val="FF99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set</a:t>
            </a:r>
            <a:endParaRPr lang="en-GB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10029494" cy="459157"/>
          </a:xfrm>
        </p:spPr>
        <p:txBody>
          <a:bodyPr/>
          <a:lstStyle/>
          <a:p>
            <a:r>
              <a:rPr lang="it-IT" b="1" dirty="0"/>
              <a:t>VALIDAZIONE ESTERNA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Benedetta Salvatori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it-IT" dirty="0"/>
              <a:t>9</a:t>
            </a:r>
          </a:p>
        </p:txBody>
      </p:sp>
      <p:sp>
        <p:nvSpPr>
          <p:cNvPr id="13" name="Freccia a destra 12">
            <a:extLst>
              <a:ext uri="{FF2B5EF4-FFF2-40B4-BE49-F238E27FC236}">
                <a16:creationId xmlns:a16="http://schemas.microsoft.com/office/drawing/2014/main" id="{64F94294-484F-8B91-AE7C-43AFA71092A1}"/>
              </a:ext>
            </a:extLst>
          </p:cNvPr>
          <p:cNvSpPr/>
          <p:nvPr/>
        </p:nvSpPr>
        <p:spPr>
          <a:xfrm>
            <a:off x="2483768" y="1351673"/>
            <a:ext cx="1398129" cy="1169589"/>
          </a:xfrm>
          <a:prstGeom prst="rightArrow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Algoritmo clustering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Rettangolo con un angolo arrotondato 13">
            <a:extLst>
              <a:ext uri="{FF2B5EF4-FFF2-40B4-BE49-F238E27FC236}">
                <a16:creationId xmlns:a16="http://schemas.microsoft.com/office/drawing/2014/main" id="{7BAEEF65-2F2E-79BE-35BA-EB208B0416AF}"/>
              </a:ext>
            </a:extLst>
          </p:cNvPr>
          <p:cNvSpPr/>
          <p:nvPr/>
        </p:nvSpPr>
        <p:spPr>
          <a:xfrm>
            <a:off x="3931739" y="1435869"/>
            <a:ext cx="2124236" cy="990727"/>
          </a:xfrm>
          <a:prstGeom prst="round1Rect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Risultati clustering </a:t>
            </a:r>
          </a:p>
        </p:txBody>
      </p:sp>
      <p:sp>
        <p:nvSpPr>
          <p:cNvPr id="17" name="Freccia a destra 16">
            <a:extLst>
              <a:ext uri="{FF2B5EF4-FFF2-40B4-BE49-F238E27FC236}">
                <a16:creationId xmlns:a16="http://schemas.microsoft.com/office/drawing/2014/main" id="{5AD88C07-A6AB-7DE8-41F0-211906CC9916}"/>
              </a:ext>
            </a:extLst>
          </p:cNvPr>
          <p:cNvSpPr/>
          <p:nvPr/>
        </p:nvSpPr>
        <p:spPr>
          <a:xfrm>
            <a:off x="6118259" y="1661202"/>
            <a:ext cx="949995" cy="540059"/>
          </a:xfrm>
          <a:prstGeom prst="rightArrow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ttangolo con un angolo arrotondato 17">
            <a:extLst>
              <a:ext uri="{FF2B5EF4-FFF2-40B4-BE49-F238E27FC236}">
                <a16:creationId xmlns:a16="http://schemas.microsoft.com/office/drawing/2014/main" id="{E76B1D01-D546-68E3-FB59-F5475AAF423B}"/>
              </a:ext>
            </a:extLst>
          </p:cNvPr>
          <p:cNvSpPr/>
          <p:nvPr/>
        </p:nvSpPr>
        <p:spPr>
          <a:xfrm>
            <a:off x="7236931" y="1441103"/>
            <a:ext cx="1512168" cy="990727"/>
          </a:xfrm>
          <a:prstGeom prst="round1Rect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Stima cluster  test set</a:t>
            </a:r>
          </a:p>
        </p:txBody>
      </p:sp>
      <p:sp>
        <p:nvSpPr>
          <p:cNvPr id="15" name="Cilindro 14">
            <a:extLst>
              <a:ext uri="{FF2B5EF4-FFF2-40B4-BE49-F238E27FC236}">
                <a16:creationId xmlns:a16="http://schemas.microsoft.com/office/drawing/2014/main" id="{1ADD9135-EF32-01BF-5C83-DF60624EA441}"/>
              </a:ext>
            </a:extLst>
          </p:cNvPr>
          <p:cNvSpPr/>
          <p:nvPr/>
        </p:nvSpPr>
        <p:spPr>
          <a:xfrm>
            <a:off x="127351" y="1259466"/>
            <a:ext cx="2267022" cy="1354005"/>
          </a:xfrm>
          <a:prstGeom prst="can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Training set</a:t>
            </a:r>
          </a:p>
        </p:txBody>
      </p:sp>
      <p:cxnSp>
        <p:nvCxnSpPr>
          <p:cNvPr id="25" name="Connettore a gomito 24">
            <a:extLst>
              <a:ext uri="{FF2B5EF4-FFF2-40B4-BE49-F238E27FC236}">
                <a16:creationId xmlns:a16="http://schemas.microsoft.com/office/drawing/2014/main" id="{0D454BB6-46C1-37E8-887C-CAF855839800}"/>
              </a:ext>
            </a:extLst>
          </p:cNvPr>
          <p:cNvCxnSpPr>
            <a:cxnSpLocks/>
          </p:cNvCxnSpPr>
          <p:nvPr/>
        </p:nvCxnSpPr>
        <p:spPr>
          <a:xfrm flipV="1">
            <a:off x="4248246" y="2071762"/>
            <a:ext cx="2345010" cy="684276"/>
          </a:xfrm>
          <a:prstGeom prst="bentConnector3">
            <a:avLst>
              <a:gd name="adj1" fmla="val 100107"/>
            </a:avLst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diritto 44">
            <a:extLst>
              <a:ext uri="{FF2B5EF4-FFF2-40B4-BE49-F238E27FC236}">
                <a16:creationId xmlns:a16="http://schemas.microsoft.com/office/drawing/2014/main" id="{90CA62F9-7670-0678-CE75-044B28ADF922}"/>
              </a:ext>
            </a:extLst>
          </p:cNvPr>
          <p:cNvCxnSpPr>
            <a:cxnSpLocks/>
          </p:cNvCxnSpPr>
          <p:nvPr/>
        </p:nvCxnSpPr>
        <p:spPr>
          <a:xfrm flipH="1">
            <a:off x="4247964" y="2756038"/>
            <a:ext cx="282" cy="744819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ttangolo con un angolo arrotondato 46">
            <a:extLst>
              <a:ext uri="{FF2B5EF4-FFF2-40B4-BE49-F238E27FC236}">
                <a16:creationId xmlns:a16="http://schemas.microsoft.com/office/drawing/2014/main" id="{C7A91F99-E939-0872-6FB8-EFA43A49E550}"/>
              </a:ext>
            </a:extLst>
          </p:cNvPr>
          <p:cNvSpPr/>
          <p:nvPr/>
        </p:nvSpPr>
        <p:spPr>
          <a:xfrm>
            <a:off x="7236931" y="3195724"/>
            <a:ext cx="1512168" cy="990727"/>
          </a:xfrm>
          <a:prstGeom prst="round1Rect">
            <a:avLst/>
          </a:prstGeom>
          <a:solidFill>
            <a:srgbClr val="FFD1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Cluster veri di test set</a:t>
            </a:r>
          </a:p>
        </p:txBody>
      </p:sp>
      <p:sp>
        <p:nvSpPr>
          <p:cNvPr id="48" name="Freccia a destra 47">
            <a:extLst>
              <a:ext uri="{FF2B5EF4-FFF2-40B4-BE49-F238E27FC236}">
                <a16:creationId xmlns:a16="http://schemas.microsoft.com/office/drawing/2014/main" id="{FB0B70CD-61E1-C78A-71F9-BDCFE0E14EF7}"/>
              </a:ext>
            </a:extLst>
          </p:cNvPr>
          <p:cNvSpPr/>
          <p:nvPr/>
        </p:nvSpPr>
        <p:spPr>
          <a:xfrm>
            <a:off x="5735271" y="3106419"/>
            <a:ext cx="1398129" cy="1169589"/>
          </a:xfrm>
          <a:prstGeom prst="rightArrow">
            <a:avLst/>
          </a:prstGeom>
          <a:solidFill>
            <a:srgbClr val="FFD1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Algoritmo clustering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49" name="Connettore 2 48">
            <a:extLst>
              <a:ext uri="{FF2B5EF4-FFF2-40B4-BE49-F238E27FC236}">
                <a16:creationId xmlns:a16="http://schemas.microsoft.com/office/drawing/2014/main" id="{B2733D95-2AEE-51F7-5919-793661BEFCEC}"/>
              </a:ext>
            </a:extLst>
          </p:cNvPr>
          <p:cNvCxnSpPr/>
          <p:nvPr/>
        </p:nvCxnSpPr>
        <p:spPr>
          <a:xfrm>
            <a:off x="7993015" y="2521262"/>
            <a:ext cx="0" cy="51113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0361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7037E-7 L 0.34549 0.14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74" y="7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7" grpId="0" animBg="1"/>
      <p:bldP spid="18" grpId="0" animBg="1"/>
      <p:bldP spid="47" grpId="0" animBg="1"/>
      <p:bldP spid="4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endParaRPr lang="it-IT" b="1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it-IT" dirty="0"/>
              <a:t>10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59D12A8-B1BF-B841-90F1-248273E7E2E2}"/>
              </a:ext>
            </a:extLst>
          </p:cNvPr>
          <p:cNvSpPr txBox="1"/>
          <p:nvPr/>
        </p:nvSpPr>
        <p:spPr>
          <a:xfrm>
            <a:off x="88971" y="1248251"/>
            <a:ext cx="2588588" cy="754053"/>
          </a:xfrm>
          <a:prstGeom prst="rect">
            <a:avLst/>
          </a:prstGeom>
          <a:solidFill>
            <a:srgbClr val="BFE828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it-IT" sz="105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K-</a:t>
            </a:r>
            <a:r>
              <a:rPr lang="it-IT" sz="2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means</a:t>
            </a:r>
            <a:r>
              <a:rPr lang="it-IT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(K=3)</a:t>
            </a:r>
          </a:p>
          <a:p>
            <a:endParaRPr lang="it-IT" sz="1050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A065511D-3199-5A66-C8A5-432DAE0FDDA6}"/>
              </a:ext>
            </a:extLst>
          </p:cNvPr>
          <p:cNvSpPr txBox="1"/>
          <p:nvPr/>
        </p:nvSpPr>
        <p:spPr>
          <a:xfrm>
            <a:off x="-20890" y="2122301"/>
            <a:ext cx="9144000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4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RISULTATI CLUSTERING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318576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788AC243-382D-CD19-58F2-F8A1DE45EF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995820"/>
            <a:ext cx="4535346" cy="2124236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RISULTATI CLUSTERING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it-IT" dirty="0"/>
              <a:t>11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DE82BFB5-D03D-9912-6696-FE1F720970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691" y="2512292"/>
            <a:ext cx="4447224" cy="32446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859D12A8-B1BF-B841-90F1-248273E7E2E2}"/>
              </a:ext>
            </a:extLst>
          </p:cNvPr>
          <p:cNvSpPr txBox="1"/>
          <p:nvPr/>
        </p:nvSpPr>
        <p:spPr>
          <a:xfrm>
            <a:off x="88971" y="1248251"/>
            <a:ext cx="2588588" cy="754053"/>
          </a:xfrm>
          <a:prstGeom prst="rect">
            <a:avLst/>
          </a:prstGeom>
          <a:solidFill>
            <a:srgbClr val="BFE828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it-IT" sz="105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K-</a:t>
            </a:r>
            <a:r>
              <a:rPr lang="it-IT" sz="2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means</a:t>
            </a:r>
            <a:r>
              <a:rPr lang="it-IT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(K=3)</a:t>
            </a:r>
          </a:p>
          <a:p>
            <a:endParaRPr lang="it-IT" sz="1050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34E2899D-3D96-F96A-C8FA-5933F7701A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0" y="4075242"/>
            <a:ext cx="4698595" cy="2214850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F8B970D-62C1-93E5-9396-E2F7520DF5C2}"/>
              </a:ext>
            </a:extLst>
          </p:cNvPr>
          <p:cNvSpPr txBox="1"/>
          <p:nvPr/>
        </p:nvSpPr>
        <p:spPr>
          <a:xfrm>
            <a:off x="1122401" y="3820116"/>
            <a:ext cx="1244316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050" b="1" dirty="0"/>
              <a:t>FENOTIPO</a:t>
            </a:r>
            <a:endParaRPr lang="en-GB" sz="1050" b="1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6CFCC0B-6355-60AB-829A-764AECA87CDF}"/>
              </a:ext>
            </a:extLst>
          </p:cNvPr>
          <p:cNvSpPr txBox="1"/>
          <p:nvPr/>
        </p:nvSpPr>
        <p:spPr>
          <a:xfrm>
            <a:off x="2677559" y="3829346"/>
            <a:ext cx="1244316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050" b="1" dirty="0"/>
              <a:t>FENOTIPO</a:t>
            </a:r>
            <a:endParaRPr lang="en-GB" sz="1050" b="1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5DBB2B8C-201B-03D1-E94E-E173EDA55712}"/>
              </a:ext>
            </a:extLst>
          </p:cNvPr>
          <p:cNvSpPr txBox="1"/>
          <p:nvPr/>
        </p:nvSpPr>
        <p:spPr>
          <a:xfrm>
            <a:off x="431540" y="5985416"/>
            <a:ext cx="1244316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050" b="1" dirty="0"/>
              <a:t>FENOTIPO</a:t>
            </a:r>
            <a:endParaRPr lang="en-GB" sz="1050" b="1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2A5E7EC-4F17-DAE5-7C6D-9913DE5CCB1A}"/>
              </a:ext>
            </a:extLst>
          </p:cNvPr>
          <p:cNvSpPr txBox="1"/>
          <p:nvPr/>
        </p:nvSpPr>
        <p:spPr>
          <a:xfrm>
            <a:off x="2013332" y="5985416"/>
            <a:ext cx="1244316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050" b="1" dirty="0"/>
              <a:t>FENOTIPO</a:t>
            </a:r>
            <a:endParaRPr lang="en-GB" sz="1050" b="1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E94C71E3-2F44-8EDA-D8CE-5A53B9C860DA}"/>
              </a:ext>
            </a:extLst>
          </p:cNvPr>
          <p:cNvSpPr txBox="1"/>
          <p:nvPr/>
        </p:nvSpPr>
        <p:spPr>
          <a:xfrm>
            <a:off x="3565780" y="5979860"/>
            <a:ext cx="1244316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050" b="1" dirty="0"/>
              <a:t>FENOTIPO</a:t>
            </a:r>
            <a:endParaRPr lang="en-GB" sz="1050" b="1" dirty="0"/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6912E7B4-8429-8850-B3E8-B96936474E80}"/>
              </a:ext>
            </a:extLst>
          </p:cNvPr>
          <p:cNvSpPr/>
          <p:nvPr/>
        </p:nvSpPr>
        <p:spPr>
          <a:xfrm>
            <a:off x="860786" y="2030193"/>
            <a:ext cx="1512168" cy="2034495"/>
          </a:xfrm>
          <a:prstGeom prst="roundRect">
            <a:avLst>
              <a:gd name="adj" fmla="val 4573"/>
            </a:avLst>
          </a:prstGeom>
          <a:noFill/>
          <a:ln w="38100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807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endParaRPr lang="it-IT" b="1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it-IT" dirty="0"/>
              <a:t>12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59D12A8-B1BF-B841-90F1-248273E7E2E2}"/>
              </a:ext>
            </a:extLst>
          </p:cNvPr>
          <p:cNvSpPr txBox="1"/>
          <p:nvPr/>
        </p:nvSpPr>
        <p:spPr>
          <a:xfrm>
            <a:off x="88971" y="1248251"/>
            <a:ext cx="2588588" cy="754053"/>
          </a:xfrm>
          <a:prstGeom prst="rect">
            <a:avLst/>
          </a:prstGeom>
          <a:solidFill>
            <a:srgbClr val="BFE828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it-IT" sz="105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K-</a:t>
            </a:r>
            <a:r>
              <a:rPr lang="it-IT" sz="2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means</a:t>
            </a:r>
            <a:r>
              <a:rPr lang="it-IT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(K=3)</a:t>
            </a:r>
          </a:p>
          <a:p>
            <a:endParaRPr lang="it-IT" sz="1050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A065511D-3199-5A66-C8A5-432DAE0FDDA6}"/>
              </a:ext>
            </a:extLst>
          </p:cNvPr>
          <p:cNvSpPr txBox="1"/>
          <p:nvPr/>
        </p:nvSpPr>
        <p:spPr>
          <a:xfrm>
            <a:off x="-20890" y="2122301"/>
            <a:ext cx="91440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4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RISULTATI CLUSTERING</a:t>
            </a:r>
          </a:p>
          <a:p>
            <a:endParaRPr lang="it-IT" dirty="0"/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it-IT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FENOTIPO vs. ESITO CLINICO 					      </a:t>
            </a:r>
            <a:r>
              <a:rPr lang="it-IT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INDESIDERATO</a:t>
            </a:r>
          </a:p>
          <a:p>
            <a:pPr marL="571500" indent="-571500">
              <a:buFont typeface="Wingdings" panose="05000000000000000000" pitchFamily="2" charset="2"/>
              <a:buChar char="v"/>
            </a:pPr>
            <a:endParaRPr lang="en-GB" sz="4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6869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FENOTIPO vs. ESITO CLINICO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it-IT" dirty="0"/>
              <a:t>13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59D12A8-B1BF-B841-90F1-248273E7E2E2}"/>
              </a:ext>
            </a:extLst>
          </p:cNvPr>
          <p:cNvSpPr txBox="1"/>
          <p:nvPr/>
        </p:nvSpPr>
        <p:spPr>
          <a:xfrm>
            <a:off x="88971" y="1248251"/>
            <a:ext cx="2588588" cy="754053"/>
          </a:xfrm>
          <a:prstGeom prst="rect">
            <a:avLst/>
          </a:prstGeom>
          <a:solidFill>
            <a:srgbClr val="BFE828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it-IT" sz="105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K-</a:t>
            </a:r>
            <a:r>
              <a:rPr lang="it-IT" sz="2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means</a:t>
            </a:r>
            <a:r>
              <a:rPr lang="it-IT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(K=3)</a:t>
            </a:r>
          </a:p>
          <a:p>
            <a:endParaRPr lang="it-IT" sz="1050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6D3F3798-7A91-0240-639D-680C58D3EC6C}"/>
              </a:ext>
            </a:extLst>
          </p:cNvPr>
          <p:cNvSpPr txBox="1"/>
          <p:nvPr/>
        </p:nvSpPr>
        <p:spPr>
          <a:xfrm>
            <a:off x="3465393" y="1261143"/>
            <a:ext cx="5616624" cy="923330"/>
          </a:xfrm>
          <a:prstGeom prst="rect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Cosa ci dicono questi cluster (fenotipi)?</a:t>
            </a:r>
          </a:p>
          <a:p>
            <a:endParaRPr lang="it-IT" sz="1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Necessità trattamento farmacologico</a:t>
            </a:r>
          </a:p>
        </p:txBody>
      </p:sp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AC75C20F-C275-A891-96F7-E33449FC54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8319566"/>
              </p:ext>
            </p:extLst>
          </p:nvPr>
        </p:nvGraphicFramePr>
        <p:xfrm>
          <a:off x="4775702" y="2253128"/>
          <a:ext cx="4389152" cy="3103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Grafico 17">
            <a:extLst>
              <a:ext uri="{FF2B5EF4-FFF2-40B4-BE49-F238E27FC236}">
                <a16:creationId xmlns:a16="http://schemas.microsoft.com/office/drawing/2014/main" id="{38CF576A-8C89-B40A-4DBE-FD9D3BCA30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0815063"/>
              </p:ext>
            </p:extLst>
          </p:nvPr>
        </p:nvGraphicFramePr>
        <p:xfrm>
          <a:off x="1972054" y="2253129"/>
          <a:ext cx="4301651" cy="3075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2F4C28F9-121E-921A-8DB0-7239F2B6E8D2}"/>
              </a:ext>
            </a:extLst>
          </p:cNvPr>
          <p:cNvSpPr txBox="1"/>
          <p:nvPr/>
        </p:nvSpPr>
        <p:spPr>
          <a:xfrm>
            <a:off x="271524" y="5208607"/>
            <a:ext cx="2095944" cy="378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FENOTIPO 1</a:t>
            </a:r>
          </a:p>
        </p:txBody>
      </p:sp>
      <p:sp>
        <p:nvSpPr>
          <p:cNvPr id="24" name="Cerchio parziale 23">
            <a:extLst>
              <a:ext uri="{FF2B5EF4-FFF2-40B4-BE49-F238E27FC236}">
                <a16:creationId xmlns:a16="http://schemas.microsoft.com/office/drawing/2014/main" id="{26F02453-FC54-9D75-F2A1-923F461D9112}"/>
              </a:ext>
            </a:extLst>
          </p:cNvPr>
          <p:cNvSpPr/>
          <p:nvPr/>
        </p:nvSpPr>
        <p:spPr>
          <a:xfrm rot="5400000">
            <a:off x="127001" y="2807912"/>
            <a:ext cx="2384991" cy="2313569"/>
          </a:xfrm>
          <a:prstGeom prst="pie">
            <a:avLst>
              <a:gd name="adj1" fmla="val 10787509"/>
              <a:gd name="adj2" fmla="val 16200000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5" name="Cerchio parziale 24">
            <a:extLst>
              <a:ext uri="{FF2B5EF4-FFF2-40B4-BE49-F238E27FC236}">
                <a16:creationId xmlns:a16="http://schemas.microsoft.com/office/drawing/2014/main" id="{EFDE660C-4415-95DE-9577-EA1F0C3E378A}"/>
              </a:ext>
            </a:extLst>
          </p:cNvPr>
          <p:cNvSpPr/>
          <p:nvPr/>
        </p:nvSpPr>
        <p:spPr>
          <a:xfrm>
            <a:off x="108179" y="2772201"/>
            <a:ext cx="2368105" cy="2423901"/>
          </a:xfrm>
          <a:prstGeom prst="pie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7ABF2F53-ECDE-0C15-8A05-2B4CDA246BB0}"/>
              </a:ext>
            </a:extLst>
          </p:cNvPr>
          <p:cNvSpPr txBox="1"/>
          <p:nvPr/>
        </p:nvSpPr>
        <p:spPr>
          <a:xfrm>
            <a:off x="4285974" y="2501675"/>
            <a:ext cx="2095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NECESSITÀ FARMACI</a:t>
            </a:r>
            <a:endParaRPr lang="en-GB" dirty="0"/>
          </a:p>
        </p:txBody>
      </p:sp>
      <p:cxnSp>
        <p:nvCxnSpPr>
          <p:cNvPr id="33" name="Connettore 2 32">
            <a:extLst>
              <a:ext uri="{FF2B5EF4-FFF2-40B4-BE49-F238E27FC236}">
                <a16:creationId xmlns:a16="http://schemas.microsoft.com/office/drawing/2014/main" id="{CB89D14E-A226-0E60-172B-5013C0418D5C}"/>
              </a:ext>
            </a:extLst>
          </p:cNvPr>
          <p:cNvCxnSpPr>
            <a:cxnSpLocks/>
          </p:cNvCxnSpPr>
          <p:nvPr/>
        </p:nvCxnSpPr>
        <p:spPr>
          <a:xfrm flipH="1">
            <a:off x="5136366" y="3172840"/>
            <a:ext cx="113257" cy="1670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21AC57D-4F24-11F5-85A1-DA8882DF13CB}"/>
              </a:ext>
            </a:extLst>
          </p:cNvPr>
          <p:cNvSpPr txBox="1"/>
          <p:nvPr/>
        </p:nvSpPr>
        <p:spPr>
          <a:xfrm>
            <a:off x="1291075" y="3507295"/>
            <a:ext cx="10495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800" dirty="0">
                <a:solidFill>
                  <a:schemeClr val="bg1"/>
                </a:solidFill>
              </a:rPr>
              <a:t>25%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755472FB-FB20-7BB0-99FE-76750316EF47}"/>
              </a:ext>
            </a:extLst>
          </p:cNvPr>
          <p:cNvSpPr txBox="1"/>
          <p:nvPr/>
        </p:nvSpPr>
        <p:spPr>
          <a:xfrm>
            <a:off x="4140010" y="3507295"/>
            <a:ext cx="9823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800" dirty="0">
                <a:solidFill>
                  <a:schemeClr val="bg1"/>
                </a:solidFill>
              </a:rPr>
              <a:t>39%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739ABDB-9438-9D52-FB33-6729201FA63E}"/>
              </a:ext>
            </a:extLst>
          </p:cNvPr>
          <p:cNvSpPr txBox="1"/>
          <p:nvPr/>
        </p:nvSpPr>
        <p:spPr>
          <a:xfrm>
            <a:off x="6801410" y="3509599"/>
            <a:ext cx="13757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800" dirty="0">
                <a:solidFill>
                  <a:schemeClr val="bg1"/>
                </a:solidFill>
              </a:rPr>
              <a:t>62%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04126205-970B-AE1F-B3CA-4A1B189E24CC}"/>
              </a:ext>
            </a:extLst>
          </p:cNvPr>
          <p:cNvSpPr txBox="1"/>
          <p:nvPr/>
        </p:nvSpPr>
        <p:spPr>
          <a:xfrm>
            <a:off x="1451456" y="2420489"/>
            <a:ext cx="2095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NECESSITÀ FARMACI</a:t>
            </a:r>
            <a:endParaRPr lang="en-GB" dirty="0"/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4F0BE86C-5DCF-B2A2-6C34-66263A256EDC}"/>
              </a:ext>
            </a:extLst>
          </p:cNvPr>
          <p:cNvCxnSpPr>
            <a:cxnSpLocks/>
          </p:cNvCxnSpPr>
          <p:nvPr/>
        </p:nvCxnSpPr>
        <p:spPr>
          <a:xfrm flipH="1">
            <a:off x="2301848" y="3091654"/>
            <a:ext cx="113257" cy="1670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ABCC7E5-2356-443E-BDD2-F2CFE3439C68}"/>
              </a:ext>
            </a:extLst>
          </p:cNvPr>
          <p:cNvSpPr txBox="1"/>
          <p:nvPr/>
        </p:nvSpPr>
        <p:spPr>
          <a:xfrm>
            <a:off x="7171946" y="2511092"/>
            <a:ext cx="2095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NECESSITÀ FARMACI</a:t>
            </a:r>
            <a:endParaRPr lang="en-GB" dirty="0"/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EAA0E34C-842D-007B-9370-0C23BDFCE618}"/>
              </a:ext>
            </a:extLst>
          </p:cNvPr>
          <p:cNvCxnSpPr>
            <a:cxnSpLocks/>
          </p:cNvCxnSpPr>
          <p:nvPr/>
        </p:nvCxnSpPr>
        <p:spPr>
          <a:xfrm flipH="1">
            <a:off x="8022338" y="3182257"/>
            <a:ext cx="113257" cy="1670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372E0F31-A1B0-31F9-FC1E-5BBF88B0308B}"/>
              </a:ext>
            </a:extLst>
          </p:cNvPr>
          <p:cNvSpPr txBox="1"/>
          <p:nvPr/>
        </p:nvSpPr>
        <p:spPr>
          <a:xfrm>
            <a:off x="3140635" y="5207486"/>
            <a:ext cx="1964487" cy="378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FENOTIPO 2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A6E478F8-EFA0-E7F0-C413-5F23A0372230}"/>
              </a:ext>
            </a:extLst>
          </p:cNvPr>
          <p:cNvSpPr txBox="1"/>
          <p:nvPr/>
        </p:nvSpPr>
        <p:spPr>
          <a:xfrm>
            <a:off x="5988034" y="5235897"/>
            <a:ext cx="1964487" cy="378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FENOTIPO 3</a:t>
            </a:r>
          </a:p>
        </p:txBody>
      </p:sp>
    </p:spTree>
    <p:extLst>
      <p:ext uri="{BB962C8B-B14F-4D97-AF65-F5344CB8AC3E}">
        <p14:creationId xmlns:p14="http://schemas.microsoft.com/office/powerpoint/2010/main" val="4174240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DIABETE GESTAZIONALE (GDM)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>
          <a:solidFill>
            <a:srgbClr val="BFE828"/>
          </a:solidFill>
        </p:spPr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it-IT" dirty="0"/>
              <a:t>3</a:t>
            </a:r>
          </a:p>
        </p:txBody>
      </p:sp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1C526D75-2C9F-D131-759C-C6EB487217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720" y="1467424"/>
            <a:ext cx="8518559" cy="4481856"/>
          </a:xfrm>
          <a:noFill/>
          <a:effectLst/>
        </p:spPr>
        <p:txBody>
          <a:bodyPr>
            <a:normAutofit/>
          </a:bodyPr>
          <a:lstStyle/>
          <a:p>
            <a:pPr marL="0" indent="0">
              <a:buNone/>
            </a:pPr>
            <a:endParaRPr lang="it-IT" b="1" dirty="0"/>
          </a:p>
          <a:p>
            <a:pPr marL="0" indent="0">
              <a:buNone/>
            </a:pPr>
            <a:endParaRPr lang="it-IT" b="1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it-IT" dirty="0"/>
              <a:t>  Diabete in gravidanza</a:t>
            </a:r>
          </a:p>
          <a:p>
            <a:pPr>
              <a:lnSpc>
                <a:spcPct val="100000"/>
              </a:lnSpc>
            </a:pPr>
            <a:endParaRPr lang="it-IT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it-IT" dirty="0"/>
              <a:t>  </a:t>
            </a:r>
            <a:r>
              <a:rPr lang="it-IT" dirty="0" err="1"/>
              <a:t>Disregolazione</a:t>
            </a:r>
            <a:r>
              <a:rPr lang="it-IT" dirty="0"/>
              <a:t> metabolica</a:t>
            </a:r>
          </a:p>
          <a:p>
            <a:pPr>
              <a:lnSpc>
                <a:spcPct val="100000"/>
              </a:lnSpc>
            </a:pPr>
            <a:endParaRPr lang="it-IT" dirty="0"/>
          </a:p>
          <a:p>
            <a:pPr>
              <a:lnSpc>
                <a:spcPct val="100000"/>
              </a:lnSpc>
            </a:pPr>
            <a:endParaRPr lang="it-IT" b="1" dirty="0"/>
          </a:p>
          <a:p>
            <a:pPr>
              <a:lnSpc>
                <a:spcPct val="100000"/>
              </a:lnSpc>
            </a:pPr>
            <a:endParaRPr lang="it-IT" b="1" dirty="0"/>
          </a:p>
          <a:p>
            <a:pPr marL="0" indent="0">
              <a:lnSpc>
                <a:spcPct val="100000"/>
              </a:lnSpc>
              <a:buNone/>
            </a:pPr>
            <a:r>
              <a:rPr lang="it-IT" dirty="0"/>
              <a:t>           </a:t>
            </a:r>
            <a:r>
              <a:rPr lang="it-IT" sz="1200" dirty="0"/>
              <a:t> </a:t>
            </a:r>
            <a:endParaRPr lang="it-IT" i="0" dirty="0">
              <a:solidFill>
                <a:srgbClr val="202122"/>
              </a:solidFill>
              <a:effectLst/>
            </a:endParaRPr>
          </a:p>
        </p:txBody>
      </p:sp>
      <p:sp>
        <p:nvSpPr>
          <p:cNvPr id="14" name="Freccia a destra 13">
            <a:extLst>
              <a:ext uri="{FF2B5EF4-FFF2-40B4-BE49-F238E27FC236}">
                <a16:creationId xmlns:a16="http://schemas.microsoft.com/office/drawing/2014/main" id="{20BB6856-EF2C-38C8-7562-8807305F91E5}"/>
              </a:ext>
            </a:extLst>
          </p:cNvPr>
          <p:cNvSpPr/>
          <p:nvPr/>
        </p:nvSpPr>
        <p:spPr>
          <a:xfrm>
            <a:off x="4169978" y="2619554"/>
            <a:ext cx="353961" cy="412955"/>
          </a:xfrm>
          <a:prstGeom prst="rightArrow">
            <a:avLst/>
          </a:prstGeom>
          <a:solidFill>
            <a:srgbClr val="BFE8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AEEE863-AD25-6AB5-8F00-6F9A59FEDBB1}"/>
              </a:ext>
            </a:extLst>
          </p:cNvPr>
          <p:cNvSpPr txBox="1"/>
          <p:nvPr/>
        </p:nvSpPr>
        <p:spPr>
          <a:xfrm>
            <a:off x="4346958" y="2364879"/>
            <a:ext cx="20194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Rischi per madre e feto/neonato</a:t>
            </a:r>
            <a:endParaRPr lang="en-GB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195D71F8-B346-655F-024A-D590223315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" y="1329172"/>
            <a:ext cx="2143681" cy="8512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200967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395536" y="1230624"/>
            <a:ext cx="8352000" cy="5076563"/>
          </a:xfr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10000"/>
          </a:bodyPr>
          <a:lstStyle/>
          <a:p>
            <a:endParaRPr lang="it-IT" sz="400" dirty="0"/>
          </a:p>
          <a:p>
            <a:pPr>
              <a:lnSpc>
                <a:spcPct val="110000"/>
              </a:lnSpc>
            </a:pPr>
            <a:r>
              <a:rPr lang="it-IT" sz="3200" b="1" dirty="0"/>
              <a:t>Conclusioni</a:t>
            </a:r>
            <a:r>
              <a:rPr lang="it-IT" sz="2400" b="1" dirty="0"/>
              <a:t>: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it-IT" sz="2400" dirty="0"/>
              <a:t>Primi risultati </a:t>
            </a:r>
            <a:r>
              <a:rPr lang="it-IT" sz="2400" b="1" dirty="0"/>
              <a:t>promettenti</a:t>
            </a:r>
            <a:r>
              <a:rPr lang="it-IT" sz="2400" dirty="0"/>
              <a:t> 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it-IT" sz="2400" b="1" dirty="0"/>
              <a:t>Tendenza alla </a:t>
            </a:r>
            <a:r>
              <a:rPr lang="it-IT" sz="2400" b="1" dirty="0" err="1"/>
              <a:t>clusterizzazione</a:t>
            </a:r>
            <a:r>
              <a:rPr lang="it-IT" sz="2400" b="1" dirty="0"/>
              <a:t> </a:t>
            </a:r>
            <a:r>
              <a:rPr lang="it-IT" sz="2400" dirty="0"/>
              <a:t>nelle pazienti con diabete gestazionale (GDM)</a:t>
            </a:r>
          </a:p>
          <a:p>
            <a:pPr>
              <a:lnSpc>
                <a:spcPct val="110000"/>
              </a:lnSpc>
            </a:pPr>
            <a:endParaRPr lang="it-IT" sz="1300" dirty="0"/>
          </a:p>
          <a:p>
            <a:pPr>
              <a:lnSpc>
                <a:spcPct val="110000"/>
              </a:lnSpc>
            </a:pPr>
            <a:r>
              <a:rPr lang="it-IT" sz="3200" b="1" dirty="0"/>
              <a:t>Sviluppi futuri: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it-IT" sz="2400" b="1" dirty="0"/>
              <a:t>Clustering</a:t>
            </a:r>
            <a:r>
              <a:rPr lang="it-IT" sz="2400" dirty="0"/>
              <a:t> su </a:t>
            </a:r>
            <a:r>
              <a:rPr lang="it-IT" sz="2400" b="1" dirty="0"/>
              <a:t>tutti</a:t>
            </a:r>
            <a:r>
              <a:rPr lang="it-IT" sz="2400" dirty="0"/>
              <a:t> </a:t>
            </a:r>
            <a:r>
              <a:rPr lang="it-IT" sz="2400" b="1" dirty="0"/>
              <a:t>i soggetti </a:t>
            </a:r>
            <a:r>
              <a:rPr lang="it-IT" sz="2400" dirty="0"/>
              <a:t>dello studio (circa 2000)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it-IT" sz="2400" dirty="0"/>
              <a:t>Analisi statistica per investigare </a:t>
            </a:r>
            <a:r>
              <a:rPr lang="it-IT" sz="2400" b="1"/>
              <a:t>relazione fenotipo </a:t>
            </a:r>
            <a:r>
              <a:rPr lang="it-IT" sz="2400" b="1" dirty="0"/>
              <a:t>– esito clinico indesiderato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it-IT" sz="2400" dirty="0"/>
              <a:t>Sviluppo </a:t>
            </a:r>
            <a:r>
              <a:rPr lang="it-IT" sz="2400" b="1" dirty="0"/>
              <a:t>Applicazione Web </a:t>
            </a:r>
            <a:r>
              <a:rPr lang="it-IT" sz="2400" dirty="0"/>
              <a:t>di identificazione cluster GDM per professionisti sanitari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endParaRPr lang="it-IT" b="1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it-IT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6592431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395536" y="1268761"/>
            <a:ext cx="8352000" cy="4857254"/>
          </a:xfr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endParaRPr lang="it-IT" sz="400" dirty="0"/>
          </a:p>
          <a:p>
            <a:pPr algn="ctr"/>
            <a:endParaRPr lang="it-IT" sz="5400" b="1" dirty="0"/>
          </a:p>
          <a:p>
            <a:pPr algn="ctr"/>
            <a:endParaRPr lang="it-IT" sz="5400" b="1" dirty="0"/>
          </a:p>
          <a:p>
            <a:pPr algn="ctr"/>
            <a:r>
              <a:rPr lang="it-IT" sz="5400" b="1" dirty="0"/>
              <a:t>Grazie per l’attenzione!</a:t>
            </a:r>
            <a:endParaRPr lang="it-IT" sz="5400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endParaRPr lang="it-IT" b="1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it-IT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33373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pPr marL="0" indent="0">
              <a:buNone/>
            </a:pPr>
            <a:r>
              <a:rPr lang="it-IT" b="1" dirty="0"/>
              <a:t>DIABETE GESTAZIONALE (GDM)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>
          <a:solidFill>
            <a:srgbClr val="BFE828"/>
          </a:solidFill>
        </p:spPr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it-IT" dirty="0"/>
              <a:t>3</a:t>
            </a:r>
          </a:p>
        </p:txBody>
      </p:sp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1C526D75-2C9F-D131-759C-C6EB487217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720" y="1467424"/>
            <a:ext cx="8518559" cy="4481856"/>
          </a:xfrm>
          <a:noFill/>
          <a:effectLst/>
        </p:spPr>
        <p:txBody>
          <a:bodyPr>
            <a:normAutofit/>
          </a:bodyPr>
          <a:lstStyle/>
          <a:p>
            <a:pPr marL="0" indent="0">
              <a:buNone/>
            </a:pPr>
            <a:endParaRPr lang="it-IT" b="1" dirty="0"/>
          </a:p>
          <a:p>
            <a:pPr marL="0" indent="0">
              <a:buNone/>
            </a:pPr>
            <a:endParaRPr lang="it-IT" b="1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it-IT" dirty="0"/>
              <a:t>  Diabete in gravidanza</a:t>
            </a:r>
          </a:p>
          <a:p>
            <a:pPr>
              <a:lnSpc>
                <a:spcPct val="100000"/>
              </a:lnSpc>
            </a:pPr>
            <a:endParaRPr lang="it-IT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it-IT" dirty="0"/>
              <a:t>  </a:t>
            </a:r>
            <a:r>
              <a:rPr lang="it-IT" dirty="0" err="1"/>
              <a:t>Disregolazione</a:t>
            </a:r>
            <a:r>
              <a:rPr lang="it-IT" dirty="0"/>
              <a:t> metabolica</a:t>
            </a:r>
          </a:p>
          <a:p>
            <a:pPr>
              <a:lnSpc>
                <a:spcPct val="100000"/>
              </a:lnSpc>
            </a:pPr>
            <a:endParaRPr lang="it-IT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it-IT" b="1" dirty="0"/>
              <a:t>  Forte eterogeneità</a:t>
            </a:r>
          </a:p>
          <a:p>
            <a:pPr>
              <a:lnSpc>
                <a:spcPct val="100000"/>
              </a:lnSpc>
            </a:pPr>
            <a:endParaRPr lang="it-IT" b="1" dirty="0"/>
          </a:p>
          <a:p>
            <a:pPr marL="0" indent="0">
              <a:lnSpc>
                <a:spcPct val="100000"/>
              </a:lnSpc>
              <a:buNone/>
            </a:pPr>
            <a:r>
              <a:rPr lang="it-IT" dirty="0"/>
              <a:t>           </a:t>
            </a:r>
            <a:r>
              <a:rPr lang="it-IT" sz="1200" dirty="0"/>
              <a:t> </a:t>
            </a:r>
            <a:endParaRPr lang="it-IT" i="0" dirty="0">
              <a:solidFill>
                <a:srgbClr val="202122"/>
              </a:solidFill>
              <a:effectLst/>
            </a:endParaRPr>
          </a:p>
        </p:txBody>
      </p:sp>
      <p:sp>
        <p:nvSpPr>
          <p:cNvPr id="14" name="Freccia a destra 13">
            <a:extLst>
              <a:ext uri="{FF2B5EF4-FFF2-40B4-BE49-F238E27FC236}">
                <a16:creationId xmlns:a16="http://schemas.microsoft.com/office/drawing/2014/main" id="{20BB6856-EF2C-38C8-7562-8807305F91E5}"/>
              </a:ext>
            </a:extLst>
          </p:cNvPr>
          <p:cNvSpPr/>
          <p:nvPr/>
        </p:nvSpPr>
        <p:spPr>
          <a:xfrm>
            <a:off x="4169978" y="2619554"/>
            <a:ext cx="353961" cy="412955"/>
          </a:xfrm>
          <a:prstGeom prst="rightArrow">
            <a:avLst/>
          </a:prstGeom>
          <a:solidFill>
            <a:srgbClr val="BFE8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AEEE863-AD25-6AB5-8F00-6F9A59FEDBB1}"/>
              </a:ext>
            </a:extLst>
          </p:cNvPr>
          <p:cNvSpPr txBox="1"/>
          <p:nvPr/>
        </p:nvSpPr>
        <p:spPr>
          <a:xfrm>
            <a:off x="4346958" y="2364879"/>
            <a:ext cx="20194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Rischi per madre e feto/neonato</a:t>
            </a:r>
            <a:endParaRPr lang="en-GB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1153C25E-23F2-1447-0A48-A2D4CDB0FC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" y="1329172"/>
            <a:ext cx="2143681" cy="8512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12734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pPr marL="0" indent="0">
              <a:buNone/>
            </a:pPr>
            <a:r>
              <a:rPr lang="it-IT" b="1" dirty="0"/>
              <a:t>DIABETE GESTAZIONALE (GDM)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>
          <a:solidFill>
            <a:srgbClr val="BFE828"/>
          </a:solidFill>
        </p:spPr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it-IT" dirty="0"/>
              <a:t>3</a:t>
            </a:r>
          </a:p>
        </p:txBody>
      </p:sp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1C526D75-2C9F-D131-759C-C6EB487217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720" y="1467424"/>
            <a:ext cx="8518559" cy="4481856"/>
          </a:xfrm>
          <a:noFill/>
          <a:effectLst/>
        </p:spPr>
        <p:txBody>
          <a:bodyPr>
            <a:normAutofit/>
          </a:bodyPr>
          <a:lstStyle/>
          <a:p>
            <a:pPr marL="0" indent="0">
              <a:buNone/>
            </a:pPr>
            <a:endParaRPr lang="it-IT" b="1" dirty="0"/>
          </a:p>
          <a:p>
            <a:pPr marL="0" indent="0">
              <a:buNone/>
            </a:pPr>
            <a:endParaRPr lang="it-IT" b="1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it-IT" dirty="0"/>
              <a:t>  Diabete in gravidanza</a:t>
            </a:r>
          </a:p>
          <a:p>
            <a:pPr>
              <a:lnSpc>
                <a:spcPct val="100000"/>
              </a:lnSpc>
            </a:pPr>
            <a:endParaRPr lang="it-IT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it-IT" dirty="0"/>
              <a:t>  </a:t>
            </a:r>
            <a:r>
              <a:rPr lang="it-IT" dirty="0" err="1"/>
              <a:t>Disregolazione</a:t>
            </a:r>
            <a:r>
              <a:rPr lang="it-IT" dirty="0"/>
              <a:t> metabolica</a:t>
            </a:r>
          </a:p>
          <a:p>
            <a:pPr>
              <a:lnSpc>
                <a:spcPct val="100000"/>
              </a:lnSpc>
            </a:pPr>
            <a:endParaRPr lang="it-IT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it-IT" b="1" dirty="0"/>
              <a:t>  Forte eterogeneità</a:t>
            </a:r>
          </a:p>
          <a:p>
            <a:pPr>
              <a:lnSpc>
                <a:spcPct val="100000"/>
              </a:lnSpc>
            </a:pPr>
            <a:endParaRPr lang="it-IT" b="1" dirty="0"/>
          </a:p>
          <a:p>
            <a:pPr marL="0" indent="0">
              <a:lnSpc>
                <a:spcPct val="100000"/>
              </a:lnSpc>
              <a:buNone/>
            </a:pPr>
            <a:r>
              <a:rPr lang="it-IT" dirty="0"/>
              <a:t>           </a:t>
            </a:r>
            <a:r>
              <a:rPr lang="it-IT" sz="1200" dirty="0"/>
              <a:t> </a:t>
            </a:r>
            <a:r>
              <a:rPr lang="it-IT" dirty="0"/>
              <a:t>Manca identificazione di diversi </a:t>
            </a:r>
            <a:r>
              <a:rPr lang="it-IT" b="1" dirty="0"/>
              <a:t>fenotipi, </a:t>
            </a:r>
            <a:r>
              <a:rPr lang="it-IT" dirty="0"/>
              <a:t>ad es. </a:t>
            </a:r>
            <a:r>
              <a:rPr lang="it-IT" b="1" dirty="0"/>
              <a:t>per  	    	 	stratificazione di rischio per complicanze</a:t>
            </a:r>
            <a:endParaRPr lang="it-IT" i="0" dirty="0">
              <a:solidFill>
                <a:srgbClr val="202122"/>
              </a:solidFill>
              <a:effectLst/>
            </a:endParaRPr>
          </a:p>
        </p:txBody>
      </p:sp>
      <p:sp>
        <p:nvSpPr>
          <p:cNvPr id="13" name="Segno di moltiplicazione 12">
            <a:extLst>
              <a:ext uri="{FF2B5EF4-FFF2-40B4-BE49-F238E27FC236}">
                <a16:creationId xmlns:a16="http://schemas.microsoft.com/office/drawing/2014/main" id="{D49590D2-FFB0-F82D-78DC-CE7C62807BB7}"/>
              </a:ext>
            </a:extLst>
          </p:cNvPr>
          <p:cNvSpPr/>
          <p:nvPr/>
        </p:nvSpPr>
        <p:spPr>
          <a:xfrm>
            <a:off x="215516" y="4545124"/>
            <a:ext cx="1296144" cy="1318539"/>
          </a:xfrm>
          <a:prstGeom prst="mathMultiply">
            <a:avLst>
              <a:gd name="adj1" fmla="val 7751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Freccia a destra 13">
            <a:extLst>
              <a:ext uri="{FF2B5EF4-FFF2-40B4-BE49-F238E27FC236}">
                <a16:creationId xmlns:a16="http://schemas.microsoft.com/office/drawing/2014/main" id="{20BB6856-EF2C-38C8-7562-8807305F91E5}"/>
              </a:ext>
            </a:extLst>
          </p:cNvPr>
          <p:cNvSpPr/>
          <p:nvPr/>
        </p:nvSpPr>
        <p:spPr>
          <a:xfrm>
            <a:off x="4169978" y="2619554"/>
            <a:ext cx="353961" cy="412955"/>
          </a:xfrm>
          <a:prstGeom prst="rightArrow">
            <a:avLst/>
          </a:prstGeom>
          <a:solidFill>
            <a:srgbClr val="BFE8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AEEE863-AD25-6AB5-8F00-6F9A59FEDBB1}"/>
              </a:ext>
            </a:extLst>
          </p:cNvPr>
          <p:cNvSpPr txBox="1"/>
          <p:nvPr/>
        </p:nvSpPr>
        <p:spPr>
          <a:xfrm>
            <a:off x="4346958" y="2364879"/>
            <a:ext cx="20194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Rischi per madre e feto/neonato</a:t>
            </a:r>
            <a:endParaRPr lang="en-GB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CAB0618D-CE3E-EFE0-78D9-B5200D9976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" y="1329172"/>
            <a:ext cx="2143681" cy="8512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51620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tangolo 23">
            <a:extLst>
              <a:ext uri="{FF2B5EF4-FFF2-40B4-BE49-F238E27FC236}">
                <a16:creationId xmlns:a16="http://schemas.microsoft.com/office/drawing/2014/main" id="{70A08E09-B592-5360-FFD9-25FDD1F20994}"/>
              </a:ext>
            </a:extLst>
          </p:cNvPr>
          <p:cNvSpPr/>
          <p:nvPr/>
        </p:nvSpPr>
        <p:spPr>
          <a:xfrm>
            <a:off x="2958210" y="3494981"/>
            <a:ext cx="4800051" cy="269053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SCOPO DEL PROGETTO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it-IT" dirty="0"/>
              <a:t>4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23C81BC-A12A-38BB-286F-F4C0CD2F9515}"/>
              </a:ext>
            </a:extLst>
          </p:cNvPr>
          <p:cNvSpPr txBox="1"/>
          <p:nvPr/>
        </p:nvSpPr>
        <p:spPr>
          <a:xfrm>
            <a:off x="1295409" y="4720369"/>
            <a:ext cx="10495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Dati pazienti GDM</a:t>
            </a:r>
            <a:endParaRPr lang="en-GB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Freccia in giù 6">
            <a:extLst>
              <a:ext uri="{FF2B5EF4-FFF2-40B4-BE49-F238E27FC236}">
                <a16:creationId xmlns:a16="http://schemas.microsoft.com/office/drawing/2014/main" id="{7FE05694-B96B-E6AB-B4C0-AC13D3943602}"/>
              </a:ext>
            </a:extLst>
          </p:cNvPr>
          <p:cNvSpPr/>
          <p:nvPr/>
        </p:nvSpPr>
        <p:spPr>
          <a:xfrm rot="10800000">
            <a:off x="1462857" y="4243515"/>
            <a:ext cx="714610" cy="456334"/>
          </a:xfrm>
          <a:prstGeom prst="downArrow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519F757D-ED83-A8E6-F976-8C96B74E6E9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739" y="3164751"/>
            <a:ext cx="1065507" cy="1065507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CFAA5948-91DD-B645-6593-3DC1610ACFC3}"/>
              </a:ext>
            </a:extLst>
          </p:cNvPr>
          <p:cNvSpPr txBox="1"/>
          <p:nvPr/>
        </p:nvSpPr>
        <p:spPr>
          <a:xfrm>
            <a:off x="-207986" y="3374338"/>
            <a:ext cx="17696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Data-Mining </a:t>
            </a:r>
          </a:p>
          <a:p>
            <a:pPr algn="ctr"/>
            <a:r>
              <a:rPr lang="it-IT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(clustering)</a:t>
            </a:r>
            <a:endParaRPr lang="en-GB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Freccia in giù 9">
            <a:extLst>
              <a:ext uri="{FF2B5EF4-FFF2-40B4-BE49-F238E27FC236}">
                <a16:creationId xmlns:a16="http://schemas.microsoft.com/office/drawing/2014/main" id="{19ACC9E2-D949-2A52-6CAF-7C7A09E37A5B}"/>
              </a:ext>
            </a:extLst>
          </p:cNvPr>
          <p:cNvSpPr/>
          <p:nvPr/>
        </p:nvSpPr>
        <p:spPr>
          <a:xfrm rot="10800000">
            <a:off x="1462856" y="2585044"/>
            <a:ext cx="714610" cy="456334"/>
          </a:xfrm>
          <a:prstGeom prst="downArrow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ccia in giù 10">
            <a:extLst>
              <a:ext uri="{FF2B5EF4-FFF2-40B4-BE49-F238E27FC236}">
                <a16:creationId xmlns:a16="http://schemas.microsoft.com/office/drawing/2014/main" id="{F8DE28C3-3690-C544-89A1-9EE485E2D58F}"/>
              </a:ext>
            </a:extLst>
          </p:cNvPr>
          <p:cNvSpPr/>
          <p:nvPr/>
        </p:nvSpPr>
        <p:spPr>
          <a:xfrm>
            <a:off x="3843096" y="2512220"/>
            <a:ext cx="714610" cy="916187"/>
          </a:xfrm>
          <a:prstGeom prst="downArrow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DA7EA14-B806-3D89-7B46-28E14C355FEF}"/>
              </a:ext>
            </a:extLst>
          </p:cNvPr>
          <p:cNvSpPr txBox="1"/>
          <p:nvPr/>
        </p:nvSpPr>
        <p:spPr>
          <a:xfrm>
            <a:off x="4334807" y="2458151"/>
            <a:ext cx="20187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Disseminazione dei risultati</a:t>
            </a:r>
            <a:endParaRPr lang="en-GB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69D1972-49BF-78CD-D094-DE2BFE1E3BC9}"/>
              </a:ext>
            </a:extLst>
          </p:cNvPr>
          <p:cNvSpPr txBox="1"/>
          <p:nvPr/>
        </p:nvSpPr>
        <p:spPr>
          <a:xfrm>
            <a:off x="7053704" y="2810808"/>
            <a:ext cx="22445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Contributo allo storage in-Cloud</a:t>
            </a:r>
            <a:endParaRPr lang="en-GB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Freccia in giù 13">
            <a:extLst>
              <a:ext uri="{FF2B5EF4-FFF2-40B4-BE49-F238E27FC236}">
                <a16:creationId xmlns:a16="http://schemas.microsoft.com/office/drawing/2014/main" id="{FE8577B1-A14A-0747-B501-DACFDDF851A7}"/>
              </a:ext>
            </a:extLst>
          </p:cNvPr>
          <p:cNvSpPr/>
          <p:nvPr/>
        </p:nvSpPr>
        <p:spPr>
          <a:xfrm rot="10800000">
            <a:off x="6582792" y="2512220"/>
            <a:ext cx="714610" cy="916187"/>
          </a:xfrm>
          <a:prstGeom prst="downArrow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B6D1A165-56BB-0090-F8A4-E0A019C5DD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028" y="2874137"/>
            <a:ext cx="431055" cy="508120"/>
          </a:xfrm>
          <a:prstGeom prst="rect">
            <a:avLst/>
          </a:prstGeom>
        </p:spPr>
      </p:pic>
      <p:sp>
        <p:nvSpPr>
          <p:cNvPr id="16" name="Nuvola 15">
            <a:extLst>
              <a:ext uri="{FF2B5EF4-FFF2-40B4-BE49-F238E27FC236}">
                <a16:creationId xmlns:a16="http://schemas.microsoft.com/office/drawing/2014/main" id="{13465EE8-7587-3C6F-CF46-C9E4659FD4E0}"/>
              </a:ext>
            </a:extLst>
          </p:cNvPr>
          <p:cNvSpPr/>
          <p:nvPr/>
        </p:nvSpPr>
        <p:spPr>
          <a:xfrm>
            <a:off x="466886" y="1440786"/>
            <a:ext cx="2603241" cy="934257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Nuvola 16">
            <a:extLst>
              <a:ext uri="{FF2B5EF4-FFF2-40B4-BE49-F238E27FC236}">
                <a16:creationId xmlns:a16="http://schemas.microsoft.com/office/drawing/2014/main" id="{E5437654-B33F-888D-EFAC-E517501CB8F6}"/>
              </a:ext>
            </a:extLst>
          </p:cNvPr>
          <p:cNvSpPr/>
          <p:nvPr/>
        </p:nvSpPr>
        <p:spPr>
          <a:xfrm>
            <a:off x="2451246" y="1693452"/>
            <a:ext cx="1682215" cy="646331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Nuvola 17">
            <a:extLst>
              <a:ext uri="{FF2B5EF4-FFF2-40B4-BE49-F238E27FC236}">
                <a16:creationId xmlns:a16="http://schemas.microsoft.com/office/drawing/2014/main" id="{91BA8B4E-12F5-50D3-22A3-BAD2A3D9BD35}"/>
              </a:ext>
            </a:extLst>
          </p:cNvPr>
          <p:cNvSpPr/>
          <p:nvPr/>
        </p:nvSpPr>
        <p:spPr>
          <a:xfrm>
            <a:off x="3620682" y="1407966"/>
            <a:ext cx="1682215" cy="646331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Nuvola 18">
            <a:extLst>
              <a:ext uri="{FF2B5EF4-FFF2-40B4-BE49-F238E27FC236}">
                <a16:creationId xmlns:a16="http://schemas.microsoft.com/office/drawing/2014/main" id="{CDEFC63A-8A23-418B-9286-62F196663742}"/>
              </a:ext>
            </a:extLst>
          </p:cNvPr>
          <p:cNvSpPr/>
          <p:nvPr/>
        </p:nvSpPr>
        <p:spPr>
          <a:xfrm>
            <a:off x="6293061" y="1347565"/>
            <a:ext cx="2603241" cy="934257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Nuvola 19">
            <a:extLst>
              <a:ext uri="{FF2B5EF4-FFF2-40B4-BE49-F238E27FC236}">
                <a16:creationId xmlns:a16="http://schemas.microsoft.com/office/drawing/2014/main" id="{AF39CC35-5FC9-E9C1-1A68-594C3153F4C1}"/>
              </a:ext>
            </a:extLst>
          </p:cNvPr>
          <p:cNvSpPr/>
          <p:nvPr/>
        </p:nvSpPr>
        <p:spPr>
          <a:xfrm>
            <a:off x="4625173" y="1463996"/>
            <a:ext cx="2901462" cy="1127592"/>
          </a:xfrm>
          <a:prstGeom prst="cloud">
            <a:avLst/>
          </a:prstGeom>
          <a:solidFill>
            <a:schemeClr val="accent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/>
              <a:t>Storage</a:t>
            </a:r>
            <a:endParaRPr lang="en-GB" sz="2800" b="1" dirty="0"/>
          </a:p>
        </p:txBody>
      </p:sp>
      <p:sp>
        <p:nvSpPr>
          <p:cNvPr id="21" name="Nuvola 20">
            <a:extLst>
              <a:ext uri="{FF2B5EF4-FFF2-40B4-BE49-F238E27FC236}">
                <a16:creationId xmlns:a16="http://schemas.microsoft.com/office/drawing/2014/main" id="{F37B519F-69DB-64DB-4781-25C22B4C9C44}"/>
              </a:ext>
            </a:extLst>
          </p:cNvPr>
          <p:cNvSpPr/>
          <p:nvPr/>
        </p:nvSpPr>
        <p:spPr>
          <a:xfrm>
            <a:off x="1306287" y="1470935"/>
            <a:ext cx="3303846" cy="1127592"/>
          </a:xfrm>
          <a:prstGeom prst="cloud">
            <a:avLst/>
          </a:prstGeom>
          <a:solidFill>
            <a:schemeClr val="accent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>
                <a:solidFill>
                  <a:schemeClr val="bg1"/>
                </a:solidFill>
              </a:rPr>
              <a:t>PaaS</a:t>
            </a:r>
            <a:endParaRPr lang="en-GB" sz="2800" b="1" dirty="0">
              <a:solidFill>
                <a:schemeClr val="bg1"/>
              </a:solidFill>
            </a:endParaRPr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A22F153B-3C24-3FE9-2278-65495705838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832" y="1673296"/>
            <a:ext cx="811585" cy="811585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4DCBAEDB-8F81-4E30-8FC4-A62C84EF7D5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33463" y="1764420"/>
            <a:ext cx="504394" cy="504394"/>
          </a:xfrm>
          <a:prstGeom prst="rect">
            <a:avLst/>
          </a:prstGeom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D049F5C9-C310-1E23-6217-9A0CDAA2A31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072" y="3600844"/>
            <a:ext cx="1786221" cy="1786221"/>
          </a:xfrm>
          <a:prstGeom prst="rect">
            <a:avLst/>
          </a:prstGeom>
        </p:spPr>
      </p:pic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8645D10A-E703-0AAA-B4CD-44963E1E2BE6}"/>
              </a:ext>
            </a:extLst>
          </p:cNvPr>
          <p:cNvSpPr txBox="1"/>
          <p:nvPr/>
        </p:nvSpPr>
        <p:spPr>
          <a:xfrm>
            <a:off x="3907677" y="5736032"/>
            <a:ext cx="2478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Centri di cura</a:t>
            </a:r>
            <a:endParaRPr lang="en-GB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8" name="Immagine 27">
            <a:extLst>
              <a:ext uri="{FF2B5EF4-FFF2-40B4-BE49-F238E27FC236}">
                <a16:creationId xmlns:a16="http://schemas.microsoft.com/office/drawing/2014/main" id="{5009FFA4-7F21-2699-5530-1C1ED5D8421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897" y="4430562"/>
            <a:ext cx="1674802" cy="167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404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0FA6545-BDE9-5BA2-211B-48DFD94509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5536" y="2560552"/>
            <a:ext cx="1877035" cy="194609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1BB5E2D5-9AAA-E9B8-267F-59A8E4EBD262}"/>
              </a:ext>
            </a:extLst>
          </p:cNvPr>
          <p:cNvSpPr txBox="1"/>
          <p:nvPr/>
        </p:nvSpPr>
        <p:spPr>
          <a:xfrm>
            <a:off x="1909212" y="3244334"/>
            <a:ext cx="532557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4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RISULTATI ATTESI</a:t>
            </a:r>
            <a:endParaRPr lang="en-GB" sz="4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Segnaposto numero diapositiva 4">
            <a:extLst>
              <a:ext uri="{FF2B5EF4-FFF2-40B4-BE49-F238E27FC236}">
                <a16:creationId xmlns:a16="http://schemas.microsoft.com/office/drawing/2014/main" id="{F905289E-0DA4-1BC8-8503-BDA629F4E2A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912000" y="6345324"/>
            <a:ext cx="442800" cy="458676"/>
          </a:xfrm>
        </p:spPr>
        <p:txBody>
          <a:bodyPr/>
          <a:lstStyle/>
          <a:p>
            <a:r>
              <a:rPr lang="it-IT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527482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RISULTATI ATTESI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0FA6545-BDE9-5BA2-211B-48DFD94509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5536" y="2560552"/>
            <a:ext cx="1877035" cy="1946090"/>
          </a:xfrm>
          <a:prstGeom prst="rect">
            <a:avLst/>
          </a:prstGeom>
        </p:spPr>
      </p:pic>
      <p:sp>
        <p:nvSpPr>
          <p:cNvPr id="2" name="Segnaposto numero diapositiva 4">
            <a:extLst>
              <a:ext uri="{FF2B5EF4-FFF2-40B4-BE49-F238E27FC236}">
                <a16:creationId xmlns:a16="http://schemas.microsoft.com/office/drawing/2014/main" id="{6B8C002A-8F22-551B-0BAD-EE1D0C57B3B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912000" y="6345324"/>
            <a:ext cx="442800" cy="458676"/>
          </a:xfrm>
        </p:spPr>
        <p:txBody>
          <a:bodyPr/>
          <a:lstStyle/>
          <a:p>
            <a:r>
              <a:rPr lang="it-IT" dirty="0"/>
              <a:t>5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A56DC32-7769-2F19-77D4-B2B10B3CBB4B}"/>
              </a:ext>
            </a:extLst>
          </p:cNvPr>
          <p:cNvSpPr txBox="1"/>
          <p:nvPr/>
        </p:nvSpPr>
        <p:spPr>
          <a:xfrm>
            <a:off x="558526" y="1688332"/>
            <a:ext cx="7442474" cy="830997"/>
          </a:xfrm>
          <a:prstGeom prst="rect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BFE828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IDENTIFICAZIONE </a:t>
            </a:r>
            <a:r>
              <a:rPr lang="it-IT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FENOTIPI (SOTTOGRUPI)</a:t>
            </a:r>
            <a:r>
              <a:rPr lang="it-IT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GDM</a:t>
            </a:r>
          </a:p>
        </p:txBody>
      </p:sp>
    </p:spTree>
    <p:extLst>
      <p:ext uri="{BB962C8B-B14F-4D97-AF65-F5344CB8AC3E}">
        <p14:creationId xmlns:p14="http://schemas.microsoft.com/office/powerpoint/2010/main" val="3260208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RISULTATI ATTESI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Benedetta Salvatori // Borsisti Day 2023 // 27/02/2023 // Istituto di Neuroscienze, CNR di Padova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it-IT" dirty="0"/>
              <a:t>5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0FA6545-BDE9-5BA2-211B-48DFD94509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5536" y="2560552"/>
            <a:ext cx="1877035" cy="194609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F9E09114-4A60-E4A9-577C-6C7F72D4C8FE}"/>
              </a:ext>
            </a:extLst>
          </p:cNvPr>
          <p:cNvSpPr txBox="1"/>
          <p:nvPr/>
        </p:nvSpPr>
        <p:spPr>
          <a:xfrm>
            <a:off x="2751670" y="2799409"/>
            <a:ext cx="33057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Necessità</a:t>
            </a:r>
            <a:r>
              <a:rPr lang="en-GB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 </a:t>
            </a:r>
            <a:r>
              <a:rPr lang="en-GB" sz="2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farmaci</a:t>
            </a:r>
            <a:endParaRPr lang="en-GB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21C84349-942E-4DF9-F8C0-12194E25FF8D}"/>
              </a:ext>
            </a:extLst>
          </p:cNvPr>
          <p:cNvSpPr/>
          <p:nvPr/>
        </p:nvSpPr>
        <p:spPr>
          <a:xfrm rot="20286169">
            <a:off x="1884933" y="3087459"/>
            <a:ext cx="849086" cy="298579"/>
          </a:xfrm>
          <a:prstGeom prst="rightArrow">
            <a:avLst/>
          </a:prstGeom>
          <a:solidFill>
            <a:srgbClr val="BFE8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34CF929-993E-74C7-0EAA-727AAAA50D2B}"/>
              </a:ext>
            </a:extLst>
          </p:cNvPr>
          <p:cNvSpPr txBox="1"/>
          <p:nvPr/>
        </p:nvSpPr>
        <p:spPr>
          <a:xfrm>
            <a:off x="558526" y="1688332"/>
            <a:ext cx="7442474" cy="830997"/>
          </a:xfrm>
          <a:prstGeom prst="rect">
            <a:avLst/>
          </a:prstGeom>
          <a:gradFill flip="none" rotWithShape="1">
            <a:gsLst>
              <a:gs pos="0">
                <a:srgbClr val="BFE828">
                  <a:tint val="66000"/>
                  <a:satMod val="160000"/>
                </a:srgbClr>
              </a:gs>
              <a:gs pos="50000">
                <a:srgbClr val="BFE828">
                  <a:tint val="44500"/>
                  <a:satMod val="160000"/>
                </a:srgbClr>
              </a:gs>
              <a:gs pos="100000">
                <a:srgbClr val="BFE82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BFE828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IDENTIFICAZIONE </a:t>
            </a:r>
            <a:r>
              <a:rPr lang="it-IT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FENOTIPI (SOTTOGRUPI)</a:t>
            </a:r>
            <a:r>
              <a:rPr lang="it-IT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GDM</a:t>
            </a:r>
          </a:p>
        </p:txBody>
      </p:sp>
    </p:spTree>
    <p:extLst>
      <p:ext uri="{BB962C8B-B14F-4D97-AF65-F5344CB8AC3E}">
        <p14:creationId xmlns:p14="http://schemas.microsoft.com/office/powerpoint/2010/main" val="4291065924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889A19CD-8792-4649-B238-591E4FFD8D38}" vid="{21FC4A57-BD20-4559-9B55-C76A01368ACA}"/>
    </a:ext>
  </a:ext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1409</Words>
  <Application>Microsoft Office PowerPoint</Application>
  <PresentationFormat>Presentazione su schermo (4:3)</PresentationFormat>
  <Paragraphs>402</Paragraphs>
  <Slides>31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31</vt:i4>
      </vt:variant>
    </vt:vector>
  </HeadingPairs>
  <TitlesOfParts>
    <vt:vector size="38" baseType="lpstr">
      <vt:lpstr>Arial</vt:lpstr>
      <vt:lpstr>Calibri</vt:lpstr>
      <vt:lpstr>Rockwell</vt:lpstr>
      <vt:lpstr>Segoe UI Semilight</vt:lpstr>
      <vt:lpstr>Tahoma</vt:lpstr>
      <vt:lpstr>Wingdings</vt:lpstr>
      <vt:lpstr>1_Tema di Office</vt:lpstr>
      <vt:lpstr>Applicazioni in-cloud per medicina di precisione in donne con diabete gestazionale</vt:lpstr>
      <vt:lpstr>MEDICINA DI PRECISIONE</vt:lpstr>
      <vt:lpstr>DIABETE GESTAZIONALE (GDM)</vt:lpstr>
      <vt:lpstr>DIABETE GESTAZIONALE (GDM)</vt:lpstr>
      <vt:lpstr>DIABETE GESTAZIONALE (GDM)</vt:lpstr>
      <vt:lpstr>SCOPO DEL PROGETTO</vt:lpstr>
      <vt:lpstr>Presentazione standard di PowerPoint</vt:lpstr>
      <vt:lpstr>RISULTATI ATTESI</vt:lpstr>
      <vt:lpstr>RISULTATI ATTESI</vt:lpstr>
      <vt:lpstr>RISULTATI ATTESI</vt:lpstr>
      <vt:lpstr>RISULTATI ATTESI</vt:lpstr>
      <vt:lpstr>RISULTATI ATTESI</vt:lpstr>
      <vt:lpstr>IMPATTO</vt:lpstr>
      <vt:lpstr>METODOLOGIA</vt:lpstr>
      <vt:lpstr>METODOLOGIA</vt:lpstr>
      <vt:lpstr>METODOLOGIA</vt:lpstr>
      <vt:lpstr>CLUSTERING PAZIENTI GDM</vt:lpstr>
      <vt:lpstr>CLUSTERING PAZIENTI GDM</vt:lpstr>
      <vt:lpstr>CLUSTERING PAZIENTI GDM</vt:lpstr>
      <vt:lpstr>CLUSTERING PAZIENTI GDM</vt:lpstr>
      <vt:lpstr>CLUSTERING PAZIENTI GDM</vt:lpstr>
      <vt:lpstr>CLUSTERING PAZIENTI GDM</vt:lpstr>
      <vt:lpstr>CLUSTERING PAZIENTI GDM</vt:lpstr>
      <vt:lpstr>CLUSTERING PAZIENTI GDM</vt:lpstr>
      <vt:lpstr>VALIDAZIONE ESTERNA</vt:lpstr>
      <vt:lpstr>Presentazione standard di PowerPoint</vt:lpstr>
      <vt:lpstr>RISULTATI CLUSTERING</vt:lpstr>
      <vt:lpstr>Presentazione standard di PowerPoint</vt:lpstr>
      <vt:lpstr>FENOTIPO vs. ESITO CLINICO</vt:lpstr>
      <vt:lpstr>Presentazione standard di PowerPoint</vt:lpstr>
      <vt:lpstr>Presentazione standard di PowerPoint</vt:lpstr>
    </vt:vector>
  </TitlesOfParts>
  <Company>Presentation Magazine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Coloured swirls template</dc:title>
  <dc:creator>Presentation Magazine</dc:creator>
  <cp:lastModifiedBy>benedetta</cp:lastModifiedBy>
  <cp:revision>203</cp:revision>
  <dcterms:modified xsi:type="dcterms:W3CDTF">2023-02-23T08:41:39Z</dcterms:modified>
</cp:coreProperties>
</file>