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57" r:id="rId4"/>
    <p:sldId id="259" r:id="rId5"/>
    <p:sldId id="258" r:id="rId6"/>
    <p:sldId id="266" r:id="rId7"/>
    <p:sldId id="260" r:id="rId8"/>
    <p:sldId id="261" r:id="rId9"/>
    <p:sldId id="267" r:id="rId10"/>
    <p:sldId id="262" r:id="rId11"/>
    <p:sldId id="263" r:id="rId12"/>
    <p:sldId id="264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B5"/>
    <a:srgbClr val="FFE95C"/>
    <a:srgbClr val="F2FDF7"/>
    <a:srgbClr val="800040"/>
    <a:srgbClr val="FF0080"/>
    <a:srgbClr val="5D7E9D"/>
    <a:srgbClr val="19191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86395" autoAdjust="0"/>
  </p:normalViewPr>
  <p:slideViewPr>
    <p:cSldViewPr snapToObjects="1">
      <p:cViewPr varScale="1">
        <p:scale>
          <a:sx n="105" d="100"/>
          <a:sy n="105" d="100"/>
        </p:scale>
        <p:origin x="797" y="67"/>
      </p:cViewPr>
      <p:guideLst>
        <p:guide orient="horz" pos="4319"/>
        <p:guide orient="horz" pos="1584"/>
        <p:guide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2T11:22:44.098"/>
    </inkml:context>
    <inkml:brush xml:id="br0">
      <inkml:brushProperty name="width" value="0.3" units="cm"/>
      <inkml:brushProperty name="height" value="0.6" units="cm"/>
      <inkml:brushProperty name="color" value="#EF0C4D"/>
      <inkml:brushProperty name="tip" value="rectangle"/>
      <inkml:brushProperty name="rasterOp" value="maskPen"/>
      <inkml:brushProperty name="ignorePressure" value="1"/>
    </inkml:brush>
  </inkml:definitions>
  <inkml:trace contextRef="#ctx0" brushRef="#br0">1 2,'91'-2,"101"4,-125 8,-41-6,42 2,49-6,-104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Allora abbiamo analizzato le proprietà dei principali organi di informazione, per capire come essi approcciano tale problema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2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Allora abbiamo analizzato le proprietà dei principali organi di informazione, per capire come essi approcciano tale problema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8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Dall’altro lato, come si comporta il lettore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87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Dall’altro lato, come si comporta il lettore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41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  <a:endParaRPr lang="en-US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 dirty="0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 dirty="0"/>
              <a:t>Nome Cognome // Borsisti </a:t>
            </a:r>
            <a:r>
              <a:rPr lang="it-IT" dirty="0" err="1"/>
              <a:t>Day</a:t>
            </a:r>
            <a:r>
              <a:rPr lang="it-IT" dirty="0"/>
              <a:t> 2023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 dirty="0"/>
              <a:t>Nome Cognome // Evento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 dirty="0"/>
              <a:t>Nome Cognome // Evento // Luogo, 18/03/2020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Matteo </a:t>
            </a:r>
            <a:r>
              <a:rPr lang="en-US" dirty="0" err="1"/>
              <a:t>D’onofrio</a:t>
            </a:r>
            <a:endParaRPr lang="en-US" dirty="0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C20F6B7-2370-FD3F-1D9B-1EADA0BA4E3C}"/>
              </a:ext>
            </a:extLst>
          </p:cNvPr>
          <p:cNvSpPr txBox="1"/>
          <p:nvPr/>
        </p:nvSpPr>
        <p:spPr>
          <a:xfrm>
            <a:off x="575556" y="1412776"/>
            <a:ext cx="55939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Una piattaforma per aiutare i lettori a gestire l’Infodemia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C20240-A942-8CF5-0BDA-7D0A59A84F5A}"/>
              </a:ext>
            </a:extLst>
          </p:cNvPr>
          <p:cNvSpPr txBox="1"/>
          <p:nvPr/>
        </p:nvSpPr>
        <p:spPr>
          <a:xfrm>
            <a:off x="755576" y="2600908"/>
            <a:ext cx="5413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Tutor</a:t>
            </a:r>
            <a:r>
              <a:rPr lang="it-IT" sz="1600" dirty="0"/>
              <a:t>: Laura Emilia Maria Ricci, Università di Pisa</a:t>
            </a:r>
          </a:p>
          <a:p>
            <a:r>
              <a:rPr lang="it-IT" sz="1600" b="1" dirty="0"/>
              <a:t>Istituto Ospitante</a:t>
            </a:r>
            <a:r>
              <a:rPr lang="it-IT" sz="1600" dirty="0"/>
              <a:t>: Dipartimento di Informatica, Università di Pisa </a:t>
            </a:r>
          </a:p>
          <a:p>
            <a:r>
              <a:rPr lang="it-IT" sz="1600" b="1" dirty="0"/>
              <a:t>Progetto</a:t>
            </a:r>
            <a:r>
              <a:rPr lang="it-IT" sz="1600" dirty="0"/>
              <a:t>: Blog decentralizzato per la gestione dell’Infodemia sviluppato su tecnologia </a:t>
            </a:r>
            <a:r>
              <a:rPr lang="it-IT" sz="1600" dirty="0" err="1"/>
              <a:t>Tangle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580286"/>
            <a:ext cx="8352000" cy="458676"/>
          </a:xfrm>
        </p:spPr>
        <p:txBody>
          <a:bodyPr/>
          <a:lstStyle/>
          <a:p>
            <a:r>
              <a:rPr lang="it-IT" dirty="0"/>
              <a:t>Stima autorevolezza articolo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Algoritmi e strutture dati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10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445A945-7563-DBA9-33D4-BF85349AC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446" y="2426761"/>
            <a:ext cx="4836999" cy="342598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D247233-8C65-42E1-0607-79F613E4A272}"/>
              </a:ext>
            </a:extLst>
          </p:cNvPr>
          <p:cNvSpPr txBox="1"/>
          <p:nvPr/>
        </p:nvSpPr>
        <p:spPr>
          <a:xfrm>
            <a:off x="467544" y="2636912"/>
            <a:ext cx="3438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Quattro componenti: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Autorevolezza dell’autore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Numero citazioni ricevute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Autorevolezza di chi cita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Eterogeneità degli autori che citano</a:t>
            </a:r>
          </a:p>
        </p:txBody>
      </p:sp>
    </p:spTree>
    <p:extLst>
      <p:ext uri="{BB962C8B-B14F-4D97-AF65-F5344CB8AC3E}">
        <p14:creationId xmlns:p14="http://schemas.microsoft.com/office/powerpoint/2010/main" val="1492421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376772"/>
            <a:ext cx="8352000" cy="42707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Capire come rilevare l’aggiunta di citazioni fittizie </a:t>
            </a:r>
          </a:p>
          <a:p>
            <a:pPr marL="702900" lvl="1" indent="-342900"/>
            <a:r>
              <a:rPr lang="it-IT" sz="2400" dirty="0"/>
              <a:t>per aumentare autorevolezza autore</a:t>
            </a:r>
          </a:p>
          <a:p>
            <a:pPr marL="702900" lvl="1" indent="-342900"/>
            <a:r>
              <a:rPr lang="it-IT" sz="2400" dirty="0"/>
              <a:t>per portare autore fuori da una bolla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Sviluppo algoritmo finale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Implementazione su rete TANGLE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Future works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11</a:t>
            </a:fld>
            <a:endParaRPr lang="it-IT"/>
          </a:p>
        </p:txBody>
      </p:sp>
      <p:pic>
        <p:nvPicPr>
          <p:cNvPr id="5122" name="Picture 2" descr="cantieri - Paradoxaforum">
            <a:extLst>
              <a:ext uri="{FF2B5EF4-FFF2-40B4-BE49-F238E27FC236}">
                <a16:creationId xmlns:a16="http://schemas.microsoft.com/office/drawing/2014/main" id="{7512A817-03ED-4ECA-C7B0-3E0C3DF70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114" y="3647086"/>
            <a:ext cx="3759772" cy="249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041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12</a:t>
            </a:fld>
            <a:endParaRPr lang="it-IT"/>
          </a:p>
        </p:txBody>
      </p:sp>
      <p:pic>
        <p:nvPicPr>
          <p:cNvPr id="1026" name="Picture 2" descr="Text Thank you on green grass background | 🇩🇪Professional … | Flickr">
            <a:extLst>
              <a:ext uri="{FF2B5EF4-FFF2-40B4-BE49-F238E27FC236}">
                <a16:creationId xmlns:a16="http://schemas.microsoft.com/office/drawing/2014/main" id="{21876A7C-3D81-CA8B-B9F2-28C84AFD2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978" y="1729429"/>
            <a:ext cx="4968044" cy="339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734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13</a:t>
            </a:fld>
            <a:endParaRPr lang="it-IT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F5DA5E2-8D10-4B86-9F3D-8ADEC8B7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73" y="1283841"/>
            <a:ext cx="4321779" cy="310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0A28F4D-1E7F-C47F-0E38-A1204F7D0C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421" y="2996952"/>
            <a:ext cx="4265579" cy="2789929"/>
          </a:xfrm>
          <a:prstGeom prst="rect">
            <a:avLst/>
          </a:prstGeom>
        </p:spPr>
      </p:pic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C3CF5C9-F1A0-B03B-D8D4-E897D5B1BDDB}"/>
              </a:ext>
            </a:extLst>
          </p:cNvPr>
          <p:cNvCxnSpPr/>
          <p:nvPr/>
        </p:nvCxnSpPr>
        <p:spPr>
          <a:xfrm>
            <a:off x="4680012" y="1196752"/>
            <a:ext cx="0" cy="4590129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72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14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445A945-7563-DBA9-33D4-BF85349AC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224" y="872716"/>
            <a:ext cx="4836999" cy="342598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D247233-8C65-42E1-0607-79F613E4A272}"/>
              </a:ext>
            </a:extLst>
          </p:cNvPr>
          <p:cNvSpPr txBox="1"/>
          <p:nvPr/>
        </p:nvSpPr>
        <p:spPr>
          <a:xfrm>
            <a:off x="143508" y="1016732"/>
            <a:ext cx="3438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Quattro componenti: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Autorevolezza dell’autore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Numero citazioni ricevute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Autorevolezza di chi cita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2000" dirty="0"/>
              <a:t>Eterogeneità degli autori che citano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570014F5-D9D2-6690-F13B-590A106D2AFD}"/>
              </a:ext>
            </a:extLst>
          </p:cNvPr>
          <p:cNvCxnSpPr>
            <a:cxnSpLocks/>
            <a:stCxn id="7" idx="1"/>
          </p:cNvCxnSpPr>
          <p:nvPr/>
        </p:nvCxnSpPr>
        <p:spPr>
          <a:xfrm>
            <a:off x="3907224" y="2585709"/>
            <a:ext cx="0" cy="1599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0" name="Input penna 19">
                <a:extLst>
                  <a:ext uri="{FF2B5EF4-FFF2-40B4-BE49-F238E27FC236}">
                    <a16:creationId xmlns:a16="http://schemas.microsoft.com/office/drawing/2014/main" id="{28A7C020-249F-9A1B-22F6-BE9CC2638B5A}"/>
                  </a:ext>
                </a:extLst>
              </p14:cNvPr>
              <p14:cNvContentPartPr/>
              <p14:nvPr/>
            </p14:nvContentPartPr>
            <p14:xfrm>
              <a:off x="5224914" y="3090880"/>
              <a:ext cx="207000" cy="8280"/>
            </p14:xfrm>
          </p:contentPart>
        </mc:Choice>
        <mc:Fallback xmlns="">
          <p:pic>
            <p:nvPicPr>
              <p:cNvPr id="20" name="Input penna 19">
                <a:extLst>
                  <a:ext uri="{FF2B5EF4-FFF2-40B4-BE49-F238E27FC236}">
                    <a16:creationId xmlns:a16="http://schemas.microsoft.com/office/drawing/2014/main" id="{28A7C020-249F-9A1B-22F6-BE9CC2638B5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71274" y="2982880"/>
                <a:ext cx="314640" cy="223920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3B0CE68-FBD5-00F9-9B37-A55F3653957A}"/>
              </a:ext>
            </a:extLst>
          </p:cNvPr>
          <p:cNvSpPr txBox="1"/>
          <p:nvPr/>
        </p:nvSpPr>
        <p:spPr>
          <a:xfrm>
            <a:off x="431540" y="4545124"/>
            <a:ext cx="7452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dirty="0"/>
              <a:t>Autorevolezza dell’autore Y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Numero citazioni ricevute = 2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Autorevolezza stimata per gli autori X e Z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/>
              <a:t>Quanto sono lontani, in media, X Y e Z   </a:t>
            </a:r>
          </a:p>
          <a:p>
            <a:pPr marL="342900" indent="-342900">
              <a:buFont typeface="+mj-lt"/>
              <a:buAutoNum type="arabicPeriod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620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Capire l’Infodemia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</a:t>
            </a:fld>
            <a:endParaRPr lang="it-IT"/>
          </a:p>
        </p:txBody>
      </p:sp>
      <p:pic>
        <p:nvPicPr>
          <p:cNvPr id="2050" name="Picture 2" descr="Information overload | Illustration for an article published… | Flickr">
            <a:extLst>
              <a:ext uri="{FF2B5EF4-FFF2-40B4-BE49-F238E27FC236}">
                <a16:creationId xmlns:a16="http://schemas.microsoft.com/office/drawing/2014/main" id="{8C413FB2-650C-796B-0D2A-2F458A22B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728" y="1658491"/>
            <a:ext cx="5308763" cy="35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881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Come riconoscerla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3</a:t>
            </a:fld>
            <a:endParaRPr lang="it-IT"/>
          </a:p>
        </p:txBody>
      </p:sp>
      <p:pic>
        <p:nvPicPr>
          <p:cNvPr id="2052" name="Picture 4" descr="Post-it - 3 Immagine gratis - Public Domain Pictures">
            <a:extLst>
              <a:ext uri="{FF2B5EF4-FFF2-40B4-BE49-F238E27FC236}">
                <a16:creationId xmlns:a16="http://schemas.microsoft.com/office/drawing/2014/main" id="{A3483F8D-03AB-4110-8494-017FA48CE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676" y="2484355"/>
            <a:ext cx="3649018" cy="36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ost it sticker Royalty Free Stock Free Vector">
            <a:extLst>
              <a:ext uri="{FF2B5EF4-FFF2-40B4-BE49-F238E27FC236}">
                <a16:creationId xmlns:a16="http://schemas.microsoft.com/office/drawing/2014/main" id="{21110E21-C8DB-B139-7838-FC9D88F4C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3629">
            <a:off x="419371" y="1592797"/>
            <a:ext cx="2660415" cy="210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ost-it - 2 Immagine gratis - Public Domain Pictures">
            <a:extLst>
              <a:ext uri="{FF2B5EF4-FFF2-40B4-BE49-F238E27FC236}">
                <a16:creationId xmlns:a16="http://schemas.microsoft.com/office/drawing/2014/main" id="{2D22CD3D-0353-3146-C426-81570744D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596">
            <a:off x="1733331" y="3371365"/>
            <a:ext cx="3050687" cy="305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Post it sticker Royalty Free Stock Free Vector">
            <a:extLst>
              <a:ext uri="{FF2B5EF4-FFF2-40B4-BE49-F238E27FC236}">
                <a16:creationId xmlns:a16="http://schemas.microsoft.com/office/drawing/2014/main" id="{2383C0A2-23DA-C7B2-6B36-C9F66F66A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648" y="1325907"/>
            <a:ext cx="2104945" cy="210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4C3F8D5-D549-24E5-832A-08E4DEE8C7F2}"/>
              </a:ext>
            </a:extLst>
          </p:cNvPr>
          <p:cNvSpPr txBox="1"/>
          <p:nvPr/>
        </p:nvSpPr>
        <p:spPr>
          <a:xfrm rot="21010915">
            <a:off x="503547" y="2240868"/>
            <a:ext cx="2628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/>
              <a:t>Sovrabbondanza di informazioni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9B46649-AAB6-BD3E-702D-B97ABA7ED3DB}"/>
              </a:ext>
            </a:extLst>
          </p:cNvPr>
          <p:cNvSpPr txBox="1"/>
          <p:nvPr/>
        </p:nvSpPr>
        <p:spPr>
          <a:xfrm rot="892758">
            <a:off x="2227717" y="4374466"/>
            <a:ext cx="2061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Crescita di Fake News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0448D82-7BF1-A162-AA9F-4857FB137589}"/>
              </a:ext>
            </a:extLst>
          </p:cNvPr>
          <p:cNvSpPr txBox="1"/>
          <p:nvPr/>
        </p:nvSpPr>
        <p:spPr>
          <a:xfrm>
            <a:off x="3878019" y="1751596"/>
            <a:ext cx="2061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Assenza di verifica delle fonti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65DB468-4F15-CEC1-CFD8-FA7275BCB2FA}"/>
              </a:ext>
            </a:extLst>
          </p:cNvPr>
          <p:cNvSpPr txBox="1"/>
          <p:nvPr/>
        </p:nvSpPr>
        <p:spPr>
          <a:xfrm rot="21055068">
            <a:off x="6418942" y="3740655"/>
            <a:ext cx="20619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/>
              <a:t>Difficoltà ad orientarsi</a:t>
            </a:r>
          </a:p>
        </p:txBody>
      </p:sp>
    </p:spTree>
    <p:extLst>
      <p:ext uri="{BB962C8B-B14F-4D97-AF65-F5344CB8AC3E}">
        <p14:creationId xmlns:p14="http://schemas.microsoft.com/office/powerpoint/2010/main" val="169105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Guardiamoci intorno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4</a:t>
            </a:fld>
            <a:endParaRPr lang="it-IT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C41B1F3-67A7-4D09-4DDE-CB05B28BC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80" y="1340768"/>
            <a:ext cx="5112060" cy="340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31A27DD-2715-BC3D-5CFA-C9F366A9E109}"/>
              </a:ext>
            </a:extLst>
          </p:cNvPr>
          <p:cNvSpPr txBox="1"/>
          <p:nvPr/>
        </p:nvSpPr>
        <p:spPr>
          <a:xfrm>
            <a:off x="701570" y="5075854"/>
            <a:ext cx="7740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Capiamo quali sono le parti coinvolte e il loro rapporto con l’Infodemia:</a:t>
            </a:r>
          </a:p>
          <a:p>
            <a:pPr algn="ctr"/>
            <a:r>
              <a:rPr lang="it-IT" dirty="0"/>
              <a:t>organi di informazione &amp; lettori</a:t>
            </a:r>
          </a:p>
        </p:txBody>
      </p:sp>
    </p:spTree>
    <p:extLst>
      <p:ext uri="{BB962C8B-B14F-4D97-AF65-F5344CB8AC3E}">
        <p14:creationId xmlns:p14="http://schemas.microsoft.com/office/powerpoint/2010/main" val="158099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Organi di informazione: due estremi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5</a:t>
            </a:fld>
            <a:endParaRPr lang="it-IT"/>
          </a:p>
        </p:txBody>
      </p:sp>
      <p:pic>
        <p:nvPicPr>
          <p:cNvPr id="2050" name="Picture 2" descr="approved Icon 5188075">
            <a:extLst>
              <a:ext uri="{FF2B5EF4-FFF2-40B4-BE49-F238E27FC236}">
                <a16:creationId xmlns:a16="http://schemas.microsoft.com/office/drawing/2014/main" id="{F05220ED-A4EC-43FD-566B-5F31E0338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678453"/>
            <a:ext cx="1023434" cy="102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ake News Icon 4929583">
            <a:extLst>
              <a:ext uri="{FF2B5EF4-FFF2-40B4-BE49-F238E27FC236}">
                <a16:creationId xmlns:a16="http://schemas.microsoft.com/office/drawing/2014/main" id="{439FF350-386A-0A5A-FC54-E050FB850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855" y="4408549"/>
            <a:ext cx="1541604" cy="154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ella 9">
            <a:extLst>
              <a:ext uri="{FF2B5EF4-FFF2-40B4-BE49-F238E27FC236}">
                <a16:creationId xmlns:a16="http://schemas.microsoft.com/office/drawing/2014/main" id="{7ED85CD6-BDBD-80D8-3B22-7A483A3D3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55264"/>
              </p:ext>
            </p:extLst>
          </p:nvPr>
        </p:nvGraphicFramePr>
        <p:xfrm>
          <a:off x="1128372" y="1614415"/>
          <a:ext cx="6887256" cy="4300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018">
                  <a:extLst>
                    <a:ext uri="{9D8B030D-6E8A-4147-A177-3AD203B41FA5}">
                      <a16:colId xmlns:a16="http://schemas.microsoft.com/office/drawing/2014/main" val="3592377199"/>
                    </a:ext>
                  </a:extLst>
                </a:gridCol>
                <a:gridCol w="2885202">
                  <a:extLst>
                    <a:ext uri="{9D8B030D-6E8A-4147-A177-3AD203B41FA5}">
                      <a16:colId xmlns:a16="http://schemas.microsoft.com/office/drawing/2014/main" val="3889469140"/>
                    </a:ext>
                  </a:extLst>
                </a:gridCol>
                <a:gridCol w="2668036">
                  <a:extLst>
                    <a:ext uri="{9D8B030D-6E8A-4147-A177-3AD203B41FA5}">
                      <a16:colId xmlns:a16="http://schemas.microsoft.com/office/drawing/2014/main" val="927668839"/>
                    </a:ext>
                  </a:extLst>
                </a:gridCol>
              </a:tblGrid>
              <a:tr h="1506756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TIPO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Centralizzati (telegiornali…)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Decentralizzati (social network…)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38631"/>
                  </a:ext>
                </a:extLst>
              </a:tr>
              <a:tr h="1506756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Ente centrale autorevole</a:t>
                      </a:r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 err="1"/>
                        <a:t>Fact</a:t>
                      </a:r>
                      <a:r>
                        <a:rPr lang="it-IT" dirty="0"/>
                        <a:t>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  <a:p>
                      <a:pPr algn="ctr"/>
                      <a:r>
                        <a:rPr lang="it-IT" dirty="0"/>
                        <a:t>Libertà di stampa</a:t>
                      </a:r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Maggior quantità di notizie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998709"/>
                  </a:ext>
                </a:extLst>
              </a:tr>
              <a:tr h="1287377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CONTRO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Censura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  <a:p>
                      <a:pPr algn="ctr"/>
                      <a:endParaRPr lang="it-IT" dirty="0"/>
                    </a:p>
                    <a:p>
                      <a:pPr algn="ctr"/>
                      <a:r>
                        <a:rPr lang="it-IT" dirty="0"/>
                        <a:t>Fake News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413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012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Comportamento del lettore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6</a:t>
            </a:fld>
            <a:endParaRPr lang="it-IT"/>
          </a:p>
        </p:txBody>
      </p:sp>
      <p:pic>
        <p:nvPicPr>
          <p:cNvPr id="3076" name="Picture 4" descr="reader Icon 301766">
            <a:extLst>
              <a:ext uri="{FF2B5EF4-FFF2-40B4-BE49-F238E27FC236}">
                <a16:creationId xmlns:a16="http://schemas.microsoft.com/office/drawing/2014/main" id="{D7207BCB-E34E-C0F7-7B71-33E0B682C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000" y="247815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20081B4-E0BA-0704-12B6-E87168C4228E}"/>
              </a:ext>
            </a:extLst>
          </p:cNvPr>
          <p:cNvSpPr txBox="1"/>
          <p:nvPr/>
        </p:nvSpPr>
        <p:spPr>
          <a:xfrm>
            <a:off x="503548" y="1997839"/>
            <a:ext cx="61206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/>
              <a:t>Affidamento a organi di informazione autorevoli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/>
              <a:t>Confronto stessa notizia da diverse fonti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/>
              <a:t>Confronto di diversi </a:t>
            </a:r>
            <a:r>
              <a:rPr lang="it-IT" sz="2200" dirty="0" err="1"/>
              <a:t>fact</a:t>
            </a:r>
            <a:r>
              <a:rPr lang="it-IT" sz="2200" dirty="0"/>
              <a:t>-check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dirty="0"/>
              <a:t>Ragionamento critico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250785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968044" y="1628800"/>
            <a:ext cx="4032324" cy="3600400"/>
          </a:xfrm>
        </p:spPr>
        <p:txBody>
          <a:bodyPr>
            <a:noAutofit/>
          </a:bodyPr>
          <a:lstStyle/>
          <a:p>
            <a:r>
              <a:rPr lang="it-IT" sz="2200" dirty="0"/>
              <a:t>Requisiti: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Decentralizzazione sistema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Anonimato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Obbligo di citazione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Stima autorevolezza autori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Stima autorevolezza articoli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/>
              <a:t>Gestione «</a:t>
            </a:r>
            <a:r>
              <a:rPr lang="it-IT" sz="2200" b="0" i="0" dirty="0">
                <a:effectLst/>
                <a:latin typeface="Arial" panose="020B0604020202020204" pitchFamily="34" charset="0"/>
              </a:rPr>
              <a:t>bolla di filtraggio»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>
                <a:latin typeface="Arial" panose="020B0604020202020204" pitchFamily="34" charset="0"/>
              </a:rPr>
              <a:t>Assenza di incentivi economici</a:t>
            </a:r>
            <a:endParaRPr lang="it-IT" sz="22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Obiettivo: Piattaforma Web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7</a:t>
            </a:fld>
            <a:endParaRPr lang="it-IT"/>
          </a:p>
        </p:txBody>
      </p:sp>
      <p:pic>
        <p:nvPicPr>
          <p:cNvPr id="6" name="Picture 2" descr="Social network in a course | Social network between the part… | Flickr">
            <a:extLst>
              <a:ext uri="{FF2B5EF4-FFF2-40B4-BE49-F238E27FC236}">
                <a16:creationId xmlns:a16="http://schemas.microsoft.com/office/drawing/2014/main" id="{82A452DD-3900-AEB9-C32F-EA69C5FB5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65976"/>
            <a:ext cx="4445859" cy="292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33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580285"/>
            <a:ext cx="7272808" cy="458677"/>
          </a:xfrm>
        </p:spPr>
        <p:txBody>
          <a:bodyPr>
            <a:noAutofit/>
          </a:bodyPr>
          <a:lstStyle/>
          <a:p>
            <a:r>
              <a:rPr lang="it-IT" sz="2400" dirty="0" err="1"/>
              <a:t>Tangle</a:t>
            </a:r>
            <a:endParaRPr lang="it-IT" sz="24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Algoritmi e strutture dati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8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F6732BE-65C9-BA8C-087C-BA0477E18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344" y="1580285"/>
            <a:ext cx="4187312" cy="431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5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580285"/>
            <a:ext cx="7272808" cy="458677"/>
          </a:xfrm>
        </p:spPr>
        <p:txBody>
          <a:bodyPr/>
          <a:lstStyle/>
          <a:p>
            <a:r>
              <a:rPr lang="it-IT" dirty="0"/>
              <a:t>Stima autorevolezza autori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Algoritmi e strutture dati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Matteo D’Onofrio // Università di Pisa, Dipartimento di Informatica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9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2869699-C19A-51A7-7E92-66BDB4579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603" y="2254289"/>
            <a:ext cx="4960673" cy="324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0805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6291</TotalTime>
  <Words>549</Words>
  <Application>Microsoft Office PowerPoint</Application>
  <PresentationFormat>Presentazione su schermo (4:3)</PresentationFormat>
  <Paragraphs>123</Paragraphs>
  <Slides>14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Rockwell</vt:lpstr>
      <vt:lpstr>Segoe UI Semilight</vt:lpstr>
      <vt:lpstr>Tahoma</vt:lpstr>
      <vt:lpstr>1_Tema di Office</vt:lpstr>
      <vt:lpstr>Presentazione standard di PowerPoint</vt:lpstr>
      <vt:lpstr>Capire l’Infodemia</vt:lpstr>
      <vt:lpstr>Come riconoscerla</vt:lpstr>
      <vt:lpstr>Guardiamoci intorno</vt:lpstr>
      <vt:lpstr>Organi di informazione: due estremi</vt:lpstr>
      <vt:lpstr>Comportamento del lettore</vt:lpstr>
      <vt:lpstr>Obiettivo: Piattaforma Web</vt:lpstr>
      <vt:lpstr>Algoritmi e strutture dati</vt:lpstr>
      <vt:lpstr>Algoritmi e strutture dati</vt:lpstr>
      <vt:lpstr>Algoritmi e strutture dati</vt:lpstr>
      <vt:lpstr>Future works</vt:lpstr>
      <vt:lpstr>Presentazione standard di PowerPoint</vt:lpstr>
      <vt:lpstr>Presentazione standard di PowerPoint</vt:lpstr>
      <vt:lpstr>Presentazione standard di PowerPoint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Matteo D'Onofrio</cp:lastModifiedBy>
  <cp:revision>128</cp:revision>
  <dcterms:modified xsi:type="dcterms:W3CDTF">2023-02-22T11:31:57Z</dcterms:modified>
</cp:coreProperties>
</file>