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636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7" r:id="rId3"/>
    <p:sldId id="269" r:id="rId4"/>
    <p:sldId id="278" r:id="rId5"/>
    <p:sldId id="258" r:id="rId6"/>
    <p:sldId id="279" r:id="rId7"/>
    <p:sldId id="280" r:id="rId8"/>
    <p:sldId id="281" r:id="rId9"/>
    <p:sldId id="282" r:id="rId10"/>
    <p:sldId id="270" r:id="rId11"/>
    <p:sldId id="260" r:id="rId12"/>
    <p:sldId id="271" r:id="rId13"/>
    <p:sldId id="273" r:id="rId14"/>
    <p:sldId id="263" r:id="rId15"/>
    <p:sldId id="265" r:id="rId16"/>
    <p:sldId id="266" r:id="rId17"/>
    <p:sldId id="274" r:id="rId18"/>
    <p:sldId id="277" r:id="rId19"/>
    <p:sldId id="264" r:id="rId20"/>
    <p:sldId id="275" r:id="rId21"/>
    <p:sldId id="283" r:id="rId22"/>
    <p:sldId id="268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orient="horz" pos="1584">
          <p15:clr>
            <a:srgbClr val="A4A3A4"/>
          </p15:clr>
        </p15:guide>
        <p15:guide id="3">
          <p15:clr>
            <a:srgbClr val="A4A3A4"/>
          </p15:clr>
        </p15:guide>
        <p15:guide id="4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E222"/>
    <a:srgbClr val="152139"/>
    <a:srgbClr val="707886"/>
    <a:srgbClr val="BFE828"/>
    <a:srgbClr val="FFFDB5"/>
    <a:srgbClr val="FFE95C"/>
    <a:srgbClr val="F2FDF7"/>
    <a:srgbClr val="800040"/>
    <a:srgbClr val="FF0080"/>
    <a:srgbClr val="5D7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9631B5-78F2-41C9-869B-9F39066F8104}" styleName="Stile medio 3 - Colore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46F890A9-2807-4EBB-B81D-B2AA78EC7F39}" styleName="Stile scuro 2 - Colore 5/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505E3EF-67EA-436B-97B2-0124C06EBD24}" styleName="Stile medio 4 - Color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0A1B5D5-9B99-4C35-A422-299274C87663}" styleName="Stile medio 1 - Colore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5033" autoAdjust="0"/>
  </p:normalViewPr>
  <p:slideViewPr>
    <p:cSldViewPr snapToObjects="1">
      <p:cViewPr varScale="1">
        <p:scale>
          <a:sx n="82" d="100"/>
          <a:sy n="82" d="100"/>
        </p:scale>
        <p:origin x="1474" y="72"/>
      </p:cViewPr>
      <p:guideLst>
        <p:guide orient="horz" pos="4319"/>
        <p:guide orient="horz" pos="1584"/>
        <p:guide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D6D13C5-CF6F-41C2-8287-70C39B1247AC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3058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F7B5C69-0119-40A7-8BEF-0CCA2D6AD81F}" type="slidenum">
              <a:rPr lang="en-US"/>
              <a:pPr>
                <a:defRPr/>
              </a:pPr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82298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F7B5C69-0119-40A7-8BEF-0CCA2D6AD81F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06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bg bwMode="invGray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214E3A-D143-754E-9BA2-8F7E25FC7333}"/>
              </a:ext>
            </a:extLst>
          </p:cNvPr>
          <p:cNvSpPr txBox="1"/>
          <p:nvPr userDrawn="1"/>
        </p:nvSpPr>
        <p:spPr>
          <a:xfrm>
            <a:off x="433040" y="1166274"/>
            <a:ext cx="8566236" cy="30243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086" y="2384884"/>
            <a:ext cx="5736473" cy="1704189"/>
          </a:xfrm>
          <a:solidFill>
            <a:schemeClr val="bg1"/>
          </a:solidFill>
          <a:ln>
            <a:noFill/>
          </a:ln>
        </p:spPr>
        <p:txBody>
          <a:bodyPr wrap="square" lIns="180000" tIns="180000" rIns="180000" bIns="180000" anchor="b" anchorCtr="0">
            <a:noAutofit/>
          </a:bodyPr>
          <a:lstStyle>
            <a:lvl1pPr algn="l">
              <a:defRPr sz="2800" b="1">
                <a:solidFill>
                  <a:schemeClr val="tx2">
                    <a:lumMod val="50000"/>
                  </a:schemeClr>
                </a:solidFill>
                <a:latin typeface="Rockwell" panose="02060603020205020403" pitchFamily="18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33040" y="584684"/>
            <a:ext cx="5736473" cy="485626"/>
          </a:xfrm>
          <a:solidFill>
            <a:srgbClr val="B4E402"/>
          </a:solidFill>
        </p:spPr>
        <p:txBody>
          <a:bodyPr wrap="square" lIns="180000" tIns="72000" rIns="180000" bIns="72000" anchor="ctr" anchorCtr="0">
            <a:noAutofit/>
          </a:bodyPr>
          <a:lstStyle>
            <a:lvl1pPr marL="0" indent="0" algn="l">
              <a:buNone/>
              <a:defRPr sz="1800" cap="all" baseline="0">
                <a:latin typeface="Segoe UI Semilight" panose="020B0402040204020203" pitchFamily="34" charset="0"/>
                <a:cs typeface="Segoe UI Semilight" panose="020B0402040204020203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Nome cognome</a:t>
            </a:r>
            <a:endParaRPr lang="en-US" dirty="0"/>
          </a:p>
        </p:txBody>
      </p:sp>
      <p:sp>
        <p:nvSpPr>
          <p:cNvPr id="9" name="Segnaposto testo 8"/>
          <p:cNvSpPr>
            <a:spLocks noGrp="1"/>
          </p:cNvSpPr>
          <p:nvPr>
            <p:ph type="body" sz="quarter" idx="11" hasCustomPrompt="1"/>
          </p:nvPr>
        </p:nvSpPr>
        <p:spPr bwMode="ltGray">
          <a:xfrm>
            <a:off x="433040" y="6116350"/>
            <a:ext cx="1191352" cy="313932"/>
          </a:xfrm>
          <a:solidFill>
            <a:srgbClr val="152139"/>
          </a:solidFill>
        </p:spPr>
        <p:txBody>
          <a:bodyPr wrap="none">
            <a:spAutoFit/>
          </a:bodyPr>
          <a:lstStyle>
            <a:lvl1pPr marL="0" indent="0">
              <a:buNone/>
              <a:defRPr lang="it-IT" sz="1600" kern="1200" dirty="0">
                <a:solidFill>
                  <a:schemeClr val="bg1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pPr lvl="0"/>
            <a:r>
              <a:rPr lang="it-IT" dirty="0"/>
              <a:t>27/02/2023</a:t>
            </a:r>
          </a:p>
        </p:txBody>
      </p:sp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625" y="1083489"/>
            <a:ext cx="3107121" cy="310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472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580285"/>
            <a:ext cx="8352000" cy="4270707"/>
          </a:xfrm>
        </p:spPr>
        <p:txBody>
          <a:bodyPr/>
          <a:lstStyle>
            <a:lvl1pPr marL="0" indent="0">
              <a:buNone/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 marL="360000" indent="-180000">
              <a:defRPr sz="20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 marL="720000" indent="-180000">
              <a:defRPr sz="18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 marL="108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 marL="1440000" indent="-180000">
              <a:defRPr sz="16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it-IT" dirty="0"/>
              <a:t>Modifica gli stili del testo dello schema
Secondo livello
Terzo livello
Quarto livello
Quinto livello</a:t>
            </a:r>
            <a:endParaRPr lang="en-US" dirty="0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848300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  <a:solidFill>
            <a:srgbClr val="B4E402">
              <a:alpha val="85000"/>
            </a:srgbClr>
          </a:solidFill>
        </p:spPr>
        <p:txBody>
          <a:bodyPr/>
          <a:lstStyle/>
          <a:p>
            <a:r>
              <a:rPr lang="it-IT" dirty="0"/>
              <a:t>Nome Cognome // Borsisti </a:t>
            </a:r>
            <a:r>
              <a:rPr lang="it-IT" dirty="0" err="1"/>
              <a:t>Day</a:t>
            </a:r>
            <a:r>
              <a:rPr lang="it-IT" dirty="0"/>
              <a:t> 2023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10" name="Segnaposto numero diapositiva 9"/>
          <p:cNvSpPr>
            <a:spLocks noGrp="1"/>
          </p:cNvSpPr>
          <p:nvPr>
            <p:ph type="sldNum" sz="quarter" idx="14"/>
          </p:nvPr>
        </p:nvSpPr>
        <p:spPr>
          <a:xfrm>
            <a:off x="6912000" y="6345324"/>
            <a:ext cx="442800" cy="458676"/>
          </a:xfrm>
        </p:spPr>
        <p:txBody>
          <a:bodyPr/>
          <a:lstStyle/>
          <a:p>
            <a:fld id="{0E193EB6-7997-46F5-9BC5-814C63D672B3}" type="slidenum">
              <a:rPr lang="it-IT" smtClean="0"/>
              <a:t>‹N›</a:t>
            </a:fld>
            <a:endParaRPr 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9589BD9F-10B3-964A-9454-295AC41333E1}"/>
              </a:ext>
            </a:extLst>
          </p:cNvPr>
          <p:cNvSpPr/>
          <p:nvPr userDrawn="1"/>
        </p:nvSpPr>
        <p:spPr>
          <a:xfrm>
            <a:off x="2339752" y="148514"/>
            <a:ext cx="5351145" cy="46166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GIORNATA DI INCONTRO BORSE DI STUDIO GARR “ORIO CARLINI” </a:t>
            </a:r>
          </a:p>
          <a:p>
            <a:pPr algn="ctr"/>
            <a:r>
              <a:rPr lang="it-IT" sz="1200" b="1" i="0" kern="120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ea typeface="Albertus Medium" charset="0"/>
                <a:cs typeface="Arial" panose="020B0604020202020204" pitchFamily="34" charset="0"/>
              </a:rPr>
              <a:t>BORSISTI DAY 2023</a:t>
            </a:r>
            <a:endParaRPr lang="it-IT" sz="1200" b="1" i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ea typeface="Albertus Medium" charset="0"/>
              <a:cs typeface="Arial" panose="020B0604020202020204" pitchFamily="34" charset="0"/>
            </a:endParaRP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DE2B132E-EEC0-424F-8225-C47C2F88350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90" y="0"/>
            <a:ext cx="1260140" cy="73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642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912000" y="6345324"/>
            <a:ext cx="442800" cy="458676"/>
          </a:xfrm>
          <a:solidFill>
            <a:schemeClr val="bg1"/>
          </a:solidFill>
          <a:ln>
            <a:solidFill>
              <a:srgbClr val="B4E402"/>
            </a:solidFill>
          </a:ln>
        </p:spPr>
        <p:txBody>
          <a:bodyPr anchor="ctr" anchorCtr="1"/>
          <a:lstStyle>
            <a:lvl1pPr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2" name="Segnaposto piè di pagina 1"/>
          <p:cNvSpPr>
            <a:spLocks noGrp="1"/>
          </p:cNvSpPr>
          <p:nvPr>
            <p:ph type="ftr" sz="quarter" idx="13"/>
          </p:nvPr>
        </p:nvSpPr>
        <p:spPr>
          <a:xfrm>
            <a:off x="72000" y="6345324"/>
            <a:ext cx="6768000" cy="458676"/>
          </a:xfrm>
        </p:spPr>
        <p:txBody>
          <a:bodyPr/>
          <a:lstStyle/>
          <a:p>
            <a:r>
              <a:rPr lang="it-IT" dirty="0"/>
              <a:t>Nome Cognome // Evento // 27/02/2023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4381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711676"/>
            <a:ext cx="9144000" cy="460800"/>
          </a:xfrm>
          <a:prstGeom prst="rect">
            <a:avLst/>
          </a:prstGeom>
          <a:ln w="12700">
            <a:gradFill>
              <a:gsLst>
                <a:gs pos="96000">
                  <a:schemeClr val="tx1">
                    <a:alpha val="0"/>
                  </a:schemeClr>
                </a:gs>
                <a:gs pos="100000">
                  <a:srgbClr val="152139"/>
                </a:gs>
              </a:gsLst>
              <a:lin ang="5400000" scaled="1"/>
            </a:gradFill>
          </a:ln>
        </p:spPr>
        <p:txBody>
          <a:bodyPr vert="horz" lIns="504000" tIns="36000" rIns="360000" bIns="36000" rtlCol="0" anchor="t" anchorCtr="0">
            <a:sp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6000" y="1188000"/>
            <a:ext cx="8352000" cy="435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Modifica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2000" y="6345324"/>
            <a:ext cx="6768000" cy="458676"/>
          </a:xfrm>
          <a:prstGeom prst="rect">
            <a:avLst/>
          </a:prstGeom>
          <a:solidFill>
            <a:srgbClr val="CCE402"/>
          </a:solidFill>
        </p:spPr>
        <p:txBody>
          <a:bodyPr vert="horz" lIns="91440" tIns="45720" rIns="91440" bIns="45720" rtlCol="0" anchor="ctr"/>
          <a:lstStyle>
            <a:lvl1pPr algn="l">
              <a:defRPr lang="it-IT" sz="1100" kern="1200" dirty="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r>
              <a:rPr lang="it-IT" dirty="0"/>
              <a:t>Nome Cognome // Evento // Luogo, 18/03/2020 (da Inserisci «piè di pagina»)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12000" y="6345324"/>
            <a:ext cx="442800" cy="458676"/>
          </a:xfrm>
          <a:prstGeom prst="rect">
            <a:avLst/>
          </a:prstGeom>
          <a:solidFill>
            <a:schemeClr val="bg1"/>
          </a:solidFill>
          <a:ln>
            <a:solidFill>
              <a:srgbClr val="CCE402"/>
            </a:solidFill>
          </a:ln>
        </p:spPr>
        <p:txBody>
          <a:bodyPr vert="horz" lIns="91440" tIns="45720" rIns="91440" bIns="45720" rtlCol="0" anchor="ctr" anchorCtr="1"/>
          <a:lstStyle>
            <a:lvl1pPr algn="r">
              <a:defRPr lang="it-IT" sz="1200" kern="1200" smtClean="0">
                <a:solidFill>
                  <a:srgbClr val="152139"/>
                </a:solidFill>
                <a:latin typeface="Rockwell" panose="02060603020205020403" pitchFamily="18" charset="0"/>
                <a:ea typeface="+mn-ea"/>
                <a:cs typeface="+mn-cs"/>
              </a:defRPr>
            </a:lvl1pPr>
          </a:lstStyle>
          <a:p>
            <a:fld id="{0E193EB6-7997-46F5-9BC5-814C63D672B3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43373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637" r:id="rId1"/>
    <p:sldLayoutId id="2147484638" r:id="rId2"/>
    <p:sldLayoutId id="2147484644" r:id="rId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800" i="0" kern="1200" dirty="0">
          <a:solidFill>
            <a:schemeClr val="tx1"/>
          </a:solidFill>
          <a:latin typeface="Rockwell" panose="02060603020205020403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  <a:lvl2pPr marL="36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2pPr>
      <a:lvl3pPr marL="72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3pPr>
      <a:lvl4pPr marL="108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4pPr>
      <a:lvl5pPr marL="1440000" indent="-1800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1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064174A9-B463-0F4C-84C9-B64EEC5ED4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9043" y="1889140"/>
            <a:ext cx="5736473" cy="1704189"/>
          </a:xfrm>
        </p:spPr>
        <p:txBody>
          <a:bodyPr/>
          <a:lstStyle/>
          <a:p>
            <a:r>
              <a:rPr lang="it-IT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TRADISAN – </a:t>
            </a:r>
            <a:r>
              <a:rPr lang="it-IT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conTRAstare</a:t>
            </a:r>
            <a:r>
              <a:rPr lang="it-IT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la </a:t>
            </a:r>
            <a:r>
              <a:rPr lang="it-IT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DIsinformazione</a:t>
            </a:r>
            <a:r>
              <a:rPr lang="it-IT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in ambito </a:t>
            </a:r>
            <a:r>
              <a:rPr lang="it-IT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SANitario</a:t>
            </a:r>
            <a:r>
              <a:rPr lang="it-IT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tramite fake news </a:t>
            </a:r>
            <a:r>
              <a:rPr lang="it-IT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detection</a:t>
            </a:r>
            <a:r>
              <a:rPr lang="it-IT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sui social media</a:t>
            </a:r>
            <a:endParaRPr lang="en-US" sz="4000" dirty="0">
              <a:solidFill>
                <a:schemeClr val="tx1"/>
              </a:solidFill>
            </a:endParaRPr>
          </a:p>
        </p:txBody>
      </p:sp>
      <p:sp>
        <p:nvSpPr>
          <p:cNvPr id="4" name="Sottotitolo 3">
            <a:extLst>
              <a:ext uri="{FF2B5EF4-FFF2-40B4-BE49-F238E27FC236}">
                <a16:creationId xmlns:a16="http://schemas.microsoft.com/office/drawing/2014/main" id="{A0B13897-8695-1D40-B589-A3520D8F5E4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LUCA GIORDANO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AD766E8-68AF-E24F-BEBF-11B2489589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8233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Metodologia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10</a:t>
            </a:fld>
            <a:endParaRPr lang="it-IT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C19DCC5-5431-9E43-3C8A-4ADB3E11E4D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727" y="1448780"/>
            <a:ext cx="7866545" cy="4424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vale 1">
            <a:extLst>
              <a:ext uri="{FF2B5EF4-FFF2-40B4-BE49-F238E27FC236}">
                <a16:creationId xmlns:a16="http://schemas.microsoft.com/office/drawing/2014/main" id="{5A107A5D-9057-47CC-CDBD-2205A9DFD52F}"/>
              </a:ext>
            </a:extLst>
          </p:cNvPr>
          <p:cNvSpPr/>
          <p:nvPr/>
        </p:nvSpPr>
        <p:spPr>
          <a:xfrm>
            <a:off x="1259632" y="3013174"/>
            <a:ext cx="1584176" cy="12961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12088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it-IT" sz="2400" dirty="0"/>
              <a:t>Stato dell’arte di dominio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/>
              <a:t>Risorse linguistiche disponibili per la lingua italiana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/>
              <a:t>Schemi di annotazione disponibili per le fake news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/>
              <a:t>Raccolta di dati d’esempio per l’italiano per il training di sistemi</a:t>
            </a:r>
          </a:p>
          <a:p>
            <a:pPr marL="457200" indent="-457200">
              <a:buFont typeface="+mj-lt"/>
              <a:buAutoNum type="arabicPeriod"/>
            </a:pPr>
            <a:r>
              <a:rPr lang="it-IT" sz="2400" dirty="0"/>
              <a:t>Definizione di </a:t>
            </a:r>
            <a:r>
              <a:rPr lang="it-IT" sz="2400" i="1" dirty="0"/>
              <a:t>feature</a:t>
            </a:r>
            <a:r>
              <a:rPr lang="it-IT" sz="2400" dirty="0"/>
              <a:t> </a:t>
            </a:r>
            <a:r>
              <a:rPr lang="it-IT" sz="2400" dirty="0" err="1"/>
              <a:t>stilometriche</a:t>
            </a:r>
            <a:r>
              <a:rPr lang="it-IT" sz="2400" dirty="0"/>
              <a:t>, sintattiche e lessicali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6"/>
            <a:ext cx="9144000" cy="458676"/>
          </a:xfrm>
        </p:spPr>
        <p:txBody>
          <a:bodyPr/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it-IT" sz="2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Attività primo trimestre</a:t>
            </a:r>
            <a:br>
              <a:rPr lang="it-IT" b="0" dirty="0">
                <a:effectLst/>
              </a:rPr>
            </a:br>
            <a:br>
              <a:rPr lang="it-IT" dirty="0"/>
            </a:b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122480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80323" y="1293646"/>
            <a:ext cx="8352000" cy="4270707"/>
          </a:xfrm>
        </p:spPr>
        <p:txBody>
          <a:bodyPr/>
          <a:lstStyle/>
          <a:p>
            <a:r>
              <a:rPr lang="it-IT" dirty="0"/>
              <a:t>Due approcci principali alla raccolta dati: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Approccio </a:t>
            </a:r>
            <a:r>
              <a:rPr lang="it-IT" i="1" dirty="0"/>
              <a:t>«</a:t>
            </a:r>
            <a:r>
              <a:rPr lang="it-IT" i="1" dirty="0" err="1"/>
              <a:t>fact</a:t>
            </a:r>
            <a:r>
              <a:rPr lang="it-IT" i="1" dirty="0"/>
              <a:t> </a:t>
            </a:r>
            <a:r>
              <a:rPr lang="it-IT" i="1" dirty="0" err="1"/>
              <a:t>checker’s</a:t>
            </a:r>
            <a:r>
              <a:rPr lang="it-IT" i="1" dirty="0"/>
              <a:t> ground truth»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i="1" dirty="0"/>
          </a:p>
          <a:p>
            <a:endParaRPr lang="it-IT" i="1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Stato dell’arte di dominio 1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12</a:t>
            </a:fld>
            <a:endParaRPr lang="it-IT" dirty="0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77D57DA9-291E-DC18-87A0-6F09B70E1F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415" y="2096852"/>
            <a:ext cx="8211145" cy="3751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3AED7907-DFE7-DA9E-62C8-E800856F3A78}"/>
              </a:ext>
            </a:extLst>
          </p:cNvPr>
          <p:cNvSpPr txBox="1"/>
          <p:nvPr/>
        </p:nvSpPr>
        <p:spPr>
          <a:xfrm>
            <a:off x="1840812" y="5739395"/>
            <a:ext cx="5292588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/>
              <a:t>Li, Y., Jiang, B., Shu, K., &amp; Liu, H. (2020). MM-COVID: A multilingual and multimodal data repository for combating COVID-19 disinformation.</a:t>
            </a:r>
            <a:endParaRPr lang="it-IT" sz="1100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A4D08D8D-AE6D-0EB0-CA45-DA39F5CDCC79}"/>
              </a:ext>
            </a:extLst>
          </p:cNvPr>
          <p:cNvSpPr/>
          <p:nvPr/>
        </p:nvSpPr>
        <p:spPr>
          <a:xfrm>
            <a:off x="3095836" y="4689140"/>
            <a:ext cx="828092" cy="3960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49D9798F-AB79-8E02-AE07-E75C85FFD0B3}"/>
              </a:ext>
            </a:extLst>
          </p:cNvPr>
          <p:cNvSpPr/>
          <p:nvPr/>
        </p:nvSpPr>
        <p:spPr>
          <a:xfrm>
            <a:off x="3128718" y="5029010"/>
            <a:ext cx="1911334" cy="39604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FC11DBE4-FDAC-079D-9B63-6153F7038182}"/>
              </a:ext>
            </a:extLst>
          </p:cNvPr>
          <p:cNvSpPr/>
          <p:nvPr/>
        </p:nvSpPr>
        <p:spPr>
          <a:xfrm>
            <a:off x="6264188" y="4632965"/>
            <a:ext cx="2402372" cy="93138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1473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6" grpId="0" animBg="1"/>
      <p:bldP spid="8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292120D-3AB9-C31E-626B-2F05C8EBF2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Approccio </a:t>
            </a:r>
            <a:r>
              <a:rPr lang="it-IT" i="1" dirty="0"/>
              <a:t>«</a:t>
            </a:r>
            <a:r>
              <a:rPr lang="it-IT" i="1" dirty="0" err="1"/>
              <a:t>whitelist</a:t>
            </a:r>
            <a:r>
              <a:rPr lang="it-IT" i="1" dirty="0"/>
              <a:t> &amp; </a:t>
            </a:r>
            <a:r>
              <a:rPr lang="it-IT" i="1" dirty="0" err="1"/>
              <a:t>blacklist</a:t>
            </a:r>
            <a:r>
              <a:rPr lang="it-IT" i="1" dirty="0"/>
              <a:t>»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6F93DBDC-0039-AC6E-F529-672AD827A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Stato dell’arte di dominio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1B469D5-1C70-D71C-1D66-837B0DA6C9C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F455E603-E468-A705-49EB-114486DCD67E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13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FB815DB-E0B2-7A9F-891C-F7FF7F4A51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33" y="2490026"/>
            <a:ext cx="8896006" cy="2787689"/>
          </a:xfrm>
          <a:prstGeom prst="rect">
            <a:avLst/>
          </a:prstGeom>
        </p:spPr>
      </p:pic>
      <p:sp>
        <p:nvSpPr>
          <p:cNvPr id="6" name="Ovale 5">
            <a:extLst>
              <a:ext uri="{FF2B5EF4-FFF2-40B4-BE49-F238E27FC236}">
                <a16:creationId xmlns:a16="http://schemas.microsoft.com/office/drawing/2014/main" id="{2C373029-04A9-3FAF-8944-DDEFD275A4D8}"/>
              </a:ext>
            </a:extLst>
          </p:cNvPr>
          <p:cNvSpPr/>
          <p:nvPr/>
        </p:nvSpPr>
        <p:spPr>
          <a:xfrm>
            <a:off x="3023828" y="3032956"/>
            <a:ext cx="2088232" cy="11521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94FAF91E-78A8-FB23-1F6F-D2673C9772B5}"/>
              </a:ext>
            </a:extLst>
          </p:cNvPr>
          <p:cNvSpPr/>
          <p:nvPr/>
        </p:nvSpPr>
        <p:spPr>
          <a:xfrm>
            <a:off x="5436096" y="4541790"/>
            <a:ext cx="1188132" cy="69246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95F4336-3A5E-561F-D261-5B3F5F919254}"/>
              </a:ext>
            </a:extLst>
          </p:cNvPr>
          <p:cNvSpPr/>
          <p:nvPr/>
        </p:nvSpPr>
        <p:spPr>
          <a:xfrm>
            <a:off x="6920721" y="3032956"/>
            <a:ext cx="2088231" cy="115212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37616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Risorse linguistiche disponibili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14</a:t>
            </a:fld>
            <a:endParaRPr lang="it-IT" dirty="0"/>
          </a:p>
        </p:txBody>
      </p:sp>
      <p:graphicFrame>
        <p:nvGraphicFramePr>
          <p:cNvPr id="18" name="Tabella 18">
            <a:extLst>
              <a:ext uri="{FF2B5EF4-FFF2-40B4-BE49-F238E27FC236}">
                <a16:creationId xmlns:a16="http://schemas.microsoft.com/office/drawing/2014/main" id="{2FD6C141-6823-C3F4-AB58-2E5DD20677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4712877"/>
              </p:ext>
            </p:extLst>
          </p:nvPr>
        </p:nvGraphicFramePr>
        <p:xfrm>
          <a:off x="375192" y="1609001"/>
          <a:ext cx="8351835" cy="2570480"/>
        </p:xfrm>
        <a:graphic>
          <a:graphicData uri="http://schemas.openxmlformats.org/drawingml/2006/table">
            <a:tbl>
              <a:tblPr firstRow="1">
                <a:tableStyleId>{10A1B5D5-9B99-4C35-A422-299274C87663}</a:tableStyleId>
              </a:tblPr>
              <a:tblGrid>
                <a:gridCol w="2783945">
                  <a:extLst>
                    <a:ext uri="{9D8B030D-6E8A-4147-A177-3AD203B41FA5}">
                      <a16:colId xmlns:a16="http://schemas.microsoft.com/office/drawing/2014/main" val="2340029554"/>
                    </a:ext>
                  </a:extLst>
                </a:gridCol>
                <a:gridCol w="3516208">
                  <a:extLst>
                    <a:ext uri="{9D8B030D-6E8A-4147-A177-3AD203B41FA5}">
                      <a16:colId xmlns:a16="http://schemas.microsoft.com/office/drawing/2014/main" val="3575933687"/>
                    </a:ext>
                  </a:extLst>
                </a:gridCol>
                <a:gridCol w="2051682">
                  <a:extLst>
                    <a:ext uri="{9D8B030D-6E8A-4147-A177-3AD203B41FA5}">
                      <a16:colId xmlns:a16="http://schemas.microsoft.com/office/drawing/2014/main" val="1245067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DATASET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DATI IT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213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/>
                        <a:t>LIVELLO ANNOTAZIONE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5213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1311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MM-COVID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937 articoli veri | 109 falsi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Documento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55248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 err="1"/>
                        <a:t>HoaxItaly</a:t>
                      </a:r>
                      <a:endParaRPr lang="it-IT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3566 articoli veri | 32.686 falsi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Documento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5419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 EVALITA 2023</a:t>
                      </a:r>
                    </a:p>
                    <a:p>
                      <a:pPr algn="ctr"/>
                      <a:r>
                        <a:rPr lang="it-IT" dirty="0"/>
                        <a:t>“MULTI-Fake-</a:t>
                      </a:r>
                      <a:r>
                        <a:rPr lang="it-IT" dirty="0" err="1"/>
                        <a:t>DetectiVE</a:t>
                      </a:r>
                      <a:r>
                        <a:rPr lang="it-IT" dirty="0"/>
                        <a:t>”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/>
                        <a:t>153 certamente falsi</a:t>
                      </a:r>
                    </a:p>
                    <a:p>
                      <a:pPr algn="ctr"/>
                      <a:r>
                        <a:rPr lang="it-IT" dirty="0"/>
                        <a:t>219 probabilmente falsi</a:t>
                      </a:r>
                    </a:p>
                    <a:p>
                      <a:pPr algn="ctr"/>
                      <a:r>
                        <a:rPr lang="it-IT" dirty="0"/>
                        <a:t>484 probabilmente veri</a:t>
                      </a:r>
                    </a:p>
                    <a:p>
                      <a:pPr algn="ctr"/>
                      <a:r>
                        <a:rPr lang="it-IT" dirty="0"/>
                        <a:t>201 certamente veri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Documento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613247"/>
                  </a:ext>
                </a:extLst>
              </a:tr>
            </a:tbl>
          </a:graphicData>
        </a:graphic>
      </p:graphicFrame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08B0B6DE-907B-BB43-B4FE-7548599CFD9E}"/>
              </a:ext>
            </a:extLst>
          </p:cNvPr>
          <p:cNvSpPr txBox="1"/>
          <p:nvPr/>
        </p:nvSpPr>
        <p:spPr>
          <a:xfrm>
            <a:off x="396083" y="4739936"/>
            <a:ext cx="83518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Altre risorse: corpora dell’UE (IATE, </a:t>
            </a:r>
            <a:r>
              <a:rPr lang="it-IT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EuroVoc</a:t>
            </a:r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e ontologie/sistemi di rappresentazione del dominio (</a:t>
            </a:r>
            <a:r>
              <a:rPr lang="it-IT" sz="2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Cochrane</a:t>
            </a:r>
            <a:r>
              <a:rPr lang="it-IT" sz="2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 CIDO)</a:t>
            </a:r>
          </a:p>
        </p:txBody>
      </p:sp>
    </p:spTree>
    <p:extLst>
      <p:ext uri="{BB962C8B-B14F-4D97-AF65-F5344CB8AC3E}">
        <p14:creationId xmlns:p14="http://schemas.microsoft.com/office/powerpoint/2010/main" val="1031812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580285"/>
            <a:ext cx="5328592" cy="4270707"/>
          </a:xfrm>
        </p:spPr>
        <p:txBody>
          <a:bodyPr numCol="2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ym typeface="Wingdings" panose="05000000000000000000" pitchFamily="2" charset="2"/>
              </a:rPr>
              <a:t>Valutazione granulare →  Set di etichette </a:t>
            </a:r>
            <a:r>
              <a:rPr lang="it-IT" dirty="0" err="1">
                <a:sym typeface="Wingdings" panose="05000000000000000000" pitchFamily="2" charset="2"/>
              </a:rPr>
              <a:t>multiclasse</a:t>
            </a:r>
            <a:endParaRPr lang="it-IT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>
                <a:sym typeface="Wingdings" panose="05000000000000000000" pitchFamily="2" charset="2"/>
              </a:rPr>
              <a:t>Livello di annotazione: documento, paragrafo, frase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sz="2800" dirty="0"/>
              <a:t>Schemi di annotazione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15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0D33AE1A-1546-6AD6-ABF0-C2A493F3A686}"/>
              </a:ext>
            </a:extLst>
          </p:cNvPr>
          <p:cNvSpPr txBox="1"/>
          <p:nvPr/>
        </p:nvSpPr>
        <p:spPr>
          <a:xfrm>
            <a:off x="3665822" y="1309936"/>
            <a:ext cx="5400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sym typeface="Wingdings" panose="05000000000000000000" pitchFamily="2" charset="2"/>
              </a:rPr>
              <a:t>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1600" b="1" dirty="0" err="1">
                <a:sym typeface="Wingdings" panose="05000000000000000000" pitchFamily="2" charset="2"/>
              </a:rPr>
              <a:t>Snopes</a:t>
            </a:r>
            <a:endParaRPr lang="it-IT" sz="1600" b="1" dirty="0">
              <a:sym typeface="Wingdings" panose="05000000000000000000" pitchFamily="2" charset="2"/>
            </a:endParaRP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Vero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Falso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Per lo più vero/falso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Ricerca in corso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Truffa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Attribuzione falsa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…</a:t>
            </a:r>
          </a:p>
          <a:p>
            <a:pPr marL="702900" lvl="1" indent="-342900">
              <a:buFont typeface="Arial" panose="020B0604020202020204" pitchFamily="34" charset="0"/>
              <a:buChar char="•"/>
            </a:pPr>
            <a:endParaRPr lang="it-IT" sz="1600" dirty="0">
              <a:sym typeface="Wingdings" panose="05000000000000000000" pitchFamily="2" charset="2"/>
            </a:endParaRPr>
          </a:p>
          <a:p>
            <a:pPr marL="245700" indent="-342900">
              <a:buFont typeface="Arial" panose="020B0604020202020204" pitchFamily="34" charset="0"/>
              <a:buChar char="•"/>
            </a:pPr>
            <a:r>
              <a:rPr lang="it-IT" sz="1600" b="1" dirty="0" err="1">
                <a:sym typeface="Wingdings" panose="05000000000000000000" pitchFamily="2" charset="2"/>
              </a:rPr>
              <a:t>Politifact</a:t>
            </a:r>
            <a:endParaRPr lang="it-IT" sz="1600" b="1" dirty="0">
              <a:sym typeface="Wingdings" panose="05000000000000000000" pitchFamily="2" charset="2"/>
            </a:endParaRPr>
          </a:p>
          <a:p>
            <a:pPr marL="6057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Vero ma necessita di chiarificazione / informazioni aggiuntive</a:t>
            </a:r>
          </a:p>
          <a:p>
            <a:pPr marL="6057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Vero ma fuori contesto</a:t>
            </a:r>
          </a:p>
          <a:p>
            <a:pPr marL="605700" lvl="1" indent="-34290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…</a:t>
            </a:r>
          </a:p>
          <a:p>
            <a:pPr marL="605700" lvl="1" indent="-342900">
              <a:buFont typeface="Arial" panose="020B0604020202020204" pitchFamily="34" charset="0"/>
              <a:buChar char="•"/>
            </a:pPr>
            <a:endParaRPr lang="it-IT" sz="1600" dirty="0">
              <a:sym typeface="Wingdings" panose="05000000000000000000" pitchFamily="2" charset="2"/>
            </a:endParaRPr>
          </a:p>
          <a:p>
            <a:pPr marL="913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sym typeface="Wingdings" panose="05000000000000000000" pitchFamily="2" charset="2"/>
              </a:rPr>
              <a:t>EVALITA 2023</a:t>
            </a:r>
          </a:p>
          <a:p>
            <a:pPr marL="548550" lvl="1" indent="-28575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Certamente vero/falso</a:t>
            </a:r>
          </a:p>
          <a:p>
            <a:pPr marL="548550" lvl="1" indent="-285750">
              <a:buFont typeface="Arial" panose="020B0604020202020204" pitchFamily="34" charset="0"/>
              <a:buChar char="•"/>
            </a:pPr>
            <a:r>
              <a:rPr lang="it-IT" sz="1600" dirty="0">
                <a:sym typeface="Wingdings" panose="05000000000000000000" pitchFamily="2" charset="2"/>
              </a:rPr>
              <a:t>Probabilmente vero/falso</a:t>
            </a:r>
          </a:p>
        </p:txBody>
      </p:sp>
    </p:spTree>
    <p:extLst>
      <p:ext uri="{BB962C8B-B14F-4D97-AF65-F5344CB8AC3E}">
        <p14:creationId xmlns:p14="http://schemas.microsoft.com/office/powerpoint/2010/main" val="3149858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5536" y="1580285"/>
            <a:ext cx="8532948" cy="42707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Compilazione </a:t>
            </a:r>
            <a:r>
              <a:rPr lang="it-IT" sz="2400" dirty="0" err="1"/>
              <a:t>whitelist</a:t>
            </a:r>
            <a:r>
              <a:rPr lang="it-IT" sz="2400" dirty="0"/>
              <a:t> e </a:t>
            </a:r>
            <a:r>
              <a:rPr lang="it-IT" sz="2400" dirty="0" err="1"/>
              <a:t>blacklist</a:t>
            </a:r>
            <a:r>
              <a:rPr lang="it-IT" sz="2400" dirty="0"/>
              <a:t> di testate giornalistiche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Identificazione categorie articoli relativi all’ambito sanitario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 err="1"/>
              <a:t>Scraping</a:t>
            </a:r>
            <a:r>
              <a:rPr lang="it-IT" sz="2400" dirty="0"/>
              <a:t> degli articoli per categoria (e.g., Salute, Sanità…)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Rimozione duplicati*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Rimozione articoli incompleti/link non funzionanti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endParaRPr lang="it-IT" sz="2400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sz="2800" dirty="0"/>
              <a:t>Raccolta dati 1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16</a:t>
            </a:fld>
            <a:endParaRPr lang="it-IT" dirty="0"/>
          </a:p>
        </p:txBody>
      </p:sp>
      <p:graphicFrame>
        <p:nvGraphicFramePr>
          <p:cNvPr id="6" name="Tabella 6">
            <a:extLst>
              <a:ext uri="{FF2B5EF4-FFF2-40B4-BE49-F238E27FC236}">
                <a16:creationId xmlns:a16="http://schemas.microsoft.com/office/drawing/2014/main" id="{30A49152-42AC-213B-732A-F43A897F9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5429740"/>
              </p:ext>
            </p:extLst>
          </p:nvPr>
        </p:nvGraphicFramePr>
        <p:xfrm>
          <a:off x="1503110" y="4365104"/>
          <a:ext cx="6096000" cy="110744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52666315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80559676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16210371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34609568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it-IT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# Testate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# Articoli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# Token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22229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Whitelist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 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9973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4925379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9856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it-IT" dirty="0" err="1"/>
                        <a:t>Blacklist</a:t>
                      </a:r>
                      <a:endParaRPr lang="it-IT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82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dirty="0"/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22128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17648641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04435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3657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D82B3EC-C94B-0173-8C43-0727AAB28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82" y="1293646"/>
            <a:ext cx="8352000" cy="42707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Estrazione News Content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Recupero informazioni mancanti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4CC76A7-B952-9F4F-65AB-E13874C1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Raccolta dati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31AD2C4-17D8-19B4-6E3D-AAE1F2D4B7F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A9EACB4-271F-B4D5-E6BE-02D4563E307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17</a:t>
            </a:fld>
            <a:endParaRPr lang="it-IT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039DDFF4-38F6-09F6-C18C-9E5519544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3410467"/>
              </p:ext>
            </p:extLst>
          </p:nvPr>
        </p:nvGraphicFramePr>
        <p:xfrm>
          <a:off x="338949" y="2066837"/>
          <a:ext cx="8499120" cy="4075092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887585">
                  <a:extLst>
                    <a:ext uri="{9D8B030D-6E8A-4147-A177-3AD203B41FA5}">
                      <a16:colId xmlns:a16="http://schemas.microsoft.com/office/drawing/2014/main" val="1005686075"/>
                    </a:ext>
                  </a:extLst>
                </a:gridCol>
                <a:gridCol w="1478105">
                  <a:extLst>
                    <a:ext uri="{9D8B030D-6E8A-4147-A177-3AD203B41FA5}">
                      <a16:colId xmlns:a16="http://schemas.microsoft.com/office/drawing/2014/main" val="1791425166"/>
                    </a:ext>
                  </a:extLst>
                </a:gridCol>
                <a:gridCol w="2085311">
                  <a:extLst>
                    <a:ext uri="{9D8B030D-6E8A-4147-A177-3AD203B41FA5}">
                      <a16:colId xmlns:a16="http://schemas.microsoft.com/office/drawing/2014/main" val="3372579679"/>
                    </a:ext>
                  </a:extLst>
                </a:gridCol>
                <a:gridCol w="718154">
                  <a:extLst>
                    <a:ext uri="{9D8B030D-6E8A-4147-A177-3AD203B41FA5}">
                      <a16:colId xmlns:a16="http://schemas.microsoft.com/office/drawing/2014/main" val="1960513184"/>
                    </a:ext>
                  </a:extLst>
                </a:gridCol>
                <a:gridCol w="1384567">
                  <a:extLst>
                    <a:ext uri="{9D8B030D-6E8A-4147-A177-3AD203B41FA5}">
                      <a16:colId xmlns:a16="http://schemas.microsoft.com/office/drawing/2014/main" val="2199674702"/>
                    </a:ext>
                  </a:extLst>
                </a:gridCol>
                <a:gridCol w="1945398">
                  <a:extLst>
                    <a:ext uri="{9D8B030D-6E8A-4147-A177-3AD203B41FA5}">
                      <a16:colId xmlns:a16="http://schemas.microsoft.com/office/drawing/2014/main" val="1211853432"/>
                    </a:ext>
                  </a:extLst>
                </a:gridCol>
              </a:tblGrid>
              <a:tr h="349847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Titolo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Testo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Immagini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URL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744420"/>
                  </a:ext>
                </a:extLst>
              </a:tr>
              <a:tr h="129395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18/04/2019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Fagioli e spinaci tengono lontano il tumore della vescica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https://www.repubblica.it/oncologia/news/2019/04/18/news/fagioli_e_spinaci_tengono_lontano_il_tumore_della_vescica-224369546/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616273"/>
                  </a:ext>
                </a:extLst>
              </a:tr>
              <a:tr h="112142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17/04/2019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NaN</a:t>
                      </a:r>
                      <a:endParaRPr lang="it-IT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https://www.repubblica.it/salute/dossier/sportello-cuore/2019/04/17/news/pasqua_tavola_cuore-293462268/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311690"/>
                  </a:ext>
                </a:extLst>
              </a:tr>
              <a:tr h="129395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/>
                        <a:t>NaN</a:t>
                      </a:r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Legumi, soia e vegetali: il giusto apporto proteico per proteggere il cuore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https://www.repubblica.it/salute/dossier/sportello-cuore/2019/04/10/news/legumi_soia_vegetali_proteine_cuore-293462258/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961238"/>
                  </a:ext>
                </a:extLst>
              </a:tr>
            </a:tbl>
          </a:graphicData>
        </a:graphic>
      </p:graphicFrame>
      <p:sp>
        <p:nvSpPr>
          <p:cNvPr id="6" name="Ovale 5">
            <a:extLst>
              <a:ext uri="{FF2B5EF4-FFF2-40B4-BE49-F238E27FC236}">
                <a16:creationId xmlns:a16="http://schemas.microsoft.com/office/drawing/2014/main" id="{DE80F907-0089-8CDE-764B-25AA7666DD1E}"/>
              </a:ext>
            </a:extLst>
          </p:cNvPr>
          <p:cNvSpPr/>
          <p:nvPr/>
        </p:nvSpPr>
        <p:spPr>
          <a:xfrm>
            <a:off x="3275856" y="3501008"/>
            <a:ext cx="936104" cy="6120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BC27BAD-0A40-FC12-5C00-5EBD85AE8318}"/>
              </a:ext>
            </a:extLst>
          </p:cNvPr>
          <p:cNvSpPr/>
          <p:nvPr/>
        </p:nvSpPr>
        <p:spPr>
          <a:xfrm>
            <a:off x="1489246" y="4689140"/>
            <a:ext cx="936104" cy="612068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75392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FD82B3EC-C94B-0173-8C43-0727AAB28F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082" y="1293646"/>
            <a:ext cx="8352000" cy="42707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Estrazione News Content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Recupero informazioni mancanti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24CC76A7-B952-9F4F-65AB-E13874C1B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Raccolta dati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31AD2C4-17D8-19B4-6E3D-AAE1F2D4B7F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A9EACB4-271F-B4D5-E6BE-02D4563E307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18</a:t>
            </a:fld>
            <a:endParaRPr lang="it-IT"/>
          </a:p>
        </p:txBody>
      </p:sp>
      <p:graphicFrame>
        <p:nvGraphicFramePr>
          <p:cNvPr id="7" name="Tabella 6">
            <a:extLst>
              <a:ext uri="{FF2B5EF4-FFF2-40B4-BE49-F238E27FC236}">
                <a16:creationId xmlns:a16="http://schemas.microsoft.com/office/drawing/2014/main" id="{039DDFF4-38F6-09F6-C18C-9E5519544C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739140"/>
              </p:ext>
            </p:extLst>
          </p:nvPr>
        </p:nvGraphicFramePr>
        <p:xfrm>
          <a:off x="338949" y="2066837"/>
          <a:ext cx="8499120" cy="4075092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887585">
                  <a:extLst>
                    <a:ext uri="{9D8B030D-6E8A-4147-A177-3AD203B41FA5}">
                      <a16:colId xmlns:a16="http://schemas.microsoft.com/office/drawing/2014/main" val="1005686075"/>
                    </a:ext>
                  </a:extLst>
                </a:gridCol>
                <a:gridCol w="1478105">
                  <a:extLst>
                    <a:ext uri="{9D8B030D-6E8A-4147-A177-3AD203B41FA5}">
                      <a16:colId xmlns:a16="http://schemas.microsoft.com/office/drawing/2014/main" val="1791425166"/>
                    </a:ext>
                  </a:extLst>
                </a:gridCol>
                <a:gridCol w="2085311">
                  <a:extLst>
                    <a:ext uri="{9D8B030D-6E8A-4147-A177-3AD203B41FA5}">
                      <a16:colId xmlns:a16="http://schemas.microsoft.com/office/drawing/2014/main" val="3372579679"/>
                    </a:ext>
                  </a:extLst>
                </a:gridCol>
                <a:gridCol w="718154">
                  <a:extLst>
                    <a:ext uri="{9D8B030D-6E8A-4147-A177-3AD203B41FA5}">
                      <a16:colId xmlns:a16="http://schemas.microsoft.com/office/drawing/2014/main" val="1960513184"/>
                    </a:ext>
                  </a:extLst>
                </a:gridCol>
                <a:gridCol w="1384567">
                  <a:extLst>
                    <a:ext uri="{9D8B030D-6E8A-4147-A177-3AD203B41FA5}">
                      <a16:colId xmlns:a16="http://schemas.microsoft.com/office/drawing/2014/main" val="2199674702"/>
                    </a:ext>
                  </a:extLst>
                </a:gridCol>
                <a:gridCol w="1945398">
                  <a:extLst>
                    <a:ext uri="{9D8B030D-6E8A-4147-A177-3AD203B41FA5}">
                      <a16:colId xmlns:a16="http://schemas.microsoft.com/office/drawing/2014/main" val="1211853432"/>
                    </a:ext>
                  </a:extLst>
                </a:gridCol>
              </a:tblGrid>
              <a:tr h="349847"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Data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Titolo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Testo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Immagini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0" dirty="0">
                          <a:solidFill>
                            <a:schemeClr val="tx1"/>
                          </a:solidFill>
                        </a:rPr>
                        <a:t>URL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9E22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744420"/>
                  </a:ext>
                </a:extLst>
              </a:tr>
              <a:tr h="129395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18/04/2019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Fagioli e spinaci tengono lontano il tumore della vescica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https://www.repubblica.it/oncologia/news/2019/04/18/news/fagioli_e_spinaci_tengono_lontano_il_tumore_della_vescica-224369546/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8616273"/>
                  </a:ext>
                </a:extLst>
              </a:tr>
              <a:tr h="1121426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17/04/2019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Buona Pasqua a tavola, anche per il vostro cuore</a:t>
                      </a:r>
                    </a:p>
                  </a:txBody>
                  <a:tcPr marL="7620" marR="7620" marT="762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https://www.repubblica.it/salute/dossier/sportello-cuore/2019/04/17/news/pasqua_tavola_cuore-293462268/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311690"/>
                  </a:ext>
                </a:extLst>
              </a:tr>
              <a:tr h="1293953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3764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/>
                        <a:t>10/04/2019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Legumi, soia e vegetali: il giusto apporto proteico per proteggere il cuore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Immagine_1.jpg</a:t>
                      </a:r>
                    </a:p>
                    <a:p>
                      <a:pPr algn="ctr"/>
                      <a:r>
                        <a:rPr lang="it-IT" sz="1200" dirty="0"/>
                        <a:t>Immagine_2.jpg</a:t>
                      </a:r>
                    </a:p>
                    <a:p>
                      <a:pPr algn="ctr"/>
                      <a:r>
                        <a:rPr lang="it-IT" sz="1200" dirty="0"/>
                        <a:t>…</a:t>
                      </a:r>
                    </a:p>
                    <a:p>
                      <a:pPr algn="ctr"/>
                      <a:endParaRPr lang="it-IT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/>
                        <a:t>https://www.repubblica.it/salute/dossier/sportello-cuore/2019/04/10/news/legumi_soia_vegetali_proteine_cuore-293462258/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961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93890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6000" y="1827451"/>
            <a:ext cx="8352000" cy="427070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i="1" dirty="0" err="1"/>
              <a:t>authorship</a:t>
            </a:r>
            <a:r>
              <a:rPr lang="it-IT" i="1" dirty="0"/>
              <a:t> </a:t>
            </a:r>
            <a:r>
              <a:rPr lang="it-IT" i="1" dirty="0" err="1"/>
              <a:t>attribution</a:t>
            </a:r>
            <a:endParaRPr lang="it-IT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i="1" dirty="0"/>
              <a:t>fake news </a:t>
            </a:r>
            <a:r>
              <a:rPr lang="it-IT" i="1" dirty="0" err="1"/>
              <a:t>spreader</a:t>
            </a:r>
            <a:r>
              <a:rPr lang="it-IT" i="1" dirty="0"/>
              <a:t> profiling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i="1" dirty="0"/>
              <a:t>fake news </a:t>
            </a:r>
            <a:r>
              <a:rPr lang="it-IT" i="1" dirty="0" err="1"/>
              <a:t>detection</a:t>
            </a:r>
            <a:endParaRPr lang="it-IT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…</a:t>
            </a:r>
          </a:p>
          <a:p>
            <a:endParaRPr lang="it-IT" dirty="0"/>
          </a:p>
          <a:p>
            <a:r>
              <a:rPr lang="it-IT" dirty="0"/>
              <a:t>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Uso di punteggiatura e simboli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Quantità di parole in maiuscolo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Uso di negazioni, avverbi, superlativi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dirty="0"/>
              <a:t>Frequenza d’uso di parolacce ed espressioni offensive</a:t>
            </a:r>
          </a:p>
          <a:p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Feature </a:t>
            </a:r>
            <a:r>
              <a:rPr lang="it-IT" dirty="0" err="1"/>
              <a:t>stilometriche</a:t>
            </a:r>
            <a:r>
              <a:rPr lang="it-IT" dirty="0"/>
              <a:t>, sintattiche e lessicali 1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1160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Rapida proliferazione di fake news sui social media, fonte primaria di accesso alle notizie per i più giovani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Difficoltà a distinguere tra informazioni sanitarie vere e false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Prevenzione della disinformazione giovanile in ambito medico-sanitario in Italia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Contesto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9105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406495C-F30A-B037-BE8D-471BA88A4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Feature </a:t>
            </a:r>
            <a:r>
              <a:rPr lang="it-IT" dirty="0" err="1"/>
              <a:t>stilometriche</a:t>
            </a:r>
            <a:r>
              <a:rPr lang="it-IT" dirty="0"/>
              <a:t>, sintattiche e lessicali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A3981FD0-AC9A-59D0-984D-0678B0F54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AC7388DC-F1A4-D1EF-ADA6-91F4410C317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20</a:t>
            </a:fld>
            <a:endParaRPr lang="it-IT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2F62530-63FB-5DCD-8EF5-CF35DC59F1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540" y="1808820"/>
            <a:ext cx="6156176" cy="613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A5C6D5D-F48A-5016-F60C-533BE25E19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929" y="2518428"/>
            <a:ext cx="4570398" cy="657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0196FCCB-6F6A-BFCF-1D66-590520ADA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73" y="3199750"/>
            <a:ext cx="5004556" cy="121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6CB5227-0773-7E95-218A-483DE6356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4700449"/>
            <a:ext cx="4600575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1A353194-697E-CEE8-6FC0-B79DAECB8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343" y="3837053"/>
            <a:ext cx="3466035" cy="1093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4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31586A5B-95C2-C9EE-202A-6596AC7B1E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Prossime attività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FA53C8-4896-9C85-BEC8-BF1ED97125F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09C9792-303D-0F82-0ED6-859973EE02F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21</a:t>
            </a:fld>
            <a:endParaRPr lang="it-IT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81A76AB7-B3F0-5578-AEB6-204C1CA8EE6A}"/>
              </a:ext>
            </a:extLst>
          </p:cNvPr>
          <p:cNvSpPr/>
          <p:nvPr/>
        </p:nvSpPr>
        <p:spPr>
          <a:xfrm>
            <a:off x="430525" y="1545188"/>
            <a:ext cx="1872208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Estrazione feature su altre risorse</a:t>
            </a:r>
          </a:p>
        </p:txBody>
      </p:sp>
      <p:sp>
        <p:nvSpPr>
          <p:cNvPr id="16" name="Rettangolo con angoli arrotondati 15">
            <a:extLst>
              <a:ext uri="{FF2B5EF4-FFF2-40B4-BE49-F238E27FC236}">
                <a16:creationId xmlns:a16="http://schemas.microsoft.com/office/drawing/2014/main" id="{2D8819A6-2EAB-E377-C9FA-169B78C7E945}"/>
              </a:ext>
            </a:extLst>
          </p:cNvPr>
          <p:cNvSpPr/>
          <p:nvPr/>
        </p:nvSpPr>
        <p:spPr>
          <a:xfrm>
            <a:off x="1511660" y="2630667"/>
            <a:ext cx="2772308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Annotazione manuale/semiautomatica</a:t>
            </a:r>
          </a:p>
        </p:txBody>
      </p:sp>
      <p:sp>
        <p:nvSpPr>
          <p:cNvPr id="17" name="Rettangolo con angoli arrotondati 16">
            <a:extLst>
              <a:ext uri="{FF2B5EF4-FFF2-40B4-BE49-F238E27FC236}">
                <a16:creationId xmlns:a16="http://schemas.microsoft.com/office/drawing/2014/main" id="{2B57EC10-7539-20C4-FBBF-6A6C21A75641}"/>
              </a:ext>
            </a:extLst>
          </p:cNvPr>
          <p:cNvSpPr/>
          <p:nvPr/>
        </p:nvSpPr>
        <p:spPr>
          <a:xfrm>
            <a:off x="3275856" y="3769720"/>
            <a:ext cx="2772308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Test preliminari di modelli di classificazione</a:t>
            </a:r>
          </a:p>
        </p:txBody>
      </p:sp>
      <p:sp>
        <p:nvSpPr>
          <p:cNvPr id="18" name="Rettangolo con angoli arrotondati 17">
            <a:extLst>
              <a:ext uri="{FF2B5EF4-FFF2-40B4-BE49-F238E27FC236}">
                <a16:creationId xmlns:a16="http://schemas.microsoft.com/office/drawing/2014/main" id="{6BC2C1D9-6649-F26E-4B50-469D0A8905ED}"/>
              </a:ext>
            </a:extLst>
          </p:cNvPr>
          <p:cNvSpPr/>
          <p:nvPr/>
        </p:nvSpPr>
        <p:spPr>
          <a:xfrm>
            <a:off x="5364088" y="4932943"/>
            <a:ext cx="2772308" cy="8640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>
                <a:solidFill>
                  <a:schemeClr val="tx1"/>
                </a:solidFill>
              </a:rPr>
              <a:t>Estrazione Social </a:t>
            </a:r>
            <a:r>
              <a:rPr lang="it-IT" dirty="0" err="1">
                <a:solidFill>
                  <a:schemeClr val="tx1"/>
                </a:solidFill>
              </a:rPr>
              <a:t>Context</a:t>
            </a:r>
            <a:endParaRPr lang="it-IT" dirty="0">
              <a:solidFill>
                <a:schemeClr val="tx1"/>
              </a:solidFill>
            </a:endParaRPr>
          </a:p>
        </p:txBody>
      </p:sp>
      <p:cxnSp>
        <p:nvCxnSpPr>
          <p:cNvPr id="20" name="Connettore curvo 19">
            <a:extLst>
              <a:ext uri="{FF2B5EF4-FFF2-40B4-BE49-F238E27FC236}">
                <a16:creationId xmlns:a16="http://schemas.microsoft.com/office/drawing/2014/main" id="{4C757BCB-0A70-CD15-C656-A759B69E81E3}"/>
              </a:ext>
            </a:extLst>
          </p:cNvPr>
          <p:cNvCxnSpPr>
            <a:stCxn id="15" idx="3"/>
            <a:endCxn id="16" idx="0"/>
          </p:cNvCxnSpPr>
          <p:nvPr/>
        </p:nvCxnSpPr>
        <p:spPr>
          <a:xfrm>
            <a:off x="2302733" y="1977236"/>
            <a:ext cx="595081" cy="653431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ttore curvo 20">
            <a:extLst>
              <a:ext uri="{FF2B5EF4-FFF2-40B4-BE49-F238E27FC236}">
                <a16:creationId xmlns:a16="http://schemas.microsoft.com/office/drawing/2014/main" id="{F83CB112-8427-CF07-F607-9CA4403953ED}"/>
              </a:ext>
            </a:extLst>
          </p:cNvPr>
          <p:cNvCxnSpPr>
            <a:cxnSpLocks/>
            <a:stCxn id="16" idx="3"/>
            <a:endCxn id="17" idx="0"/>
          </p:cNvCxnSpPr>
          <p:nvPr/>
        </p:nvCxnSpPr>
        <p:spPr>
          <a:xfrm>
            <a:off x="4283968" y="3062715"/>
            <a:ext cx="378042" cy="70700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nettore curvo 24">
            <a:extLst>
              <a:ext uri="{FF2B5EF4-FFF2-40B4-BE49-F238E27FC236}">
                <a16:creationId xmlns:a16="http://schemas.microsoft.com/office/drawing/2014/main" id="{AD4FA7D4-4613-CF75-14DA-5ED04B6BED44}"/>
              </a:ext>
            </a:extLst>
          </p:cNvPr>
          <p:cNvCxnSpPr>
            <a:stCxn id="17" idx="3"/>
            <a:endCxn id="18" idx="0"/>
          </p:cNvCxnSpPr>
          <p:nvPr/>
        </p:nvCxnSpPr>
        <p:spPr>
          <a:xfrm>
            <a:off x="6048164" y="4201768"/>
            <a:ext cx="702078" cy="731175"/>
          </a:xfrm>
          <a:prstGeom prst="curved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5550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35AD30E0-C859-6357-77E3-61407FAAC1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TRADISAN</a:t>
            </a:r>
            <a:b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</a:br>
            <a:r>
              <a:rPr lang="it-IT" sz="1800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conTRAstare</a:t>
            </a:r>
            <a: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la </a:t>
            </a:r>
            <a:r>
              <a:rPr lang="it-IT" sz="1800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DIsinformazione</a:t>
            </a:r>
            <a: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in ambito </a:t>
            </a:r>
            <a:r>
              <a:rPr lang="it-IT" sz="1800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SANitario</a:t>
            </a:r>
            <a: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tramite fake news </a:t>
            </a:r>
            <a:r>
              <a:rPr lang="it-IT" sz="1800" b="1" i="0" u="none" strike="noStrike" dirty="0" err="1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detection</a:t>
            </a:r>
            <a:r>
              <a:rPr lang="it-IT" sz="1800" b="1" i="0" u="none" strike="noStrike" dirty="0">
                <a:solidFill>
                  <a:schemeClr val="tx1"/>
                </a:solidFill>
                <a:effectLst/>
                <a:latin typeface="Calibri" panose="020F0502020204030204" pitchFamily="34" charset="0"/>
              </a:rPr>
              <a:t> sui social media</a:t>
            </a:r>
            <a:br>
              <a:rPr lang="it-IT" sz="3600" dirty="0"/>
            </a:br>
            <a:br>
              <a:rPr lang="it-IT" sz="3600" dirty="0"/>
            </a:br>
            <a:br>
              <a:rPr lang="it-IT" sz="3600" dirty="0"/>
            </a:br>
            <a:r>
              <a:rPr lang="it-IT" sz="3600" dirty="0"/>
              <a:t>FINE</a:t>
            </a:r>
            <a:br>
              <a:rPr lang="it-IT" sz="3600" dirty="0"/>
            </a:br>
            <a:r>
              <a:rPr lang="it-IT" sz="2400" dirty="0"/>
              <a:t>Grazie per l’attenzione</a:t>
            </a:r>
            <a:endParaRPr lang="it-IT" dirty="0"/>
          </a:p>
        </p:txBody>
      </p:sp>
      <p:sp>
        <p:nvSpPr>
          <p:cNvPr id="7" name="Sottotitolo 6">
            <a:extLst>
              <a:ext uri="{FF2B5EF4-FFF2-40B4-BE49-F238E27FC236}">
                <a16:creationId xmlns:a16="http://schemas.microsoft.com/office/drawing/2014/main" id="{79C0FF84-F793-6AEF-8D45-CA24B229A0C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/>
              <a:t>Luca giordano</a:t>
            </a:r>
          </a:p>
        </p:txBody>
      </p:sp>
      <p:sp>
        <p:nvSpPr>
          <p:cNvPr id="8" name="Segnaposto testo 7">
            <a:extLst>
              <a:ext uri="{FF2B5EF4-FFF2-40B4-BE49-F238E27FC236}">
                <a16:creationId xmlns:a16="http://schemas.microsoft.com/office/drawing/2014/main" id="{8F495C31-6185-2C73-D1E3-0242BBC5A99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E5F538F-EA85-D0A5-519A-C77BB7E3ED5F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45238"/>
            <a:ext cx="6769100" cy="458787"/>
          </a:xfrm>
        </p:spPr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1E0C088-DBC2-F1FD-8631-D838D5260E8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701088" y="6345238"/>
            <a:ext cx="442912" cy="458787"/>
          </a:xfrm>
        </p:spPr>
        <p:txBody>
          <a:bodyPr/>
          <a:lstStyle/>
          <a:p>
            <a:fld id="{0E193EB6-7997-46F5-9BC5-814C63D672B3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38796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CAB08F9-8710-1BEA-99EA-94FE36FD2B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Sviluppo di TRADISAN: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risorsa linguistica multimodale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lingua italiana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ambito medico-sanitario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t-IT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sistema di classificazione automatica granulare di notizie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dirty="0"/>
              <a:t>liberamente accessibile dall’utente finale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E373511-41E1-48BE-2DC9-6CE93607EC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Obiettivi 1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F8223BA-8FD9-0589-34EC-86480C4BCDD9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5C9302A-DAC0-0B73-03A1-00A05D11A79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8466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7127002A-9B09-E391-9074-4D04442AEE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580286"/>
            <a:ext cx="4248472" cy="73429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Contribuire alla community GÉANT tramite la rete GARR</a:t>
            </a:r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165E08AE-4972-5174-24E5-E76756A25C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/>
              <a:t>Obiettivi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FFEDB0F-642F-2B7F-EC05-B1F783A45CA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DC6FDC2A-310E-CF4C-9197-0B97AC45C2A2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4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E7E9277B-3A05-B7AA-F99C-8CAFC063AC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49969"/>
            <a:ext cx="3800475" cy="2228850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FEAB0145-7BC3-13DE-5E10-3F120B8314F4}"/>
              </a:ext>
            </a:extLst>
          </p:cNvPr>
          <p:cNvSpPr txBox="1"/>
          <p:nvPr/>
        </p:nvSpPr>
        <p:spPr>
          <a:xfrm>
            <a:off x="5256076" y="1575911"/>
            <a:ext cx="3492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800" dirty="0"/>
              <a:t>Contribuire allo sviluppo di risorse linguistiche per l’italiano disponibili sull’infrastruttura CLARIN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6D79965-26C1-577E-0414-00E2E245DC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606" y="2852936"/>
            <a:ext cx="2372704" cy="302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91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396000" y="1633552"/>
            <a:ext cx="8352000" cy="4270707"/>
          </a:xfrm>
        </p:spPr>
        <p:txBody>
          <a:bodyPr>
            <a:normAutofit/>
          </a:bodyPr>
          <a:lstStyle/>
          <a:p>
            <a:r>
              <a:rPr lang="it-IT" sz="2400" i="1" dirty="0" err="1"/>
              <a:t>Fact</a:t>
            </a:r>
            <a:r>
              <a:rPr lang="it-IT" sz="2400" i="1" dirty="0"/>
              <a:t> checking</a:t>
            </a: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 err="1"/>
              <a:t>Related</a:t>
            </a:r>
            <a:r>
              <a:rPr lang="it-IT" dirty="0"/>
              <a:t> Work 1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5</a:t>
            </a:fld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600B751-8D9E-6FA8-A57F-BFCAFA7D3D65}"/>
              </a:ext>
            </a:extLst>
          </p:cNvPr>
          <p:cNvSpPr txBox="1"/>
          <p:nvPr/>
        </p:nvSpPr>
        <p:spPr>
          <a:xfrm>
            <a:off x="2306103" y="1607940"/>
            <a:ext cx="20522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automatico</a:t>
            </a:r>
            <a:endParaRPr lang="it-IT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969A946-1CB4-5DA8-811F-3673113966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217" y="2326210"/>
            <a:ext cx="6624228" cy="3312114"/>
          </a:xfrm>
          <a:prstGeom prst="rect">
            <a:avLst/>
          </a:prstGeom>
        </p:spPr>
      </p:pic>
      <p:pic>
        <p:nvPicPr>
          <p:cNvPr id="10" name="Immagine 9" descr="Immagine che contiene testo&#10;&#10;Descrizione generata automaticamente">
            <a:extLst>
              <a:ext uri="{FF2B5EF4-FFF2-40B4-BE49-F238E27FC236}">
                <a16:creationId xmlns:a16="http://schemas.microsoft.com/office/drawing/2014/main" id="{37A4A5CB-CD00-8E33-F8E0-DD539B9571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16" y="2234121"/>
            <a:ext cx="3564395" cy="427070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magine 11" descr="Immagine che contiene testo&#10;&#10;Descrizione generata automaticamente">
            <a:extLst>
              <a:ext uri="{FF2B5EF4-FFF2-40B4-BE49-F238E27FC236}">
                <a16:creationId xmlns:a16="http://schemas.microsoft.com/office/drawing/2014/main" id="{AFB70F12-8C89-079E-53D4-5B1A5672F9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473" y="953741"/>
            <a:ext cx="3471527" cy="418391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magine 13" descr="Immagine che contiene testo&#10;&#10;Descrizione generata automaticamente">
            <a:extLst>
              <a:ext uri="{FF2B5EF4-FFF2-40B4-BE49-F238E27FC236}">
                <a16:creationId xmlns:a16="http://schemas.microsoft.com/office/drawing/2014/main" id="{B64AF19A-2408-AC73-F94A-CCF91CA63F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6103" y="3220253"/>
            <a:ext cx="3941764" cy="383479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509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>
            <a:extLst>
              <a:ext uri="{FF2B5EF4-FFF2-40B4-BE49-F238E27FC236}">
                <a16:creationId xmlns:a16="http://schemas.microsoft.com/office/drawing/2014/main" id="{EE974F7A-745B-20D3-13FE-9F217F0189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 err="1"/>
              <a:t>Related</a:t>
            </a:r>
            <a:r>
              <a:rPr lang="it-IT" dirty="0"/>
              <a:t> Work 2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2FB0051-C739-0CD5-3D3A-630A0A477AB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4CE7BCED-C51B-126C-9CDC-9FA9B84612F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6</a:t>
            </a:fld>
            <a:endParaRPr lang="it-IT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C932F07-B660-4F1E-2CA2-BC29D73D4A31}"/>
              </a:ext>
            </a:extLst>
          </p:cNvPr>
          <p:cNvSpPr txBox="1"/>
          <p:nvPr/>
        </p:nvSpPr>
        <p:spPr>
          <a:xfrm>
            <a:off x="854094" y="2619226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Politica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BD64924F-3ACF-3BC6-A4CF-E2BAA070576D}"/>
              </a:ext>
            </a:extLst>
          </p:cNvPr>
          <p:cNvSpPr txBox="1"/>
          <p:nvPr/>
        </p:nvSpPr>
        <p:spPr>
          <a:xfrm>
            <a:off x="4319972" y="4490493"/>
            <a:ext cx="14761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Medicina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169E8BF2-1DFA-69A1-2629-3A1EE857C5C2}"/>
              </a:ext>
            </a:extLst>
          </p:cNvPr>
          <p:cNvSpPr txBox="1"/>
          <p:nvPr/>
        </p:nvSpPr>
        <p:spPr>
          <a:xfrm>
            <a:off x="2719790" y="5093049"/>
            <a:ext cx="11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Sanità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F088FD76-F18C-C096-729D-1F89F3BB3AB7}"/>
              </a:ext>
            </a:extLst>
          </p:cNvPr>
          <p:cNvSpPr txBox="1"/>
          <p:nvPr/>
        </p:nvSpPr>
        <p:spPr>
          <a:xfrm>
            <a:off x="3962353" y="276966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Salute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10F243E4-E34C-3898-09C5-4F8DD4271F9E}"/>
              </a:ext>
            </a:extLst>
          </p:cNvPr>
          <p:cNvSpPr txBox="1"/>
          <p:nvPr/>
        </p:nvSpPr>
        <p:spPr>
          <a:xfrm>
            <a:off x="7015711" y="2517810"/>
            <a:ext cx="1870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Attualità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EC7FD52-4B0C-B199-03D0-AF545D718BA5}"/>
              </a:ext>
            </a:extLst>
          </p:cNvPr>
          <p:cNvSpPr txBox="1"/>
          <p:nvPr/>
        </p:nvSpPr>
        <p:spPr>
          <a:xfrm>
            <a:off x="1645185" y="3624219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Economia &amp; Affari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B0D39AF2-4B93-B7F6-6C4E-69F9BBD73A52}"/>
              </a:ext>
            </a:extLst>
          </p:cNvPr>
          <p:cNvSpPr txBox="1"/>
          <p:nvPr/>
        </p:nvSpPr>
        <p:spPr>
          <a:xfrm>
            <a:off x="6304108" y="52856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Gossip</a:t>
            </a: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2DDA94B-6DF0-E608-F364-83ADEB8B11ED}"/>
              </a:ext>
            </a:extLst>
          </p:cNvPr>
          <p:cNvSpPr txBox="1"/>
          <p:nvPr/>
        </p:nvSpPr>
        <p:spPr>
          <a:xfrm>
            <a:off x="858049" y="4514898"/>
            <a:ext cx="1116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Sport</a:t>
            </a:r>
          </a:p>
        </p:txBody>
      </p:sp>
      <p:sp>
        <p:nvSpPr>
          <p:cNvPr id="14" name="Ovale 13">
            <a:extLst>
              <a:ext uri="{FF2B5EF4-FFF2-40B4-BE49-F238E27FC236}">
                <a16:creationId xmlns:a16="http://schemas.microsoft.com/office/drawing/2014/main" id="{6494C324-2027-8466-E184-7A7A734CCA35}"/>
              </a:ext>
            </a:extLst>
          </p:cNvPr>
          <p:cNvSpPr/>
          <p:nvPr/>
        </p:nvSpPr>
        <p:spPr>
          <a:xfrm>
            <a:off x="3749514" y="2658420"/>
            <a:ext cx="1296144" cy="6144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Ovale 14">
            <a:extLst>
              <a:ext uri="{FF2B5EF4-FFF2-40B4-BE49-F238E27FC236}">
                <a16:creationId xmlns:a16="http://schemas.microsoft.com/office/drawing/2014/main" id="{D7521DA3-FF97-CE3D-257A-8D7378ADEECE}"/>
              </a:ext>
            </a:extLst>
          </p:cNvPr>
          <p:cNvSpPr/>
          <p:nvPr/>
        </p:nvSpPr>
        <p:spPr>
          <a:xfrm>
            <a:off x="4206250" y="4392352"/>
            <a:ext cx="1296144" cy="6144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" name="Ovale 15">
            <a:extLst>
              <a:ext uri="{FF2B5EF4-FFF2-40B4-BE49-F238E27FC236}">
                <a16:creationId xmlns:a16="http://schemas.microsoft.com/office/drawing/2014/main" id="{B08D049A-8ED3-2396-E392-004C5E7EFDF5}"/>
              </a:ext>
            </a:extLst>
          </p:cNvPr>
          <p:cNvSpPr/>
          <p:nvPr/>
        </p:nvSpPr>
        <p:spPr>
          <a:xfrm>
            <a:off x="2473277" y="5004722"/>
            <a:ext cx="1296144" cy="614424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015AE36-35C2-DC5C-D119-1195596F5CED}"/>
              </a:ext>
            </a:extLst>
          </p:cNvPr>
          <p:cNvSpPr txBox="1"/>
          <p:nvPr/>
        </p:nvSpPr>
        <p:spPr>
          <a:xfrm>
            <a:off x="5688124" y="3495159"/>
            <a:ext cx="161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Tecnologia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17F58C1-B765-80FE-00E7-6B237293118B}"/>
              </a:ext>
            </a:extLst>
          </p:cNvPr>
          <p:cNvSpPr txBox="1"/>
          <p:nvPr/>
        </p:nvSpPr>
        <p:spPr>
          <a:xfrm>
            <a:off x="6950191" y="433820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Cronaca</a:t>
            </a:r>
          </a:p>
        </p:txBody>
      </p:sp>
      <p:pic>
        <p:nvPicPr>
          <p:cNvPr id="20" name="Immagine 19">
            <a:extLst>
              <a:ext uri="{FF2B5EF4-FFF2-40B4-BE49-F238E27FC236}">
                <a16:creationId xmlns:a16="http://schemas.microsoft.com/office/drawing/2014/main" id="{66B68DC5-A19A-AB17-9D1F-6C6C9352A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9335" y="2490244"/>
            <a:ext cx="3048201" cy="3128902"/>
          </a:xfrm>
          <a:prstGeom prst="rect">
            <a:avLst/>
          </a:prstGeom>
        </p:spPr>
      </p:pic>
      <p:sp>
        <p:nvSpPr>
          <p:cNvPr id="23" name="Rettangolo con angoli arrotondati 22">
            <a:extLst>
              <a:ext uri="{FF2B5EF4-FFF2-40B4-BE49-F238E27FC236}">
                <a16:creationId xmlns:a16="http://schemas.microsoft.com/office/drawing/2014/main" id="{76E23FF7-3278-2806-5B0A-02C40CF4617F}"/>
              </a:ext>
            </a:extLst>
          </p:cNvPr>
          <p:cNvSpPr/>
          <p:nvPr/>
        </p:nvSpPr>
        <p:spPr>
          <a:xfrm>
            <a:off x="218794" y="2168860"/>
            <a:ext cx="8706411" cy="363640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0CB58E6-3EF0-F001-5C65-DB01B399C4CA}"/>
              </a:ext>
            </a:extLst>
          </p:cNvPr>
          <p:cNvSpPr txBox="1"/>
          <p:nvPr/>
        </p:nvSpPr>
        <p:spPr>
          <a:xfrm>
            <a:off x="359532" y="1552497"/>
            <a:ext cx="745353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/>
              <a:t>Definizione del dominio e del contesto di veicolazione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787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 animBg="1"/>
      <p:bldP spid="15" grpId="0" animBg="1"/>
      <p:bldP spid="16" grpId="0" animBg="1"/>
      <p:bldP spid="17" grpId="0"/>
      <p:bldP spid="22" grpId="0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2D9C22E7-531E-97B9-5560-8DE7DA489E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Individuazione delle fonti esterne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EBB21502-E56D-2AAD-89CC-B5B3B96CC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 err="1"/>
              <a:t>Related</a:t>
            </a:r>
            <a:r>
              <a:rPr lang="it-IT" dirty="0"/>
              <a:t> Work 3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B9F76D2-1877-4487-A7F9-D0A8575E7A6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F0E1B88-4EA2-7F74-9887-6FE2374B57C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7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7F5DB91C-E448-EC03-C476-16A817F719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8" y="2276872"/>
            <a:ext cx="5557490" cy="1728075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FB773C3C-71F5-B170-B0FA-9C2EAEAD1F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736" y="4184032"/>
            <a:ext cx="5224413" cy="1728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51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56B4CB64-F4A6-0C60-F007-DB2F78F71F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Identificazione delle caratteristiche (</a:t>
            </a:r>
            <a:r>
              <a:rPr lang="it-IT" sz="2000" i="1" dirty="0"/>
              <a:t>features</a:t>
            </a:r>
            <a:r>
              <a:rPr lang="it-IT" sz="2000" dirty="0"/>
              <a:t>) rilevanti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FE47FD7F-3AF9-4FCF-F6F7-4377308A9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 err="1"/>
              <a:t>Related</a:t>
            </a:r>
            <a:r>
              <a:rPr lang="it-IT" dirty="0"/>
              <a:t> Work 4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CE06609-5BCC-F4D9-7062-8A8CE5AB9903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2187623-4FF4-6124-F10A-2B90F32FC18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8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A2D3629-4611-9B5A-96AA-7C8A84A0A3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6361" y="2205878"/>
            <a:ext cx="6610350" cy="37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89891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4F480484-A0B0-8B73-9AA3-C7FFC1AC9F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00" y="1580285"/>
            <a:ext cx="9051110" cy="427070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Creazione dataset specifico di dominio e lingua per algoritmi </a:t>
            </a:r>
            <a:r>
              <a:rPr lang="it-IT" sz="2000" i="1" dirty="0"/>
              <a:t>machine learning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/>
              <a:t>Addestramento di sistemi per il riconoscimento automatico delle fake news</a:t>
            </a:r>
          </a:p>
          <a:p>
            <a:endParaRPr lang="it-IT" dirty="0"/>
          </a:p>
        </p:txBody>
      </p:sp>
      <p:sp>
        <p:nvSpPr>
          <p:cNvPr id="3" name="Titolo 2">
            <a:extLst>
              <a:ext uri="{FF2B5EF4-FFF2-40B4-BE49-F238E27FC236}">
                <a16:creationId xmlns:a16="http://schemas.microsoft.com/office/drawing/2014/main" id="{BA93D3E4-DBA8-C3B7-9598-79291DE88C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0890" y="731985"/>
            <a:ext cx="9144000" cy="460502"/>
          </a:xfrm>
        </p:spPr>
        <p:txBody>
          <a:bodyPr/>
          <a:lstStyle/>
          <a:p>
            <a:r>
              <a:rPr lang="it-IT" dirty="0" err="1"/>
              <a:t>Related</a:t>
            </a:r>
            <a:r>
              <a:rPr lang="it-IT" dirty="0"/>
              <a:t> Work 5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42A6726-E766-F96D-A578-062A7E42AEB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it-IT" dirty="0"/>
              <a:t>Luca Giordano // Borsisti Day 2023 // 27/02/2023</a:t>
            </a:r>
            <a:endParaRPr lang="it-IT" i="1" dirty="0">
              <a:solidFill>
                <a:srgbClr val="FF0000"/>
              </a:solidFill>
            </a:endParaRPr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7F112BD-76C0-B4F0-0542-D4C215225006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E193EB6-7997-46F5-9BC5-814C63D672B3}" type="slidenum">
              <a:rPr lang="it-IT" smtClean="0"/>
              <a:t>9</a:t>
            </a:fld>
            <a:endParaRPr lang="it-IT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89FD029-6220-07DD-3CD1-374C803CB2A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71" y="2689752"/>
            <a:ext cx="5762363" cy="3241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948953617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889A19CD-8792-4649-B238-591E4FFD8D38}" vid="{21FC4A57-BD20-4559-9B55-C76A01368ACA}"/>
    </a:ext>
  </a:ext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1087</Words>
  <Application>Microsoft Office PowerPoint</Application>
  <PresentationFormat>Presentazione su schermo (4:3)</PresentationFormat>
  <Paragraphs>243</Paragraphs>
  <Slides>22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Arial</vt:lpstr>
      <vt:lpstr>Calibri</vt:lpstr>
      <vt:lpstr>Rockwell</vt:lpstr>
      <vt:lpstr>Segoe UI Semilight</vt:lpstr>
      <vt:lpstr>Tahoma</vt:lpstr>
      <vt:lpstr>1_Tema di Office</vt:lpstr>
      <vt:lpstr>TRADISAN – conTRAstare la DIsinformazione in ambito SANitario tramite fake news detection sui social media</vt:lpstr>
      <vt:lpstr>Contesto</vt:lpstr>
      <vt:lpstr>Obiettivi 1</vt:lpstr>
      <vt:lpstr>Obiettivi 2</vt:lpstr>
      <vt:lpstr>Related Work 1</vt:lpstr>
      <vt:lpstr>Related Work 2</vt:lpstr>
      <vt:lpstr>Related Work 3</vt:lpstr>
      <vt:lpstr>Related Work 4</vt:lpstr>
      <vt:lpstr>Related Work 5</vt:lpstr>
      <vt:lpstr>Metodologia</vt:lpstr>
      <vt:lpstr>Attività primo trimestre  </vt:lpstr>
      <vt:lpstr>Stato dell’arte di dominio 1</vt:lpstr>
      <vt:lpstr>Stato dell’arte di dominio 2</vt:lpstr>
      <vt:lpstr>Risorse linguistiche disponibili</vt:lpstr>
      <vt:lpstr>Schemi di annotazione</vt:lpstr>
      <vt:lpstr>Raccolta dati 1</vt:lpstr>
      <vt:lpstr>Raccolta dati 2</vt:lpstr>
      <vt:lpstr>Raccolta dati 2</vt:lpstr>
      <vt:lpstr>Feature stilometriche, sintattiche e lessicali 1</vt:lpstr>
      <vt:lpstr>Feature stilometriche, sintattiche e lessicali 2</vt:lpstr>
      <vt:lpstr>Prossime attività</vt:lpstr>
      <vt:lpstr>TRADISAN conTRAstare la DIsinformazione in ambito SANitario tramite fake news detection sui social media   FINE Grazie per l’attenzione</vt:lpstr>
    </vt:vector>
  </TitlesOfParts>
  <Company>Presentation Magazine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Coloured swirls template</dc:title>
  <dc:creator>Presentation Magazine</dc:creator>
  <cp:lastModifiedBy>Luca Giordano</cp:lastModifiedBy>
  <cp:revision>182</cp:revision>
  <dcterms:modified xsi:type="dcterms:W3CDTF">2023-02-24T17:28:41Z</dcterms:modified>
</cp:coreProperties>
</file>