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636" r:id="rId1"/>
  </p:sldMasterIdLst>
  <p:notesMasterIdLst>
    <p:notesMasterId r:id="rId31"/>
  </p:notesMasterIdLst>
  <p:handoutMasterIdLst>
    <p:handoutMasterId r:id="rId32"/>
  </p:handoutMasterIdLst>
  <p:sldIdLst>
    <p:sldId id="256" r:id="rId2"/>
    <p:sldId id="282" r:id="rId3"/>
    <p:sldId id="260" r:id="rId4"/>
    <p:sldId id="273" r:id="rId5"/>
    <p:sldId id="257" r:id="rId6"/>
    <p:sldId id="264" r:id="rId7"/>
    <p:sldId id="258" r:id="rId8"/>
    <p:sldId id="277" r:id="rId9"/>
    <p:sldId id="276" r:id="rId10"/>
    <p:sldId id="268" r:id="rId11"/>
    <p:sldId id="281" r:id="rId12"/>
    <p:sldId id="286" r:id="rId13"/>
    <p:sldId id="269" r:id="rId14"/>
    <p:sldId id="270" r:id="rId15"/>
    <p:sldId id="262" r:id="rId16"/>
    <p:sldId id="265" r:id="rId17"/>
    <p:sldId id="279" r:id="rId18"/>
    <p:sldId id="283" r:id="rId19"/>
    <p:sldId id="280" r:id="rId20"/>
    <p:sldId id="284" r:id="rId21"/>
    <p:sldId id="266" r:id="rId22"/>
    <p:sldId id="271" r:id="rId23"/>
    <p:sldId id="272" r:id="rId24"/>
    <p:sldId id="275" r:id="rId25"/>
    <p:sldId id="263" r:id="rId26"/>
    <p:sldId id="261" r:id="rId27"/>
    <p:sldId id="287" r:id="rId28"/>
    <p:sldId id="259" r:id="rId29"/>
    <p:sldId id="288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orient="horz" pos="1638" userDrawn="1">
          <p15:clr>
            <a:srgbClr val="A4A3A4"/>
          </p15:clr>
        </p15:guide>
        <p15:guide id="3">
          <p15:clr>
            <a:srgbClr val="A4A3A4"/>
          </p15:clr>
        </p15:guide>
        <p15:guide id="4" pos="54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2E40A"/>
    <a:srgbClr val="BFE828"/>
    <a:srgbClr val="090E19"/>
    <a:srgbClr val="4D1BF5"/>
    <a:srgbClr val="F2FDF7"/>
    <a:srgbClr val="5D7E9D"/>
    <a:srgbClr val="FFFDB5"/>
    <a:srgbClr val="FFE95C"/>
    <a:srgbClr val="800040"/>
    <a:srgbClr val="FF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660"/>
  </p:normalViewPr>
  <p:slideViewPr>
    <p:cSldViewPr snapToGrid="0">
      <p:cViewPr varScale="1">
        <p:scale>
          <a:sx n="93" d="100"/>
          <a:sy n="93" d="100"/>
        </p:scale>
        <p:origin x="1077" y="60"/>
      </p:cViewPr>
      <p:guideLst>
        <p:guide orient="horz" pos="4319"/>
        <p:guide orient="horz" pos="1638"/>
        <p:guide/>
        <p:guide pos="547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D6D13C5-CF6F-41C2-8287-70C39B1247AC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3058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F7B5C69-0119-40A7-8BEF-0CCA2D6AD81F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2298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F7B5C69-0119-40A7-8BEF-0CCA2D6AD81F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8061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F7B5C69-0119-40A7-8BEF-0CCA2D6AD81F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3044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bg bwMode="inv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13214E3A-D143-754E-9BA2-8F7E25FC7333}"/>
              </a:ext>
            </a:extLst>
          </p:cNvPr>
          <p:cNvSpPr txBox="1"/>
          <p:nvPr userDrawn="1"/>
        </p:nvSpPr>
        <p:spPr>
          <a:xfrm>
            <a:off x="433040" y="1166274"/>
            <a:ext cx="8566236" cy="302433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2086" y="2384884"/>
            <a:ext cx="5736473" cy="1704189"/>
          </a:xfrm>
          <a:solidFill>
            <a:schemeClr val="bg1"/>
          </a:solidFill>
          <a:ln>
            <a:noFill/>
          </a:ln>
        </p:spPr>
        <p:txBody>
          <a:bodyPr wrap="square" lIns="180000" tIns="180000" rIns="180000" bIns="180000" anchor="b" anchorCtr="0">
            <a:noAutofit/>
          </a:bodyPr>
          <a:lstStyle>
            <a:lvl1pPr algn="l">
              <a:defRPr sz="2800" b="1">
                <a:solidFill>
                  <a:schemeClr val="tx2">
                    <a:lumMod val="50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33040" y="584684"/>
            <a:ext cx="5736473" cy="485626"/>
          </a:xfrm>
          <a:solidFill>
            <a:srgbClr val="B4E402"/>
          </a:solidFill>
        </p:spPr>
        <p:txBody>
          <a:bodyPr wrap="square" lIns="180000" tIns="72000" rIns="180000" bIns="72000" anchor="ctr" anchorCtr="0">
            <a:noAutofit/>
          </a:bodyPr>
          <a:lstStyle>
            <a:lvl1pPr marL="0" indent="0" algn="l">
              <a:buNone/>
              <a:defRPr sz="1800" cap="all" baseline="0"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Nome cognome</a:t>
            </a:r>
            <a:endParaRPr lang="en-US"/>
          </a:p>
        </p:txBody>
      </p:sp>
      <p:sp>
        <p:nvSpPr>
          <p:cNvPr id="9" name="Segnaposto testo 8"/>
          <p:cNvSpPr>
            <a:spLocks noGrp="1"/>
          </p:cNvSpPr>
          <p:nvPr>
            <p:ph type="body" sz="quarter" idx="11" hasCustomPrompt="1"/>
          </p:nvPr>
        </p:nvSpPr>
        <p:spPr bwMode="ltGray">
          <a:xfrm>
            <a:off x="433040" y="6116350"/>
            <a:ext cx="1191352" cy="313932"/>
          </a:xfrm>
          <a:solidFill>
            <a:srgbClr val="152139"/>
          </a:solidFill>
        </p:spPr>
        <p:txBody>
          <a:bodyPr wrap="none">
            <a:spAutoFit/>
          </a:bodyPr>
          <a:lstStyle>
            <a:lvl1pPr marL="0" indent="0">
              <a:buNone/>
              <a:defRPr lang="it-IT" sz="1600" kern="1200" dirty="0">
                <a:solidFill>
                  <a:schemeClr val="bg1"/>
                </a:solidFill>
                <a:latin typeface="Rockwell" panose="02060603020205020403" pitchFamily="18" charset="0"/>
                <a:ea typeface="+mn-ea"/>
                <a:cs typeface="+mn-cs"/>
              </a:defRPr>
            </a:lvl1pPr>
          </a:lstStyle>
          <a:p>
            <a:pPr lvl="0"/>
            <a:r>
              <a:rPr lang="it-IT"/>
              <a:t>27/02/2023</a:t>
            </a:r>
          </a:p>
        </p:txBody>
      </p:sp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1625" y="1083489"/>
            <a:ext cx="3107121" cy="3107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472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580285"/>
            <a:ext cx="8352000" cy="4270707"/>
          </a:xfrm>
        </p:spPr>
        <p:txBody>
          <a:bodyPr/>
          <a:lstStyle>
            <a:lvl1pPr marL="0" indent="0">
              <a:buNone/>
              <a:defRPr sz="20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360000" indent="-180000">
              <a:defRPr sz="20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720000" indent="-180000">
              <a:defRPr sz="18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080000" indent="-180000">
              <a:defRPr sz="16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440000" indent="-180000">
              <a:defRPr sz="16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/>
          </a:p>
        </p:txBody>
      </p:sp>
      <p:sp>
        <p:nvSpPr>
          <p:cNvPr id="8" name="Titolo 7"/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848300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9" name="Segnaposto piè di pagina 8"/>
          <p:cNvSpPr>
            <a:spLocks noGrp="1"/>
          </p:cNvSpPr>
          <p:nvPr>
            <p:ph type="ftr" sz="quarter" idx="13"/>
          </p:nvPr>
        </p:nvSpPr>
        <p:spPr>
          <a:xfrm>
            <a:off x="72000" y="6345324"/>
            <a:ext cx="6768000" cy="458676"/>
          </a:xfrm>
          <a:solidFill>
            <a:srgbClr val="B4E402">
              <a:alpha val="85000"/>
            </a:srgbClr>
          </a:solidFill>
        </p:spPr>
        <p:txBody>
          <a:bodyPr/>
          <a:lstStyle/>
          <a:p>
            <a:r>
              <a:rPr lang="it-IT"/>
              <a:t>Nome Cognome // Borsisti </a:t>
            </a:r>
            <a:r>
              <a:rPr lang="it-IT" err="1"/>
              <a:t>Day</a:t>
            </a:r>
            <a:r>
              <a:rPr lang="it-IT"/>
              <a:t> 2023 // 27/02/2023 (da Inserisci «piè di pagina»)</a:t>
            </a:r>
            <a:endParaRPr lang="it-IT" i="1">
              <a:solidFill>
                <a:srgbClr val="FF0000"/>
              </a:solidFill>
            </a:endParaRPr>
          </a:p>
        </p:txBody>
      </p:sp>
      <p:sp>
        <p:nvSpPr>
          <p:cNvPr id="10" name="Segnaposto numero diapositiva 9"/>
          <p:cNvSpPr>
            <a:spLocks noGrp="1"/>
          </p:cNvSpPr>
          <p:nvPr>
            <p:ph type="sldNum" sz="quarter" idx="14"/>
          </p:nvPr>
        </p:nvSpPr>
        <p:spPr>
          <a:xfrm>
            <a:off x="6912000" y="6345324"/>
            <a:ext cx="442800" cy="458676"/>
          </a:xfrm>
        </p:spPr>
        <p:txBody>
          <a:bodyPr/>
          <a:lstStyle/>
          <a:p>
            <a:fld id="{0E193EB6-7997-46F5-9BC5-814C63D672B3}" type="slidenum">
              <a:rPr lang="it-IT" smtClean="0"/>
              <a:t>‹N›</a:t>
            </a:fld>
            <a:endParaRPr lang="it-IT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9589BD9F-10B3-964A-9454-295AC41333E1}"/>
              </a:ext>
            </a:extLst>
          </p:cNvPr>
          <p:cNvSpPr/>
          <p:nvPr userDrawn="1"/>
        </p:nvSpPr>
        <p:spPr>
          <a:xfrm>
            <a:off x="2339752" y="148514"/>
            <a:ext cx="5351145" cy="461665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1200" b="1" i="0" kern="120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Albertus Medium" charset="0"/>
                <a:cs typeface="Arial" panose="020B0604020202020204" pitchFamily="34" charset="0"/>
              </a:rPr>
              <a:t>GIORNATA DI INCONTRO BORSE DI STUDIO GARR “ORIO CARLINI” </a:t>
            </a:r>
          </a:p>
          <a:p>
            <a:pPr algn="ctr"/>
            <a:r>
              <a:rPr lang="it-IT" sz="1200" b="1" i="0" kern="120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Albertus Medium" charset="0"/>
                <a:cs typeface="Arial" panose="020B0604020202020204" pitchFamily="34" charset="0"/>
              </a:rPr>
              <a:t>BORSISTI DAY 2023</a:t>
            </a:r>
            <a:endParaRPr lang="it-IT" sz="1200" b="1" i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Albertus Medium" charset="0"/>
              <a:cs typeface="Arial" panose="020B0604020202020204" pitchFamily="34" charset="0"/>
            </a:endParaRP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DE2B132E-EEC0-424F-8225-C47C2F8835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890" y="0"/>
            <a:ext cx="1260140" cy="736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428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12000" y="6345324"/>
            <a:ext cx="442800" cy="458676"/>
          </a:xfrm>
          <a:solidFill>
            <a:schemeClr val="bg1"/>
          </a:solidFill>
          <a:ln>
            <a:solidFill>
              <a:srgbClr val="B4E402"/>
            </a:solidFill>
          </a:ln>
        </p:spPr>
        <p:txBody>
          <a:bodyPr anchor="ctr" anchorCtr="1"/>
          <a:lstStyle>
            <a:lvl1pPr>
              <a:defRPr lang="it-IT" sz="1200" kern="1200" smtClean="0">
                <a:solidFill>
                  <a:srgbClr val="152139"/>
                </a:solidFill>
                <a:latin typeface="Rockwell" panose="02060603020205020403" pitchFamily="18" charset="0"/>
                <a:ea typeface="+mn-ea"/>
                <a:cs typeface="+mn-cs"/>
              </a:defRPr>
            </a:lvl1pPr>
          </a:lstStyle>
          <a:p>
            <a:fld id="{0E193EB6-7997-46F5-9BC5-814C63D672B3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3"/>
          </p:nvPr>
        </p:nvSpPr>
        <p:spPr>
          <a:xfrm>
            <a:off x="72000" y="6345324"/>
            <a:ext cx="6768000" cy="458676"/>
          </a:xfrm>
        </p:spPr>
        <p:txBody>
          <a:bodyPr/>
          <a:lstStyle/>
          <a:p>
            <a:r>
              <a:rPr lang="it-IT"/>
              <a:t>Nome Cognome // Evento // 27/02/2023 (da Inserisci «piè di pagina»)</a:t>
            </a:r>
            <a:endParaRPr lang="it-IT" i="1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4381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711676"/>
            <a:ext cx="9144000" cy="460800"/>
          </a:xfrm>
          <a:prstGeom prst="rect">
            <a:avLst/>
          </a:prstGeom>
          <a:ln w="12700">
            <a:gradFill>
              <a:gsLst>
                <a:gs pos="96000">
                  <a:schemeClr val="tx1">
                    <a:alpha val="0"/>
                  </a:schemeClr>
                </a:gs>
                <a:gs pos="100000">
                  <a:srgbClr val="152139"/>
                </a:gs>
              </a:gsLst>
              <a:lin ang="5400000" scaled="1"/>
            </a:gradFill>
          </a:ln>
        </p:spPr>
        <p:txBody>
          <a:bodyPr vert="horz" lIns="504000" tIns="36000" rIns="360000" bIns="36000" rtlCol="0" anchor="t" anchorCtr="0">
            <a:spAutoFit/>
          </a:bodyPr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6000" y="1188000"/>
            <a:ext cx="8352000" cy="435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000" y="6345324"/>
            <a:ext cx="6768000" cy="458676"/>
          </a:xfrm>
          <a:prstGeom prst="rect">
            <a:avLst/>
          </a:prstGeom>
          <a:solidFill>
            <a:srgbClr val="CCE402"/>
          </a:solidFill>
        </p:spPr>
        <p:txBody>
          <a:bodyPr vert="horz" lIns="91440" tIns="45720" rIns="91440" bIns="45720" rtlCol="0" anchor="ctr"/>
          <a:lstStyle>
            <a:lvl1pPr algn="l">
              <a:defRPr lang="it-IT" sz="1100" kern="1200" dirty="0" smtClean="0">
                <a:solidFill>
                  <a:srgbClr val="152139"/>
                </a:solidFill>
                <a:latin typeface="Rockwell" panose="02060603020205020403" pitchFamily="18" charset="0"/>
                <a:ea typeface="+mn-ea"/>
                <a:cs typeface="+mn-cs"/>
              </a:defRPr>
            </a:lvl1pPr>
          </a:lstStyle>
          <a:p>
            <a:r>
              <a:rPr lang="it-IT"/>
              <a:t>Nome Cognome // Evento // Luogo, 18/03/2020 (da Inserisci «piè di pagina»)</a:t>
            </a:r>
            <a:endParaRPr lang="it-IT" i="1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12000" y="6345324"/>
            <a:ext cx="442800" cy="458676"/>
          </a:xfrm>
          <a:prstGeom prst="rect">
            <a:avLst/>
          </a:prstGeom>
          <a:solidFill>
            <a:schemeClr val="bg1"/>
          </a:solidFill>
          <a:ln>
            <a:solidFill>
              <a:srgbClr val="CCE402"/>
            </a:solidFill>
          </a:ln>
        </p:spPr>
        <p:txBody>
          <a:bodyPr vert="horz" lIns="91440" tIns="45720" rIns="91440" bIns="45720" rtlCol="0" anchor="ctr" anchorCtr="1"/>
          <a:lstStyle>
            <a:lvl1pPr algn="r">
              <a:defRPr lang="it-IT" sz="1200" kern="1200" smtClean="0">
                <a:solidFill>
                  <a:srgbClr val="152139"/>
                </a:solidFill>
                <a:latin typeface="Rockwell" panose="02060603020205020403" pitchFamily="18" charset="0"/>
                <a:ea typeface="+mn-ea"/>
                <a:cs typeface="+mn-cs"/>
              </a:defRPr>
            </a:lvl1pPr>
          </a:lstStyle>
          <a:p>
            <a:fld id="{0E193EB6-7997-46F5-9BC5-814C63D672B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3373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37" r:id="rId1"/>
    <p:sldLayoutId id="2147484638" r:id="rId2"/>
    <p:sldLayoutId id="2147484644" r:id="rId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2800" i="0" kern="1200" dirty="0">
          <a:solidFill>
            <a:schemeClr val="tx1"/>
          </a:solidFill>
          <a:latin typeface="Rockwell" panose="02060603020205020403" pitchFamily="18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marL="360000" indent="-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2pPr>
      <a:lvl3pPr marL="720000" indent="-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3pPr>
      <a:lvl4pPr marL="1080000" indent="-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4pPr>
      <a:lvl5pPr marL="1440000" indent="-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17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sv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svg"/><Relationship Id="rId7" Type="http://schemas.openxmlformats.org/officeDocument/2006/relationships/image" Target="../media/image44.sv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svg"/><Relationship Id="rId4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png"/><Relationship Id="rId4" Type="http://schemas.openxmlformats.org/officeDocument/2006/relationships/image" Target="../media/image5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g"/><Relationship Id="rId2" Type="http://schemas.openxmlformats.org/officeDocument/2006/relationships/image" Target="../media/image58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svg"/><Relationship Id="rId7" Type="http://schemas.openxmlformats.org/officeDocument/2006/relationships/image" Target="../media/image18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svg"/><Relationship Id="rId4" Type="http://schemas.openxmlformats.org/officeDocument/2006/relationships/image" Target="../media/image15.png"/><Relationship Id="rId9" Type="http://schemas.openxmlformats.org/officeDocument/2006/relationships/image" Target="../media/image20.sv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064174A9-B463-0F4C-84C9-B64EEC5ED44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b="0" dirty="0">
                <a:solidFill>
                  <a:schemeClr val="tx1"/>
                </a:solidFill>
                <a:latin typeface="Rockwell"/>
              </a:rPr>
              <a:t>RINASCITA E DIVULGAZIONE DELLE ARCHITETTURE ABBANDONATE: </a:t>
            </a:r>
            <a:br>
              <a:rPr lang="it-IT" b="0" dirty="0">
                <a:solidFill>
                  <a:schemeClr val="tx1"/>
                </a:solidFill>
                <a:latin typeface="Rockwell"/>
              </a:rPr>
            </a:br>
            <a:r>
              <a:rPr lang="it-IT" dirty="0">
                <a:solidFill>
                  <a:srgbClr val="090E19"/>
                </a:solidFill>
                <a:latin typeface="Rockwell"/>
              </a:rPr>
              <a:t>CONTRIBUTI DIGITALI </a:t>
            </a:r>
          </a:p>
        </p:txBody>
      </p:sp>
      <p:sp>
        <p:nvSpPr>
          <p:cNvPr id="4" name="Sottotitolo 3">
            <a:extLst>
              <a:ext uri="{FF2B5EF4-FFF2-40B4-BE49-F238E27FC236}">
                <a16:creationId xmlns:a16="http://schemas.microsoft.com/office/drawing/2014/main" id="{A0B13897-8695-1D40-B589-A3520D8F5E4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err="1">
                <a:latin typeface="Segoe UI Semilight"/>
                <a:ea typeface="Tahoma"/>
                <a:cs typeface="Segoe UI Semilight"/>
              </a:rPr>
              <a:t>Soldaini</a:t>
            </a:r>
            <a:r>
              <a:rPr lang="en-US">
                <a:latin typeface="Segoe UI Semilight"/>
                <a:ea typeface="Tahoma"/>
                <a:cs typeface="Segoe UI Semilight"/>
              </a:rPr>
              <a:t> margherita</a:t>
            </a:r>
            <a:endParaRPr lang="en-US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9AD766E8-68AF-E24F-BEBF-11B2489589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3040" y="6116350"/>
            <a:ext cx="1249060" cy="313932"/>
          </a:xfrm>
        </p:spPr>
        <p:txBody>
          <a:bodyPr/>
          <a:lstStyle/>
          <a:p>
            <a:r>
              <a:rPr lang="en-US" dirty="0"/>
              <a:t>27/02/2023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01768A10-2A6B-FD97-79CF-5BBCA095FF9F}"/>
              </a:ext>
            </a:extLst>
          </p:cNvPr>
          <p:cNvSpPr/>
          <p:nvPr/>
        </p:nvSpPr>
        <p:spPr>
          <a:xfrm>
            <a:off x="6122736" y="5659297"/>
            <a:ext cx="2878666" cy="8377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6" name="Elemento grafico 6">
            <a:extLst>
              <a:ext uri="{FF2B5EF4-FFF2-40B4-BE49-F238E27FC236}">
                <a16:creationId xmlns:a16="http://schemas.microsoft.com/office/drawing/2014/main" id="{3B6F6D11-8B48-6BCB-4F97-89AD6C3679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208295" y="5696353"/>
            <a:ext cx="2743199" cy="759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2339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D3E421A-2F4D-D02C-6D2C-6FA3C0C2322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Margherita Soldaini </a:t>
            </a:r>
            <a:r>
              <a:rPr lang="it-IT" dirty="0">
                <a:latin typeface="Rockwell"/>
              </a:rPr>
              <a:t>// Università di Firenze, DIDA-LXR </a:t>
            </a:r>
            <a:r>
              <a:rPr lang="it-IT" dirty="0"/>
              <a:t>// Borsisti Day 2023 // 27/02/2023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7A06454-386C-DC63-38E2-1982706A35F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10</a:t>
            </a:fld>
            <a:endParaRPr lang="it-IT"/>
          </a:p>
        </p:txBody>
      </p:sp>
      <p:pic>
        <p:nvPicPr>
          <p:cNvPr id="8" name="Immagine 7" descr="Immagine che contiene edificio, cielo, esterni, chiesa&#10;&#10;Descrizione generata automaticamente">
            <a:extLst>
              <a:ext uri="{FF2B5EF4-FFF2-40B4-BE49-F238E27FC236}">
                <a16:creationId xmlns:a16="http://schemas.microsoft.com/office/drawing/2014/main" id="{40270CFD-0618-029F-83CE-D9D5377C30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93" b="3134"/>
          <a:stretch/>
        </p:blipFill>
        <p:spPr>
          <a:xfrm>
            <a:off x="503238" y="1088576"/>
            <a:ext cx="4394291" cy="4879045"/>
          </a:xfrm>
          <a:prstGeom prst="rect">
            <a:avLst/>
          </a:prstGeom>
        </p:spPr>
      </p:pic>
      <p:pic>
        <p:nvPicPr>
          <p:cNvPr id="10" name="Immagine 9" descr="Immagine che contiene edificio, esterni, pietra, vecchio&#10;&#10;Descrizione generata automaticamente">
            <a:extLst>
              <a:ext uri="{FF2B5EF4-FFF2-40B4-BE49-F238E27FC236}">
                <a16:creationId xmlns:a16="http://schemas.microsoft.com/office/drawing/2014/main" id="{D1E61B94-A4C4-9C8B-7FA6-5D5277618D5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" t="27148" r="1" b="-156"/>
          <a:stretch/>
        </p:blipFill>
        <p:spPr>
          <a:xfrm>
            <a:off x="5039762" y="1088576"/>
            <a:ext cx="3647037" cy="4879045"/>
          </a:xfrm>
          <a:prstGeom prst="rect">
            <a:avLst/>
          </a:prstGeom>
        </p:spPr>
      </p:pic>
      <p:sp>
        <p:nvSpPr>
          <p:cNvPr id="13" name="Rettangolo 12">
            <a:extLst>
              <a:ext uri="{FF2B5EF4-FFF2-40B4-BE49-F238E27FC236}">
                <a16:creationId xmlns:a16="http://schemas.microsoft.com/office/drawing/2014/main" id="{38F258E0-D769-7D0D-90FE-E844E9F35B07}"/>
              </a:ext>
            </a:extLst>
          </p:cNvPr>
          <p:cNvSpPr/>
          <p:nvPr/>
        </p:nvSpPr>
        <p:spPr>
          <a:xfrm>
            <a:off x="-38100" y="0"/>
            <a:ext cx="9182100" cy="9979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0914119C-90DE-8705-4B82-B3593592341C}"/>
              </a:ext>
            </a:extLst>
          </p:cNvPr>
          <p:cNvSpPr txBox="1"/>
          <p:nvPr/>
        </p:nvSpPr>
        <p:spPr>
          <a:xfrm>
            <a:off x="503238" y="377704"/>
            <a:ext cx="823799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898525"/>
            <a:r>
              <a:rPr lang="it-IT" sz="2800" b="1" dirty="0">
                <a:solidFill>
                  <a:srgbClr val="4D1BF5"/>
                </a:solidFill>
              </a:rPr>
              <a:t>COMPLESSO DI SANT’AGOSTINO</a:t>
            </a:r>
            <a:endParaRPr lang="it-IT" sz="2800" dirty="0">
              <a:solidFill>
                <a:srgbClr val="4D1BF5"/>
              </a:solidFill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465E6898-A6FC-E088-8C8C-432F36FA6F08}"/>
              </a:ext>
            </a:extLst>
          </p:cNvPr>
          <p:cNvSpPr txBox="1"/>
          <p:nvPr/>
        </p:nvSpPr>
        <p:spPr>
          <a:xfrm>
            <a:off x="422275" y="5955885"/>
            <a:ext cx="436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Chiesa di Sant’Agostino, Fabriano (AN)</a:t>
            </a:r>
          </a:p>
        </p:txBody>
      </p:sp>
    </p:spTree>
    <p:extLst>
      <p:ext uri="{BB962C8B-B14F-4D97-AF65-F5344CB8AC3E}">
        <p14:creationId xmlns:p14="http://schemas.microsoft.com/office/powerpoint/2010/main" val="14311741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8AD7A90D-635C-74D6-9A67-EC67A17FBEE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>
                <a:latin typeface="Rockwell"/>
              </a:rPr>
              <a:t>Margherita Soldaini // Università di Firenze, DIDA-LXR // Borsisti Day 2023 // 27/02/2023</a:t>
            </a:r>
            <a:endParaRPr lang="it-IT" i="1" dirty="0">
              <a:solidFill>
                <a:srgbClr val="FF0000"/>
              </a:solidFill>
              <a:latin typeface="Rockwell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CF946D8-4E8D-E0A7-ABA4-65C61A8533B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11</a:t>
            </a:fld>
            <a:endParaRPr lang="it-IT"/>
          </a:p>
        </p:txBody>
      </p:sp>
      <p:pic>
        <p:nvPicPr>
          <p:cNvPr id="6" name="Immagine 5" descr="Immagine che contiene interni, edificio, soffitto, passo&#10;&#10;Descrizione generata automaticamente">
            <a:extLst>
              <a:ext uri="{FF2B5EF4-FFF2-40B4-BE49-F238E27FC236}">
                <a16:creationId xmlns:a16="http://schemas.microsoft.com/office/drawing/2014/main" id="{6E01C68C-775C-BE1C-F9BB-F23760AB86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7" b="6481"/>
          <a:stretch/>
        </p:blipFill>
        <p:spPr>
          <a:xfrm>
            <a:off x="4104166" y="1088577"/>
            <a:ext cx="4582633" cy="4862309"/>
          </a:xfrm>
          <a:prstGeom prst="rect">
            <a:avLst/>
          </a:prstGeom>
        </p:spPr>
      </p:pic>
      <p:pic>
        <p:nvPicPr>
          <p:cNvPr id="8" name="Immagine 7" descr="Immagine che contiene interni, vecchio&#10;&#10;Descrizione generata automaticamente">
            <a:extLst>
              <a:ext uri="{FF2B5EF4-FFF2-40B4-BE49-F238E27FC236}">
                <a16:creationId xmlns:a16="http://schemas.microsoft.com/office/drawing/2014/main" id="{57DD9392-2331-DD35-CE60-9C7D85A83C0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56"/>
          <a:stretch/>
        </p:blipFill>
        <p:spPr>
          <a:xfrm rot="5400000">
            <a:off x="-198569" y="1796686"/>
            <a:ext cx="4862308" cy="3458695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D1F56D02-97D0-B6E3-0672-99499E9E7FC0}"/>
              </a:ext>
            </a:extLst>
          </p:cNvPr>
          <p:cNvSpPr txBox="1"/>
          <p:nvPr/>
        </p:nvSpPr>
        <p:spPr>
          <a:xfrm>
            <a:off x="422275" y="5955885"/>
            <a:ext cx="436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Cappella di Sant’Agostino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93939950-86B4-4967-6652-960E7F4F70D0}"/>
              </a:ext>
            </a:extLst>
          </p:cNvPr>
          <p:cNvSpPr txBox="1"/>
          <p:nvPr/>
        </p:nvSpPr>
        <p:spPr>
          <a:xfrm>
            <a:off x="4042895" y="5950886"/>
            <a:ext cx="436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Oratorio dei Beati Becchetti</a:t>
            </a:r>
          </a:p>
        </p:txBody>
      </p:sp>
    </p:spTree>
    <p:extLst>
      <p:ext uri="{BB962C8B-B14F-4D97-AF65-F5344CB8AC3E}">
        <p14:creationId xmlns:p14="http://schemas.microsoft.com/office/powerpoint/2010/main" val="1653444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CD4DF46D-107B-AAEC-EA6B-E3191803559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>
                <a:latin typeface="Rockwell"/>
              </a:rPr>
              <a:t>Margherita Soldaini // Università di Firenze, DIDA-LXR // Borsisti Day 2023 // 27/02/2023</a:t>
            </a:r>
            <a:endParaRPr lang="it-IT" i="1" dirty="0">
              <a:solidFill>
                <a:srgbClr val="FF0000"/>
              </a:solidFill>
              <a:latin typeface="Rockwell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893D631C-C2AC-D322-F910-789875A1E69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12</a:t>
            </a:fld>
            <a:endParaRPr lang="it-IT"/>
          </a:p>
        </p:txBody>
      </p:sp>
      <p:pic>
        <p:nvPicPr>
          <p:cNvPr id="7" name="Immagine 6" descr="Immagine che contiene parete, interni&#10;&#10;Descrizione generata automaticamente">
            <a:extLst>
              <a:ext uri="{FF2B5EF4-FFF2-40B4-BE49-F238E27FC236}">
                <a16:creationId xmlns:a16="http://schemas.microsoft.com/office/drawing/2014/main" id="{78458CA6-DEC6-8CD7-BC83-F1C8B0C18D8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9" t="2370" r="-1" b="4944"/>
          <a:stretch/>
        </p:blipFill>
        <p:spPr>
          <a:xfrm>
            <a:off x="503238" y="1088244"/>
            <a:ext cx="8183562" cy="4883233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1AC6F733-F390-55B7-52E4-2D1D55541FD4}"/>
              </a:ext>
            </a:extLst>
          </p:cNvPr>
          <p:cNvSpPr txBox="1"/>
          <p:nvPr/>
        </p:nvSpPr>
        <p:spPr>
          <a:xfrm>
            <a:off x="422275" y="5955885"/>
            <a:ext cx="58860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Pinacoteca civica Bruno </a:t>
            </a:r>
            <a:r>
              <a:rPr lang="it-IT" sz="1400" dirty="0" err="1"/>
              <a:t>Molajoli</a:t>
            </a:r>
            <a:r>
              <a:rPr lang="it-IT" sz="1400" dirty="0"/>
              <a:t>, Fabriano</a:t>
            </a:r>
          </a:p>
        </p:txBody>
      </p:sp>
    </p:spTree>
    <p:extLst>
      <p:ext uri="{BB962C8B-B14F-4D97-AF65-F5344CB8AC3E}">
        <p14:creationId xmlns:p14="http://schemas.microsoft.com/office/powerpoint/2010/main" val="19914422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egnaposto contenuto 6" descr="Immagine che contiene soffitto&#10;&#10;Descrizione generata automaticamente">
            <a:extLst>
              <a:ext uri="{FF2B5EF4-FFF2-40B4-BE49-F238E27FC236}">
                <a16:creationId xmlns:a16="http://schemas.microsoft.com/office/drawing/2014/main" id="{F5283A36-AEA1-92F5-B522-C48861AF40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341" y="1580285"/>
            <a:ext cx="3948504" cy="4271962"/>
          </a:xfrm>
        </p:spPr>
      </p:pic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ABF5CB72-0868-9FAF-4628-1B370D58F63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Margherita Soldaini </a:t>
            </a:r>
            <a:r>
              <a:rPr lang="it-IT" dirty="0">
                <a:latin typeface="Rockwell"/>
              </a:rPr>
              <a:t>// Università di Firenze, DIDA-LXR </a:t>
            </a:r>
            <a:r>
              <a:rPr lang="it-IT" dirty="0"/>
              <a:t>// Borsisti Day 2023 // 27/02/2023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C099339-A475-B18F-0691-503C8ECAE4A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13</a:t>
            </a:fld>
            <a:endParaRPr lang="it-IT"/>
          </a:p>
        </p:txBody>
      </p:sp>
      <p:pic>
        <p:nvPicPr>
          <p:cNvPr id="11" name="Immagine 10" descr="Immagine che contiene edificio, esterni, casa, mattone&#10;&#10;Descrizione generata automaticamente">
            <a:extLst>
              <a:ext uri="{FF2B5EF4-FFF2-40B4-BE49-F238E27FC236}">
                <a16:creationId xmlns:a16="http://schemas.microsoft.com/office/drawing/2014/main" id="{7EA4873F-BCED-7AA3-575B-AB1826C5562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9" b="1589"/>
          <a:stretch/>
        </p:blipFill>
        <p:spPr>
          <a:xfrm>
            <a:off x="4983494" y="983725"/>
            <a:ext cx="3754165" cy="4890550"/>
          </a:xfrm>
          <a:prstGeom prst="rect">
            <a:avLst/>
          </a:prstGeom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0302ACFF-3420-7D7B-350A-9E84E8C50BDE}"/>
              </a:ext>
            </a:extLst>
          </p:cNvPr>
          <p:cNvSpPr txBox="1"/>
          <p:nvPr/>
        </p:nvSpPr>
        <p:spPr>
          <a:xfrm>
            <a:off x="310054" y="724601"/>
            <a:ext cx="42619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5550" b="1" dirty="0">
                <a:solidFill>
                  <a:srgbClr val="FF0000"/>
                </a:solidFill>
              </a:rPr>
              <a:t>SISMA 2016</a:t>
            </a:r>
          </a:p>
        </p:txBody>
      </p:sp>
    </p:spTree>
    <p:extLst>
      <p:ext uri="{BB962C8B-B14F-4D97-AF65-F5344CB8AC3E}">
        <p14:creationId xmlns:p14="http://schemas.microsoft.com/office/powerpoint/2010/main" val="12657688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5094AAB8-CABA-7ADE-D51B-6680C28A901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Margherita Soldaini </a:t>
            </a:r>
            <a:r>
              <a:rPr lang="it-IT" dirty="0">
                <a:latin typeface="Rockwell"/>
              </a:rPr>
              <a:t>// Università di Firenze, DIDA-LXR </a:t>
            </a:r>
            <a:r>
              <a:rPr lang="it-IT" dirty="0"/>
              <a:t>// Borsisti Day 2023 // 27/02/2023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F852C829-FA36-72F8-3350-2C6CC016992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14</a:t>
            </a:fld>
            <a:endParaRPr lang="it-IT"/>
          </a:p>
        </p:txBody>
      </p:sp>
      <p:pic>
        <p:nvPicPr>
          <p:cNvPr id="11" name="Segnaposto contenuto 10" descr="Immagine che contiene esterni, edificio, arco, colonnato&#10;&#10;Descrizione generata automaticamente">
            <a:extLst>
              <a:ext uri="{FF2B5EF4-FFF2-40B4-BE49-F238E27FC236}">
                <a16:creationId xmlns:a16="http://schemas.microsoft.com/office/drawing/2014/main" id="{4BD8F5E3-3CE7-98FC-88C9-82C1B99093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02"/>
          <a:stretch/>
        </p:blipFill>
        <p:spPr>
          <a:xfrm>
            <a:off x="1431986" y="3654971"/>
            <a:ext cx="7254814" cy="2562814"/>
          </a:xfrm>
        </p:spPr>
      </p:pic>
      <p:pic>
        <p:nvPicPr>
          <p:cNvPr id="13" name="Immagine 12" descr="Immagine che contiene interni, giallo, filo, rete&#10;&#10;Descrizione generata automaticamente">
            <a:extLst>
              <a:ext uri="{FF2B5EF4-FFF2-40B4-BE49-F238E27FC236}">
                <a16:creationId xmlns:a16="http://schemas.microsoft.com/office/drawing/2014/main" id="{15964E23-1492-5593-D5BA-CC8814F8817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07" t="-258" r="10353" b="6170"/>
          <a:stretch/>
        </p:blipFill>
        <p:spPr>
          <a:xfrm>
            <a:off x="503238" y="807881"/>
            <a:ext cx="3841531" cy="2719551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680759F2-2491-0336-D0C1-085751CF736B}"/>
              </a:ext>
            </a:extLst>
          </p:cNvPr>
          <p:cNvSpPr txBox="1"/>
          <p:nvPr/>
        </p:nvSpPr>
        <p:spPr>
          <a:xfrm>
            <a:off x="4467303" y="2295196"/>
            <a:ext cx="45157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PONTEGGIO IMMUTATO DAL </a:t>
            </a:r>
            <a:r>
              <a:rPr lang="it-IT" sz="2000" b="1" dirty="0">
                <a:solidFill>
                  <a:srgbClr val="FF0000"/>
                </a:solidFill>
              </a:rPr>
              <a:t>2016</a:t>
            </a:r>
          </a:p>
        </p:txBody>
      </p:sp>
    </p:spTree>
    <p:extLst>
      <p:ext uri="{BB962C8B-B14F-4D97-AF65-F5344CB8AC3E}">
        <p14:creationId xmlns:p14="http://schemas.microsoft.com/office/powerpoint/2010/main" val="20066014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2261FCBD-32CD-EA51-4CAF-9648DA4842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5452488"/>
            <a:ext cx="8352000" cy="39850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 dirty="0">
                <a:latin typeface="Tahoma"/>
                <a:ea typeface="Tahoma"/>
                <a:cs typeface="Tahoma"/>
              </a:rPr>
              <a:t>Campagna di rilievo </a:t>
            </a:r>
            <a:r>
              <a:rPr lang="it-IT" b="1" dirty="0">
                <a:latin typeface="Tahoma"/>
                <a:ea typeface="Tahoma"/>
                <a:cs typeface="Tahoma"/>
              </a:rPr>
              <a:t>laser scanner</a:t>
            </a:r>
            <a:r>
              <a:rPr lang="it-IT" dirty="0">
                <a:latin typeface="Tahoma"/>
                <a:ea typeface="Tahoma"/>
                <a:cs typeface="Tahoma"/>
              </a:rPr>
              <a:t> e </a:t>
            </a:r>
            <a:r>
              <a:rPr lang="it-IT" b="1" dirty="0">
                <a:latin typeface="Tahoma"/>
                <a:ea typeface="Tahoma"/>
                <a:cs typeface="Tahoma"/>
              </a:rPr>
              <a:t>fotogrammetrico</a:t>
            </a:r>
            <a:endParaRPr lang="it-IT" b="1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88E4D46B-09AC-7EA9-3C95-AFFA1BB9F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pPr algn="ctr"/>
            <a:r>
              <a:rPr lang="it-IT" b="1" dirty="0">
                <a:solidFill>
                  <a:srgbClr val="B2E40A"/>
                </a:solidFill>
                <a:latin typeface="Arial"/>
                <a:cs typeface="Arial"/>
              </a:rPr>
              <a:t>ORGANIZZAZIONE DATI ACQUISITI</a:t>
            </a:r>
            <a:endParaRPr lang="it-IT" b="1" dirty="0">
              <a:solidFill>
                <a:srgbClr val="B2E40A"/>
              </a:solidFill>
            </a:endParaRP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017E9FF-F8A9-890B-93D3-39FFC2104F8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>
                <a:latin typeface="Rockwell"/>
              </a:rPr>
              <a:t>Margherita Soldaini // Università di Firenze, DIDA-LXR // Borsisti Day 2023 // 27/02/2023</a:t>
            </a:r>
            <a:endParaRPr lang="it-IT" i="1" dirty="0">
              <a:solidFill>
                <a:srgbClr val="FF0000"/>
              </a:solidFill>
              <a:latin typeface="Rockwell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D3F7172-74C6-A97D-3B58-23396A24E71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15</a:t>
            </a:fld>
            <a:endParaRPr lang="it-IT"/>
          </a:p>
        </p:txBody>
      </p:sp>
      <p:pic>
        <p:nvPicPr>
          <p:cNvPr id="6" name="Immagine 6" descr="Immagine che contiene giallo, metallo, metropolitana&#10;&#10;Descrizione generata automaticamente">
            <a:extLst>
              <a:ext uri="{FF2B5EF4-FFF2-40B4-BE49-F238E27FC236}">
                <a16:creationId xmlns:a16="http://schemas.microsoft.com/office/drawing/2014/main" id="{8233984C-78B6-487D-8836-C8216E8948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238" y="1819470"/>
            <a:ext cx="2416629" cy="3219062"/>
          </a:xfrm>
          <a:prstGeom prst="rect">
            <a:avLst/>
          </a:prstGeom>
        </p:spPr>
      </p:pic>
      <p:pic>
        <p:nvPicPr>
          <p:cNvPr id="7" name="Immagine 7" descr="Immagine che contiene pietra, cemento, cordolo&#10;&#10;Descrizione generata automaticamente">
            <a:extLst>
              <a:ext uri="{FF2B5EF4-FFF2-40B4-BE49-F238E27FC236}">
                <a16:creationId xmlns:a16="http://schemas.microsoft.com/office/drawing/2014/main" id="{FE782F5F-577F-6D7A-F9B7-F88BEED751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9268" y="1814804"/>
            <a:ext cx="1459776" cy="3223728"/>
          </a:xfrm>
          <a:prstGeom prst="rect">
            <a:avLst/>
          </a:prstGeom>
        </p:spPr>
      </p:pic>
      <p:pic>
        <p:nvPicPr>
          <p:cNvPr id="8" name="Immagine 8" descr="Immagine che contiene interni, arredamento&#10;&#10;Descrizione generata automaticamente">
            <a:extLst>
              <a:ext uri="{FF2B5EF4-FFF2-40B4-BE49-F238E27FC236}">
                <a16:creationId xmlns:a16="http://schemas.microsoft.com/office/drawing/2014/main" id="{F4739552-D12A-588E-9CC7-4E3C98646F7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2386" r="14370" b="43"/>
          <a:stretch/>
        </p:blipFill>
        <p:spPr>
          <a:xfrm>
            <a:off x="5618446" y="1817400"/>
            <a:ext cx="3068354" cy="3223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8862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238B85A0-865D-A88B-6EB5-9CA924B244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5461819"/>
            <a:ext cx="8352000" cy="38917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 dirty="0">
                <a:latin typeface="Tahoma"/>
                <a:ea typeface="Tahoma"/>
                <a:cs typeface="Tahoma"/>
              </a:rPr>
              <a:t>Allineamento </a:t>
            </a:r>
            <a:r>
              <a:rPr lang="it-IT" b="1" dirty="0">
                <a:latin typeface="Tahoma"/>
                <a:ea typeface="Tahoma"/>
                <a:cs typeface="Tahoma"/>
              </a:rPr>
              <a:t>nuvola di punti</a:t>
            </a:r>
            <a:r>
              <a:rPr lang="it-IT" dirty="0">
                <a:latin typeface="Tahoma"/>
                <a:ea typeface="Tahoma"/>
                <a:cs typeface="Tahoma"/>
              </a:rPr>
              <a:t> e rielaborazione dati</a:t>
            </a:r>
            <a:endParaRPr lang="it-IT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E288E92A-B41A-5416-B0B1-D8E708EA92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pPr algn="ctr"/>
            <a:r>
              <a:rPr lang="it-IT" b="1" cap="all" dirty="0">
                <a:solidFill>
                  <a:srgbClr val="B2E40A"/>
                </a:solidFill>
                <a:latin typeface="Arial"/>
                <a:cs typeface="Arial"/>
              </a:rPr>
              <a:t>organizzazione dati acquisiti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D5C8731-70C8-E3E6-FF18-5FFAF030E43F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>
                <a:latin typeface="Rockwell"/>
              </a:rPr>
              <a:t>Margherita Soldaini // Università di Firenze, DIDA-LXR // Borsisti Day 2023 // 27/02/2023</a:t>
            </a:r>
            <a:endParaRPr lang="it-IT" i="1" dirty="0">
              <a:solidFill>
                <a:srgbClr val="FF0000"/>
              </a:solidFill>
              <a:latin typeface="Rockwell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8753339-B1DD-44DE-A746-F3416181AA6C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16</a:t>
            </a:fld>
            <a:endParaRPr lang="it-IT"/>
          </a:p>
        </p:txBody>
      </p:sp>
      <p:pic>
        <p:nvPicPr>
          <p:cNvPr id="6" name="Immagine 6">
            <a:extLst>
              <a:ext uri="{FF2B5EF4-FFF2-40B4-BE49-F238E27FC236}">
                <a16:creationId xmlns:a16="http://schemas.microsoft.com/office/drawing/2014/main" id="{A7DE1C13-3E42-DCD6-1408-88C49011CFD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180"/>
          <a:stretch/>
        </p:blipFill>
        <p:spPr>
          <a:xfrm>
            <a:off x="396552" y="1472487"/>
            <a:ext cx="4973216" cy="2564848"/>
          </a:xfrm>
          <a:prstGeom prst="rect">
            <a:avLst/>
          </a:prstGeom>
          <a:ln w="28575">
            <a:solidFill>
              <a:srgbClr val="B2E40A"/>
            </a:solidFill>
          </a:ln>
        </p:spPr>
      </p:pic>
      <p:pic>
        <p:nvPicPr>
          <p:cNvPr id="7" name="Immagine 7" descr="Immagine che contiene testo, monitor, interni, schermo&#10;&#10;Descrizione generata automaticamente">
            <a:extLst>
              <a:ext uri="{FF2B5EF4-FFF2-40B4-BE49-F238E27FC236}">
                <a16:creationId xmlns:a16="http://schemas.microsoft.com/office/drawing/2014/main" id="{D14F2695-EC24-D1C2-5EC1-68C47C2B9A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723"/>
          <a:stretch/>
        </p:blipFill>
        <p:spPr>
          <a:xfrm>
            <a:off x="4427376" y="2520431"/>
            <a:ext cx="4320073" cy="2563476"/>
          </a:xfrm>
          <a:prstGeom prst="rect">
            <a:avLst/>
          </a:prstGeom>
          <a:ln w="28575">
            <a:solidFill>
              <a:srgbClr val="B2E40A"/>
            </a:solidFill>
          </a:ln>
        </p:spPr>
      </p:pic>
    </p:spTree>
    <p:extLst>
      <p:ext uri="{BB962C8B-B14F-4D97-AF65-F5344CB8AC3E}">
        <p14:creationId xmlns:p14="http://schemas.microsoft.com/office/powerpoint/2010/main" val="16671110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Elemento grafico 22">
            <a:extLst>
              <a:ext uri="{FF2B5EF4-FFF2-40B4-BE49-F238E27FC236}">
                <a16:creationId xmlns:a16="http://schemas.microsoft.com/office/drawing/2014/main" id="{8F3F5F72-3B9B-9B92-EEED-6F720EF8DAD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2000" y="1810033"/>
            <a:ext cx="4077200" cy="4077200"/>
          </a:xfrm>
          <a:prstGeom prst="rect">
            <a:avLst/>
          </a:prstGeom>
        </p:spPr>
      </p:pic>
      <p:sp>
        <p:nvSpPr>
          <p:cNvPr id="39" name="Figura a mano libera: forma 38">
            <a:extLst>
              <a:ext uri="{FF2B5EF4-FFF2-40B4-BE49-F238E27FC236}">
                <a16:creationId xmlns:a16="http://schemas.microsoft.com/office/drawing/2014/main" id="{238EF7CA-50D6-72F8-A9B0-E8FAFD3EAE2D}"/>
              </a:ext>
            </a:extLst>
          </p:cNvPr>
          <p:cNvSpPr/>
          <p:nvPr/>
        </p:nvSpPr>
        <p:spPr>
          <a:xfrm>
            <a:off x="5417990" y="2251159"/>
            <a:ext cx="3219062" cy="2367521"/>
          </a:xfrm>
          <a:custGeom>
            <a:avLst/>
            <a:gdLst>
              <a:gd name="connsiteX0" fmla="*/ 2360944 w 4019574"/>
              <a:gd name="connsiteY0" fmla="*/ 1107693 h 2956273"/>
              <a:gd name="connsiteX1" fmla="*/ 2213202 w 4019574"/>
              <a:gd name="connsiteY1" fmla="*/ 959952 h 2956273"/>
              <a:gd name="connsiteX2" fmla="*/ 2360944 w 4019574"/>
              <a:gd name="connsiteY2" fmla="*/ 812211 h 2956273"/>
              <a:gd name="connsiteX3" fmla="*/ 2508684 w 4019574"/>
              <a:gd name="connsiteY3" fmla="*/ 959952 h 2956273"/>
              <a:gd name="connsiteX4" fmla="*/ 2360944 w 4019574"/>
              <a:gd name="connsiteY4" fmla="*/ 1107693 h 2956273"/>
              <a:gd name="connsiteX5" fmla="*/ 2360944 w 4019574"/>
              <a:gd name="connsiteY5" fmla="*/ 1107693 h 2956273"/>
              <a:gd name="connsiteX6" fmla="*/ 2360944 w 4019574"/>
              <a:gd name="connsiteY6" fmla="*/ 613525 h 2956273"/>
              <a:gd name="connsiteX7" fmla="*/ 2014516 w 4019574"/>
              <a:gd name="connsiteY7" fmla="*/ 960680 h 2956273"/>
              <a:gd name="connsiteX8" fmla="*/ 2360944 w 4019574"/>
              <a:gd name="connsiteY8" fmla="*/ 1307835 h 2956273"/>
              <a:gd name="connsiteX9" fmla="*/ 2708098 w 4019574"/>
              <a:gd name="connsiteY9" fmla="*/ 960680 h 2956273"/>
              <a:gd name="connsiteX10" fmla="*/ 2360944 w 4019574"/>
              <a:gd name="connsiteY10" fmla="*/ 613525 h 2956273"/>
              <a:gd name="connsiteX11" fmla="*/ 2360944 w 4019574"/>
              <a:gd name="connsiteY11" fmla="*/ 613525 h 2956273"/>
              <a:gd name="connsiteX12" fmla="*/ 3820886 w 4019574"/>
              <a:gd name="connsiteY12" fmla="*/ 2182636 h 2956273"/>
              <a:gd name="connsiteX13" fmla="*/ 3820886 w 4019574"/>
              <a:gd name="connsiteY13" fmla="*/ 259092 h 2956273"/>
              <a:gd name="connsiteX14" fmla="*/ 3761207 w 4019574"/>
              <a:gd name="connsiteY14" fmla="*/ 199414 h 2956273"/>
              <a:gd name="connsiteX15" fmla="*/ 258365 w 4019574"/>
              <a:gd name="connsiteY15" fmla="*/ 199414 h 2956273"/>
              <a:gd name="connsiteX16" fmla="*/ 199414 w 4019574"/>
              <a:gd name="connsiteY16" fmla="*/ 259092 h 2956273"/>
              <a:gd name="connsiteX17" fmla="*/ 199414 w 4019574"/>
              <a:gd name="connsiteY17" fmla="*/ 2119318 h 2956273"/>
              <a:gd name="connsiteX18" fmla="*/ 1513798 w 4019574"/>
              <a:gd name="connsiteY18" fmla="*/ 1350774 h 2956273"/>
              <a:gd name="connsiteX19" fmla="*/ 1642617 w 4019574"/>
              <a:gd name="connsiteY19" fmla="*/ 1375519 h 2956273"/>
              <a:gd name="connsiteX20" fmla="*/ 2120774 w 4019574"/>
              <a:gd name="connsiteY20" fmla="*/ 1985405 h 2956273"/>
              <a:gd name="connsiteX21" fmla="*/ 2888590 w 4019574"/>
              <a:gd name="connsiteY21" fmla="*/ 1495604 h 2956273"/>
              <a:gd name="connsiteX22" fmla="*/ 3005763 w 4019574"/>
              <a:gd name="connsiteY22" fmla="*/ 1502882 h 2956273"/>
              <a:gd name="connsiteX23" fmla="*/ 3820886 w 4019574"/>
              <a:gd name="connsiteY23" fmla="*/ 2182636 h 2956273"/>
              <a:gd name="connsiteX24" fmla="*/ 3820886 w 4019574"/>
              <a:gd name="connsiteY24" fmla="*/ 2698637 h 2956273"/>
              <a:gd name="connsiteX25" fmla="*/ 3761207 w 4019574"/>
              <a:gd name="connsiteY25" fmla="*/ 2758315 h 2956273"/>
              <a:gd name="connsiteX26" fmla="*/ 258365 w 4019574"/>
              <a:gd name="connsiteY26" fmla="*/ 2758315 h 2956273"/>
              <a:gd name="connsiteX27" fmla="*/ 199414 w 4019574"/>
              <a:gd name="connsiteY27" fmla="*/ 2698637 h 2956273"/>
              <a:gd name="connsiteX28" fmla="*/ 199414 w 4019574"/>
              <a:gd name="connsiteY28" fmla="*/ 2349299 h 2956273"/>
              <a:gd name="connsiteX29" fmla="*/ 1539271 w 4019574"/>
              <a:gd name="connsiteY29" fmla="*/ 1565471 h 2956273"/>
              <a:gd name="connsiteX30" fmla="*/ 1951199 w 4019574"/>
              <a:gd name="connsiteY30" fmla="*/ 2091662 h 2956273"/>
              <a:gd name="connsiteX31" fmla="*/ 1555282 w 4019574"/>
              <a:gd name="connsiteY31" fmla="*/ 2344932 h 2956273"/>
              <a:gd name="connsiteX32" fmla="*/ 1525443 w 4019574"/>
              <a:gd name="connsiteY32" fmla="*/ 2482484 h 2956273"/>
              <a:gd name="connsiteX33" fmla="*/ 1609139 w 4019574"/>
              <a:gd name="connsiteY33" fmla="*/ 2528335 h 2956273"/>
              <a:gd name="connsiteX34" fmla="*/ 1662995 w 4019574"/>
              <a:gd name="connsiteY34" fmla="*/ 2512323 h 2956273"/>
              <a:gd name="connsiteX35" fmla="*/ 2933712 w 4019574"/>
              <a:gd name="connsiteY35" fmla="*/ 1700840 h 2956273"/>
              <a:gd name="connsiteX36" fmla="*/ 3820886 w 4019574"/>
              <a:gd name="connsiteY36" fmla="*/ 2441728 h 2956273"/>
              <a:gd name="connsiteX37" fmla="*/ 3820886 w 4019574"/>
              <a:gd name="connsiteY37" fmla="*/ 2698637 h 2956273"/>
              <a:gd name="connsiteX38" fmla="*/ 3761207 w 4019574"/>
              <a:gd name="connsiteY38" fmla="*/ 0 h 2956273"/>
              <a:gd name="connsiteX39" fmla="*/ 258365 w 4019574"/>
              <a:gd name="connsiteY39" fmla="*/ 0 h 2956273"/>
              <a:gd name="connsiteX40" fmla="*/ 0 w 4019574"/>
              <a:gd name="connsiteY40" fmla="*/ 258365 h 2956273"/>
              <a:gd name="connsiteX41" fmla="*/ 0 w 4019574"/>
              <a:gd name="connsiteY41" fmla="*/ 2697909 h 2956273"/>
              <a:gd name="connsiteX42" fmla="*/ 258365 w 4019574"/>
              <a:gd name="connsiteY42" fmla="*/ 2956274 h 2956273"/>
              <a:gd name="connsiteX43" fmla="*/ 3761207 w 4019574"/>
              <a:gd name="connsiteY43" fmla="*/ 2956274 h 2956273"/>
              <a:gd name="connsiteX44" fmla="*/ 4019571 w 4019574"/>
              <a:gd name="connsiteY44" fmla="*/ 2697909 h 2956273"/>
              <a:gd name="connsiteX45" fmla="*/ 4019571 w 4019574"/>
              <a:gd name="connsiteY45" fmla="*/ 258365 h 2956273"/>
              <a:gd name="connsiteX46" fmla="*/ 3761207 w 4019574"/>
              <a:gd name="connsiteY46" fmla="*/ 0 h 2956273"/>
              <a:gd name="connsiteX47" fmla="*/ 3761207 w 4019574"/>
              <a:gd name="connsiteY47" fmla="*/ 0 h 2956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4019574" h="2956273">
                <a:moveTo>
                  <a:pt x="2360944" y="1107693"/>
                </a:moveTo>
                <a:cubicBezTo>
                  <a:pt x="2279431" y="1107693"/>
                  <a:pt x="2213202" y="1041464"/>
                  <a:pt x="2213202" y="959952"/>
                </a:cubicBezTo>
                <a:cubicBezTo>
                  <a:pt x="2213202" y="878440"/>
                  <a:pt x="2279431" y="812211"/>
                  <a:pt x="2360944" y="812211"/>
                </a:cubicBezTo>
                <a:cubicBezTo>
                  <a:pt x="2442456" y="812211"/>
                  <a:pt x="2508684" y="878440"/>
                  <a:pt x="2508684" y="959952"/>
                </a:cubicBezTo>
                <a:cubicBezTo>
                  <a:pt x="2508684" y="1041464"/>
                  <a:pt x="2442456" y="1107693"/>
                  <a:pt x="2360944" y="1107693"/>
                </a:cubicBezTo>
                <a:lnTo>
                  <a:pt x="2360944" y="1107693"/>
                </a:lnTo>
                <a:close/>
                <a:moveTo>
                  <a:pt x="2360944" y="613525"/>
                </a:moveTo>
                <a:cubicBezTo>
                  <a:pt x="2169535" y="613525"/>
                  <a:pt x="2014516" y="769272"/>
                  <a:pt x="2014516" y="960680"/>
                </a:cubicBezTo>
                <a:cubicBezTo>
                  <a:pt x="2014516" y="1152088"/>
                  <a:pt x="2170263" y="1307835"/>
                  <a:pt x="2360944" y="1307835"/>
                </a:cubicBezTo>
                <a:cubicBezTo>
                  <a:pt x="2552352" y="1307835"/>
                  <a:pt x="2708098" y="1152088"/>
                  <a:pt x="2708098" y="960680"/>
                </a:cubicBezTo>
                <a:cubicBezTo>
                  <a:pt x="2708098" y="769272"/>
                  <a:pt x="2551624" y="613525"/>
                  <a:pt x="2360944" y="613525"/>
                </a:cubicBezTo>
                <a:lnTo>
                  <a:pt x="2360944" y="613525"/>
                </a:lnTo>
                <a:close/>
                <a:moveTo>
                  <a:pt x="3820886" y="2182636"/>
                </a:moveTo>
                <a:lnTo>
                  <a:pt x="3820886" y="259092"/>
                </a:lnTo>
                <a:cubicBezTo>
                  <a:pt x="3820886" y="227070"/>
                  <a:pt x="3793957" y="199414"/>
                  <a:pt x="3761207" y="199414"/>
                </a:cubicBezTo>
                <a:lnTo>
                  <a:pt x="258365" y="199414"/>
                </a:lnTo>
                <a:cubicBezTo>
                  <a:pt x="226342" y="199414"/>
                  <a:pt x="199414" y="227070"/>
                  <a:pt x="199414" y="259092"/>
                </a:cubicBezTo>
                <a:lnTo>
                  <a:pt x="199414" y="2119318"/>
                </a:lnTo>
                <a:lnTo>
                  <a:pt x="1513798" y="1350774"/>
                </a:lnTo>
                <a:cubicBezTo>
                  <a:pt x="1556738" y="1326029"/>
                  <a:pt x="1612050" y="1336218"/>
                  <a:pt x="1642617" y="1375519"/>
                </a:cubicBezTo>
                <a:lnTo>
                  <a:pt x="2120774" y="1985405"/>
                </a:lnTo>
                <a:lnTo>
                  <a:pt x="2888590" y="1495604"/>
                </a:lnTo>
                <a:cubicBezTo>
                  <a:pt x="2924979" y="1472315"/>
                  <a:pt x="2973013" y="1475226"/>
                  <a:pt x="3005763" y="1502882"/>
                </a:cubicBezTo>
                <a:lnTo>
                  <a:pt x="3820886" y="2182636"/>
                </a:lnTo>
                <a:close/>
                <a:moveTo>
                  <a:pt x="3820886" y="2698637"/>
                </a:moveTo>
                <a:cubicBezTo>
                  <a:pt x="3820886" y="2730660"/>
                  <a:pt x="3793957" y="2758315"/>
                  <a:pt x="3761207" y="2758315"/>
                </a:cubicBezTo>
                <a:lnTo>
                  <a:pt x="258365" y="2758315"/>
                </a:lnTo>
                <a:cubicBezTo>
                  <a:pt x="226342" y="2758315"/>
                  <a:pt x="199414" y="2731387"/>
                  <a:pt x="199414" y="2698637"/>
                </a:cubicBezTo>
                <a:lnTo>
                  <a:pt x="199414" y="2349299"/>
                </a:lnTo>
                <a:lnTo>
                  <a:pt x="1539271" y="1565471"/>
                </a:lnTo>
                <a:lnTo>
                  <a:pt x="1951199" y="2091662"/>
                </a:lnTo>
                <a:lnTo>
                  <a:pt x="1555282" y="2344932"/>
                </a:lnTo>
                <a:cubicBezTo>
                  <a:pt x="1509432" y="2374771"/>
                  <a:pt x="1495604" y="2435906"/>
                  <a:pt x="1525443" y="2482484"/>
                </a:cubicBezTo>
                <a:cubicBezTo>
                  <a:pt x="1544366" y="2512323"/>
                  <a:pt x="1576388" y="2528335"/>
                  <a:pt x="1609139" y="2528335"/>
                </a:cubicBezTo>
                <a:cubicBezTo>
                  <a:pt x="1627333" y="2528335"/>
                  <a:pt x="1646256" y="2523240"/>
                  <a:pt x="1662995" y="2512323"/>
                </a:cubicBezTo>
                <a:lnTo>
                  <a:pt x="2933712" y="1700840"/>
                </a:lnTo>
                <a:lnTo>
                  <a:pt x="3820886" y="2441728"/>
                </a:lnTo>
                <a:lnTo>
                  <a:pt x="3820886" y="2698637"/>
                </a:lnTo>
                <a:close/>
                <a:moveTo>
                  <a:pt x="3761207" y="0"/>
                </a:moveTo>
                <a:lnTo>
                  <a:pt x="258365" y="0"/>
                </a:lnTo>
                <a:cubicBezTo>
                  <a:pt x="115718" y="0"/>
                  <a:pt x="0" y="115718"/>
                  <a:pt x="0" y="258365"/>
                </a:cubicBezTo>
                <a:lnTo>
                  <a:pt x="0" y="2697909"/>
                </a:lnTo>
                <a:cubicBezTo>
                  <a:pt x="0" y="2840556"/>
                  <a:pt x="115718" y="2956274"/>
                  <a:pt x="258365" y="2956274"/>
                </a:cubicBezTo>
                <a:lnTo>
                  <a:pt x="3761207" y="2956274"/>
                </a:lnTo>
                <a:cubicBezTo>
                  <a:pt x="3903853" y="2956274"/>
                  <a:pt x="4019571" y="2840556"/>
                  <a:pt x="4019571" y="2697909"/>
                </a:cubicBezTo>
                <a:lnTo>
                  <a:pt x="4019571" y="258365"/>
                </a:lnTo>
                <a:cubicBezTo>
                  <a:pt x="4020300" y="116446"/>
                  <a:pt x="3903853" y="728"/>
                  <a:pt x="3761207" y="0"/>
                </a:cubicBezTo>
                <a:lnTo>
                  <a:pt x="3761207" y="0"/>
                </a:lnTo>
                <a:close/>
              </a:path>
            </a:pathLst>
          </a:custGeom>
          <a:solidFill>
            <a:srgbClr val="000000"/>
          </a:solidFill>
          <a:ln w="7266" cap="flat">
            <a:noFill/>
            <a:prstDash val="solid"/>
            <a:miter/>
          </a:ln>
        </p:spPr>
        <p:txBody>
          <a:bodyPr rtlCol="0" anchor="ctr"/>
          <a:lstStyle/>
          <a:p>
            <a:endParaRPr lang="it-IT"/>
          </a:p>
        </p:txBody>
      </p:sp>
      <p:grpSp>
        <p:nvGrpSpPr>
          <p:cNvPr id="40" name="Elemento grafico 24">
            <a:extLst>
              <a:ext uri="{FF2B5EF4-FFF2-40B4-BE49-F238E27FC236}">
                <a16:creationId xmlns:a16="http://schemas.microsoft.com/office/drawing/2014/main" id="{FB3D57CE-5CA8-44AF-E0E3-FEEB64DED866}"/>
              </a:ext>
            </a:extLst>
          </p:cNvPr>
          <p:cNvGrpSpPr/>
          <p:nvPr/>
        </p:nvGrpSpPr>
        <p:grpSpPr>
          <a:xfrm>
            <a:off x="5487858" y="2290993"/>
            <a:ext cx="3110068" cy="2276014"/>
            <a:chOff x="3595103" y="1872340"/>
            <a:chExt cx="3883475" cy="2842010"/>
          </a:xfrm>
          <a:noFill/>
        </p:grpSpPr>
        <p:sp>
          <p:nvSpPr>
            <p:cNvPr id="41" name="Figura a mano libera: forma 40">
              <a:extLst>
                <a:ext uri="{FF2B5EF4-FFF2-40B4-BE49-F238E27FC236}">
                  <a16:creationId xmlns:a16="http://schemas.microsoft.com/office/drawing/2014/main" id="{BE2A0C66-7AEF-BC9C-E2BA-4A6502738A50}"/>
                </a:ext>
              </a:extLst>
            </p:cNvPr>
            <p:cNvSpPr/>
            <p:nvPr/>
          </p:nvSpPr>
          <p:spPr>
            <a:xfrm>
              <a:off x="3595103" y="1882529"/>
              <a:ext cx="1183382" cy="2831821"/>
            </a:xfrm>
            <a:custGeom>
              <a:avLst/>
              <a:gdLst>
                <a:gd name="connsiteX0" fmla="*/ 966502 w 1183382"/>
                <a:gd name="connsiteY0" fmla="*/ 2831822 h 2831821"/>
                <a:gd name="connsiteX1" fmla="*/ 216881 w 1183382"/>
                <a:gd name="connsiteY1" fmla="*/ 2831822 h 2831821"/>
                <a:gd name="connsiteX2" fmla="*/ 0 w 1183382"/>
                <a:gd name="connsiteY2" fmla="*/ 2614941 h 2831821"/>
                <a:gd name="connsiteX3" fmla="*/ 0 w 1183382"/>
                <a:gd name="connsiteY3" fmla="*/ 216881 h 2831821"/>
                <a:gd name="connsiteX4" fmla="*/ 216881 w 1183382"/>
                <a:gd name="connsiteY4" fmla="*/ 0 h 2831821"/>
                <a:gd name="connsiteX5" fmla="*/ 966502 w 1183382"/>
                <a:gd name="connsiteY5" fmla="*/ 0 h 2831821"/>
                <a:gd name="connsiteX6" fmla="*/ 1183383 w 1183382"/>
                <a:gd name="connsiteY6" fmla="*/ 216881 h 2831821"/>
                <a:gd name="connsiteX7" fmla="*/ 1183383 w 1183382"/>
                <a:gd name="connsiteY7" fmla="*/ 2614941 h 2831821"/>
                <a:gd name="connsiteX8" fmla="*/ 966502 w 1183382"/>
                <a:gd name="connsiteY8" fmla="*/ 2831822 h 2831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83382" h="2831821">
                  <a:moveTo>
                    <a:pt x="966502" y="2831822"/>
                  </a:moveTo>
                  <a:lnTo>
                    <a:pt x="216881" y="2831822"/>
                  </a:lnTo>
                  <a:cubicBezTo>
                    <a:pt x="97524" y="2831822"/>
                    <a:pt x="0" y="2735026"/>
                    <a:pt x="0" y="2614941"/>
                  </a:cubicBezTo>
                  <a:lnTo>
                    <a:pt x="0" y="216881"/>
                  </a:lnTo>
                  <a:cubicBezTo>
                    <a:pt x="0" y="97524"/>
                    <a:pt x="96796" y="0"/>
                    <a:pt x="216881" y="0"/>
                  </a:cubicBezTo>
                  <a:lnTo>
                    <a:pt x="966502" y="0"/>
                  </a:lnTo>
                  <a:cubicBezTo>
                    <a:pt x="1085859" y="0"/>
                    <a:pt x="1183383" y="96796"/>
                    <a:pt x="1183383" y="216881"/>
                  </a:cubicBezTo>
                  <a:lnTo>
                    <a:pt x="1183383" y="2614941"/>
                  </a:lnTo>
                  <a:cubicBezTo>
                    <a:pt x="1183383" y="2735026"/>
                    <a:pt x="1086587" y="2831822"/>
                    <a:pt x="966502" y="2831822"/>
                  </a:cubicBezTo>
                  <a:close/>
                </a:path>
              </a:pathLst>
            </a:custGeom>
            <a:noFill/>
            <a:ln w="145324" cap="flat">
              <a:solidFill>
                <a:srgbClr val="B2E40A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  <p:sp>
          <p:nvSpPr>
            <p:cNvPr id="42" name="Figura a mano libera: forma 41">
              <a:extLst>
                <a:ext uri="{FF2B5EF4-FFF2-40B4-BE49-F238E27FC236}">
                  <a16:creationId xmlns:a16="http://schemas.microsoft.com/office/drawing/2014/main" id="{97E97CFC-A167-CECE-FAF7-9F3929505F0F}"/>
                </a:ext>
              </a:extLst>
            </p:cNvPr>
            <p:cNvSpPr/>
            <p:nvPr/>
          </p:nvSpPr>
          <p:spPr>
            <a:xfrm>
              <a:off x="4943694" y="1872340"/>
              <a:ext cx="1183382" cy="2831821"/>
            </a:xfrm>
            <a:custGeom>
              <a:avLst/>
              <a:gdLst>
                <a:gd name="connsiteX0" fmla="*/ 966502 w 1183382"/>
                <a:gd name="connsiteY0" fmla="*/ 2831822 h 2831821"/>
                <a:gd name="connsiteX1" fmla="*/ 216881 w 1183382"/>
                <a:gd name="connsiteY1" fmla="*/ 2831822 h 2831821"/>
                <a:gd name="connsiteX2" fmla="*/ 0 w 1183382"/>
                <a:gd name="connsiteY2" fmla="*/ 2614941 h 2831821"/>
                <a:gd name="connsiteX3" fmla="*/ 0 w 1183382"/>
                <a:gd name="connsiteY3" fmla="*/ 216881 h 2831821"/>
                <a:gd name="connsiteX4" fmla="*/ 216881 w 1183382"/>
                <a:gd name="connsiteY4" fmla="*/ 0 h 2831821"/>
                <a:gd name="connsiteX5" fmla="*/ 966502 w 1183382"/>
                <a:gd name="connsiteY5" fmla="*/ 0 h 2831821"/>
                <a:gd name="connsiteX6" fmla="*/ 1183383 w 1183382"/>
                <a:gd name="connsiteY6" fmla="*/ 216881 h 2831821"/>
                <a:gd name="connsiteX7" fmla="*/ 1183383 w 1183382"/>
                <a:gd name="connsiteY7" fmla="*/ 2614941 h 2831821"/>
                <a:gd name="connsiteX8" fmla="*/ 966502 w 1183382"/>
                <a:gd name="connsiteY8" fmla="*/ 2831822 h 2831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83382" h="2831821">
                  <a:moveTo>
                    <a:pt x="966502" y="2831822"/>
                  </a:moveTo>
                  <a:lnTo>
                    <a:pt x="216881" y="2831822"/>
                  </a:lnTo>
                  <a:cubicBezTo>
                    <a:pt x="97524" y="2831822"/>
                    <a:pt x="0" y="2735026"/>
                    <a:pt x="0" y="2614941"/>
                  </a:cubicBezTo>
                  <a:lnTo>
                    <a:pt x="0" y="216881"/>
                  </a:lnTo>
                  <a:cubicBezTo>
                    <a:pt x="0" y="97524"/>
                    <a:pt x="96796" y="0"/>
                    <a:pt x="216881" y="0"/>
                  </a:cubicBezTo>
                  <a:lnTo>
                    <a:pt x="966502" y="0"/>
                  </a:lnTo>
                  <a:cubicBezTo>
                    <a:pt x="1085859" y="0"/>
                    <a:pt x="1183383" y="96796"/>
                    <a:pt x="1183383" y="216881"/>
                  </a:cubicBezTo>
                  <a:lnTo>
                    <a:pt x="1183383" y="2614941"/>
                  </a:lnTo>
                  <a:cubicBezTo>
                    <a:pt x="1182655" y="2735026"/>
                    <a:pt x="1085859" y="2831822"/>
                    <a:pt x="966502" y="2831822"/>
                  </a:cubicBezTo>
                  <a:close/>
                </a:path>
              </a:pathLst>
            </a:custGeom>
            <a:noFill/>
            <a:ln w="145324" cap="flat">
              <a:solidFill>
                <a:srgbClr val="B2E40A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  <p:sp>
          <p:nvSpPr>
            <p:cNvPr id="43" name="Figura a mano libera: forma 42">
              <a:extLst>
                <a:ext uri="{FF2B5EF4-FFF2-40B4-BE49-F238E27FC236}">
                  <a16:creationId xmlns:a16="http://schemas.microsoft.com/office/drawing/2014/main" id="{988B05B9-F82C-85A4-834E-E5AD5F29944B}"/>
                </a:ext>
              </a:extLst>
            </p:cNvPr>
            <p:cNvSpPr/>
            <p:nvPr/>
          </p:nvSpPr>
          <p:spPr>
            <a:xfrm>
              <a:off x="6295196" y="1872340"/>
              <a:ext cx="1183382" cy="2831821"/>
            </a:xfrm>
            <a:custGeom>
              <a:avLst/>
              <a:gdLst>
                <a:gd name="connsiteX0" fmla="*/ 966502 w 1183382"/>
                <a:gd name="connsiteY0" fmla="*/ 2831822 h 2831821"/>
                <a:gd name="connsiteX1" fmla="*/ 216881 w 1183382"/>
                <a:gd name="connsiteY1" fmla="*/ 2831822 h 2831821"/>
                <a:gd name="connsiteX2" fmla="*/ 0 w 1183382"/>
                <a:gd name="connsiteY2" fmla="*/ 2614941 h 2831821"/>
                <a:gd name="connsiteX3" fmla="*/ 0 w 1183382"/>
                <a:gd name="connsiteY3" fmla="*/ 216881 h 2831821"/>
                <a:gd name="connsiteX4" fmla="*/ 216881 w 1183382"/>
                <a:gd name="connsiteY4" fmla="*/ 0 h 2831821"/>
                <a:gd name="connsiteX5" fmla="*/ 966502 w 1183382"/>
                <a:gd name="connsiteY5" fmla="*/ 0 h 2831821"/>
                <a:gd name="connsiteX6" fmla="*/ 1183383 w 1183382"/>
                <a:gd name="connsiteY6" fmla="*/ 216881 h 2831821"/>
                <a:gd name="connsiteX7" fmla="*/ 1183383 w 1183382"/>
                <a:gd name="connsiteY7" fmla="*/ 2614941 h 2831821"/>
                <a:gd name="connsiteX8" fmla="*/ 966502 w 1183382"/>
                <a:gd name="connsiteY8" fmla="*/ 2831822 h 2831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83382" h="2831821">
                  <a:moveTo>
                    <a:pt x="966502" y="2831822"/>
                  </a:moveTo>
                  <a:lnTo>
                    <a:pt x="216881" y="2831822"/>
                  </a:lnTo>
                  <a:cubicBezTo>
                    <a:pt x="97524" y="2831822"/>
                    <a:pt x="0" y="2735026"/>
                    <a:pt x="0" y="2614941"/>
                  </a:cubicBezTo>
                  <a:lnTo>
                    <a:pt x="0" y="216881"/>
                  </a:lnTo>
                  <a:cubicBezTo>
                    <a:pt x="0" y="97524"/>
                    <a:pt x="96796" y="0"/>
                    <a:pt x="216881" y="0"/>
                  </a:cubicBezTo>
                  <a:lnTo>
                    <a:pt x="966502" y="0"/>
                  </a:lnTo>
                  <a:cubicBezTo>
                    <a:pt x="1085859" y="0"/>
                    <a:pt x="1183383" y="96796"/>
                    <a:pt x="1183383" y="216881"/>
                  </a:cubicBezTo>
                  <a:lnTo>
                    <a:pt x="1183383" y="2614941"/>
                  </a:lnTo>
                  <a:cubicBezTo>
                    <a:pt x="1183383" y="2735026"/>
                    <a:pt x="1086587" y="2831822"/>
                    <a:pt x="966502" y="2831822"/>
                  </a:cubicBezTo>
                  <a:close/>
                </a:path>
              </a:pathLst>
            </a:custGeom>
            <a:noFill/>
            <a:ln w="145324" cap="flat">
              <a:solidFill>
                <a:srgbClr val="B2E40A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</p:grpSp>
      <p:sp>
        <p:nvSpPr>
          <p:cNvPr id="3" name="Titolo 2">
            <a:extLst>
              <a:ext uri="{FF2B5EF4-FFF2-40B4-BE49-F238E27FC236}">
                <a16:creationId xmlns:a16="http://schemas.microsoft.com/office/drawing/2014/main" id="{55535AC1-EB10-A116-66E9-7844A66523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pPr algn="ctr"/>
            <a:r>
              <a:rPr lang="it-IT" b="1" dirty="0"/>
              <a:t>SUDDIVISIONE DEL COMPLESSO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783C9E64-D7BA-516B-EB92-A223931AE20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>
                <a:latin typeface="Rockwell"/>
              </a:rPr>
              <a:t>Margherita Soldaini // Università di Firenze, DIDA-LXR // Borsisti Day 2023 // 27/02/2023</a:t>
            </a:r>
            <a:endParaRPr lang="it-IT" i="1" dirty="0">
              <a:solidFill>
                <a:srgbClr val="FF0000"/>
              </a:solidFill>
              <a:latin typeface="Rockwell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EA0D2B6-856F-8277-DDF0-405775E8E16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17</a:t>
            </a:fld>
            <a:endParaRPr lang="it-IT"/>
          </a:p>
        </p:txBody>
      </p:sp>
      <p:cxnSp>
        <p:nvCxnSpPr>
          <p:cNvPr id="27" name="Connettore 2 26">
            <a:extLst>
              <a:ext uri="{FF2B5EF4-FFF2-40B4-BE49-F238E27FC236}">
                <a16:creationId xmlns:a16="http://schemas.microsoft.com/office/drawing/2014/main" id="{5FE8768A-09EB-06A8-2DB3-787D6631AA43}"/>
              </a:ext>
            </a:extLst>
          </p:cNvPr>
          <p:cNvCxnSpPr>
            <a:cxnSpLocks/>
          </p:cNvCxnSpPr>
          <p:nvPr/>
        </p:nvCxnSpPr>
        <p:spPr>
          <a:xfrm>
            <a:off x="4245429" y="3424920"/>
            <a:ext cx="6531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4FF9A346-8BD7-D290-AB39-15DF29B8ED4C}"/>
              </a:ext>
            </a:extLst>
          </p:cNvPr>
          <p:cNvSpPr txBox="1"/>
          <p:nvPr/>
        </p:nvSpPr>
        <p:spPr>
          <a:xfrm>
            <a:off x="5417990" y="4794951"/>
            <a:ext cx="106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CHIESA</a:t>
            </a:r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AF800813-988C-D5E5-8D59-D8E177F1591D}"/>
              </a:ext>
            </a:extLst>
          </p:cNvPr>
          <p:cNvSpPr txBox="1"/>
          <p:nvPr/>
        </p:nvSpPr>
        <p:spPr>
          <a:xfrm>
            <a:off x="6350484" y="4794951"/>
            <a:ext cx="13824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ORATORIO</a:t>
            </a:r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4553FAF4-9301-1AE0-F110-A398402B0BE2}"/>
              </a:ext>
            </a:extLst>
          </p:cNvPr>
          <p:cNvSpPr txBox="1"/>
          <p:nvPr/>
        </p:nvSpPr>
        <p:spPr>
          <a:xfrm>
            <a:off x="7515581" y="4794951"/>
            <a:ext cx="19322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CAPPELLE</a:t>
            </a:r>
          </a:p>
        </p:txBody>
      </p:sp>
    </p:spTree>
    <p:extLst>
      <p:ext uri="{BB962C8B-B14F-4D97-AF65-F5344CB8AC3E}">
        <p14:creationId xmlns:p14="http://schemas.microsoft.com/office/powerpoint/2010/main" val="20283833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Elemento grafico 17">
            <a:extLst>
              <a:ext uri="{FF2B5EF4-FFF2-40B4-BE49-F238E27FC236}">
                <a16:creationId xmlns:a16="http://schemas.microsoft.com/office/drawing/2014/main" id="{06F87FC2-2034-5F73-4BED-18701B5CAB3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2000" y="1810033"/>
            <a:ext cx="4077200" cy="4077200"/>
          </a:xfrm>
          <a:prstGeom prst="rect">
            <a:avLst/>
          </a:prstGeom>
        </p:spPr>
      </p:pic>
      <p:pic>
        <p:nvPicPr>
          <p:cNvPr id="2" name="Elemento grafico 1">
            <a:extLst>
              <a:ext uri="{FF2B5EF4-FFF2-40B4-BE49-F238E27FC236}">
                <a16:creationId xmlns:a16="http://schemas.microsoft.com/office/drawing/2014/main" id="{069B550D-5805-DD4E-F8FF-D419131B66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7350" y="1810033"/>
            <a:ext cx="4038038" cy="4038038"/>
          </a:xfrm>
          <a:prstGeom prst="rect">
            <a:avLst/>
          </a:prstGeom>
        </p:spPr>
      </p:pic>
      <p:pic>
        <p:nvPicPr>
          <p:cNvPr id="7" name="Elemento grafico 6">
            <a:extLst>
              <a:ext uri="{FF2B5EF4-FFF2-40B4-BE49-F238E27FC236}">
                <a16:creationId xmlns:a16="http://schemas.microsoft.com/office/drawing/2014/main" id="{CFF99C3E-4ED9-70FF-D0B2-F855FD3E06F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912179" y="1795744"/>
            <a:ext cx="4169068" cy="4169068"/>
          </a:xfrm>
          <a:prstGeom prst="rect">
            <a:avLst/>
          </a:prstGeom>
        </p:spPr>
      </p:pic>
      <p:sp>
        <p:nvSpPr>
          <p:cNvPr id="3" name="Titolo 2">
            <a:extLst>
              <a:ext uri="{FF2B5EF4-FFF2-40B4-BE49-F238E27FC236}">
                <a16:creationId xmlns:a16="http://schemas.microsoft.com/office/drawing/2014/main" id="{D50E1665-3899-C8F5-F72A-C79C9A3F14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pPr algn="ctr"/>
            <a:r>
              <a:rPr lang="it-IT" b="1" dirty="0">
                <a:solidFill>
                  <a:srgbClr val="4D1BF5"/>
                </a:solidFill>
              </a:rPr>
              <a:t>SCALE DI RAPPRESENTAZIONE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D9FE8B80-BB99-270E-BB98-98D081FE0D3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>
                <a:latin typeface="Rockwell"/>
              </a:rPr>
              <a:t>Margherita Soldaini // Università di Firenze, DIDA-LXR // Borsisti Day 2023 // 27/02/2023</a:t>
            </a:r>
            <a:endParaRPr lang="it-IT" i="1" dirty="0">
              <a:solidFill>
                <a:srgbClr val="FF0000"/>
              </a:solidFill>
              <a:latin typeface="Rockwell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DC359A9-AE50-3E45-27C1-7C02B020C673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18</a:t>
            </a:fld>
            <a:endParaRPr lang="it-IT"/>
          </a:p>
        </p:txBody>
      </p:sp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4F6A964F-D5C9-617E-8228-716FF7E7754F}"/>
              </a:ext>
            </a:extLst>
          </p:cNvPr>
          <p:cNvCxnSpPr>
            <a:cxnSpLocks/>
          </p:cNvCxnSpPr>
          <p:nvPr/>
        </p:nvCxnSpPr>
        <p:spPr>
          <a:xfrm>
            <a:off x="4245429" y="3424920"/>
            <a:ext cx="6531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84358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F6F9AAC0-0A23-C760-F396-4BB54877A3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pPr algn="ctr"/>
            <a:r>
              <a:rPr lang="it-IT" b="1" dirty="0">
                <a:solidFill>
                  <a:srgbClr val="4D1BF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REALT</a:t>
            </a:r>
            <a:r>
              <a:rPr lang="it-IT" b="1" i="0" dirty="0">
                <a:solidFill>
                  <a:srgbClr val="4D1BF5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À</a:t>
            </a:r>
            <a:r>
              <a:rPr lang="it-IT" b="1" dirty="0">
                <a:solidFill>
                  <a:srgbClr val="4D1BF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AUMENTATA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C74C367B-ED96-BE5B-A403-07FDCAFF93AF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>
                <a:latin typeface="Rockwell"/>
              </a:rPr>
              <a:t>Margherita Soldaini // Università di Firenze, DIDA-LXR // Borsisti Day 2023 // 27/02/2023</a:t>
            </a:r>
            <a:endParaRPr lang="it-IT" i="1" dirty="0">
              <a:solidFill>
                <a:srgbClr val="FF0000"/>
              </a:solidFill>
              <a:latin typeface="Rockwell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5A57D3E-61A9-6EA4-C346-8798AE1FFBB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19</a:t>
            </a:fld>
            <a:endParaRPr lang="it-IT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7F769EE7-8165-C736-B678-993E84E78508}"/>
              </a:ext>
            </a:extLst>
          </p:cNvPr>
          <p:cNvSpPr txBox="1"/>
          <p:nvPr/>
        </p:nvSpPr>
        <p:spPr>
          <a:xfrm>
            <a:off x="503238" y="4789651"/>
            <a:ext cx="34353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Ricostruzione virtuale e </a:t>
            </a:r>
          </a:p>
          <a:p>
            <a:r>
              <a:rPr lang="it-IT" dirty="0"/>
              <a:t>soluzioni </a:t>
            </a:r>
            <a:r>
              <a:rPr lang="it-IT" b="1" dirty="0"/>
              <a:t>AR</a:t>
            </a:r>
            <a:r>
              <a:rPr lang="it-IT" dirty="0"/>
              <a:t> per le porzioni di </a:t>
            </a:r>
            <a:r>
              <a:rPr lang="it-IT" b="1" dirty="0"/>
              <a:t>affresco perse o danneggiate</a:t>
            </a:r>
          </a:p>
        </p:txBody>
      </p:sp>
      <p:pic>
        <p:nvPicPr>
          <p:cNvPr id="7" name="Immagine 6" descr="Immagine che contiene testo, cielo, esterni, edificio&#10;&#10;Descrizione generata automaticamente">
            <a:extLst>
              <a:ext uri="{FF2B5EF4-FFF2-40B4-BE49-F238E27FC236}">
                <a16:creationId xmlns:a16="http://schemas.microsoft.com/office/drawing/2014/main" id="{EC52183C-E37B-7E54-FCA5-F43BDAE2C20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32" r="19877"/>
          <a:stretch/>
        </p:blipFill>
        <p:spPr>
          <a:xfrm>
            <a:off x="4030201" y="1670959"/>
            <a:ext cx="4656599" cy="4042022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A460C6D7-801B-F663-2C7A-ED3D63D5EA65}"/>
              </a:ext>
            </a:extLst>
          </p:cNvPr>
          <p:cNvSpPr txBox="1"/>
          <p:nvPr/>
        </p:nvSpPr>
        <p:spPr>
          <a:xfrm>
            <a:off x="3938588" y="5725036"/>
            <a:ext cx="39660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i="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Parthenon</a:t>
            </a:r>
            <a:r>
              <a:rPr lang="it-IT" sz="800" i="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AR App, </a:t>
            </a:r>
            <a:r>
              <a:rPr lang="it-IT" sz="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</a:t>
            </a:r>
            <a:r>
              <a:rPr lang="it-IT" sz="800" i="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amir </a:t>
            </a:r>
            <a:r>
              <a:rPr lang="it-IT" sz="800" b="0" i="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Kotorić</a:t>
            </a:r>
            <a:endParaRPr lang="it-IT" sz="800" i="0" dirty="0"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7149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FEE62FA8-0FAA-B1A3-E14E-BCC354F814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pPr algn="ctr"/>
            <a:r>
              <a:rPr lang="it-IT" b="1" dirty="0">
                <a:solidFill>
                  <a:srgbClr val="B2E40A"/>
                </a:solidFill>
              </a:rPr>
              <a:t>OBIETTIVI DELLA RICERCA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704C1A7-18E2-231B-6A03-26D8A9E958D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>
                <a:latin typeface="Rockwell"/>
              </a:rPr>
              <a:t>Margherita Soldaini // Università di Firenze, DIDA-LXR // Borsisti Day 2023 // 27/02/2023</a:t>
            </a:r>
            <a:endParaRPr lang="it-IT" i="1" dirty="0">
              <a:solidFill>
                <a:srgbClr val="FF0000"/>
              </a:solidFill>
              <a:latin typeface="Rockwell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E9AC840-8044-DACD-7172-DD46C1BE9BD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2</a:t>
            </a:fld>
            <a:endParaRPr lang="it-IT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76F57A3C-47DC-BDFB-74E2-7771A999897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147043" y="1730019"/>
            <a:ext cx="849913" cy="881746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7567E386-792C-A441-0696-0FC31C4DD0B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420" y="2913589"/>
            <a:ext cx="1065159" cy="849084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C721DC8C-F203-40E8-213D-B3E89097D8E1}"/>
              </a:ext>
            </a:extLst>
          </p:cNvPr>
          <p:cNvSpPr txBox="1"/>
          <p:nvPr/>
        </p:nvSpPr>
        <p:spPr>
          <a:xfrm>
            <a:off x="3087346" y="2725996"/>
            <a:ext cx="2969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ARCHIVIO DIGITALE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95AFD36-A357-7157-ED61-4D6549E5E280}"/>
              </a:ext>
            </a:extLst>
          </p:cNvPr>
          <p:cNvSpPr txBox="1"/>
          <p:nvPr/>
        </p:nvSpPr>
        <p:spPr>
          <a:xfrm>
            <a:off x="5510463" y="3876904"/>
            <a:ext cx="2803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3D PRINTED MODELS</a:t>
            </a:r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C60B9D85-293E-B3CD-B6EE-CA9352AFDED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2641" y="4523205"/>
            <a:ext cx="598713" cy="914163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2EB1FACE-6B1D-6ED8-EB43-CA4E6E112066}"/>
              </a:ext>
            </a:extLst>
          </p:cNvPr>
          <p:cNvSpPr txBox="1"/>
          <p:nvPr/>
        </p:nvSpPr>
        <p:spPr>
          <a:xfrm>
            <a:off x="4213653" y="5519182"/>
            <a:ext cx="674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APP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325BBB98-B4D0-3C66-6B68-91EF6036ED9D}"/>
              </a:ext>
            </a:extLst>
          </p:cNvPr>
          <p:cNvSpPr txBox="1"/>
          <p:nvPr/>
        </p:nvSpPr>
        <p:spPr>
          <a:xfrm>
            <a:off x="569848" y="3955067"/>
            <a:ext cx="36438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RICOSTRUZIONE DIGITALE</a:t>
            </a:r>
          </a:p>
        </p:txBody>
      </p:sp>
      <p:pic>
        <p:nvPicPr>
          <p:cNvPr id="6" name="Elemento grafico 5">
            <a:extLst>
              <a:ext uri="{FF2B5EF4-FFF2-40B4-BE49-F238E27FC236}">
                <a16:creationId xmlns:a16="http://schemas.microsoft.com/office/drawing/2014/main" id="{271C5D70-76D6-13C5-B635-E17DAC8536B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640219" y="2787045"/>
            <a:ext cx="1503065" cy="1503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6686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egnaposto contenuto 6" descr="Immagine che contiene testo, monitor, interni, computer&#10;&#10;Descrizione generata automaticamente">
            <a:extLst>
              <a:ext uri="{FF2B5EF4-FFF2-40B4-BE49-F238E27FC236}">
                <a16:creationId xmlns:a16="http://schemas.microsoft.com/office/drawing/2014/main" id="{A7402615-5685-ECCA-F09B-86C265A950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0" b="2576"/>
          <a:stretch/>
        </p:blipFill>
        <p:spPr>
          <a:xfrm>
            <a:off x="503238" y="1382840"/>
            <a:ext cx="8183562" cy="4493635"/>
          </a:xfrm>
        </p:spPr>
      </p:pic>
      <p:sp>
        <p:nvSpPr>
          <p:cNvPr id="3" name="Titolo 2">
            <a:extLst>
              <a:ext uri="{FF2B5EF4-FFF2-40B4-BE49-F238E27FC236}">
                <a16:creationId xmlns:a16="http://schemas.microsoft.com/office/drawing/2014/main" id="{45F5A97F-AFF4-2F8A-A32F-0513005D0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pPr algn="ctr"/>
            <a:r>
              <a:rPr lang="it-IT" b="1" dirty="0">
                <a:solidFill>
                  <a:srgbClr val="4D1BF5"/>
                </a:solidFill>
              </a:rPr>
              <a:t>UV MAPPING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BBB7995-8542-F990-00AC-309A4C919F7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>
                <a:latin typeface="Rockwell"/>
              </a:rPr>
              <a:t>Margherita Soldaini // Università di Firenze, DIDA-LXR // Borsisti Day 2023 // 27/02/2023</a:t>
            </a:r>
            <a:endParaRPr lang="it-IT" i="1" dirty="0">
              <a:solidFill>
                <a:srgbClr val="FF0000"/>
              </a:solidFill>
              <a:latin typeface="Rockwell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9457A96-CBCB-5BF4-A005-36519F58741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406834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8481A00-13A4-4511-C962-77F513E96C6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>
                <a:latin typeface="Rockwell"/>
              </a:rPr>
              <a:t>Margherita Soldaini // Università di Firenze, DIDA-LXR // Borsisti Day 2023 // 27/02/2023</a:t>
            </a:r>
            <a:endParaRPr lang="it-IT" i="1" dirty="0">
              <a:solidFill>
                <a:srgbClr val="FF0000"/>
              </a:solidFill>
              <a:latin typeface="Rockwell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B6ECC93-8DE6-B156-3CB6-20AD16ECF13C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21</a:t>
            </a:fld>
            <a:endParaRPr lang="it-IT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1C213BBE-9CF6-E433-D0D0-999850F68A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1836"/>
          <a:stretch/>
        </p:blipFill>
        <p:spPr>
          <a:xfrm>
            <a:off x="504766" y="1378564"/>
            <a:ext cx="8182034" cy="45085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10" name="Titolo 2">
            <a:extLst>
              <a:ext uri="{FF2B5EF4-FFF2-40B4-BE49-F238E27FC236}">
                <a16:creationId xmlns:a16="http://schemas.microsoft.com/office/drawing/2014/main" id="{3F5C9C81-6348-3C76-F972-B08612989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pPr algn="ctr"/>
            <a:r>
              <a:rPr lang="it-IT" b="1" dirty="0">
                <a:solidFill>
                  <a:srgbClr val="4D1BF5"/>
                </a:solidFill>
              </a:rPr>
              <a:t>MESH</a:t>
            </a:r>
          </a:p>
        </p:txBody>
      </p:sp>
    </p:spTree>
    <p:extLst>
      <p:ext uri="{BB962C8B-B14F-4D97-AF65-F5344CB8AC3E}">
        <p14:creationId xmlns:p14="http://schemas.microsoft.com/office/powerpoint/2010/main" val="38453908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8BC2097-42E3-1DC8-2595-F8C552980D4F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>
                <a:latin typeface="Rockwell"/>
              </a:rPr>
              <a:t>Margherita Soldaini // Università di Firenze, DIDA-LXR // Borsisti Day 2023 // 27/02/2023</a:t>
            </a:r>
            <a:endParaRPr lang="it-IT" i="1" dirty="0">
              <a:solidFill>
                <a:srgbClr val="FF0000"/>
              </a:solidFill>
              <a:latin typeface="Rockwell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51A1BB20-C4C7-E1B2-19EF-BAD4075B729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22</a:t>
            </a:fld>
            <a:endParaRPr lang="it-IT"/>
          </a:p>
        </p:txBody>
      </p:sp>
      <p:pic>
        <p:nvPicPr>
          <p:cNvPr id="6" name="Immagine 7" descr="Immagine che contiene testo, interni, elettronico&#10;&#10;Descrizione generata automaticamente">
            <a:extLst>
              <a:ext uri="{FF2B5EF4-FFF2-40B4-BE49-F238E27FC236}">
                <a16:creationId xmlns:a16="http://schemas.microsoft.com/office/drawing/2014/main" id="{0077D87E-2445-05A2-EFE2-D70DBA07CF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216" b="11730"/>
          <a:stretch/>
        </p:blipFill>
        <p:spPr>
          <a:xfrm>
            <a:off x="503238" y="1366463"/>
            <a:ext cx="8183562" cy="4515492"/>
          </a:xfrm>
          <a:prstGeom prst="rect">
            <a:avLst/>
          </a:prstGeom>
          <a:ln w="28575">
            <a:noFill/>
          </a:ln>
        </p:spPr>
      </p:pic>
      <p:sp>
        <p:nvSpPr>
          <p:cNvPr id="3" name="Titolo 2">
            <a:extLst>
              <a:ext uri="{FF2B5EF4-FFF2-40B4-BE49-F238E27FC236}">
                <a16:creationId xmlns:a16="http://schemas.microsoft.com/office/drawing/2014/main" id="{3F1F42D8-897F-2D5D-DCE3-581B39250E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pPr algn="ctr"/>
            <a:r>
              <a:rPr lang="it-IT" b="1" dirty="0">
                <a:solidFill>
                  <a:srgbClr val="4D1BF5"/>
                </a:solidFill>
              </a:rPr>
              <a:t>TEXTURE</a:t>
            </a:r>
          </a:p>
        </p:txBody>
      </p:sp>
    </p:spTree>
    <p:extLst>
      <p:ext uri="{BB962C8B-B14F-4D97-AF65-F5344CB8AC3E}">
        <p14:creationId xmlns:p14="http://schemas.microsoft.com/office/powerpoint/2010/main" val="1692637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871F3D2D-9C92-1715-3DEF-039CC53B3BA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>
                <a:latin typeface="Rockwell"/>
              </a:rPr>
              <a:t>Margherita Soldaini // Università di Firenze, DIDA-LXR // Borsisti Day 2023 // 27/02/2023</a:t>
            </a:r>
            <a:endParaRPr lang="it-IT" i="1" dirty="0">
              <a:solidFill>
                <a:srgbClr val="FF0000"/>
              </a:solidFill>
              <a:latin typeface="Rockwell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BD0B746-8886-1E9B-9DB8-FDD3EF4ECAD2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23</a:t>
            </a:fld>
            <a:endParaRPr lang="it-IT"/>
          </a:p>
        </p:txBody>
      </p:sp>
      <p:pic>
        <p:nvPicPr>
          <p:cNvPr id="2" name="Immagine 8" descr="Immagine che contiene testo, monitor, elettronico, computer&#10;&#10;Descrizione generata automaticamente">
            <a:extLst>
              <a:ext uri="{FF2B5EF4-FFF2-40B4-BE49-F238E27FC236}">
                <a16:creationId xmlns:a16="http://schemas.microsoft.com/office/drawing/2014/main" id="{529CA1D5-6AF0-DD0F-1D1E-46192E3ED04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1838"/>
          <a:stretch/>
        </p:blipFill>
        <p:spPr>
          <a:xfrm>
            <a:off x="503238" y="1373786"/>
            <a:ext cx="8186444" cy="4513306"/>
          </a:xfrm>
          <a:prstGeom prst="rect">
            <a:avLst/>
          </a:prstGeom>
          <a:ln w="28575">
            <a:noFill/>
          </a:ln>
        </p:spPr>
      </p:pic>
      <p:sp>
        <p:nvSpPr>
          <p:cNvPr id="6" name="Titolo 2">
            <a:extLst>
              <a:ext uri="{FF2B5EF4-FFF2-40B4-BE49-F238E27FC236}">
                <a16:creationId xmlns:a16="http://schemas.microsoft.com/office/drawing/2014/main" id="{AE5F7B5B-8E8C-8C90-4E09-97C666543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pPr algn="ctr"/>
            <a:r>
              <a:rPr lang="it-IT" b="1" dirty="0">
                <a:solidFill>
                  <a:srgbClr val="4D1BF5"/>
                </a:solidFill>
              </a:rPr>
              <a:t>SEZIONE DELLE VELE</a:t>
            </a:r>
          </a:p>
        </p:txBody>
      </p:sp>
    </p:spTree>
    <p:extLst>
      <p:ext uri="{BB962C8B-B14F-4D97-AF65-F5344CB8AC3E}">
        <p14:creationId xmlns:p14="http://schemas.microsoft.com/office/powerpoint/2010/main" val="1074102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egnaposto contenuto 7" descr="Immagine che contiene arredamento&#10;&#10;Descrizione generata automaticamente">
            <a:extLst>
              <a:ext uri="{FF2B5EF4-FFF2-40B4-BE49-F238E27FC236}">
                <a16:creationId xmlns:a16="http://schemas.microsoft.com/office/drawing/2014/main" id="{9FE380CF-E5D0-A849-B1B4-FB9FF81B2A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2498" y="1866916"/>
            <a:ext cx="4412149" cy="3619046"/>
          </a:xfrm>
        </p:spPr>
      </p:pic>
      <p:sp>
        <p:nvSpPr>
          <p:cNvPr id="3" name="Titolo 2">
            <a:extLst>
              <a:ext uri="{FF2B5EF4-FFF2-40B4-BE49-F238E27FC236}">
                <a16:creationId xmlns:a16="http://schemas.microsoft.com/office/drawing/2014/main" id="{F502D84B-7085-4309-D6EF-9A190AC834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pPr algn="ctr"/>
            <a:r>
              <a:rPr lang="it-IT" dirty="0"/>
              <a:t>Cappella di Maria Maddalena, </a:t>
            </a:r>
            <a:r>
              <a:rPr lang="it-IT" b="1" dirty="0"/>
              <a:t>sequenza narrativa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7AF276E-3350-87A0-93C8-5BC77D3386EA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>
                <a:latin typeface="Rockwell"/>
              </a:rPr>
              <a:t>Margherita Soldaini // Università di Firenze, DIDA-LXR // Borsisti Day 2023 // 27/02/2023</a:t>
            </a:r>
            <a:endParaRPr lang="it-IT" i="1" dirty="0">
              <a:solidFill>
                <a:srgbClr val="FF0000"/>
              </a:solidFill>
              <a:latin typeface="Rockwell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7354D77-0E88-94CC-4BE8-E205C96143C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24</a:t>
            </a:fld>
            <a:endParaRPr lang="it-IT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5D232A83-8F25-6C77-F893-957EDDBAC1F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1131" y="1228724"/>
            <a:ext cx="2762681" cy="460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1234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ADBD233-7FF5-BB37-9035-7E80824985C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>
                <a:latin typeface="Rockwell"/>
              </a:rPr>
              <a:t>Margherita Soldaini // Università di Firenze, DIDA-LXR // Borsisti Day 2023 // 27/02/2023</a:t>
            </a:r>
            <a:endParaRPr lang="it-IT" i="1" dirty="0">
              <a:solidFill>
                <a:srgbClr val="FF0000"/>
              </a:solidFill>
              <a:latin typeface="Rockwell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79B8250-13D7-0B93-C157-3D2017C8C17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25</a:t>
            </a:fld>
            <a:endParaRPr lang="it-IT"/>
          </a:p>
        </p:txBody>
      </p:sp>
      <p:pic>
        <p:nvPicPr>
          <p:cNvPr id="16" name="Immagine 15" descr="Immagine che contiene testo, altare&#10;&#10;Descrizione generata automaticamente">
            <a:extLst>
              <a:ext uri="{FF2B5EF4-FFF2-40B4-BE49-F238E27FC236}">
                <a16:creationId xmlns:a16="http://schemas.microsoft.com/office/drawing/2014/main" id="{479E80D0-F845-BC2E-1214-D4AE7F7C583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12"/>
          <a:stretch/>
        </p:blipFill>
        <p:spPr>
          <a:xfrm>
            <a:off x="340887" y="1916640"/>
            <a:ext cx="4231113" cy="3570968"/>
          </a:xfrm>
          <a:prstGeom prst="rect">
            <a:avLst/>
          </a:prstGeom>
        </p:spPr>
      </p:pic>
      <p:sp>
        <p:nvSpPr>
          <p:cNvPr id="17" name="Titolo 2">
            <a:extLst>
              <a:ext uri="{FF2B5EF4-FFF2-40B4-BE49-F238E27FC236}">
                <a16:creationId xmlns:a16="http://schemas.microsoft.com/office/drawing/2014/main" id="{C5760DE5-BAFF-96E5-26F4-94C21E730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pPr algn="ctr"/>
            <a:r>
              <a:rPr lang="it-IT" dirty="0"/>
              <a:t>Cappella di Sant’Agostino, </a:t>
            </a:r>
            <a:r>
              <a:rPr lang="it-IT" b="1" dirty="0"/>
              <a:t>sequenza narrativa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B6AEA39B-D170-E920-76B0-DD620526C9C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1" b="1791"/>
          <a:stretch/>
        </p:blipFill>
        <p:spPr>
          <a:xfrm>
            <a:off x="5934075" y="1283897"/>
            <a:ext cx="2776694" cy="4458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25847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sellaDiTesto 9">
            <a:extLst>
              <a:ext uri="{FF2B5EF4-FFF2-40B4-BE49-F238E27FC236}">
                <a16:creationId xmlns:a16="http://schemas.microsoft.com/office/drawing/2014/main" id="{AD307EE9-9CBB-716C-5217-74E757D0460B}"/>
              </a:ext>
            </a:extLst>
          </p:cNvPr>
          <p:cNvSpPr txBox="1"/>
          <p:nvPr/>
        </p:nvSpPr>
        <p:spPr>
          <a:xfrm>
            <a:off x="3672856" y="5124345"/>
            <a:ext cx="51584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000" dirty="0">
                <a:latin typeface="Arial"/>
                <a:cs typeface="Arial"/>
              </a:rPr>
              <a:t>Basilica di Sant'</a:t>
            </a:r>
            <a:r>
              <a:rPr lang="it-IT" sz="1000" dirty="0" err="1">
                <a:latin typeface="Arial"/>
                <a:cs typeface="Arial"/>
              </a:rPr>
              <a:t>Anastasia,Verona</a:t>
            </a:r>
            <a:r>
              <a:rPr lang="it-IT" sz="1000" dirty="0">
                <a:latin typeface="Arial"/>
                <a:cs typeface="Arial"/>
              </a:rPr>
              <a:t>. </a:t>
            </a:r>
          </a:p>
          <a:p>
            <a:endParaRPr lang="it-IT" dirty="0"/>
          </a:p>
        </p:txBody>
      </p:sp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6C0DE937-E029-EF98-EA10-4155EE47BC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5503807"/>
            <a:ext cx="8352000" cy="347185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it-IT" b="1" dirty="0">
                <a:latin typeface="Tahoma"/>
                <a:ea typeface="Tahoma"/>
                <a:cs typeface="Tahoma"/>
              </a:rPr>
              <a:t>Arcosolio</a:t>
            </a:r>
            <a:r>
              <a:rPr lang="it-IT" dirty="0">
                <a:latin typeface="Tahoma"/>
                <a:ea typeface="Tahoma"/>
                <a:cs typeface="Tahoma"/>
              </a:rPr>
              <a:t>, confronto per ricostruzione</a:t>
            </a:r>
            <a:endParaRPr lang="it-IT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91FCD325-370A-A7B4-3F34-62B2074036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pPr algn="ctr"/>
            <a:r>
              <a:rPr lang="it-IT" b="1" dirty="0">
                <a:solidFill>
                  <a:srgbClr val="B2E40A"/>
                </a:solidFill>
                <a:latin typeface="Arial"/>
                <a:cs typeface="Arial"/>
              </a:rPr>
              <a:t>CONFRONTI OPERE</a:t>
            </a:r>
            <a:endParaRPr lang="it-IT" b="1">
              <a:solidFill>
                <a:srgbClr val="B2E40A"/>
              </a:solidFill>
            </a:endParaRP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E16CA17F-5052-4D75-19AE-5AAA84EB1AD9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>
                <a:latin typeface="Rockwell"/>
              </a:rPr>
              <a:t>Margherita Soldaini // Università di Firenze, DIDA-LXR // Borsisti Day 2023 // 27/02/2023</a:t>
            </a:r>
            <a:endParaRPr lang="it-IT" i="1" dirty="0">
              <a:solidFill>
                <a:srgbClr val="FF0000"/>
              </a:solidFill>
              <a:latin typeface="Rockwell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297CD8C-3A8C-CA40-A462-D0347294A902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26</a:t>
            </a:fld>
            <a:endParaRPr lang="it-IT"/>
          </a:p>
        </p:txBody>
      </p:sp>
      <p:pic>
        <p:nvPicPr>
          <p:cNvPr id="6" name="Immagine 6" descr="Immagine che contiene disegnoatratteggio&#10;&#10;Descrizione generata automaticamente">
            <a:extLst>
              <a:ext uri="{FF2B5EF4-FFF2-40B4-BE49-F238E27FC236}">
                <a16:creationId xmlns:a16="http://schemas.microsoft.com/office/drawing/2014/main" id="{4450065E-DDDF-6CC4-413E-88244C51AE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026" y="1573703"/>
            <a:ext cx="2743200" cy="2063169"/>
          </a:xfrm>
          <a:prstGeom prst="rect">
            <a:avLst/>
          </a:prstGeom>
        </p:spPr>
      </p:pic>
      <p:pic>
        <p:nvPicPr>
          <p:cNvPr id="7" name="Immagine 7" descr="Immagine che contiene edificio, caminetto, vecchio, pietra&#10;&#10;Descrizione generata automaticamente">
            <a:extLst>
              <a:ext uri="{FF2B5EF4-FFF2-40B4-BE49-F238E27FC236}">
                <a16:creationId xmlns:a16="http://schemas.microsoft.com/office/drawing/2014/main" id="{EB7FB709-EAA8-8E8D-51D7-892AB531DCB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279" r="8885" b="210"/>
          <a:stretch/>
        </p:blipFill>
        <p:spPr>
          <a:xfrm>
            <a:off x="3526785" y="1572208"/>
            <a:ext cx="2164704" cy="3552137"/>
          </a:xfrm>
          <a:prstGeom prst="rect">
            <a:avLst/>
          </a:prstGeom>
        </p:spPr>
      </p:pic>
      <p:pic>
        <p:nvPicPr>
          <p:cNvPr id="8" name="Immagine 8" descr="Immagine che contiene edificio, altare, arco&#10;&#10;Descrizione generata automaticamente">
            <a:extLst>
              <a:ext uri="{FF2B5EF4-FFF2-40B4-BE49-F238E27FC236}">
                <a16:creationId xmlns:a16="http://schemas.microsoft.com/office/drawing/2014/main" id="{23E0F5E3-2B2E-C080-0887-67259E9E54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60040" y="1572955"/>
            <a:ext cx="2925146" cy="3553470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6A8B263B-3C61-CD70-3660-CA05233BBAE7}"/>
              </a:ext>
            </a:extLst>
          </p:cNvPr>
          <p:cNvSpPr txBox="1"/>
          <p:nvPr/>
        </p:nvSpPr>
        <p:spPr>
          <a:xfrm>
            <a:off x="3610506" y="4888698"/>
            <a:ext cx="2208561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it-IT" sz="1000" dirty="0">
                <a:solidFill>
                  <a:schemeClr val="bg1"/>
                </a:solidFill>
                <a:latin typeface="Arial"/>
                <a:cs typeface="Arial"/>
              </a:rPr>
              <a:t>Tomba di Federico Cavalli</a:t>
            </a:r>
            <a:endParaRPr lang="it-IT" sz="1000" dirty="0">
              <a:solidFill>
                <a:schemeClr val="bg1"/>
              </a:solidFill>
              <a:cs typeface="Arial"/>
            </a:endParaRPr>
          </a:p>
        </p:txBody>
      </p:sp>
      <p:pic>
        <p:nvPicPr>
          <p:cNvPr id="11" name="Immagine 10" descr="Immagine che contiene neve&#10;&#10;Descrizione generata automaticamente">
            <a:extLst>
              <a:ext uri="{FF2B5EF4-FFF2-40B4-BE49-F238E27FC236}">
                <a16:creationId xmlns:a16="http://schemas.microsoft.com/office/drawing/2014/main" id="{148687A7-6C9E-BBCA-FFFC-EADA9611A5D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77" t="7156" r="8630" b="22876"/>
          <a:stretch/>
        </p:blipFill>
        <p:spPr>
          <a:xfrm>
            <a:off x="517014" y="3695252"/>
            <a:ext cx="2743201" cy="1429093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442DF906-7D29-D158-24B6-5D26C47CFBDA}"/>
              </a:ext>
            </a:extLst>
          </p:cNvPr>
          <p:cNvSpPr txBox="1"/>
          <p:nvPr/>
        </p:nvSpPr>
        <p:spPr>
          <a:xfrm>
            <a:off x="517014" y="5124345"/>
            <a:ext cx="2805157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it-IT" sz="1000" dirty="0">
                <a:cs typeface="Arial"/>
              </a:rPr>
              <a:t>Cappella di Sant’Agostino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9794506A-92D8-1F3C-6365-CE26D8AA3CF9}"/>
              </a:ext>
            </a:extLst>
          </p:cNvPr>
          <p:cNvSpPr txBox="1"/>
          <p:nvPr/>
        </p:nvSpPr>
        <p:spPr>
          <a:xfrm>
            <a:off x="5818075" y="4891778"/>
            <a:ext cx="28671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solidFill>
                  <a:schemeClr val="bg1"/>
                </a:solidFill>
                <a:latin typeface="Arial"/>
                <a:cs typeface="Arial"/>
              </a:rPr>
              <a:t>Tomba di Giovanni Salerni</a:t>
            </a:r>
            <a:endParaRPr lang="it-IT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04623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209F519A-75E4-A3C0-C465-10399A5D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31985"/>
            <a:ext cx="9144000" cy="460502"/>
          </a:xfrm>
        </p:spPr>
        <p:txBody>
          <a:bodyPr/>
          <a:lstStyle/>
          <a:p>
            <a:pPr algn="ctr"/>
            <a:r>
              <a:rPr lang="it-IT" b="1" dirty="0">
                <a:solidFill>
                  <a:srgbClr val="B2E40A"/>
                </a:solidFill>
              </a:rPr>
              <a:t>ALLESTIMENTO ORIGINARIO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7115143E-D5F9-4429-614F-4D316C415A1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>
                <a:latin typeface="Rockwell"/>
              </a:rPr>
              <a:t>Margherita Soldaini // Università di Firenze, DIDA-LXR // Borsisti Day 2023 // 27/02/2023</a:t>
            </a:r>
            <a:endParaRPr lang="it-IT" i="1" dirty="0">
              <a:solidFill>
                <a:srgbClr val="FF0000"/>
              </a:solidFill>
              <a:latin typeface="Rockwell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CA8848A-177A-223D-42B7-2C07CD300DB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27</a:t>
            </a:fld>
            <a:endParaRPr lang="it-IT"/>
          </a:p>
        </p:txBody>
      </p:sp>
      <p:pic>
        <p:nvPicPr>
          <p:cNvPr id="10" name="Immagine 9" descr="Immagine che contiene edificio, vecchio, soffitto, pietra&#10;&#10;Descrizione generata automaticamente">
            <a:extLst>
              <a:ext uri="{FF2B5EF4-FFF2-40B4-BE49-F238E27FC236}">
                <a16:creationId xmlns:a16="http://schemas.microsoft.com/office/drawing/2014/main" id="{341D1B6E-51CD-5056-A0E0-2F426305DF9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7" r="10306"/>
          <a:stretch/>
        </p:blipFill>
        <p:spPr>
          <a:xfrm>
            <a:off x="661989" y="1760238"/>
            <a:ext cx="3405187" cy="4017337"/>
          </a:xfrm>
          <a:prstGeom prst="rect">
            <a:avLst/>
          </a:prstGeom>
        </p:spPr>
      </p:pic>
      <p:pic>
        <p:nvPicPr>
          <p:cNvPr id="14" name="Immagine 13" descr="Immagine che contiene edificio, interni, soffitto, pietra&#10;&#10;Descrizione generata automaticamente">
            <a:extLst>
              <a:ext uri="{FF2B5EF4-FFF2-40B4-BE49-F238E27FC236}">
                <a16:creationId xmlns:a16="http://schemas.microsoft.com/office/drawing/2014/main" id="{8FB03782-5555-86B2-A737-9406563EC53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4" r="9110"/>
          <a:stretch/>
        </p:blipFill>
        <p:spPr>
          <a:xfrm>
            <a:off x="4919663" y="1760236"/>
            <a:ext cx="3405187" cy="4017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8806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6">
            <a:extLst>
              <a:ext uri="{FF2B5EF4-FFF2-40B4-BE49-F238E27FC236}">
                <a16:creationId xmlns:a16="http://schemas.microsoft.com/office/drawing/2014/main" id="{B49F93DC-BD49-120A-8126-56CE1D43CF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51608" y="1751220"/>
            <a:ext cx="4192596" cy="4174384"/>
          </a:xfrm>
        </p:spPr>
      </p:pic>
      <p:sp>
        <p:nvSpPr>
          <p:cNvPr id="3" name="Titolo 2">
            <a:extLst>
              <a:ext uri="{FF2B5EF4-FFF2-40B4-BE49-F238E27FC236}">
                <a16:creationId xmlns:a16="http://schemas.microsoft.com/office/drawing/2014/main" id="{7617143B-2CB5-55FD-615F-3AD11A16A5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pPr algn="ctr"/>
            <a:r>
              <a:rPr lang="it-IT" b="1" dirty="0">
                <a:solidFill>
                  <a:srgbClr val="B2E40A"/>
                </a:solidFill>
                <a:latin typeface="Arial"/>
                <a:cs typeface="Arial"/>
              </a:rPr>
              <a:t>RISULTATI ATTESI</a:t>
            </a:r>
            <a:endParaRPr lang="it-IT" b="1">
              <a:solidFill>
                <a:srgbClr val="B2E40A"/>
              </a:solidFill>
            </a:endParaRP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BFCAADC-8C79-67DC-8E53-C40CD539BD9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>
                <a:latin typeface="Rockwell"/>
              </a:rPr>
              <a:t>Margherita Soldaini // Università di Firenze, DIDA-LXR // Borsisti Day 2023 // 27/02/2023</a:t>
            </a:r>
            <a:endParaRPr lang="it-IT" i="1" dirty="0">
              <a:solidFill>
                <a:srgbClr val="FF0000"/>
              </a:solidFill>
              <a:latin typeface="Rockwell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89259BFD-FEE7-0F8B-0B7A-5C6DB604E1A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28</a:t>
            </a:fld>
            <a:endParaRPr lang="it-IT"/>
          </a:p>
        </p:txBody>
      </p:sp>
      <p:pic>
        <p:nvPicPr>
          <p:cNvPr id="7" name="Immagine 7">
            <a:extLst>
              <a:ext uri="{FF2B5EF4-FFF2-40B4-BE49-F238E27FC236}">
                <a16:creationId xmlns:a16="http://schemas.microsoft.com/office/drawing/2014/main" id="{4F474FA6-34C7-05EC-B64D-1541D6F663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8506" y="2373671"/>
            <a:ext cx="759983" cy="765262"/>
          </a:xfrm>
          <a:prstGeom prst="rect">
            <a:avLst/>
          </a:prstGeom>
        </p:spPr>
      </p:pic>
      <p:pic>
        <p:nvPicPr>
          <p:cNvPr id="8" name="Immagine 8">
            <a:extLst>
              <a:ext uri="{FF2B5EF4-FFF2-40B4-BE49-F238E27FC236}">
                <a16:creationId xmlns:a16="http://schemas.microsoft.com/office/drawing/2014/main" id="{636FEC18-69DB-704E-249F-54F9FB3883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605" y="2446147"/>
            <a:ext cx="393601" cy="595669"/>
          </a:xfrm>
          <a:prstGeom prst="rect">
            <a:avLst/>
          </a:prstGeom>
        </p:spPr>
      </p:pic>
      <p:pic>
        <p:nvPicPr>
          <p:cNvPr id="9" name="Immagine 9">
            <a:extLst>
              <a:ext uri="{FF2B5EF4-FFF2-40B4-BE49-F238E27FC236}">
                <a16:creationId xmlns:a16="http://schemas.microsoft.com/office/drawing/2014/main" id="{5D8CC178-5F49-E0BE-0146-9EE394C343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9878" y="4641926"/>
            <a:ext cx="573833" cy="597265"/>
          </a:xfrm>
          <a:prstGeom prst="rect">
            <a:avLst/>
          </a:prstGeom>
        </p:spPr>
      </p:pic>
      <p:pic>
        <p:nvPicPr>
          <p:cNvPr id="10" name="Immagine 10">
            <a:extLst>
              <a:ext uri="{FF2B5EF4-FFF2-40B4-BE49-F238E27FC236}">
                <a16:creationId xmlns:a16="http://schemas.microsoft.com/office/drawing/2014/main" id="{40720966-DA0B-52DB-CA3E-D11744B2527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78690" y="4651310"/>
            <a:ext cx="839756" cy="839756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E28C54C2-1CEB-3E67-5D9E-24129B751BDA}"/>
              </a:ext>
            </a:extLst>
          </p:cNvPr>
          <p:cNvSpPr txBox="1"/>
          <p:nvPr/>
        </p:nvSpPr>
        <p:spPr>
          <a:xfrm>
            <a:off x="1073020" y="2561252"/>
            <a:ext cx="148356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it-IT">
                <a:latin typeface="Tahoma"/>
                <a:ea typeface="Tahoma"/>
                <a:cs typeface="Arial"/>
              </a:rPr>
              <a:t>APP</a:t>
            </a:r>
            <a:endParaRPr lang="it-IT">
              <a:latin typeface="Tahoma"/>
              <a:ea typeface="Tahoma"/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BC01358E-B2AE-0F85-DF28-D0F0C5C8FC6E}"/>
              </a:ext>
            </a:extLst>
          </p:cNvPr>
          <p:cNvSpPr txBox="1"/>
          <p:nvPr/>
        </p:nvSpPr>
        <p:spPr>
          <a:xfrm>
            <a:off x="1101011" y="4651309"/>
            <a:ext cx="1483567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it-IT">
                <a:latin typeface="Tahoma"/>
                <a:ea typeface="Tahoma"/>
                <a:cs typeface="Arial"/>
              </a:rPr>
              <a:t>ARCHIVIO DIGITALE</a:t>
            </a:r>
            <a:endParaRPr lang="it-IT">
              <a:latin typeface="Tahoma"/>
              <a:ea typeface="Tahoma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C809B390-8BC7-234F-D243-D1AF670C55AF}"/>
              </a:ext>
            </a:extLst>
          </p:cNvPr>
          <p:cNvSpPr txBox="1"/>
          <p:nvPr/>
        </p:nvSpPr>
        <p:spPr>
          <a:xfrm>
            <a:off x="7618443" y="2374639"/>
            <a:ext cx="1483567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it-IT">
                <a:latin typeface="Tahoma"/>
                <a:ea typeface="Tahoma"/>
                <a:cs typeface="Arial"/>
              </a:rPr>
              <a:t>ACCESSO </a:t>
            </a:r>
            <a:endParaRPr lang="it-IT">
              <a:latin typeface="Tahoma"/>
              <a:ea typeface="Tahoma"/>
              <a:cs typeface="Tahoma"/>
            </a:endParaRPr>
          </a:p>
          <a:p>
            <a:r>
              <a:rPr lang="it-IT">
                <a:latin typeface="Tahoma"/>
                <a:ea typeface="Tahoma"/>
                <a:cs typeface="Arial"/>
              </a:rPr>
              <a:t>ON-LINE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2538DF1F-CEC4-80D1-9935-913D0063FD02}"/>
              </a:ext>
            </a:extLst>
          </p:cNvPr>
          <p:cNvSpPr txBox="1"/>
          <p:nvPr/>
        </p:nvSpPr>
        <p:spPr>
          <a:xfrm>
            <a:off x="7702418" y="4651308"/>
            <a:ext cx="1483567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it-IT">
                <a:latin typeface="Tahoma"/>
                <a:ea typeface="Tahoma"/>
                <a:cs typeface="Arial"/>
              </a:rPr>
              <a:t>MODELLI</a:t>
            </a:r>
          </a:p>
          <a:p>
            <a:r>
              <a:rPr lang="it-IT">
                <a:latin typeface="Tahoma"/>
                <a:ea typeface="Tahoma"/>
                <a:cs typeface="Arial"/>
              </a:rPr>
              <a:t>3D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0155AFF1-44AC-2C52-94A4-C8DACDCF5C8A}"/>
              </a:ext>
            </a:extLst>
          </p:cNvPr>
          <p:cNvSpPr txBox="1"/>
          <p:nvPr/>
        </p:nvSpPr>
        <p:spPr>
          <a:xfrm>
            <a:off x="2659226" y="2953139"/>
            <a:ext cx="189411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it-IT">
                <a:solidFill>
                  <a:schemeClr val="bg1"/>
                </a:solidFill>
                <a:latin typeface="Tahoma"/>
                <a:ea typeface="Tahoma"/>
                <a:cs typeface="Arial"/>
              </a:rPr>
              <a:t>DIVULGAZIONE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D4B0659F-3727-5703-9EDE-3E380278D5F5}"/>
              </a:ext>
            </a:extLst>
          </p:cNvPr>
          <p:cNvSpPr txBox="1"/>
          <p:nvPr/>
        </p:nvSpPr>
        <p:spPr>
          <a:xfrm>
            <a:off x="2659225" y="4324738"/>
            <a:ext cx="214604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it-IT">
                <a:solidFill>
                  <a:schemeClr val="bg1"/>
                </a:solidFill>
                <a:latin typeface="Tahoma"/>
                <a:ea typeface="Tahoma"/>
                <a:cs typeface="Arial"/>
              </a:rPr>
              <a:t>TUTELA E VALORIZZAZIONE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C9AEA6E9-8C8C-A55C-9C85-97EF28D70F46}"/>
              </a:ext>
            </a:extLst>
          </p:cNvPr>
          <p:cNvSpPr txBox="1"/>
          <p:nvPr/>
        </p:nvSpPr>
        <p:spPr>
          <a:xfrm>
            <a:off x="4450702" y="2696546"/>
            <a:ext cx="189411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it-IT">
                <a:solidFill>
                  <a:schemeClr val="bg1"/>
                </a:solidFill>
                <a:latin typeface="Tahoma"/>
                <a:ea typeface="Tahoma"/>
                <a:cs typeface="Arial"/>
              </a:rPr>
              <a:t>CONDIVISIONE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D0631204-C837-52A5-1810-CE68A5E7FBE8}"/>
              </a:ext>
            </a:extLst>
          </p:cNvPr>
          <p:cNvSpPr txBox="1"/>
          <p:nvPr/>
        </p:nvSpPr>
        <p:spPr>
          <a:xfrm>
            <a:off x="4805266" y="4002832"/>
            <a:ext cx="1894114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it-IT">
                <a:solidFill>
                  <a:schemeClr val="bg1"/>
                </a:solidFill>
                <a:latin typeface="Tahoma"/>
                <a:ea typeface="Tahoma"/>
                <a:cs typeface="Arial"/>
              </a:rPr>
              <a:t>NUOVA FRUIBILITÀ</a:t>
            </a:r>
            <a:endParaRPr lang="it-IT">
              <a:solidFill>
                <a:schemeClr val="bg1"/>
              </a:solidFill>
              <a:latin typeface="Tahoma"/>
              <a:ea typeface="Tahoma"/>
              <a:cs typeface="Tahoma"/>
            </a:endParaRP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507DB1F2-E77E-3232-A923-BB728853B2C0}"/>
              </a:ext>
            </a:extLst>
          </p:cNvPr>
          <p:cNvSpPr/>
          <p:nvPr/>
        </p:nvSpPr>
        <p:spPr>
          <a:xfrm>
            <a:off x="6699380" y="2990983"/>
            <a:ext cx="759658" cy="50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708B183C-AC5C-25FE-76E9-BB672578AFF1}"/>
              </a:ext>
            </a:extLst>
          </p:cNvPr>
          <p:cNvSpPr/>
          <p:nvPr/>
        </p:nvSpPr>
        <p:spPr>
          <a:xfrm>
            <a:off x="6851780" y="3143383"/>
            <a:ext cx="759658" cy="50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216AD86C-B3CA-29FA-9F82-CF7CFF29DCEC}"/>
              </a:ext>
            </a:extLst>
          </p:cNvPr>
          <p:cNvSpPr/>
          <p:nvPr/>
        </p:nvSpPr>
        <p:spPr>
          <a:xfrm>
            <a:off x="6753571" y="5336118"/>
            <a:ext cx="759658" cy="50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020261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olo 10">
            <a:extLst>
              <a:ext uri="{FF2B5EF4-FFF2-40B4-BE49-F238E27FC236}">
                <a16:creationId xmlns:a16="http://schemas.microsoft.com/office/drawing/2014/main" id="{A3DDFC64-CF43-1B6D-C6CA-D3CFA5B1824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endParaRPr lang="it-IT" dirty="0">
              <a:solidFill>
                <a:schemeClr val="bg1"/>
              </a:solidFill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32606BA3-4CD7-EBE3-7EAA-0BD786C2903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97C0A24C-41DD-7FBB-5F50-B308F69EDFF4}"/>
              </a:ext>
            </a:extLst>
          </p:cNvPr>
          <p:cNvSpPr txBox="1"/>
          <p:nvPr/>
        </p:nvSpPr>
        <p:spPr>
          <a:xfrm>
            <a:off x="1603294" y="1744113"/>
            <a:ext cx="70686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28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«Il patrimonio culturale è u</a:t>
            </a:r>
            <a:r>
              <a:rPr lang="it-IT" sz="2800" i="0" dirty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na preziosa, </a:t>
            </a:r>
          </a:p>
          <a:p>
            <a:pPr algn="r"/>
            <a:r>
              <a:rPr lang="it-IT" sz="2800" i="0" dirty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 fragilissima, eredità di cui ciascun cittadino è custode e fruitore.»</a:t>
            </a:r>
            <a:endParaRPr lang="it-IT" sz="28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6DEB7DFD-B8BA-2E93-57E6-B6E38A5F8D75}"/>
              </a:ext>
            </a:extLst>
          </p:cNvPr>
          <p:cNvSpPr txBox="1"/>
          <p:nvPr/>
        </p:nvSpPr>
        <p:spPr>
          <a:xfrm>
            <a:off x="5547520" y="3249458"/>
            <a:ext cx="31392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100" b="0" i="0" dirty="0">
                <a:solidFill>
                  <a:schemeClr val="bg1"/>
                </a:solidFill>
                <a:effectLst/>
                <a:latin typeface="Montserrat" panose="00000500000000000000" pitchFamily="2" charset="0"/>
              </a:rPr>
              <a:t>Irene </a:t>
            </a:r>
            <a:r>
              <a:rPr lang="it-IT" sz="1100" b="0" i="0" dirty="0" err="1">
                <a:solidFill>
                  <a:schemeClr val="bg1"/>
                </a:solidFill>
                <a:effectLst/>
                <a:latin typeface="Montserrat" panose="00000500000000000000" pitchFamily="2" charset="0"/>
              </a:rPr>
              <a:t>Baldriga</a:t>
            </a:r>
            <a:endParaRPr lang="it-IT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583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4AA1C3D4-6E7E-F3E7-B44B-344CD2F169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4994816"/>
            <a:ext cx="8352000" cy="856176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it-IT">
                <a:latin typeface="Tahoma"/>
                <a:ea typeface="Tahoma"/>
                <a:cs typeface="Tahoma"/>
              </a:rPr>
              <a:t>Ottimizzazione del workflow di </a:t>
            </a:r>
            <a:r>
              <a:rPr lang="it-IT" b="1">
                <a:latin typeface="Tahoma"/>
                <a:ea typeface="Tahoma"/>
                <a:cs typeface="Tahoma"/>
              </a:rPr>
              <a:t>digitalizzazione</a:t>
            </a:r>
            <a:r>
              <a:rPr lang="it-IT">
                <a:latin typeface="Tahoma"/>
                <a:ea typeface="Tahoma"/>
                <a:cs typeface="Tahoma"/>
              </a:rPr>
              <a:t> e creazione di archivi digitali accessibili e compatibili con piattaforme internazionali (</a:t>
            </a:r>
            <a:r>
              <a:rPr lang="it-IT" err="1">
                <a:latin typeface="Tahoma"/>
                <a:ea typeface="Tahoma"/>
                <a:cs typeface="Tahoma"/>
              </a:rPr>
              <a:t>Europeana</a:t>
            </a:r>
            <a:r>
              <a:rPr lang="it-IT">
                <a:latin typeface="Tahoma"/>
                <a:ea typeface="Tahoma"/>
                <a:cs typeface="Tahoma"/>
              </a:rPr>
              <a:t>, OpenHeritage3D)</a:t>
            </a:r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3EAC2B2E-1A45-6E64-32B9-0E7C29A6A5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pPr algn="ctr"/>
            <a:r>
              <a:rPr lang="it-IT" b="1" dirty="0">
                <a:solidFill>
                  <a:srgbClr val="B2E40A"/>
                </a:solidFill>
                <a:latin typeface="Arial"/>
                <a:cs typeface="Arial"/>
              </a:rPr>
              <a:t>ARCHIVIO DIGITALE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C8E41FED-2E89-97E1-7DA7-D82327DC613F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>
                <a:latin typeface="Rockwell"/>
              </a:rPr>
              <a:t>Margherita Soldaini  // Università di Firenze, DIDA-LXR // Borsisti Day 2023 // 27/02/2023</a:t>
            </a:r>
            <a:endParaRPr lang="it-IT" i="1" dirty="0">
              <a:solidFill>
                <a:srgbClr val="FF0000"/>
              </a:solidFill>
              <a:latin typeface="Rockwell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8CE617B0-3A4F-F7BB-EEEA-F7FA151F631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3</a:t>
            </a:fld>
            <a:endParaRPr lang="it-IT"/>
          </a:p>
        </p:txBody>
      </p:sp>
      <p:pic>
        <p:nvPicPr>
          <p:cNvPr id="6" name="Immagine 6" descr="Immagine che contiene mappa&#10;&#10;Descrizione generata automaticamente">
            <a:extLst>
              <a:ext uri="{FF2B5EF4-FFF2-40B4-BE49-F238E27FC236}">
                <a16:creationId xmlns:a16="http://schemas.microsoft.com/office/drawing/2014/main" id="{B272D131-8FC2-402E-AB59-4E0F3595857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490" b="5409"/>
          <a:stretch/>
        </p:blipFill>
        <p:spPr>
          <a:xfrm>
            <a:off x="1880118" y="1713335"/>
            <a:ext cx="5383763" cy="2931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3186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Elemento grafico 22">
            <a:extLst>
              <a:ext uri="{FF2B5EF4-FFF2-40B4-BE49-F238E27FC236}">
                <a16:creationId xmlns:a16="http://schemas.microsoft.com/office/drawing/2014/main" id="{9D0DB095-D476-C1CE-810C-CE916A65B67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192495" y="3154793"/>
            <a:ext cx="1227721" cy="1227721"/>
          </a:xfrm>
          <a:prstGeom prst="rect">
            <a:avLst/>
          </a:prstGeom>
        </p:spPr>
      </p:pic>
      <p:pic>
        <p:nvPicPr>
          <p:cNvPr id="19" name="Elemento grafico 18">
            <a:extLst>
              <a:ext uri="{FF2B5EF4-FFF2-40B4-BE49-F238E27FC236}">
                <a16:creationId xmlns:a16="http://schemas.microsoft.com/office/drawing/2014/main" id="{E8EC3FCE-2196-B0AF-38B3-B277D4E6966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958137" y="4539952"/>
            <a:ext cx="1227721" cy="1227721"/>
          </a:xfrm>
          <a:prstGeom prst="rect">
            <a:avLst/>
          </a:prstGeom>
        </p:spPr>
      </p:pic>
      <p:pic>
        <p:nvPicPr>
          <p:cNvPr id="17" name="Elemento grafico 16">
            <a:extLst>
              <a:ext uri="{FF2B5EF4-FFF2-40B4-BE49-F238E27FC236}">
                <a16:creationId xmlns:a16="http://schemas.microsoft.com/office/drawing/2014/main" id="{94AC4B19-BC20-F4FC-C13F-BCA86D29E02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737744" y="1576422"/>
            <a:ext cx="1367090" cy="1367090"/>
          </a:xfrm>
          <a:prstGeom prst="rect">
            <a:avLst/>
          </a:prstGeom>
        </p:spPr>
      </p:pic>
      <p:pic>
        <p:nvPicPr>
          <p:cNvPr id="15" name="Elemento grafico 14">
            <a:extLst>
              <a:ext uri="{FF2B5EF4-FFF2-40B4-BE49-F238E27FC236}">
                <a16:creationId xmlns:a16="http://schemas.microsoft.com/office/drawing/2014/main" id="{50B3765E-4743-A183-3FCD-FB44A30E06E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612650" y="3110367"/>
            <a:ext cx="1271878" cy="1271878"/>
          </a:xfrm>
          <a:prstGeom prst="rect">
            <a:avLst/>
          </a:prstGeom>
        </p:spPr>
      </p:pic>
      <p:sp>
        <p:nvSpPr>
          <p:cNvPr id="3" name="Titolo 2">
            <a:extLst>
              <a:ext uri="{FF2B5EF4-FFF2-40B4-BE49-F238E27FC236}">
                <a16:creationId xmlns:a16="http://schemas.microsoft.com/office/drawing/2014/main" id="{ED8A452A-9C22-D767-FD8E-384B11EC3E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pPr algn="ctr"/>
            <a:r>
              <a:rPr lang="it-IT" b="1" dirty="0">
                <a:solidFill>
                  <a:srgbClr val="4D1BF5"/>
                </a:solidFill>
              </a:rPr>
              <a:t>OPEN SCIENCE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D1FEC7B-904D-3DF6-B5C7-4424DB7D0698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>
                <a:latin typeface="Rockwell"/>
              </a:rPr>
              <a:t>Margherita Soldaini  // Università di Firenze, DIDA-LXR // Borsisti Day 2023 // 27/02/2023</a:t>
            </a:r>
            <a:endParaRPr lang="it-IT" i="1" dirty="0">
              <a:solidFill>
                <a:srgbClr val="FF0000"/>
              </a:solidFill>
              <a:latin typeface="Rockwell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8729F9D-8DD5-9C11-B0DF-FBD71921B90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4</a:t>
            </a:fld>
            <a:endParaRPr lang="it-IT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0386ABDA-031B-F5D6-58DB-6160842D253C}"/>
              </a:ext>
            </a:extLst>
          </p:cNvPr>
          <p:cNvSpPr txBox="1"/>
          <p:nvPr/>
        </p:nvSpPr>
        <p:spPr>
          <a:xfrm>
            <a:off x="5432129" y="4242227"/>
            <a:ext cx="2748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TRASPARENTE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530190DA-92A6-4E4A-5946-6E8A68872302}"/>
              </a:ext>
            </a:extLst>
          </p:cNvPr>
          <p:cNvSpPr txBox="1"/>
          <p:nvPr/>
        </p:nvSpPr>
        <p:spPr>
          <a:xfrm>
            <a:off x="1107333" y="4237568"/>
            <a:ext cx="22031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DISPONIBILE</a:t>
            </a:r>
            <a:r>
              <a:rPr lang="it-IT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GRATUITAMENTE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3AF3CBC1-DEDD-512A-48BD-812108E12A6D}"/>
              </a:ext>
            </a:extLst>
          </p:cNvPr>
          <p:cNvSpPr txBox="1"/>
          <p:nvPr/>
        </p:nvSpPr>
        <p:spPr>
          <a:xfrm>
            <a:off x="3545762" y="2717087"/>
            <a:ext cx="2052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ACCESSIBILE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73E8B6BC-A8C2-2D4A-B74F-19F5CD783541}"/>
              </a:ext>
            </a:extLst>
          </p:cNvPr>
          <p:cNvSpPr txBox="1"/>
          <p:nvPr/>
        </p:nvSpPr>
        <p:spPr>
          <a:xfrm>
            <a:off x="2916620" y="5514061"/>
            <a:ext cx="3310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RIUTILIZZABILE</a:t>
            </a:r>
          </a:p>
        </p:txBody>
      </p:sp>
    </p:spTree>
    <p:extLst>
      <p:ext uri="{BB962C8B-B14F-4D97-AF65-F5344CB8AC3E}">
        <p14:creationId xmlns:p14="http://schemas.microsoft.com/office/powerpoint/2010/main" val="3499534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503238" y="1917769"/>
            <a:ext cx="8183562" cy="682556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r>
              <a:rPr lang="it-IT" sz="1850" dirty="0">
                <a:latin typeface="Tahoma"/>
                <a:ea typeface="Tahoma"/>
                <a:cs typeface="Tahoma"/>
              </a:rPr>
              <a:t>Approccio digitale al Patrimonio Culturale attraverso l’uso di </a:t>
            </a:r>
            <a:r>
              <a:rPr lang="it-IT" sz="1850" b="1" dirty="0">
                <a:latin typeface="Tahoma"/>
                <a:ea typeface="Tahoma"/>
                <a:cs typeface="Tahoma"/>
              </a:rPr>
              <a:t>AR e 3D </a:t>
            </a:r>
            <a:r>
              <a:rPr lang="it-IT" sz="1850" b="1" dirty="0" err="1">
                <a:latin typeface="Tahoma"/>
                <a:ea typeface="Tahoma"/>
                <a:cs typeface="Tahoma"/>
              </a:rPr>
              <a:t>print</a:t>
            </a:r>
            <a:endParaRPr lang="it-IT" sz="1850" dirty="0">
              <a:latin typeface="Tahoma"/>
              <a:ea typeface="Tahoma"/>
              <a:cs typeface="Tahoma"/>
            </a:endParaRP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it-IT" b="1" cap="all" dirty="0">
                <a:solidFill>
                  <a:srgbClr val="B2E40A"/>
                </a:solidFill>
                <a:latin typeface="Arial"/>
                <a:cs typeface="Arial"/>
              </a:rPr>
              <a:t>nuovo servizio culturale</a:t>
            </a:r>
            <a:endParaRPr lang="it-IT" b="1" cap="all" dirty="0">
              <a:solidFill>
                <a:srgbClr val="B2E40A"/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>
                <a:latin typeface="Rockwell"/>
              </a:rPr>
              <a:t>Margherita Soldaini  // Università di Firenze, DIDA-LXR // Borsisti Day 2023 // 27/02/2023</a:t>
            </a:r>
            <a:endParaRPr lang="it-IT" i="1" dirty="0">
              <a:solidFill>
                <a:srgbClr val="FF0000"/>
              </a:solidFill>
              <a:latin typeface="Rockwell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5</a:t>
            </a:fld>
            <a:endParaRPr lang="it-IT"/>
          </a:p>
        </p:txBody>
      </p:sp>
      <p:pic>
        <p:nvPicPr>
          <p:cNvPr id="6" name="Immagine 6" descr="Immagine che contiene testo, parete, interni, computer&#10;&#10;Descrizione generata automaticamente">
            <a:extLst>
              <a:ext uri="{FF2B5EF4-FFF2-40B4-BE49-F238E27FC236}">
                <a16:creationId xmlns:a16="http://schemas.microsoft.com/office/drawing/2014/main" id="{8EC01CBE-1AED-2935-6913-2797F77454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3467" y="2754075"/>
            <a:ext cx="4735285" cy="2661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054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05851D44-265E-9504-9C96-6C7F664E51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pPr algn="ctr"/>
            <a:r>
              <a:rPr lang="it-IT" b="1" dirty="0">
                <a:solidFill>
                  <a:srgbClr val="B2E40A"/>
                </a:solidFill>
                <a:latin typeface="Arial"/>
                <a:cs typeface="Arial"/>
              </a:rPr>
              <a:t>MODELLI TATTILI, APPROCCIO TRASVERSALE</a:t>
            </a:r>
            <a:endParaRPr lang="it-IT" b="1" dirty="0">
              <a:solidFill>
                <a:srgbClr val="B2E40A"/>
              </a:solidFill>
            </a:endParaRP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ED92CB27-188C-A78E-7134-48D1B1337498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>
                <a:latin typeface="Rockwell"/>
              </a:rPr>
              <a:t>Margherita Soldaini  // Università di Firenze, DIDA-LXR // Borsisti Day 2023 // 27/02/2023</a:t>
            </a:r>
            <a:endParaRPr lang="it-IT" i="1" dirty="0">
              <a:solidFill>
                <a:srgbClr val="FF0000"/>
              </a:solidFill>
              <a:latin typeface="Rockwell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872DD47E-3A85-AC9A-2259-A3F7E50F42E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6</a:t>
            </a:fld>
            <a:endParaRPr lang="it-IT"/>
          </a:p>
        </p:txBody>
      </p:sp>
      <p:pic>
        <p:nvPicPr>
          <p:cNvPr id="6" name="Immagine 6" descr="Immagine che contiene torta, interni, formaggio, decorato&#10;&#10;Descrizione generata automaticamente">
            <a:extLst>
              <a:ext uri="{FF2B5EF4-FFF2-40B4-BE49-F238E27FC236}">
                <a16:creationId xmlns:a16="http://schemas.microsoft.com/office/drawing/2014/main" id="{EC3FF471-60C6-4F05-FA30-E06DCCF4C5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488" y="3420518"/>
            <a:ext cx="5503989" cy="2392948"/>
          </a:xfrm>
          <a:prstGeom prst="rect">
            <a:avLst/>
          </a:prstGeom>
        </p:spPr>
      </p:pic>
      <p:pic>
        <p:nvPicPr>
          <p:cNvPr id="7" name="Immagine 7">
            <a:extLst>
              <a:ext uri="{FF2B5EF4-FFF2-40B4-BE49-F238E27FC236}">
                <a16:creationId xmlns:a16="http://schemas.microsoft.com/office/drawing/2014/main" id="{6DAA639E-40A8-D9C0-59AB-C9843656C0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489" y="1599377"/>
            <a:ext cx="5509268" cy="1531927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789B3973-7CAD-6B1A-DA20-6D10CAA677E6}"/>
              </a:ext>
            </a:extLst>
          </p:cNvPr>
          <p:cNvSpPr txBox="1"/>
          <p:nvPr/>
        </p:nvSpPr>
        <p:spPr>
          <a:xfrm>
            <a:off x="6071413" y="5187373"/>
            <a:ext cx="2675989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it-IT" sz="1000" dirty="0">
                <a:latin typeface="Arial"/>
                <a:cs typeface="Arial"/>
              </a:rPr>
              <a:t>Watanabe T., Sato K. (2019). ‘</a:t>
            </a:r>
            <a:r>
              <a:rPr lang="it-IT" sz="1000" dirty="0" err="1">
                <a:latin typeface="Arial"/>
                <a:cs typeface="Arial"/>
              </a:rPr>
              <a:t>Suitable</a:t>
            </a:r>
            <a:r>
              <a:rPr lang="it-IT" sz="1000" dirty="0">
                <a:latin typeface="Arial"/>
                <a:cs typeface="Arial"/>
              </a:rPr>
              <a:t> Size of 3D Printing Architecture Models for </a:t>
            </a:r>
            <a:r>
              <a:rPr lang="it-IT" sz="1000" dirty="0" err="1">
                <a:latin typeface="Arial"/>
                <a:cs typeface="Arial"/>
              </a:rPr>
              <a:t>Tactile</a:t>
            </a:r>
            <a:r>
              <a:rPr lang="it-IT" sz="1000" dirty="0">
                <a:latin typeface="Arial"/>
                <a:cs typeface="Arial"/>
              </a:rPr>
              <a:t> Exploration’, </a:t>
            </a:r>
            <a:r>
              <a:rPr lang="it-IT" sz="1000" i="1" dirty="0">
                <a:latin typeface="Arial"/>
                <a:cs typeface="Arial"/>
              </a:rPr>
              <a:t>Journal on Technology and </a:t>
            </a:r>
            <a:r>
              <a:rPr lang="it-IT" sz="1000" i="1" dirty="0" err="1">
                <a:latin typeface="Arial"/>
                <a:cs typeface="Arial"/>
              </a:rPr>
              <a:t>Persons</a:t>
            </a:r>
            <a:r>
              <a:rPr lang="it-IT" sz="1000" i="1" dirty="0">
                <a:latin typeface="Arial"/>
                <a:cs typeface="Arial"/>
              </a:rPr>
              <a:t> with </a:t>
            </a:r>
            <a:r>
              <a:rPr lang="it-IT" sz="1000" i="1" dirty="0" err="1">
                <a:latin typeface="Arial"/>
                <a:cs typeface="Arial"/>
              </a:rPr>
              <a:t>Disabilities</a:t>
            </a:r>
            <a:endParaRPr lang="it-IT" sz="1000" dirty="0">
              <a:latin typeface="Arial"/>
              <a:cs typeface="Arial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221D2B0D-C231-3797-C9FD-48F3DAC2E522}"/>
              </a:ext>
            </a:extLst>
          </p:cNvPr>
          <p:cNvSpPr txBox="1"/>
          <p:nvPr/>
        </p:nvSpPr>
        <p:spPr>
          <a:xfrm>
            <a:off x="6071413" y="2518534"/>
            <a:ext cx="2676814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it-IT" sz="1000" dirty="0" err="1">
                <a:latin typeface="Arial"/>
                <a:cs typeface="Arial"/>
              </a:rPr>
              <a:t>Máñez</a:t>
            </a:r>
            <a:r>
              <a:rPr lang="it-IT" sz="1000" dirty="0">
                <a:latin typeface="Arial"/>
                <a:cs typeface="Arial"/>
              </a:rPr>
              <a:t>, M. J., </a:t>
            </a:r>
            <a:r>
              <a:rPr lang="it-IT" sz="1000" dirty="0" err="1">
                <a:latin typeface="Arial"/>
                <a:cs typeface="Arial"/>
              </a:rPr>
              <a:t>Gual</a:t>
            </a:r>
            <a:r>
              <a:rPr lang="it-IT" sz="1000" dirty="0">
                <a:latin typeface="Arial"/>
                <a:cs typeface="Arial"/>
              </a:rPr>
              <a:t> J., </a:t>
            </a:r>
            <a:r>
              <a:rPr lang="it-IT" sz="1000" dirty="0" err="1">
                <a:latin typeface="Arial"/>
                <a:cs typeface="Arial"/>
              </a:rPr>
              <a:t>Garfella</a:t>
            </a:r>
            <a:r>
              <a:rPr lang="it-IT" sz="1000" dirty="0">
                <a:latin typeface="Arial"/>
                <a:cs typeface="Arial"/>
              </a:rPr>
              <a:t>, J. T., </a:t>
            </a:r>
            <a:r>
              <a:rPr lang="it-IT" sz="1000" dirty="0" err="1">
                <a:latin typeface="Arial"/>
                <a:cs typeface="Arial"/>
              </a:rPr>
              <a:t>Martínez</a:t>
            </a:r>
            <a:r>
              <a:rPr lang="it-IT" sz="1000" dirty="0">
                <a:latin typeface="Arial"/>
                <a:cs typeface="Arial"/>
              </a:rPr>
              <a:t>, J. A. (2016). </a:t>
            </a:r>
            <a:r>
              <a:rPr lang="it-IT" sz="1000" i="1" dirty="0">
                <a:latin typeface="Arial"/>
                <a:cs typeface="Arial"/>
              </a:rPr>
              <a:t>Renaissance-Style Architecture in El </a:t>
            </a:r>
            <a:r>
              <a:rPr lang="it-IT" sz="1000" i="1" dirty="0" err="1">
                <a:latin typeface="Arial"/>
                <a:cs typeface="Arial"/>
              </a:rPr>
              <a:t>Maestrazgo</a:t>
            </a:r>
            <a:r>
              <a:rPr lang="it-IT" sz="1000" i="1" dirty="0">
                <a:latin typeface="Arial"/>
                <a:cs typeface="Arial"/>
              </a:rPr>
              <a:t>: From Virtual to </a:t>
            </a:r>
            <a:r>
              <a:rPr lang="it-IT" sz="1000" i="1" dirty="0" err="1">
                <a:latin typeface="Arial"/>
                <a:cs typeface="Arial"/>
              </a:rPr>
              <a:t>Tactile</a:t>
            </a:r>
            <a:r>
              <a:rPr lang="it-IT" sz="1000" i="1" dirty="0">
                <a:latin typeface="Arial"/>
                <a:cs typeface="Arial"/>
              </a:rPr>
              <a:t> Models</a:t>
            </a:r>
            <a:endParaRPr lang="it-IT" sz="1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485374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88827198-C333-0242-2BBB-80FA2117BF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5110563"/>
            <a:ext cx="8352000" cy="740429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it-IT" dirty="0">
                <a:latin typeface="Tahoma"/>
                <a:ea typeface="Tahoma"/>
                <a:cs typeface="Tahoma"/>
              </a:rPr>
              <a:t>ARCHITETTURA: stato di fatto attuale e ricostruzione originaria</a:t>
            </a:r>
          </a:p>
          <a:p>
            <a:r>
              <a:rPr lang="it-IT" dirty="0">
                <a:latin typeface="Tahoma"/>
                <a:ea typeface="Tahoma"/>
                <a:cs typeface="Tahoma"/>
              </a:rPr>
              <a:t>Possibilità di modifica e integrazione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834ECE9E-CF99-93C7-5C65-8C46A6EE6133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>
                <a:latin typeface="Rockwell"/>
              </a:rPr>
              <a:t>Margherita Soldaini  // Università di Firenze, DIDA-LXR // Borsisti Day 2023 // 27/02/2023 </a:t>
            </a:r>
            <a:endParaRPr lang="it-IT" i="1" dirty="0">
              <a:solidFill>
                <a:srgbClr val="FF0000"/>
              </a:solidFill>
              <a:latin typeface="Rockwell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3FA716-A1D5-892C-A955-085324C7240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7</a:t>
            </a:fld>
            <a:endParaRPr lang="it-IT"/>
          </a:p>
        </p:txBody>
      </p:sp>
      <p:sp>
        <p:nvSpPr>
          <p:cNvPr id="7" name="Titolo 6">
            <a:extLst>
              <a:ext uri="{FF2B5EF4-FFF2-40B4-BE49-F238E27FC236}">
                <a16:creationId xmlns:a16="http://schemas.microsoft.com/office/drawing/2014/main" id="{08CC2580-F209-166A-57C9-3053BD17F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pPr algn="ctr"/>
            <a:r>
              <a:rPr lang="it-IT" b="1" dirty="0">
                <a:solidFill>
                  <a:srgbClr val="B2E40A"/>
                </a:solidFill>
                <a:latin typeface="Arial"/>
                <a:cs typeface="Arial"/>
              </a:rPr>
              <a:t>RICOSTRUZIONE</a:t>
            </a:r>
            <a:endParaRPr lang="it-IT" b="1" dirty="0">
              <a:solidFill>
                <a:srgbClr val="B2E40A"/>
              </a:solidFill>
            </a:endParaRPr>
          </a:p>
        </p:txBody>
      </p:sp>
      <p:pic>
        <p:nvPicPr>
          <p:cNvPr id="3" name="Immagine 5">
            <a:extLst>
              <a:ext uri="{FF2B5EF4-FFF2-40B4-BE49-F238E27FC236}">
                <a16:creationId xmlns:a16="http://schemas.microsoft.com/office/drawing/2014/main" id="{9C9B0DA3-0DB0-979F-4CFA-1792064170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5515" y="1974498"/>
            <a:ext cx="5812971" cy="2638417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E9C89BA1-06E1-DEDB-C729-EEA70600C5CE}"/>
              </a:ext>
            </a:extLst>
          </p:cNvPr>
          <p:cNvSpPr txBox="1"/>
          <p:nvPr/>
        </p:nvSpPr>
        <p:spPr>
          <a:xfrm>
            <a:off x="1636715" y="4552303"/>
            <a:ext cx="4368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/>
              <a:t>Ricostruzione virtuale della basilica di San Venanzio, Federica Corsini</a:t>
            </a:r>
          </a:p>
        </p:txBody>
      </p:sp>
    </p:spTree>
    <p:extLst>
      <p:ext uri="{BB962C8B-B14F-4D97-AF65-F5344CB8AC3E}">
        <p14:creationId xmlns:p14="http://schemas.microsoft.com/office/powerpoint/2010/main" val="29808339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0B99CE32-8E4E-6652-AF97-E271AA7E73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776230"/>
            <a:ext cx="8352000" cy="365106"/>
          </a:xfrm>
        </p:spPr>
        <p:txBody>
          <a:bodyPr>
            <a:normAutofit lnSpcReduction="10000"/>
          </a:bodyPr>
          <a:lstStyle/>
          <a:p>
            <a:r>
              <a:rPr lang="it-IT" b="0" i="0" dirty="0">
                <a:solidFill>
                  <a:srgbClr val="000000"/>
                </a:solidFill>
                <a:effectLst/>
                <a:latin typeface="Roboto" panose="020B0604020202020204" pitchFamily="2" charset="0"/>
              </a:rPr>
              <a:t>La </a:t>
            </a:r>
            <a:r>
              <a:rPr lang="it-IT" b="1" i="0" dirty="0">
                <a:solidFill>
                  <a:srgbClr val="000000"/>
                </a:solidFill>
                <a:effectLst/>
                <a:latin typeface="Roboto" panose="020B0604020202020204" pitchFamily="2" charset="0"/>
              </a:rPr>
              <a:t>rete</a:t>
            </a:r>
            <a:r>
              <a:rPr lang="it-IT" b="0" i="0" dirty="0">
                <a:solidFill>
                  <a:srgbClr val="000000"/>
                </a:solidFill>
                <a:effectLst/>
                <a:latin typeface="Roboto" panose="020B0604020202020204" pitchFamily="2" charset="0"/>
              </a:rPr>
              <a:t> come occasione di:</a:t>
            </a:r>
            <a:endParaRPr lang="it-IT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4452A135-0117-BD35-6C98-24889982FD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pPr algn="ctr"/>
            <a:r>
              <a:rPr lang="it-IT" b="1" dirty="0">
                <a:solidFill>
                  <a:srgbClr val="4D1BF5"/>
                </a:solidFill>
              </a:rPr>
              <a:t>RETE GARR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FA98333F-A625-4D2E-EBCD-28ADA98C979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>
                <a:latin typeface="Rockwell"/>
              </a:rPr>
              <a:t>Margherita Soldaini  // Università di Firenze, DIDA-LXR // Borsisti Day 2023 // 27/02/2023</a:t>
            </a:r>
            <a:endParaRPr lang="it-IT" i="1" dirty="0">
              <a:solidFill>
                <a:srgbClr val="FF0000"/>
              </a:solidFill>
              <a:latin typeface="Rockwell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D5FFDA-2763-52AC-983A-06076EB739AC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8</a:t>
            </a:fld>
            <a:endParaRPr lang="it-IT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9B1E99B4-8F7E-EA4E-F37E-D48977D41A3E}"/>
              </a:ext>
            </a:extLst>
          </p:cNvPr>
          <p:cNvSpPr txBox="1"/>
          <p:nvPr/>
        </p:nvSpPr>
        <p:spPr>
          <a:xfrm>
            <a:off x="395536" y="3617074"/>
            <a:ext cx="3388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0" i="0" dirty="0">
                <a:solidFill>
                  <a:srgbClr val="000000"/>
                </a:solidFill>
                <a:effectLst/>
                <a:latin typeface="Roboto" panose="020B0604020202020204" pitchFamily="2" charset="0"/>
              </a:rPr>
              <a:t>raccolta informazioni</a:t>
            </a:r>
            <a:endParaRPr lang="it-IT" dirty="0"/>
          </a:p>
        </p:txBody>
      </p:sp>
      <p:sp>
        <p:nvSpPr>
          <p:cNvPr id="30" name="Figura a mano libera: forma 29">
            <a:extLst>
              <a:ext uri="{FF2B5EF4-FFF2-40B4-BE49-F238E27FC236}">
                <a16:creationId xmlns:a16="http://schemas.microsoft.com/office/drawing/2014/main" id="{E22DFE1A-2AA2-EF58-F74D-8A538DD2C228}"/>
              </a:ext>
            </a:extLst>
          </p:cNvPr>
          <p:cNvSpPr/>
          <p:nvPr/>
        </p:nvSpPr>
        <p:spPr>
          <a:xfrm>
            <a:off x="7415949" y="4132386"/>
            <a:ext cx="978649" cy="815541"/>
          </a:xfrm>
          <a:custGeom>
            <a:avLst/>
            <a:gdLst>
              <a:gd name="connsiteX0" fmla="*/ 897096 w 978649"/>
              <a:gd name="connsiteY0" fmla="*/ 0 h 815541"/>
              <a:gd name="connsiteX1" fmla="*/ 815542 w 978649"/>
              <a:gd name="connsiteY1" fmla="*/ 0 h 815541"/>
              <a:gd name="connsiteX2" fmla="*/ 815542 w 978649"/>
              <a:gd name="connsiteY2" fmla="*/ 570879 h 815541"/>
              <a:gd name="connsiteX3" fmla="*/ 733987 w 978649"/>
              <a:gd name="connsiteY3" fmla="*/ 652433 h 815541"/>
              <a:gd name="connsiteX4" fmla="*/ 0 w 978649"/>
              <a:gd name="connsiteY4" fmla="*/ 652433 h 815541"/>
              <a:gd name="connsiteX5" fmla="*/ 0 w 978649"/>
              <a:gd name="connsiteY5" fmla="*/ 733987 h 815541"/>
              <a:gd name="connsiteX6" fmla="*/ 81554 w 978649"/>
              <a:gd name="connsiteY6" fmla="*/ 815542 h 815541"/>
              <a:gd name="connsiteX7" fmla="*/ 897096 w 978649"/>
              <a:gd name="connsiteY7" fmla="*/ 815542 h 815541"/>
              <a:gd name="connsiteX8" fmla="*/ 978650 w 978649"/>
              <a:gd name="connsiteY8" fmla="*/ 733987 h 815541"/>
              <a:gd name="connsiteX9" fmla="*/ 978650 w 978649"/>
              <a:gd name="connsiteY9" fmla="*/ 81554 h 815541"/>
              <a:gd name="connsiteX10" fmla="*/ 897096 w 978649"/>
              <a:gd name="connsiteY10" fmla="*/ 0 h 815541"/>
              <a:gd name="connsiteX11" fmla="*/ 897096 w 978649"/>
              <a:gd name="connsiteY11" fmla="*/ 0 h 815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78649" h="815541">
                <a:moveTo>
                  <a:pt x="897096" y="0"/>
                </a:moveTo>
                <a:lnTo>
                  <a:pt x="815542" y="0"/>
                </a:lnTo>
                <a:lnTo>
                  <a:pt x="815542" y="570879"/>
                </a:lnTo>
                <a:cubicBezTo>
                  <a:pt x="815542" y="616025"/>
                  <a:pt x="779134" y="652433"/>
                  <a:pt x="733987" y="652433"/>
                </a:cubicBezTo>
                <a:lnTo>
                  <a:pt x="0" y="652433"/>
                </a:lnTo>
                <a:lnTo>
                  <a:pt x="0" y="733987"/>
                </a:lnTo>
                <a:cubicBezTo>
                  <a:pt x="0" y="779134"/>
                  <a:pt x="36408" y="815542"/>
                  <a:pt x="81554" y="815542"/>
                </a:cubicBezTo>
                <a:lnTo>
                  <a:pt x="897096" y="815542"/>
                </a:lnTo>
                <a:cubicBezTo>
                  <a:pt x="942242" y="815542"/>
                  <a:pt x="978650" y="779134"/>
                  <a:pt x="978650" y="733987"/>
                </a:cubicBezTo>
                <a:lnTo>
                  <a:pt x="978650" y="81554"/>
                </a:lnTo>
                <a:cubicBezTo>
                  <a:pt x="978650" y="36408"/>
                  <a:pt x="942242" y="0"/>
                  <a:pt x="897096" y="0"/>
                </a:cubicBezTo>
                <a:lnTo>
                  <a:pt x="897096" y="0"/>
                </a:lnTo>
                <a:close/>
              </a:path>
            </a:pathLst>
          </a:custGeom>
          <a:solidFill>
            <a:srgbClr val="000000"/>
          </a:solidFill>
          <a:ln w="32614" cap="rnd">
            <a:solidFill>
              <a:srgbClr val="000000"/>
            </a:solidFill>
            <a:prstDash val="solid"/>
            <a:round/>
          </a:ln>
        </p:spPr>
        <p:txBody>
          <a:bodyPr rtlCol="0" anchor="ctr"/>
          <a:lstStyle/>
          <a:p>
            <a:endParaRPr lang="it-IT"/>
          </a:p>
        </p:txBody>
      </p:sp>
      <p:sp>
        <p:nvSpPr>
          <p:cNvPr id="31" name="Figura a mano libera: forma 30">
            <a:extLst>
              <a:ext uri="{FF2B5EF4-FFF2-40B4-BE49-F238E27FC236}">
                <a16:creationId xmlns:a16="http://schemas.microsoft.com/office/drawing/2014/main" id="{23946E75-C725-F0DE-F9DC-EC65533672EB}"/>
              </a:ext>
            </a:extLst>
          </p:cNvPr>
          <p:cNvSpPr/>
          <p:nvPr/>
        </p:nvSpPr>
        <p:spPr>
          <a:xfrm>
            <a:off x="7252841" y="3969277"/>
            <a:ext cx="978649" cy="815541"/>
          </a:xfrm>
          <a:custGeom>
            <a:avLst/>
            <a:gdLst>
              <a:gd name="connsiteX0" fmla="*/ 897096 w 978649"/>
              <a:gd name="connsiteY0" fmla="*/ 0 h 815541"/>
              <a:gd name="connsiteX1" fmla="*/ 815542 w 978649"/>
              <a:gd name="connsiteY1" fmla="*/ 0 h 815541"/>
              <a:gd name="connsiteX2" fmla="*/ 815542 w 978649"/>
              <a:gd name="connsiteY2" fmla="*/ 570879 h 815541"/>
              <a:gd name="connsiteX3" fmla="*/ 733987 w 978649"/>
              <a:gd name="connsiteY3" fmla="*/ 652433 h 815541"/>
              <a:gd name="connsiteX4" fmla="*/ 0 w 978649"/>
              <a:gd name="connsiteY4" fmla="*/ 652433 h 815541"/>
              <a:gd name="connsiteX5" fmla="*/ 0 w 978649"/>
              <a:gd name="connsiteY5" fmla="*/ 733987 h 815541"/>
              <a:gd name="connsiteX6" fmla="*/ 81554 w 978649"/>
              <a:gd name="connsiteY6" fmla="*/ 815542 h 815541"/>
              <a:gd name="connsiteX7" fmla="*/ 897096 w 978649"/>
              <a:gd name="connsiteY7" fmla="*/ 815542 h 815541"/>
              <a:gd name="connsiteX8" fmla="*/ 978650 w 978649"/>
              <a:gd name="connsiteY8" fmla="*/ 733987 h 815541"/>
              <a:gd name="connsiteX9" fmla="*/ 978650 w 978649"/>
              <a:gd name="connsiteY9" fmla="*/ 81554 h 815541"/>
              <a:gd name="connsiteX10" fmla="*/ 897096 w 978649"/>
              <a:gd name="connsiteY10" fmla="*/ 0 h 815541"/>
              <a:gd name="connsiteX11" fmla="*/ 897096 w 978649"/>
              <a:gd name="connsiteY11" fmla="*/ 0 h 815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78649" h="815541">
                <a:moveTo>
                  <a:pt x="897096" y="0"/>
                </a:moveTo>
                <a:lnTo>
                  <a:pt x="815542" y="0"/>
                </a:lnTo>
                <a:lnTo>
                  <a:pt x="815542" y="570879"/>
                </a:lnTo>
                <a:cubicBezTo>
                  <a:pt x="815542" y="615734"/>
                  <a:pt x="779134" y="652433"/>
                  <a:pt x="733987" y="652433"/>
                </a:cubicBezTo>
                <a:lnTo>
                  <a:pt x="0" y="652433"/>
                </a:lnTo>
                <a:lnTo>
                  <a:pt x="0" y="733987"/>
                </a:lnTo>
                <a:cubicBezTo>
                  <a:pt x="0" y="779134"/>
                  <a:pt x="36408" y="815542"/>
                  <a:pt x="81554" y="815542"/>
                </a:cubicBezTo>
                <a:lnTo>
                  <a:pt x="897096" y="815542"/>
                </a:lnTo>
                <a:cubicBezTo>
                  <a:pt x="942242" y="815542"/>
                  <a:pt x="978650" y="779134"/>
                  <a:pt x="978650" y="733987"/>
                </a:cubicBezTo>
                <a:lnTo>
                  <a:pt x="978650" y="81554"/>
                </a:lnTo>
                <a:cubicBezTo>
                  <a:pt x="978650" y="36408"/>
                  <a:pt x="942242" y="0"/>
                  <a:pt x="897096" y="0"/>
                </a:cubicBezTo>
                <a:lnTo>
                  <a:pt x="897096" y="0"/>
                </a:lnTo>
                <a:close/>
              </a:path>
            </a:pathLst>
          </a:custGeom>
          <a:noFill/>
          <a:ln w="32614" cap="rnd">
            <a:solidFill>
              <a:srgbClr val="B2E40A"/>
            </a:solidFill>
            <a:prstDash val="solid"/>
            <a:round/>
          </a:ln>
        </p:spPr>
        <p:txBody>
          <a:bodyPr rtlCol="0" anchor="ctr"/>
          <a:lstStyle/>
          <a:p>
            <a:endParaRPr lang="it-IT"/>
          </a:p>
        </p:txBody>
      </p:sp>
      <p:sp>
        <p:nvSpPr>
          <p:cNvPr id="32" name="Figura a mano libera: forma 31">
            <a:extLst>
              <a:ext uri="{FF2B5EF4-FFF2-40B4-BE49-F238E27FC236}">
                <a16:creationId xmlns:a16="http://schemas.microsoft.com/office/drawing/2014/main" id="{3E23E8A4-D668-113A-DB5E-3E9B447E21E2}"/>
              </a:ext>
            </a:extLst>
          </p:cNvPr>
          <p:cNvSpPr/>
          <p:nvPr/>
        </p:nvSpPr>
        <p:spPr>
          <a:xfrm>
            <a:off x="7334395" y="4050831"/>
            <a:ext cx="733987" cy="570879"/>
          </a:xfrm>
          <a:custGeom>
            <a:avLst/>
            <a:gdLst>
              <a:gd name="connsiteX0" fmla="*/ 407771 w 733987"/>
              <a:gd name="connsiteY0" fmla="*/ 0 h 570879"/>
              <a:gd name="connsiteX1" fmla="*/ 733987 w 733987"/>
              <a:gd name="connsiteY1" fmla="*/ 489325 h 570879"/>
              <a:gd name="connsiteX2" fmla="*/ 652433 w 733987"/>
              <a:gd name="connsiteY2" fmla="*/ 570879 h 570879"/>
              <a:gd name="connsiteX3" fmla="*/ 0 w 733987"/>
              <a:gd name="connsiteY3" fmla="*/ 570879 h 570879"/>
              <a:gd name="connsiteX4" fmla="*/ 105438 w 733987"/>
              <a:gd name="connsiteY4" fmla="*/ 423208 h 570879"/>
              <a:gd name="connsiteX5" fmla="*/ 407771 w 733987"/>
              <a:gd name="connsiteY5" fmla="*/ 0 h 570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3987" h="570879">
                <a:moveTo>
                  <a:pt x="407771" y="0"/>
                </a:moveTo>
                <a:lnTo>
                  <a:pt x="733987" y="489325"/>
                </a:lnTo>
                <a:cubicBezTo>
                  <a:pt x="733987" y="534471"/>
                  <a:pt x="697579" y="570879"/>
                  <a:pt x="652433" y="570879"/>
                </a:cubicBezTo>
                <a:lnTo>
                  <a:pt x="0" y="570879"/>
                </a:lnTo>
                <a:lnTo>
                  <a:pt x="105438" y="423208"/>
                </a:lnTo>
                <a:lnTo>
                  <a:pt x="407771" y="0"/>
                </a:lnTo>
                <a:close/>
              </a:path>
            </a:pathLst>
          </a:custGeom>
          <a:solidFill>
            <a:srgbClr val="000000"/>
          </a:solidFill>
          <a:ln w="32614" cap="rnd">
            <a:solidFill>
              <a:srgbClr val="000000"/>
            </a:solidFill>
            <a:prstDash val="solid"/>
            <a:round/>
          </a:ln>
        </p:spPr>
        <p:txBody>
          <a:bodyPr rtlCol="0" anchor="ctr"/>
          <a:lstStyle/>
          <a:p>
            <a:endParaRPr lang="it-IT"/>
          </a:p>
        </p:txBody>
      </p:sp>
      <p:sp>
        <p:nvSpPr>
          <p:cNvPr id="33" name="Figura a mano libera: forma 32">
            <a:extLst>
              <a:ext uri="{FF2B5EF4-FFF2-40B4-BE49-F238E27FC236}">
                <a16:creationId xmlns:a16="http://schemas.microsoft.com/office/drawing/2014/main" id="{40F469ED-65EB-761D-F644-6B768E810DA1}"/>
              </a:ext>
            </a:extLst>
          </p:cNvPr>
          <p:cNvSpPr/>
          <p:nvPr/>
        </p:nvSpPr>
        <p:spPr>
          <a:xfrm>
            <a:off x="7089732" y="3806169"/>
            <a:ext cx="978649" cy="733987"/>
          </a:xfrm>
          <a:custGeom>
            <a:avLst/>
            <a:gdLst>
              <a:gd name="connsiteX0" fmla="*/ 652433 w 978649"/>
              <a:gd name="connsiteY0" fmla="*/ 244662 h 733987"/>
              <a:gd name="connsiteX1" fmla="*/ 978650 w 978649"/>
              <a:gd name="connsiteY1" fmla="*/ 733987 h 733987"/>
              <a:gd name="connsiteX2" fmla="*/ 978650 w 978649"/>
              <a:gd name="connsiteY2" fmla="*/ 81554 h 733987"/>
              <a:gd name="connsiteX3" fmla="*/ 897096 w 978649"/>
              <a:gd name="connsiteY3" fmla="*/ 0 h 733987"/>
              <a:gd name="connsiteX4" fmla="*/ 81554 w 978649"/>
              <a:gd name="connsiteY4" fmla="*/ 0 h 733987"/>
              <a:gd name="connsiteX5" fmla="*/ 0 w 978649"/>
              <a:gd name="connsiteY5" fmla="*/ 81554 h 733987"/>
              <a:gd name="connsiteX6" fmla="*/ 0 w 978649"/>
              <a:gd name="connsiteY6" fmla="*/ 733987 h 733987"/>
              <a:gd name="connsiteX7" fmla="*/ 203885 w 978649"/>
              <a:gd name="connsiteY7" fmla="*/ 448548 h 733987"/>
              <a:gd name="connsiteX8" fmla="*/ 350100 w 978649"/>
              <a:gd name="connsiteY8" fmla="*/ 667870 h 733987"/>
              <a:gd name="connsiteX9" fmla="*/ 652433 w 978649"/>
              <a:gd name="connsiteY9" fmla="*/ 244662 h 733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78649" h="733987">
                <a:moveTo>
                  <a:pt x="652433" y="244662"/>
                </a:moveTo>
                <a:lnTo>
                  <a:pt x="978650" y="733987"/>
                </a:lnTo>
                <a:lnTo>
                  <a:pt x="978650" y="81554"/>
                </a:lnTo>
                <a:cubicBezTo>
                  <a:pt x="978650" y="36408"/>
                  <a:pt x="942242" y="0"/>
                  <a:pt x="897096" y="0"/>
                </a:cubicBezTo>
                <a:lnTo>
                  <a:pt x="81554" y="0"/>
                </a:lnTo>
                <a:cubicBezTo>
                  <a:pt x="36408" y="0"/>
                  <a:pt x="0" y="36408"/>
                  <a:pt x="0" y="81554"/>
                </a:cubicBezTo>
                <a:lnTo>
                  <a:pt x="0" y="733987"/>
                </a:lnTo>
                <a:cubicBezTo>
                  <a:pt x="0" y="733987"/>
                  <a:pt x="203885" y="448548"/>
                  <a:pt x="203885" y="448548"/>
                </a:cubicBezTo>
                <a:lnTo>
                  <a:pt x="350100" y="667870"/>
                </a:lnTo>
                <a:lnTo>
                  <a:pt x="652433" y="244662"/>
                </a:lnTo>
                <a:close/>
              </a:path>
            </a:pathLst>
          </a:custGeom>
          <a:noFill/>
          <a:ln w="32614" cap="rnd">
            <a:solidFill>
              <a:srgbClr val="000000"/>
            </a:solidFill>
            <a:prstDash val="solid"/>
            <a:round/>
          </a:ln>
        </p:spPr>
        <p:txBody>
          <a:bodyPr rtlCol="0" anchor="ctr"/>
          <a:lstStyle/>
          <a:p>
            <a:endParaRPr lang="it-IT"/>
          </a:p>
        </p:txBody>
      </p:sp>
      <p:sp>
        <p:nvSpPr>
          <p:cNvPr id="34" name="Figura a mano libera: forma 33">
            <a:extLst>
              <a:ext uri="{FF2B5EF4-FFF2-40B4-BE49-F238E27FC236}">
                <a16:creationId xmlns:a16="http://schemas.microsoft.com/office/drawing/2014/main" id="{44405152-5E03-F3D6-2DA1-2C4A3CA2D694}"/>
              </a:ext>
            </a:extLst>
          </p:cNvPr>
          <p:cNvSpPr/>
          <p:nvPr/>
        </p:nvSpPr>
        <p:spPr>
          <a:xfrm>
            <a:off x="7089732" y="4254717"/>
            <a:ext cx="350100" cy="366993"/>
          </a:xfrm>
          <a:custGeom>
            <a:avLst/>
            <a:gdLst>
              <a:gd name="connsiteX0" fmla="*/ 244662 w 350100"/>
              <a:gd name="connsiteY0" fmla="*/ 366994 h 366993"/>
              <a:gd name="connsiteX1" fmla="*/ 81554 w 350100"/>
              <a:gd name="connsiteY1" fmla="*/ 366994 h 366993"/>
              <a:gd name="connsiteX2" fmla="*/ 0 w 350100"/>
              <a:gd name="connsiteY2" fmla="*/ 285440 h 366993"/>
              <a:gd name="connsiteX3" fmla="*/ 203885 w 350100"/>
              <a:gd name="connsiteY3" fmla="*/ 0 h 366993"/>
              <a:gd name="connsiteX4" fmla="*/ 350100 w 350100"/>
              <a:gd name="connsiteY4" fmla="*/ 219322 h 366993"/>
              <a:gd name="connsiteX5" fmla="*/ 244662 w 350100"/>
              <a:gd name="connsiteY5" fmla="*/ 366994 h 3669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100" h="366993">
                <a:moveTo>
                  <a:pt x="244662" y="366994"/>
                </a:moveTo>
                <a:lnTo>
                  <a:pt x="81554" y="366994"/>
                </a:lnTo>
                <a:cubicBezTo>
                  <a:pt x="36408" y="366994"/>
                  <a:pt x="0" y="330586"/>
                  <a:pt x="0" y="285440"/>
                </a:cubicBezTo>
                <a:cubicBezTo>
                  <a:pt x="0" y="285440"/>
                  <a:pt x="203885" y="0"/>
                  <a:pt x="203885" y="0"/>
                </a:cubicBezTo>
                <a:lnTo>
                  <a:pt x="350100" y="219322"/>
                </a:lnTo>
                <a:lnTo>
                  <a:pt x="244662" y="366994"/>
                </a:lnTo>
                <a:close/>
              </a:path>
            </a:pathLst>
          </a:custGeom>
          <a:noFill/>
          <a:ln w="32614" cap="rnd">
            <a:solidFill>
              <a:srgbClr val="000000"/>
            </a:solidFill>
            <a:prstDash val="solid"/>
            <a:round/>
          </a:ln>
        </p:spPr>
        <p:txBody>
          <a:bodyPr rtlCol="0" anchor="ctr"/>
          <a:lstStyle/>
          <a:p>
            <a:endParaRPr lang="it-IT"/>
          </a:p>
        </p:txBody>
      </p:sp>
      <p:sp>
        <p:nvSpPr>
          <p:cNvPr id="35" name="Figura a mano libera: forma 34">
            <a:extLst>
              <a:ext uri="{FF2B5EF4-FFF2-40B4-BE49-F238E27FC236}">
                <a16:creationId xmlns:a16="http://schemas.microsoft.com/office/drawing/2014/main" id="{DCB455E7-3D7B-91C2-FF31-3190B8A386D9}"/>
              </a:ext>
            </a:extLst>
          </p:cNvPr>
          <p:cNvSpPr/>
          <p:nvPr/>
        </p:nvSpPr>
        <p:spPr>
          <a:xfrm>
            <a:off x="7212063" y="3928500"/>
            <a:ext cx="203885" cy="203885"/>
          </a:xfrm>
          <a:custGeom>
            <a:avLst/>
            <a:gdLst>
              <a:gd name="connsiteX0" fmla="*/ 203885 w 203885"/>
              <a:gd name="connsiteY0" fmla="*/ 101943 h 203885"/>
              <a:gd name="connsiteX1" fmla="*/ 101943 w 203885"/>
              <a:gd name="connsiteY1" fmla="*/ 203885 h 203885"/>
              <a:gd name="connsiteX2" fmla="*/ 0 w 203885"/>
              <a:gd name="connsiteY2" fmla="*/ 101943 h 203885"/>
              <a:gd name="connsiteX3" fmla="*/ 101943 w 203885"/>
              <a:gd name="connsiteY3" fmla="*/ 0 h 203885"/>
              <a:gd name="connsiteX4" fmla="*/ 203885 w 203885"/>
              <a:gd name="connsiteY4" fmla="*/ 101943 h 203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885" h="203885">
                <a:moveTo>
                  <a:pt x="203885" y="101943"/>
                </a:moveTo>
                <a:cubicBezTo>
                  <a:pt x="203885" y="158157"/>
                  <a:pt x="158157" y="203885"/>
                  <a:pt x="101943" y="203885"/>
                </a:cubicBezTo>
                <a:cubicBezTo>
                  <a:pt x="45729" y="203885"/>
                  <a:pt x="0" y="158157"/>
                  <a:pt x="0" y="101943"/>
                </a:cubicBezTo>
                <a:cubicBezTo>
                  <a:pt x="0" y="45729"/>
                  <a:pt x="45729" y="0"/>
                  <a:pt x="101943" y="0"/>
                </a:cubicBezTo>
                <a:cubicBezTo>
                  <a:pt x="158157" y="0"/>
                  <a:pt x="203885" y="45729"/>
                  <a:pt x="203885" y="101943"/>
                </a:cubicBezTo>
              </a:path>
            </a:pathLst>
          </a:custGeom>
          <a:solidFill>
            <a:srgbClr val="000000"/>
          </a:solidFill>
          <a:ln w="32614" cap="rnd">
            <a:solidFill>
              <a:srgbClr val="000000"/>
            </a:solidFill>
            <a:prstDash val="solid"/>
            <a:round/>
          </a:ln>
        </p:spPr>
        <p:txBody>
          <a:bodyPr rtlCol="0" anchor="ctr"/>
          <a:lstStyle/>
          <a:p>
            <a:endParaRPr lang="it-IT"/>
          </a:p>
        </p:txBody>
      </p:sp>
      <p:grpSp>
        <p:nvGrpSpPr>
          <p:cNvPr id="26" name="Elemento grafico 11">
            <a:extLst>
              <a:ext uri="{FF2B5EF4-FFF2-40B4-BE49-F238E27FC236}">
                <a16:creationId xmlns:a16="http://schemas.microsoft.com/office/drawing/2014/main" id="{F9910723-D70E-8181-D832-F975C223E714}"/>
              </a:ext>
            </a:extLst>
          </p:cNvPr>
          <p:cNvGrpSpPr/>
          <p:nvPr/>
        </p:nvGrpSpPr>
        <p:grpSpPr>
          <a:xfrm>
            <a:off x="3986113" y="3038062"/>
            <a:ext cx="1201193" cy="1201140"/>
            <a:chOff x="3973358" y="2622235"/>
            <a:chExt cx="1201193" cy="1201140"/>
          </a:xfrm>
        </p:grpSpPr>
        <p:sp>
          <p:nvSpPr>
            <p:cNvPr id="27" name="Figura a mano libera: forma 26">
              <a:extLst>
                <a:ext uri="{FF2B5EF4-FFF2-40B4-BE49-F238E27FC236}">
                  <a16:creationId xmlns:a16="http://schemas.microsoft.com/office/drawing/2014/main" id="{4ADFAE93-5963-AF8B-7569-B175F75C01D2}"/>
                </a:ext>
              </a:extLst>
            </p:cNvPr>
            <p:cNvSpPr/>
            <p:nvPr/>
          </p:nvSpPr>
          <p:spPr>
            <a:xfrm>
              <a:off x="4251947" y="2938109"/>
              <a:ext cx="424178" cy="349877"/>
            </a:xfrm>
            <a:custGeom>
              <a:avLst/>
              <a:gdLst>
                <a:gd name="connsiteX0" fmla="*/ 300472 w 424178"/>
                <a:gd name="connsiteY0" fmla="*/ 24113 h 349877"/>
                <a:gd name="connsiteX1" fmla="*/ 170212 w 424178"/>
                <a:gd name="connsiteY1" fmla="*/ 171983 h 349877"/>
                <a:gd name="connsiteX2" fmla="*/ 123480 w 424178"/>
                <a:gd name="connsiteY2" fmla="*/ 120059 h 349877"/>
                <a:gd name="connsiteX3" fmla="*/ 23697 w 424178"/>
                <a:gd name="connsiteY3" fmla="*/ 113738 h 349877"/>
                <a:gd name="connsiteX4" fmla="*/ 17376 w 424178"/>
                <a:gd name="connsiteY4" fmla="*/ 213521 h 349877"/>
                <a:gd name="connsiteX5" fmla="*/ 116030 w 424178"/>
                <a:gd name="connsiteY5" fmla="*/ 325947 h 349877"/>
                <a:gd name="connsiteX6" fmla="*/ 169083 w 424178"/>
                <a:gd name="connsiteY6" fmla="*/ 349878 h 349877"/>
                <a:gd name="connsiteX7" fmla="*/ 222135 w 424178"/>
                <a:gd name="connsiteY7" fmla="*/ 325947 h 349877"/>
                <a:gd name="connsiteX8" fmla="*/ 406803 w 424178"/>
                <a:gd name="connsiteY8" fmla="*/ 117350 h 349877"/>
                <a:gd name="connsiteX9" fmla="*/ 400482 w 424178"/>
                <a:gd name="connsiteY9" fmla="*/ 17566 h 349877"/>
                <a:gd name="connsiteX10" fmla="*/ 300472 w 424178"/>
                <a:gd name="connsiteY10" fmla="*/ 24113 h 349877"/>
                <a:gd name="connsiteX11" fmla="*/ 300472 w 424178"/>
                <a:gd name="connsiteY11" fmla="*/ 24113 h 349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4178" h="349877">
                  <a:moveTo>
                    <a:pt x="300472" y="24113"/>
                  </a:moveTo>
                  <a:lnTo>
                    <a:pt x="170212" y="171983"/>
                  </a:lnTo>
                  <a:lnTo>
                    <a:pt x="123480" y="120059"/>
                  </a:lnTo>
                  <a:cubicBezTo>
                    <a:pt x="98196" y="90937"/>
                    <a:pt x="52593" y="88453"/>
                    <a:pt x="23697" y="113738"/>
                  </a:cubicBezTo>
                  <a:cubicBezTo>
                    <a:pt x="-5426" y="139022"/>
                    <a:pt x="-7909" y="184625"/>
                    <a:pt x="17376" y="213521"/>
                  </a:cubicBezTo>
                  <a:lnTo>
                    <a:pt x="116030" y="325947"/>
                  </a:lnTo>
                  <a:cubicBezTo>
                    <a:pt x="130027" y="341073"/>
                    <a:pt x="148991" y="349878"/>
                    <a:pt x="169083" y="349878"/>
                  </a:cubicBezTo>
                  <a:cubicBezTo>
                    <a:pt x="189401" y="349878"/>
                    <a:pt x="208364" y="341073"/>
                    <a:pt x="222135" y="325947"/>
                  </a:cubicBezTo>
                  <a:lnTo>
                    <a:pt x="406803" y="117350"/>
                  </a:lnTo>
                  <a:cubicBezTo>
                    <a:pt x="432087" y="88227"/>
                    <a:pt x="429604" y="43979"/>
                    <a:pt x="400482" y="17566"/>
                  </a:cubicBezTo>
                  <a:cubicBezTo>
                    <a:pt x="371134" y="-8621"/>
                    <a:pt x="326886" y="-4784"/>
                    <a:pt x="300472" y="24113"/>
                  </a:cubicBezTo>
                  <a:lnTo>
                    <a:pt x="300472" y="24113"/>
                  </a:lnTo>
                  <a:close/>
                </a:path>
              </a:pathLst>
            </a:custGeom>
            <a:solidFill>
              <a:srgbClr val="B2E40A"/>
            </a:solidFill>
            <a:ln w="22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  <p:sp>
          <p:nvSpPr>
            <p:cNvPr id="28" name="Figura a mano libera: forma 27">
              <a:extLst>
                <a:ext uri="{FF2B5EF4-FFF2-40B4-BE49-F238E27FC236}">
                  <a16:creationId xmlns:a16="http://schemas.microsoft.com/office/drawing/2014/main" id="{30B4A5D8-3C9E-B3F4-B7C1-66E8E0F16F36}"/>
                </a:ext>
              </a:extLst>
            </p:cNvPr>
            <p:cNvSpPr/>
            <p:nvPr/>
          </p:nvSpPr>
          <p:spPr>
            <a:xfrm>
              <a:off x="3973358" y="2622235"/>
              <a:ext cx="1201193" cy="1201140"/>
            </a:xfrm>
            <a:custGeom>
              <a:avLst/>
              <a:gdLst>
                <a:gd name="connsiteX0" fmla="*/ 1158123 w 1201193"/>
                <a:gd name="connsiteY0" fmla="*/ 984743 h 1201140"/>
                <a:gd name="connsiteX1" fmla="*/ 897602 w 1201193"/>
                <a:gd name="connsiteY1" fmla="*/ 764858 h 1201140"/>
                <a:gd name="connsiteX2" fmla="*/ 982260 w 1201193"/>
                <a:gd name="connsiteY2" fmla="*/ 490566 h 1201140"/>
                <a:gd name="connsiteX3" fmla="*/ 491694 w 1201193"/>
                <a:gd name="connsiteY3" fmla="*/ 0 h 1201140"/>
                <a:gd name="connsiteX4" fmla="*/ 0 w 1201193"/>
                <a:gd name="connsiteY4" fmla="*/ 490566 h 1201140"/>
                <a:gd name="connsiteX5" fmla="*/ 490566 w 1201193"/>
                <a:gd name="connsiteY5" fmla="*/ 981131 h 1201140"/>
                <a:gd name="connsiteX6" fmla="*/ 764858 w 1201193"/>
                <a:gd name="connsiteY6" fmla="*/ 897602 h 1201140"/>
                <a:gd name="connsiteX7" fmla="*/ 984743 w 1201193"/>
                <a:gd name="connsiteY7" fmla="*/ 1158123 h 1201140"/>
                <a:gd name="connsiteX8" fmla="*/ 998740 w 1201193"/>
                <a:gd name="connsiteY8" fmla="*/ 1172120 h 1201140"/>
                <a:gd name="connsiteX9" fmla="*/ 1170765 w 1201193"/>
                <a:gd name="connsiteY9" fmla="*/ 1158123 h 1201140"/>
                <a:gd name="connsiteX10" fmla="*/ 1158123 w 1201193"/>
                <a:gd name="connsiteY10" fmla="*/ 984743 h 1201140"/>
                <a:gd name="connsiteX11" fmla="*/ 1158123 w 1201193"/>
                <a:gd name="connsiteY11" fmla="*/ 984743 h 1201140"/>
                <a:gd name="connsiteX12" fmla="*/ 141548 w 1201193"/>
                <a:gd name="connsiteY12" fmla="*/ 490566 h 1201140"/>
                <a:gd name="connsiteX13" fmla="*/ 491694 w 1201193"/>
                <a:gd name="connsiteY13" fmla="*/ 140420 h 1201140"/>
                <a:gd name="connsiteX14" fmla="*/ 840712 w 1201193"/>
                <a:gd name="connsiteY14" fmla="*/ 490566 h 1201140"/>
                <a:gd name="connsiteX15" fmla="*/ 490566 w 1201193"/>
                <a:gd name="connsiteY15" fmla="*/ 840712 h 1201140"/>
                <a:gd name="connsiteX16" fmla="*/ 141548 w 1201193"/>
                <a:gd name="connsiteY16" fmla="*/ 490566 h 1201140"/>
                <a:gd name="connsiteX17" fmla="*/ 141548 w 1201193"/>
                <a:gd name="connsiteY17" fmla="*/ 490566 h 1201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01193" h="1201140">
                  <a:moveTo>
                    <a:pt x="1158123" y="984743"/>
                  </a:moveTo>
                  <a:lnTo>
                    <a:pt x="897602" y="764858"/>
                  </a:lnTo>
                  <a:cubicBezTo>
                    <a:pt x="950654" y="686521"/>
                    <a:pt x="982260" y="591704"/>
                    <a:pt x="982260" y="490566"/>
                  </a:cubicBezTo>
                  <a:cubicBezTo>
                    <a:pt x="982260" y="219885"/>
                    <a:pt x="762375" y="0"/>
                    <a:pt x="491694" y="0"/>
                  </a:cubicBezTo>
                  <a:cubicBezTo>
                    <a:pt x="219885" y="0"/>
                    <a:pt x="0" y="219885"/>
                    <a:pt x="0" y="490566"/>
                  </a:cubicBezTo>
                  <a:cubicBezTo>
                    <a:pt x="0" y="761246"/>
                    <a:pt x="219885" y="981131"/>
                    <a:pt x="490566" y="981131"/>
                  </a:cubicBezTo>
                  <a:cubicBezTo>
                    <a:pt x="591704" y="981131"/>
                    <a:pt x="686521" y="949526"/>
                    <a:pt x="764858" y="897602"/>
                  </a:cubicBezTo>
                  <a:lnTo>
                    <a:pt x="984743" y="1158123"/>
                  </a:lnTo>
                  <a:cubicBezTo>
                    <a:pt x="988581" y="1163090"/>
                    <a:pt x="993548" y="1168282"/>
                    <a:pt x="998740" y="1172120"/>
                  </a:cubicBezTo>
                  <a:cubicBezTo>
                    <a:pt x="1050664" y="1216368"/>
                    <a:pt x="1127646" y="1208692"/>
                    <a:pt x="1170765" y="1158123"/>
                  </a:cubicBezTo>
                  <a:cubicBezTo>
                    <a:pt x="1216142" y="1106200"/>
                    <a:pt x="1209821" y="1028991"/>
                    <a:pt x="1158123" y="984743"/>
                  </a:cubicBezTo>
                  <a:lnTo>
                    <a:pt x="1158123" y="984743"/>
                  </a:lnTo>
                  <a:close/>
                  <a:moveTo>
                    <a:pt x="141548" y="490566"/>
                  </a:moveTo>
                  <a:cubicBezTo>
                    <a:pt x="141548" y="297094"/>
                    <a:pt x="298222" y="140420"/>
                    <a:pt x="491694" y="140420"/>
                  </a:cubicBezTo>
                  <a:cubicBezTo>
                    <a:pt x="685166" y="140420"/>
                    <a:pt x="840712" y="298448"/>
                    <a:pt x="840712" y="490566"/>
                  </a:cubicBezTo>
                  <a:cubicBezTo>
                    <a:pt x="840712" y="682683"/>
                    <a:pt x="684038" y="840712"/>
                    <a:pt x="490566" y="840712"/>
                  </a:cubicBezTo>
                  <a:cubicBezTo>
                    <a:pt x="297094" y="840712"/>
                    <a:pt x="141548" y="684038"/>
                    <a:pt x="141548" y="490566"/>
                  </a:cubicBezTo>
                  <a:lnTo>
                    <a:pt x="141548" y="490566"/>
                  </a:lnTo>
                  <a:close/>
                </a:path>
              </a:pathLst>
            </a:custGeom>
            <a:solidFill>
              <a:srgbClr val="000000"/>
            </a:solidFill>
            <a:ln w="22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</p:grpSp>
      <p:grpSp>
        <p:nvGrpSpPr>
          <p:cNvPr id="18" name="Elemento grafico 13">
            <a:extLst>
              <a:ext uri="{FF2B5EF4-FFF2-40B4-BE49-F238E27FC236}">
                <a16:creationId xmlns:a16="http://schemas.microsoft.com/office/drawing/2014/main" id="{26781965-DAFA-9A4B-9D0C-292A3DE4FDDC}"/>
              </a:ext>
            </a:extLst>
          </p:cNvPr>
          <p:cNvGrpSpPr/>
          <p:nvPr/>
        </p:nvGrpSpPr>
        <p:grpSpPr>
          <a:xfrm>
            <a:off x="870816" y="2556583"/>
            <a:ext cx="1272692" cy="1032748"/>
            <a:chOff x="870816" y="2815260"/>
            <a:chExt cx="1272692" cy="1032748"/>
          </a:xfrm>
          <a:solidFill>
            <a:srgbClr val="000000"/>
          </a:solidFill>
        </p:grpSpPr>
        <p:sp>
          <p:nvSpPr>
            <p:cNvPr id="19" name="Figura a mano libera: forma 18">
              <a:extLst>
                <a:ext uri="{FF2B5EF4-FFF2-40B4-BE49-F238E27FC236}">
                  <a16:creationId xmlns:a16="http://schemas.microsoft.com/office/drawing/2014/main" id="{B3481861-1120-A9C8-56C1-B4DF2DFFB044}"/>
                </a:ext>
              </a:extLst>
            </p:cNvPr>
            <p:cNvSpPr/>
            <p:nvPr/>
          </p:nvSpPr>
          <p:spPr>
            <a:xfrm>
              <a:off x="964776" y="3568164"/>
              <a:ext cx="420777" cy="139922"/>
            </a:xfrm>
            <a:custGeom>
              <a:avLst/>
              <a:gdLst>
                <a:gd name="connsiteX0" fmla="*/ 381377 w 420777"/>
                <a:gd name="connsiteY0" fmla="*/ 0 h 139922"/>
                <a:gd name="connsiteX1" fmla="*/ 381377 w 420777"/>
                <a:gd name="connsiteY1" fmla="*/ 0 h 139922"/>
                <a:gd name="connsiteX2" fmla="*/ 39653 w 420777"/>
                <a:gd name="connsiteY2" fmla="*/ 0 h 139922"/>
                <a:gd name="connsiteX3" fmla="*/ 11618 w 420777"/>
                <a:gd name="connsiteY3" fmla="*/ 11618 h 139922"/>
                <a:gd name="connsiteX4" fmla="*/ 0 w 420777"/>
                <a:gd name="connsiteY4" fmla="*/ 39653 h 139922"/>
                <a:gd name="connsiteX5" fmla="*/ 0 w 420777"/>
                <a:gd name="connsiteY5" fmla="*/ 100269 h 139922"/>
                <a:gd name="connsiteX6" fmla="*/ 11618 w 420777"/>
                <a:gd name="connsiteY6" fmla="*/ 128304 h 139922"/>
                <a:gd name="connsiteX7" fmla="*/ 39653 w 420777"/>
                <a:gd name="connsiteY7" fmla="*/ 139922 h 139922"/>
                <a:gd name="connsiteX8" fmla="*/ 381125 w 420777"/>
                <a:gd name="connsiteY8" fmla="*/ 139922 h 139922"/>
                <a:gd name="connsiteX9" fmla="*/ 409159 w 420777"/>
                <a:gd name="connsiteY9" fmla="*/ 128304 h 139922"/>
                <a:gd name="connsiteX10" fmla="*/ 420778 w 420777"/>
                <a:gd name="connsiteY10" fmla="*/ 100269 h 139922"/>
                <a:gd name="connsiteX11" fmla="*/ 420778 w 420777"/>
                <a:gd name="connsiteY11" fmla="*/ 39653 h 139922"/>
                <a:gd name="connsiteX12" fmla="*/ 409159 w 420777"/>
                <a:gd name="connsiteY12" fmla="*/ 11618 h 139922"/>
                <a:gd name="connsiteX13" fmla="*/ 381377 w 420777"/>
                <a:gd name="connsiteY13" fmla="*/ 0 h 139922"/>
                <a:gd name="connsiteX14" fmla="*/ 387186 w 420777"/>
                <a:gd name="connsiteY14" fmla="*/ 100269 h 139922"/>
                <a:gd name="connsiteX15" fmla="*/ 381377 w 420777"/>
                <a:gd name="connsiteY15" fmla="*/ 106078 h 139922"/>
                <a:gd name="connsiteX16" fmla="*/ 39653 w 420777"/>
                <a:gd name="connsiteY16" fmla="*/ 106078 h 139922"/>
                <a:gd name="connsiteX17" fmla="*/ 33844 w 420777"/>
                <a:gd name="connsiteY17" fmla="*/ 100269 h 139922"/>
                <a:gd name="connsiteX18" fmla="*/ 33844 w 420777"/>
                <a:gd name="connsiteY18" fmla="*/ 39653 h 139922"/>
                <a:gd name="connsiteX19" fmla="*/ 39653 w 420777"/>
                <a:gd name="connsiteY19" fmla="*/ 33844 h 139922"/>
                <a:gd name="connsiteX20" fmla="*/ 381125 w 420777"/>
                <a:gd name="connsiteY20" fmla="*/ 33844 h 139922"/>
                <a:gd name="connsiteX21" fmla="*/ 386934 w 420777"/>
                <a:gd name="connsiteY21" fmla="*/ 39653 h 139922"/>
                <a:gd name="connsiteX22" fmla="*/ 386934 w 420777"/>
                <a:gd name="connsiteY22" fmla="*/ 100269 h 139922"/>
                <a:gd name="connsiteX23" fmla="*/ 387186 w 420777"/>
                <a:gd name="connsiteY23" fmla="*/ 100269 h 139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20777" h="139922">
                  <a:moveTo>
                    <a:pt x="381377" y="0"/>
                  </a:moveTo>
                  <a:lnTo>
                    <a:pt x="381377" y="0"/>
                  </a:lnTo>
                  <a:lnTo>
                    <a:pt x="39653" y="0"/>
                  </a:lnTo>
                  <a:cubicBezTo>
                    <a:pt x="29045" y="0"/>
                    <a:pt x="18943" y="4294"/>
                    <a:pt x="11618" y="11618"/>
                  </a:cubicBezTo>
                  <a:cubicBezTo>
                    <a:pt x="4294" y="18943"/>
                    <a:pt x="0" y="29045"/>
                    <a:pt x="0" y="39653"/>
                  </a:cubicBezTo>
                  <a:lnTo>
                    <a:pt x="0" y="100269"/>
                  </a:lnTo>
                  <a:cubicBezTo>
                    <a:pt x="0" y="110877"/>
                    <a:pt x="4294" y="120980"/>
                    <a:pt x="11618" y="128304"/>
                  </a:cubicBezTo>
                  <a:cubicBezTo>
                    <a:pt x="18943" y="135629"/>
                    <a:pt x="29045" y="139922"/>
                    <a:pt x="39653" y="139922"/>
                  </a:cubicBezTo>
                  <a:lnTo>
                    <a:pt x="381125" y="139922"/>
                  </a:lnTo>
                  <a:cubicBezTo>
                    <a:pt x="391732" y="139922"/>
                    <a:pt x="401835" y="135629"/>
                    <a:pt x="409159" y="128304"/>
                  </a:cubicBezTo>
                  <a:cubicBezTo>
                    <a:pt x="416484" y="120980"/>
                    <a:pt x="420778" y="110877"/>
                    <a:pt x="420778" y="100269"/>
                  </a:cubicBezTo>
                  <a:lnTo>
                    <a:pt x="420778" y="39653"/>
                  </a:lnTo>
                  <a:cubicBezTo>
                    <a:pt x="420778" y="29045"/>
                    <a:pt x="416484" y="18943"/>
                    <a:pt x="409159" y="11618"/>
                  </a:cubicBezTo>
                  <a:cubicBezTo>
                    <a:pt x="401835" y="4294"/>
                    <a:pt x="391732" y="0"/>
                    <a:pt x="381377" y="0"/>
                  </a:cubicBezTo>
                  <a:close/>
                  <a:moveTo>
                    <a:pt x="387186" y="100269"/>
                  </a:moveTo>
                  <a:cubicBezTo>
                    <a:pt x="387186" y="103553"/>
                    <a:pt x="384660" y="106078"/>
                    <a:pt x="381377" y="106078"/>
                  </a:cubicBezTo>
                  <a:lnTo>
                    <a:pt x="39653" y="106078"/>
                  </a:lnTo>
                  <a:cubicBezTo>
                    <a:pt x="36370" y="106078"/>
                    <a:pt x="33844" y="103553"/>
                    <a:pt x="33844" y="100269"/>
                  </a:cubicBezTo>
                  <a:lnTo>
                    <a:pt x="33844" y="39653"/>
                  </a:lnTo>
                  <a:cubicBezTo>
                    <a:pt x="33844" y="36370"/>
                    <a:pt x="36370" y="33844"/>
                    <a:pt x="39653" y="33844"/>
                  </a:cubicBezTo>
                  <a:lnTo>
                    <a:pt x="381125" y="33844"/>
                  </a:lnTo>
                  <a:cubicBezTo>
                    <a:pt x="384408" y="33844"/>
                    <a:pt x="386934" y="36370"/>
                    <a:pt x="386934" y="39653"/>
                  </a:cubicBezTo>
                  <a:lnTo>
                    <a:pt x="386934" y="100269"/>
                  </a:lnTo>
                  <a:lnTo>
                    <a:pt x="387186" y="100269"/>
                  </a:lnTo>
                  <a:close/>
                </a:path>
              </a:pathLst>
            </a:custGeom>
            <a:solidFill>
              <a:srgbClr val="000000"/>
            </a:solidFill>
            <a:ln w="25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  <p:sp>
          <p:nvSpPr>
            <p:cNvPr id="20" name="Figura a mano libera: forma 19">
              <a:extLst>
                <a:ext uri="{FF2B5EF4-FFF2-40B4-BE49-F238E27FC236}">
                  <a16:creationId xmlns:a16="http://schemas.microsoft.com/office/drawing/2014/main" id="{EC276AFD-66C7-D438-2333-F8509EA2EDF6}"/>
                </a:ext>
              </a:extLst>
            </p:cNvPr>
            <p:cNvSpPr/>
            <p:nvPr/>
          </p:nvSpPr>
          <p:spPr>
            <a:xfrm>
              <a:off x="870816" y="2815260"/>
              <a:ext cx="1272692" cy="1032748"/>
            </a:xfrm>
            <a:custGeom>
              <a:avLst/>
              <a:gdLst>
                <a:gd name="connsiteX0" fmla="*/ 1182021 w 1272692"/>
                <a:gd name="connsiteY0" fmla="*/ 76023 h 1032748"/>
                <a:gd name="connsiteX1" fmla="*/ 1182021 w 1272692"/>
                <a:gd name="connsiteY1" fmla="*/ 76023 h 1032748"/>
                <a:gd name="connsiteX2" fmla="*/ 1096148 w 1272692"/>
                <a:gd name="connsiteY2" fmla="*/ 76023 h 1032748"/>
                <a:gd name="connsiteX3" fmla="*/ 1096148 w 1272692"/>
                <a:gd name="connsiteY3" fmla="*/ 109614 h 1032748"/>
                <a:gd name="connsiteX4" fmla="*/ 1096401 w 1272692"/>
                <a:gd name="connsiteY4" fmla="*/ 110119 h 1032748"/>
                <a:gd name="connsiteX5" fmla="*/ 1181769 w 1272692"/>
                <a:gd name="connsiteY5" fmla="*/ 110119 h 1032748"/>
                <a:gd name="connsiteX6" fmla="*/ 1223695 w 1272692"/>
                <a:gd name="connsiteY6" fmla="*/ 130830 h 1032748"/>
                <a:gd name="connsiteX7" fmla="*/ 1238849 w 1272692"/>
                <a:gd name="connsiteY7" fmla="*/ 175029 h 1032748"/>
                <a:gd name="connsiteX8" fmla="*/ 1238849 w 1272692"/>
                <a:gd name="connsiteY8" fmla="*/ 857720 h 1032748"/>
                <a:gd name="connsiteX9" fmla="*/ 1223948 w 1272692"/>
                <a:gd name="connsiteY9" fmla="*/ 901919 h 1032748"/>
                <a:gd name="connsiteX10" fmla="*/ 1182274 w 1272692"/>
                <a:gd name="connsiteY10" fmla="*/ 922882 h 1032748"/>
                <a:gd name="connsiteX11" fmla="*/ 1182274 w 1272692"/>
                <a:gd name="connsiteY11" fmla="*/ 304597 h 1032748"/>
                <a:gd name="connsiteX12" fmla="*/ 1157775 w 1272692"/>
                <a:gd name="connsiteY12" fmla="*/ 240949 h 1032748"/>
                <a:gd name="connsiteX13" fmla="*/ 1096148 w 1272692"/>
                <a:gd name="connsiteY13" fmla="*/ 211652 h 1032748"/>
                <a:gd name="connsiteX14" fmla="*/ 1096148 w 1272692"/>
                <a:gd name="connsiteY14" fmla="*/ 211652 h 1032748"/>
                <a:gd name="connsiteX15" fmla="*/ 1094633 w 1272692"/>
                <a:gd name="connsiteY15" fmla="*/ 211652 h 1032748"/>
                <a:gd name="connsiteX16" fmla="*/ 1093875 w 1272692"/>
                <a:gd name="connsiteY16" fmla="*/ 211652 h 1032748"/>
                <a:gd name="connsiteX17" fmla="*/ 1090844 w 1272692"/>
                <a:gd name="connsiteY17" fmla="*/ 211904 h 1032748"/>
                <a:gd name="connsiteX18" fmla="*/ 1064072 w 1272692"/>
                <a:gd name="connsiteY18" fmla="*/ 211147 h 1032748"/>
                <a:gd name="connsiteX19" fmla="*/ 1062304 w 1272692"/>
                <a:gd name="connsiteY19" fmla="*/ 211399 h 1032748"/>
                <a:gd name="connsiteX20" fmla="*/ 1062304 w 1272692"/>
                <a:gd name="connsiteY20" fmla="*/ 211399 h 1032748"/>
                <a:gd name="connsiteX21" fmla="*/ 1033511 w 1272692"/>
                <a:gd name="connsiteY21" fmla="*/ 211399 h 1032748"/>
                <a:gd name="connsiteX22" fmla="*/ 1033511 w 1272692"/>
                <a:gd name="connsiteY22" fmla="*/ 46725 h 1032748"/>
                <a:gd name="connsiteX23" fmla="*/ 1019873 w 1272692"/>
                <a:gd name="connsiteY23" fmla="*/ 14144 h 1032748"/>
                <a:gd name="connsiteX24" fmla="*/ 987292 w 1272692"/>
                <a:gd name="connsiteY24" fmla="*/ 505 h 1032748"/>
                <a:gd name="connsiteX25" fmla="*/ 825648 w 1272692"/>
                <a:gd name="connsiteY25" fmla="*/ 505 h 1032748"/>
                <a:gd name="connsiteX26" fmla="*/ 825648 w 1272692"/>
                <a:gd name="connsiteY26" fmla="*/ 0 h 1032748"/>
                <a:gd name="connsiteX27" fmla="*/ 822112 w 1272692"/>
                <a:gd name="connsiteY27" fmla="*/ 1010 h 1032748"/>
                <a:gd name="connsiteX28" fmla="*/ 826406 w 1272692"/>
                <a:gd name="connsiteY28" fmla="*/ 34602 h 1032748"/>
                <a:gd name="connsiteX29" fmla="*/ 987292 w 1272692"/>
                <a:gd name="connsiteY29" fmla="*/ 34602 h 1032748"/>
                <a:gd name="connsiteX30" fmla="*/ 999667 w 1272692"/>
                <a:gd name="connsiteY30" fmla="*/ 46978 h 1032748"/>
                <a:gd name="connsiteX31" fmla="*/ 999667 w 1272692"/>
                <a:gd name="connsiteY31" fmla="*/ 211652 h 1032748"/>
                <a:gd name="connsiteX32" fmla="*/ 825648 w 1272692"/>
                <a:gd name="connsiteY32" fmla="*/ 211652 h 1032748"/>
                <a:gd name="connsiteX33" fmla="*/ 825648 w 1272692"/>
                <a:gd name="connsiteY33" fmla="*/ 211399 h 1032748"/>
                <a:gd name="connsiteX34" fmla="*/ 821607 w 1272692"/>
                <a:gd name="connsiteY34" fmla="*/ 211399 h 1032748"/>
                <a:gd name="connsiteX35" fmla="*/ 819587 w 1272692"/>
                <a:gd name="connsiteY35" fmla="*/ 211147 h 1032748"/>
                <a:gd name="connsiteX36" fmla="*/ 791804 w 1272692"/>
                <a:gd name="connsiteY36" fmla="*/ 211652 h 1032748"/>
                <a:gd name="connsiteX37" fmla="*/ 791804 w 1272692"/>
                <a:gd name="connsiteY37" fmla="*/ 211652 h 1032748"/>
                <a:gd name="connsiteX38" fmla="*/ 433916 w 1272692"/>
                <a:gd name="connsiteY38" fmla="*/ 211652 h 1032748"/>
                <a:gd name="connsiteX39" fmla="*/ 329101 w 1272692"/>
                <a:gd name="connsiteY39" fmla="*/ 100774 h 1032748"/>
                <a:gd name="connsiteX40" fmla="*/ 329101 w 1272692"/>
                <a:gd name="connsiteY40" fmla="*/ 100774 h 1032748"/>
                <a:gd name="connsiteX41" fmla="*/ 282376 w 1272692"/>
                <a:gd name="connsiteY41" fmla="*/ 78549 h 1032748"/>
                <a:gd name="connsiteX42" fmla="*/ 218476 w 1272692"/>
                <a:gd name="connsiteY42" fmla="*/ 78549 h 1032748"/>
                <a:gd name="connsiteX43" fmla="*/ 180338 w 1272692"/>
                <a:gd name="connsiteY43" fmla="*/ 79306 h 1032748"/>
                <a:gd name="connsiteX44" fmla="*/ 176045 w 1272692"/>
                <a:gd name="connsiteY44" fmla="*/ 78549 h 1032748"/>
                <a:gd name="connsiteX45" fmla="*/ 162659 w 1272692"/>
                <a:gd name="connsiteY45" fmla="*/ 78549 h 1032748"/>
                <a:gd name="connsiteX46" fmla="*/ 161143 w 1272692"/>
                <a:gd name="connsiteY46" fmla="*/ 78549 h 1032748"/>
                <a:gd name="connsiteX47" fmla="*/ 159628 w 1272692"/>
                <a:gd name="connsiteY47" fmla="*/ 78549 h 1032748"/>
                <a:gd name="connsiteX48" fmla="*/ 60369 w 1272692"/>
                <a:gd name="connsiteY48" fmla="*/ 78549 h 1032748"/>
                <a:gd name="connsiteX49" fmla="*/ 17685 w 1272692"/>
                <a:gd name="connsiteY49" fmla="*/ 96228 h 1032748"/>
                <a:gd name="connsiteX50" fmla="*/ 5 w 1272692"/>
                <a:gd name="connsiteY50" fmla="*/ 138912 h 1032748"/>
                <a:gd name="connsiteX51" fmla="*/ 5 w 1272692"/>
                <a:gd name="connsiteY51" fmla="*/ 939551 h 1032748"/>
                <a:gd name="connsiteX52" fmla="*/ 26019 w 1272692"/>
                <a:gd name="connsiteY52" fmla="*/ 1004966 h 1032748"/>
                <a:gd name="connsiteX53" fmla="*/ 90677 w 1272692"/>
                <a:gd name="connsiteY53" fmla="*/ 1032749 h 1032748"/>
                <a:gd name="connsiteX54" fmla="*/ 1091602 w 1272692"/>
                <a:gd name="connsiteY54" fmla="*/ 1032749 h 1032748"/>
                <a:gd name="connsiteX55" fmla="*/ 1149945 w 1272692"/>
                <a:gd name="connsiteY55" fmla="*/ 1010775 h 1032748"/>
                <a:gd name="connsiteX56" fmla="*/ 1180758 w 1272692"/>
                <a:gd name="connsiteY56" fmla="*/ 956473 h 1032748"/>
                <a:gd name="connsiteX57" fmla="*/ 1182021 w 1272692"/>
                <a:gd name="connsiteY57" fmla="*/ 956473 h 1032748"/>
                <a:gd name="connsiteX58" fmla="*/ 1272693 w 1272692"/>
                <a:gd name="connsiteY58" fmla="*/ 857720 h 1032748"/>
                <a:gd name="connsiteX59" fmla="*/ 1272693 w 1272692"/>
                <a:gd name="connsiteY59" fmla="*/ 174777 h 1032748"/>
                <a:gd name="connsiteX60" fmla="*/ 1182021 w 1272692"/>
                <a:gd name="connsiteY60" fmla="*/ 76023 h 1032748"/>
                <a:gd name="connsiteX61" fmla="*/ 1148177 w 1272692"/>
                <a:gd name="connsiteY61" fmla="*/ 939551 h 1032748"/>
                <a:gd name="connsiteX62" fmla="*/ 1132013 w 1272692"/>
                <a:gd name="connsiteY62" fmla="*/ 980972 h 1032748"/>
                <a:gd name="connsiteX63" fmla="*/ 1091350 w 1272692"/>
                <a:gd name="connsiteY63" fmla="*/ 998905 h 1032748"/>
                <a:gd name="connsiteX64" fmla="*/ 1091350 w 1272692"/>
                <a:gd name="connsiteY64" fmla="*/ 998905 h 1032748"/>
                <a:gd name="connsiteX65" fmla="*/ 90677 w 1272692"/>
                <a:gd name="connsiteY65" fmla="*/ 998905 h 1032748"/>
                <a:gd name="connsiteX66" fmla="*/ 50013 w 1272692"/>
                <a:gd name="connsiteY66" fmla="*/ 980972 h 1032748"/>
                <a:gd name="connsiteX67" fmla="*/ 33849 w 1272692"/>
                <a:gd name="connsiteY67" fmla="*/ 939551 h 1032748"/>
                <a:gd name="connsiteX68" fmla="*/ 33849 w 1272692"/>
                <a:gd name="connsiteY68" fmla="*/ 138660 h 1032748"/>
                <a:gd name="connsiteX69" fmla="*/ 60369 w 1272692"/>
                <a:gd name="connsiteY69" fmla="*/ 112140 h 1032748"/>
                <a:gd name="connsiteX70" fmla="*/ 282628 w 1272692"/>
                <a:gd name="connsiteY70" fmla="*/ 112140 h 1032748"/>
                <a:gd name="connsiteX71" fmla="*/ 303339 w 1272692"/>
                <a:gd name="connsiteY71" fmla="*/ 122243 h 1032748"/>
                <a:gd name="connsiteX72" fmla="*/ 304349 w 1272692"/>
                <a:gd name="connsiteY72" fmla="*/ 123253 h 1032748"/>
                <a:gd name="connsiteX73" fmla="*/ 414721 w 1272692"/>
                <a:gd name="connsiteY73" fmla="*/ 239939 h 1032748"/>
                <a:gd name="connsiteX74" fmla="*/ 414721 w 1272692"/>
                <a:gd name="connsiteY74" fmla="*/ 239939 h 1032748"/>
                <a:gd name="connsiteX75" fmla="*/ 427097 w 1272692"/>
                <a:gd name="connsiteY75" fmla="*/ 245243 h 1032748"/>
                <a:gd name="connsiteX76" fmla="*/ 1091855 w 1272692"/>
                <a:gd name="connsiteY76" fmla="*/ 245243 h 1032748"/>
                <a:gd name="connsiteX77" fmla="*/ 1132518 w 1272692"/>
                <a:gd name="connsiteY77" fmla="*/ 263175 h 1032748"/>
                <a:gd name="connsiteX78" fmla="*/ 1148682 w 1272692"/>
                <a:gd name="connsiteY78" fmla="*/ 304597 h 1032748"/>
                <a:gd name="connsiteX79" fmla="*/ 1148682 w 1272692"/>
                <a:gd name="connsiteY79" fmla="*/ 939551 h 1032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1272692" h="1032748">
                  <a:moveTo>
                    <a:pt x="1182021" y="76023"/>
                  </a:moveTo>
                  <a:lnTo>
                    <a:pt x="1182021" y="76023"/>
                  </a:lnTo>
                  <a:lnTo>
                    <a:pt x="1096148" y="76023"/>
                  </a:lnTo>
                  <a:cubicBezTo>
                    <a:pt x="1096148" y="87136"/>
                    <a:pt x="1095896" y="98249"/>
                    <a:pt x="1096148" y="109614"/>
                  </a:cubicBezTo>
                  <a:cubicBezTo>
                    <a:pt x="1096148" y="109614"/>
                    <a:pt x="1096401" y="109867"/>
                    <a:pt x="1096401" y="110119"/>
                  </a:cubicBezTo>
                  <a:lnTo>
                    <a:pt x="1181769" y="110119"/>
                  </a:lnTo>
                  <a:cubicBezTo>
                    <a:pt x="1197933" y="111382"/>
                    <a:pt x="1212835" y="118707"/>
                    <a:pt x="1223695" y="130830"/>
                  </a:cubicBezTo>
                  <a:cubicBezTo>
                    <a:pt x="1234303" y="142953"/>
                    <a:pt x="1239859" y="158865"/>
                    <a:pt x="1238849" y="175029"/>
                  </a:cubicBezTo>
                  <a:lnTo>
                    <a:pt x="1238849" y="857720"/>
                  </a:lnTo>
                  <a:cubicBezTo>
                    <a:pt x="1239859" y="873884"/>
                    <a:pt x="1234555" y="889796"/>
                    <a:pt x="1223948" y="901919"/>
                  </a:cubicBezTo>
                  <a:cubicBezTo>
                    <a:pt x="1213340" y="914042"/>
                    <a:pt x="1198438" y="921619"/>
                    <a:pt x="1182274" y="922882"/>
                  </a:cubicBezTo>
                  <a:lnTo>
                    <a:pt x="1182274" y="304597"/>
                  </a:lnTo>
                  <a:cubicBezTo>
                    <a:pt x="1182526" y="281108"/>
                    <a:pt x="1173687" y="258377"/>
                    <a:pt x="1157775" y="240949"/>
                  </a:cubicBezTo>
                  <a:cubicBezTo>
                    <a:pt x="1141863" y="223775"/>
                    <a:pt x="1119637" y="213167"/>
                    <a:pt x="1096148" y="211652"/>
                  </a:cubicBezTo>
                  <a:lnTo>
                    <a:pt x="1096148" y="211652"/>
                  </a:lnTo>
                  <a:cubicBezTo>
                    <a:pt x="1095643" y="211652"/>
                    <a:pt x="1095138" y="211652"/>
                    <a:pt x="1094633" y="211652"/>
                  </a:cubicBezTo>
                  <a:cubicBezTo>
                    <a:pt x="1094380" y="211652"/>
                    <a:pt x="1094128" y="211652"/>
                    <a:pt x="1093875" y="211652"/>
                  </a:cubicBezTo>
                  <a:cubicBezTo>
                    <a:pt x="1092865" y="211904"/>
                    <a:pt x="1091855" y="211904"/>
                    <a:pt x="1090844" y="211904"/>
                  </a:cubicBezTo>
                  <a:cubicBezTo>
                    <a:pt x="1083015" y="211904"/>
                    <a:pt x="1072660" y="213420"/>
                    <a:pt x="1064072" y="211147"/>
                  </a:cubicBezTo>
                  <a:cubicBezTo>
                    <a:pt x="1063567" y="211147"/>
                    <a:pt x="1062809" y="211399"/>
                    <a:pt x="1062304" y="211399"/>
                  </a:cubicBezTo>
                  <a:lnTo>
                    <a:pt x="1062304" y="211399"/>
                  </a:lnTo>
                  <a:lnTo>
                    <a:pt x="1033511" y="211399"/>
                  </a:lnTo>
                  <a:lnTo>
                    <a:pt x="1033511" y="46725"/>
                  </a:lnTo>
                  <a:cubicBezTo>
                    <a:pt x="1033511" y="34602"/>
                    <a:pt x="1028713" y="22731"/>
                    <a:pt x="1019873" y="14144"/>
                  </a:cubicBezTo>
                  <a:cubicBezTo>
                    <a:pt x="1011286" y="5556"/>
                    <a:pt x="999415" y="505"/>
                    <a:pt x="987292" y="505"/>
                  </a:cubicBezTo>
                  <a:lnTo>
                    <a:pt x="825648" y="505"/>
                  </a:lnTo>
                  <a:lnTo>
                    <a:pt x="825648" y="0"/>
                  </a:lnTo>
                  <a:cubicBezTo>
                    <a:pt x="824386" y="253"/>
                    <a:pt x="823123" y="758"/>
                    <a:pt x="822112" y="1010"/>
                  </a:cubicBezTo>
                  <a:cubicBezTo>
                    <a:pt x="825648" y="11871"/>
                    <a:pt x="826911" y="23236"/>
                    <a:pt x="826406" y="34602"/>
                  </a:cubicBezTo>
                  <a:lnTo>
                    <a:pt x="987292" y="34602"/>
                  </a:lnTo>
                  <a:cubicBezTo>
                    <a:pt x="994111" y="34602"/>
                    <a:pt x="999667" y="40158"/>
                    <a:pt x="999667" y="46978"/>
                  </a:cubicBezTo>
                  <a:lnTo>
                    <a:pt x="999667" y="211652"/>
                  </a:lnTo>
                  <a:lnTo>
                    <a:pt x="825648" y="211652"/>
                  </a:lnTo>
                  <a:lnTo>
                    <a:pt x="825648" y="211399"/>
                  </a:lnTo>
                  <a:lnTo>
                    <a:pt x="821607" y="211399"/>
                  </a:lnTo>
                  <a:cubicBezTo>
                    <a:pt x="820850" y="211399"/>
                    <a:pt x="820344" y="211399"/>
                    <a:pt x="819587" y="211147"/>
                  </a:cubicBezTo>
                  <a:cubicBezTo>
                    <a:pt x="810242" y="211904"/>
                    <a:pt x="800897" y="212914"/>
                    <a:pt x="791804" y="211652"/>
                  </a:cubicBezTo>
                  <a:lnTo>
                    <a:pt x="791804" y="211652"/>
                  </a:lnTo>
                  <a:lnTo>
                    <a:pt x="433916" y="211652"/>
                  </a:lnTo>
                  <a:lnTo>
                    <a:pt x="329101" y="100774"/>
                  </a:lnTo>
                  <a:lnTo>
                    <a:pt x="329101" y="100774"/>
                  </a:lnTo>
                  <a:cubicBezTo>
                    <a:pt x="317735" y="86631"/>
                    <a:pt x="300560" y="78549"/>
                    <a:pt x="282376" y="78549"/>
                  </a:cubicBezTo>
                  <a:lnTo>
                    <a:pt x="218476" y="78549"/>
                  </a:lnTo>
                  <a:cubicBezTo>
                    <a:pt x="205848" y="80064"/>
                    <a:pt x="192967" y="80064"/>
                    <a:pt x="180338" y="79306"/>
                  </a:cubicBezTo>
                  <a:cubicBezTo>
                    <a:pt x="178823" y="79306"/>
                    <a:pt x="177307" y="78801"/>
                    <a:pt x="176045" y="78549"/>
                  </a:cubicBezTo>
                  <a:lnTo>
                    <a:pt x="162659" y="78549"/>
                  </a:lnTo>
                  <a:cubicBezTo>
                    <a:pt x="162153" y="78549"/>
                    <a:pt x="161648" y="78549"/>
                    <a:pt x="161143" y="78549"/>
                  </a:cubicBezTo>
                  <a:cubicBezTo>
                    <a:pt x="160638" y="78549"/>
                    <a:pt x="160133" y="78549"/>
                    <a:pt x="159628" y="78549"/>
                  </a:cubicBezTo>
                  <a:lnTo>
                    <a:pt x="60369" y="78549"/>
                  </a:lnTo>
                  <a:cubicBezTo>
                    <a:pt x="44457" y="78549"/>
                    <a:pt x="29050" y="84863"/>
                    <a:pt x="17685" y="96228"/>
                  </a:cubicBezTo>
                  <a:cubicBezTo>
                    <a:pt x="6319" y="107594"/>
                    <a:pt x="5" y="123000"/>
                    <a:pt x="5" y="138912"/>
                  </a:cubicBezTo>
                  <a:lnTo>
                    <a:pt x="5" y="939551"/>
                  </a:lnTo>
                  <a:cubicBezTo>
                    <a:pt x="-248" y="964050"/>
                    <a:pt x="9097" y="987539"/>
                    <a:pt x="26019" y="1004966"/>
                  </a:cubicBezTo>
                  <a:cubicBezTo>
                    <a:pt x="42941" y="1022394"/>
                    <a:pt x="66178" y="1032496"/>
                    <a:pt x="90677" y="1032749"/>
                  </a:cubicBezTo>
                  <a:lnTo>
                    <a:pt x="1091602" y="1032749"/>
                  </a:lnTo>
                  <a:cubicBezTo>
                    <a:pt x="1113070" y="1032496"/>
                    <a:pt x="1133781" y="1024667"/>
                    <a:pt x="1149945" y="1010775"/>
                  </a:cubicBezTo>
                  <a:cubicBezTo>
                    <a:pt x="1166362" y="996884"/>
                    <a:pt x="1177223" y="977689"/>
                    <a:pt x="1180758" y="956473"/>
                  </a:cubicBezTo>
                  <a:lnTo>
                    <a:pt x="1182021" y="956473"/>
                  </a:lnTo>
                  <a:cubicBezTo>
                    <a:pt x="1232030" y="956473"/>
                    <a:pt x="1272693" y="912022"/>
                    <a:pt x="1272693" y="857720"/>
                  </a:cubicBezTo>
                  <a:lnTo>
                    <a:pt x="1272693" y="174777"/>
                  </a:lnTo>
                  <a:cubicBezTo>
                    <a:pt x="1272693" y="120222"/>
                    <a:pt x="1232030" y="76023"/>
                    <a:pt x="1182021" y="76023"/>
                  </a:cubicBezTo>
                  <a:close/>
                  <a:moveTo>
                    <a:pt x="1148177" y="939551"/>
                  </a:moveTo>
                  <a:cubicBezTo>
                    <a:pt x="1148430" y="954958"/>
                    <a:pt x="1142621" y="969860"/>
                    <a:pt x="1132013" y="980972"/>
                  </a:cubicBezTo>
                  <a:cubicBezTo>
                    <a:pt x="1121405" y="992085"/>
                    <a:pt x="1106756" y="998400"/>
                    <a:pt x="1091350" y="998905"/>
                  </a:cubicBezTo>
                  <a:lnTo>
                    <a:pt x="1091350" y="998905"/>
                  </a:lnTo>
                  <a:lnTo>
                    <a:pt x="90677" y="998905"/>
                  </a:lnTo>
                  <a:cubicBezTo>
                    <a:pt x="75270" y="998652"/>
                    <a:pt x="60621" y="992085"/>
                    <a:pt x="50013" y="980972"/>
                  </a:cubicBezTo>
                  <a:cubicBezTo>
                    <a:pt x="39406" y="969860"/>
                    <a:pt x="33596" y="954958"/>
                    <a:pt x="33849" y="939551"/>
                  </a:cubicBezTo>
                  <a:lnTo>
                    <a:pt x="33849" y="138660"/>
                  </a:lnTo>
                  <a:cubicBezTo>
                    <a:pt x="33849" y="124011"/>
                    <a:pt x="45720" y="112140"/>
                    <a:pt x="60369" y="112140"/>
                  </a:cubicBezTo>
                  <a:lnTo>
                    <a:pt x="282628" y="112140"/>
                  </a:lnTo>
                  <a:cubicBezTo>
                    <a:pt x="290710" y="112140"/>
                    <a:pt x="298287" y="115929"/>
                    <a:pt x="303339" y="122243"/>
                  </a:cubicBezTo>
                  <a:cubicBezTo>
                    <a:pt x="303591" y="122748"/>
                    <a:pt x="303844" y="123000"/>
                    <a:pt x="304349" y="123253"/>
                  </a:cubicBezTo>
                  <a:lnTo>
                    <a:pt x="414721" y="239939"/>
                  </a:lnTo>
                  <a:lnTo>
                    <a:pt x="414721" y="239939"/>
                  </a:lnTo>
                  <a:cubicBezTo>
                    <a:pt x="418004" y="243223"/>
                    <a:pt x="422298" y="245243"/>
                    <a:pt x="427097" y="245243"/>
                  </a:cubicBezTo>
                  <a:lnTo>
                    <a:pt x="1091855" y="245243"/>
                  </a:lnTo>
                  <a:cubicBezTo>
                    <a:pt x="1107261" y="245496"/>
                    <a:pt x="1121910" y="252062"/>
                    <a:pt x="1132518" y="263175"/>
                  </a:cubicBezTo>
                  <a:cubicBezTo>
                    <a:pt x="1143126" y="274288"/>
                    <a:pt x="1148935" y="289190"/>
                    <a:pt x="1148682" y="304597"/>
                  </a:cubicBezTo>
                  <a:lnTo>
                    <a:pt x="1148682" y="939551"/>
                  </a:lnTo>
                  <a:close/>
                </a:path>
              </a:pathLst>
            </a:custGeom>
            <a:solidFill>
              <a:srgbClr val="000000"/>
            </a:solidFill>
            <a:ln w="25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</p:grpSp>
      <p:grpSp>
        <p:nvGrpSpPr>
          <p:cNvPr id="21" name="Elemento grafico 13">
            <a:extLst>
              <a:ext uri="{FF2B5EF4-FFF2-40B4-BE49-F238E27FC236}">
                <a16:creationId xmlns:a16="http://schemas.microsoft.com/office/drawing/2014/main" id="{19AB362D-444B-B77B-6CFE-2660F937A35C}"/>
              </a:ext>
            </a:extLst>
          </p:cNvPr>
          <p:cNvGrpSpPr/>
          <p:nvPr/>
        </p:nvGrpSpPr>
        <p:grpSpPr>
          <a:xfrm>
            <a:off x="1063530" y="2415650"/>
            <a:ext cx="889542" cy="352584"/>
            <a:chOff x="1063530" y="2674327"/>
            <a:chExt cx="889542" cy="352584"/>
          </a:xfrm>
          <a:noFill/>
        </p:grpSpPr>
        <p:sp>
          <p:nvSpPr>
            <p:cNvPr id="22" name="Figura a mano libera: forma 21">
              <a:extLst>
                <a:ext uri="{FF2B5EF4-FFF2-40B4-BE49-F238E27FC236}">
                  <a16:creationId xmlns:a16="http://schemas.microsoft.com/office/drawing/2014/main" id="{BC5B5B30-5309-A149-8203-6827EB9782D6}"/>
                </a:ext>
              </a:extLst>
            </p:cNvPr>
            <p:cNvSpPr/>
            <p:nvPr/>
          </p:nvSpPr>
          <p:spPr>
            <a:xfrm>
              <a:off x="1063530" y="2748329"/>
              <a:ext cx="616770" cy="278329"/>
            </a:xfrm>
            <a:custGeom>
              <a:avLst/>
              <a:gdLst>
                <a:gd name="connsiteX0" fmla="*/ 0 w 616770"/>
                <a:gd name="connsiteY0" fmla="*/ 143964 h 278329"/>
                <a:gd name="connsiteX1" fmla="*/ 0 w 616770"/>
                <a:gd name="connsiteY1" fmla="*/ 9850 h 278329"/>
                <a:gd name="connsiteX2" fmla="*/ 2021 w 616770"/>
                <a:gd name="connsiteY2" fmla="*/ 3536 h 278329"/>
                <a:gd name="connsiteX3" fmla="*/ 9598 w 616770"/>
                <a:gd name="connsiteY3" fmla="*/ 0 h 278329"/>
                <a:gd name="connsiteX4" fmla="*/ 606920 w 616770"/>
                <a:gd name="connsiteY4" fmla="*/ 0 h 278329"/>
                <a:gd name="connsiteX5" fmla="*/ 616770 w 616770"/>
                <a:gd name="connsiteY5" fmla="*/ 9850 h 278329"/>
                <a:gd name="connsiteX6" fmla="*/ 616770 w 616770"/>
                <a:gd name="connsiteY6" fmla="*/ 278329 h 278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6770" h="278329">
                  <a:moveTo>
                    <a:pt x="0" y="143964"/>
                  </a:moveTo>
                  <a:cubicBezTo>
                    <a:pt x="0" y="99259"/>
                    <a:pt x="0" y="54555"/>
                    <a:pt x="0" y="9850"/>
                  </a:cubicBezTo>
                  <a:cubicBezTo>
                    <a:pt x="0" y="9092"/>
                    <a:pt x="0" y="6062"/>
                    <a:pt x="2021" y="3536"/>
                  </a:cubicBezTo>
                  <a:cubicBezTo>
                    <a:pt x="4799" y="0"/>
                    <a:pt x="9092" y="0"/>
                    <a:pt x="9598" y="0"/>
                  </a:cubicBezTo>
                  <a:cubicBezTo>
                    <a:pt x="208621" y="0"/>
                    <a:pt x="407897" y="0"/>
                    <a:pt x="606920" y="0"/>
                  </a:cubicBezTo>
                  <a:cubicBezTo>
                    <a:pt x="612224" y="0"/>
                    <a:pt x="616770" y="4294"/>
                    <a:pt x="616770" y="9850"/>
                  </a:cubicBezTo>
                  <a:cubicBezTo>
                    <a:pt x="616770" y="99259"/>
                    <a:pt x="616770" y="188921"/>
                    <a:pt x="616770" y="278329"/>
                  </a:cubicBezTo>
                </a:path>
              </a:pathLst>
            </a:custGeom>
            <a:noFill/>
            <a:ln w="30208" cap="flat">
              <a:solidFill>
                <a:srgbClr val="B2E40A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  <p:sp>
          <p:nvSpPr>
            <p:cNvPr id="23" name="Figura a mano libera: forma 22">
              <a:extLst>
                <a:ext uri="{FF2B5EF4-FFF2-40B4-BE49-F238E27FC236}">
                  <a16:creationId xmlns:a16="http://schemas.microsoft.com/office/drawing/2014/main" id="{03BF2E7F-C1B5-979B-D9CF-2EDA11306536}"/>
                </a:ext>
              </a:extLst>
            </p:cNvPr>
            <p:cNvSpPr/>
            <p:nvPr/>
          </p:nvSpPr>
          <p:spPr>
            <a:xfrm>
              <a:off x="1245632" y="2850114"/>
              <a:ext cx="343744" cy="2525"/>
            </a:xfrm>
            <a:custGeom>
              <a:avLst/>
              <a:gdLst>
                <a:gd name="connsiteX0" fmla="*/ 0 w 343744"/>
                <a:gd name="connsiteY0" fmla="*/ 0 h 2525"/>
                <a:gd name="connsiteX1" fmla="*/ 343744 w 343744"/>
                <a:gd name="connsiteY1" fmla="*/ 0 h 2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43744" h="2525">
                  <a:moveTo>
                    <a:pt x="0" y="0"/>
                  </a:moveTo>
                  <a:lnTo>
                    <a:pt x="343744" y="0"/>
                  </a:lnTo>
                </a:path>
              </a:pathLst>
            </a:custGeom>
            <a:ln w="30208" cap="flat">
              <a:solidFill>
                <a:srgbClr val="B2E40A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  <p:sp>
          <p:nvSpPr>
            <p:cNvPr id="24" name="Figura a mano libera: forma 23">
              <a:extLst>
                <a:ext uri="{FF2B5EF4-FFF2-40B4-BE49-F238E27FC236}">
                  <a16:creationId xmlns:a16="http://schemas.microsoft.com/office/drawing/2014/main" id="{421903F4-ED68-391C-5B94-7320D747FEDF}"/>
                </a:ext>
              </a:extLst>
            </p:cNvPr>
            <p:cNvSpPr/>
            <p:nvPr/>
          </p:nvSpPr>
          <p:spPr>
            <a:xfrm>
              <a:off x="1304985" y="2947100"/>
              <a:ext cx="284391" cy="2525"/>
            </a:xfrm>
            <a:custGeom>
              <a:avLst/>
              <a:gdLst>
                <a:gd name="connsiteX0" fmla="*/ 0 w 284391"/>
                <a:gd name="connsiteY0" fmla="*/ 0 h 2525"/>
                <a:gd name="connsiteX1" fmla="*/ 284391 w 284391"/>
                <a:gd name="connsiteY1" fmla="*/ 0 h 2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4391" h="2525">
                  <a:moveTo>
                    <a:pt x="0" y="0"/>
                  </a:moveTo>
                  <a:lnTo>
                    <a:pt x="284391" y="0"/>
                  </a:lnTo>
                </a:path>
              </a:pathLst>
            </a:custGeom>
            <a:ln w="30208" cap="flat">
              <a:solidFill>
                <a:srgbClr val="B2E40A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  <p:sp>
          <p:nvSpPr>
            <p:cNvPr id="25" name="Figura a mano libera: forma 24">
              <a:extLst>
                <a:ext uri="{FF2B5EF4-FFF2-40B4-BE49-F238E27FC236}">
                  <a16:creationId xmlns:a16="http://schemas.microsoft.com/office/drawing/2014/main" id="{75155589-FD6A-F76E-2273-3B3AA881B36A}"/>
                </a:ext>
              </a:extLst>
            </p:cNvPr>
            <p:cNvSpPr/>
            <p:nvPr/>
          </p:nvSpPr>
          <p:spPr>
            <a:xfrm>
              <a:off x="1343123" y="2674327"/>
              <a:ext cx="609950" cy="352584"/>
            </a:xfrm>
            <a:custGeom>
              <a:avLst/>
              <a:gdLst>
                <a:gd name="connsiteX0" fmla="*/ 609951 w 609950"/>
                <a:gd name="connsiteY0" fmla="*/ 352584 h 352584"/>
                <a:gd name="connsiteX1" fmla="*/ 609951 w 609950"/>
                <a:gd name="connsiteY1" fmla="*/ 6567 h 352584"/>
                <a:gd name="connsiteX2" fmla="*/ 603384 w 609950"/>
                <a:gd name="connsiteY2" fmla="*/ 0 h 352584"/>
                <a:gd name="connsiteX3" fmla="*/ 6567 w 609950"/>
                <a:gd name="connsiteY3" fmla="*/ 0 h 352584"/>
                <a:gd name="connsiteX4" fmla="*/ 6567 w 609950"/>
                <a:gd name="connsiteY4" fmla="*/ 0 h 352584"/>
                <a:gd name="connsiteX5" fmla="*/ 0 w 609950"/>
                <a:gd name="connsiteY5" fmla="*/ 6567 h 352584"/>
                <a:gd name="connsiteX6" fmla="*/ 0 w 609950"/>
                <a:gd name="connsiteY6" fmla="*/ 7072 h 352584"/>
                <a:gd name="connsiteX7" fmla="*/ 0 w 609950"/>
                <a:gd name="connsiteY7" fmla="*/ 55060 h 352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09950" h="352584">
                  <a:moveTo>
                    <a:pt x="609951" y="352584"/>
                  </a:moveTo>
                  <a:lnTo>
                    <a:pt x="609951" y="6567"/>
                  </a:lnTo>
                  <a:cubicBezTo>
                    <a:pt x="609951" y="2778"/>
                    <a:pt x="606920" y="0"/>
                    <a:pt x="603384" y="0"/>
                  </a:cubicBezTo>
                  <a:lnTo>
                    <a:pt x="6567" y="0"/>
                  </a:lnTo>
                  <a:lnTo>
                    <a:pt x="6567" y="0"/>
                  </a:lnTo>
                  <a:cubicBezTo>
                    <a:pt x="2778" y="0"/>
                    <a:pt x="0" y="3031"/>
                    <a:pt x="0" y="6567"/>
                  </a:cubicBezTo>
                  <a:lnTo>
                    <a:pt x="0" y="7072"/>
                  </a:lnTo>
                  <a:cubicBezTo>
                    <a:pt x="0" y="7577"/>
                    <a:pt x="0" y="54555"/>
                    <a:pt x="0" y="55060"/>
                  </a:cubicBezTo>
                </a:path>
              </a:pathLst>
            </a:custGeom>
            <a:noFill/>
            <a:ln w="30208" cap="flat">
              <a:solidFill>
                <a:srgbClr val="B2E40A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</p:grp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DE16B76E-1DE6-4FFD-CD9F-1D4F8BA20A56}"/>
              </a:ext>
            </a:extLst>
          </p:cNvPr>
          <p:cNvSpPr txBox="1"/>
          <p:nvPr/>
        </p:nvSpPr>
        <p:spPr>
          <a:xfrm>
            <a:off x="3772946" y="4291578"/>
            <a:ext cx="2112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0" i="0" dirty="0">
                <a:solidFill>
                  <a:srgbClr val="000000"/>
                </a:solidFill>
                <a:effectLst/>
                <a:latin typeface="Roboto" panose="020B0604020202020204" pitchFamily="2" charset="0"/>
              </a:rPr>
              <a:t>testimonianze</a:t>
            </a:r>
            <a:endParaRPr lang="it-IT" dirty="0"/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081239B8-5520-A5F2-F476-2AEAC204061D}"/>
              </a:ext>
            </a:extLst>
          </p:cNvPr>
          <p:cNvSpPr txBox="1"/>
          <p:nvPr/>
        </p:nvSpPr>
        <p:spPr>
          <a:xfrm>
            <a:off x="6716110" y="5027143"/>
            <a:ext cx="1970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materiali grafici</a:t>
            </a:r>
          </a:p>
        </p:txBody>
      </p:sp>
    </p:spTree>
    <p:extLst>
      <p:ext uri="{BB962C8B-B14F-4D97-AF65-F5344CB8AC3E}">
        <p14:creationId xmlns:p14="http://schemas.microsoft.com/office/powerpoint/2010/main" val="1429973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822EA57A-8935-704B-E6A3-7B6FFA62FD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pPr algn="ctr"/>
            <a:r>
              <a:rPr lang="it-IT" b="1" dirty="0">
                <a:solidFill>
                  <a:srgbClr val="B2E40A"/>
                </a:solidFill>
              </a:rPr>
              <a:t>RICERCATORI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070E217C-636F-7DEF-8D7C-F2EF2DFE10C1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>
                <a:latin typeface="Rockwell"/>
              </a:rPr>
              <a:t>Margherita Soldaini  // Università di Firenze, DIDA-LXR // Borsisti Day 2023 // 27/02/2023</a:t>
            </a:r>
            <a:endParaRPr lang="it-IT" i="1" dirty="0">
              <a:solidFill>
                <a:srgbClr val="FF0000"/>
              </a:solidFill>
              <a:latin typeface="Rockwell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4C4884C-7FEF-5E29-90B0-C2662C18903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9</a:t>
            </a:fld>
            <a:endParaRPr lang="it-IT"/>
          </a:p>
        </p:txBody>
      </p:sp>
      <p:grpSp>
        <p:nvGrpSpPr>
          <p:cNvPr id="10" name="Elemento grafico 18">
            <a:extLst>
              <a:ext uri="{FF2B5EF4-FFF2-40B4-BE49-F238E27FC236}">
                <a16:creationId xmlns:a16="http://schemas.microsoft.com/office/drawing/2014/main" id="{27F689F5-D9DF-A621-1846-DB0C284C194B}"/>
              </a:ext>
            </a:extLst>
          </p:cNvPr>
          <p:cNvGrpSpPr/>
          <p:nvPr/>
        </p:nvGrpSpPr>
        <p:grpSpPr>
          <a:xfrm>
            <a:off x="1379266" y="2215433"/>
            <a:ext cx="2221011" cy="1643003"/>
            <a:chOff x="1472749" y="2781300"/>
            <a:chExt cx="2221011" cy="1643003"/>
          </a:xfrm>
        </p:grpSpPr>
        <p:sp>
          <p:nvSpPr>
            <p:cNvPr id="11" name="Figura a mano libera: forma 10">
              <a:extLst>
                <a:ext uri="{FF2B5EF4-FFF2-40B4-BE49-F238E27FC236}">
                  <a16:creationId xmlns:a16="http://schemas.microsoft.com/office/drawing/2014/main" id="{3E0B3A80-B961-D14E-D611-723F67D50215}"/>
                </a:ext>
              </a:extLst>
            </p:cNvPr>
            <p:cNvSpPr/>
            <p:nvPr/>
          </p:nvSpPr>
          <p:spPr>
            <a:xfrm>
              <a:off x="1472749" y="2781300"/>
              <a:ext cx="3176" cy="3176"/>
            </a:xfrm>
            <a:custGeom>
              <a:avLst/>
              <a:gdLst/>
              <a:ahLst/>
              <a:cxnLst/>
              <a:rect l="l" t="t" r="r" b="b"/>
              <a:pathLst>
                <a:path w="3176" h="3176"/>
              </a:pathLst>
            </a:custGeom>
            <a:solidFill>
              <a:srgbClr val="4D1BF5"/>
            </a:solidFill>
            <a:ln w="31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  <p:sp>
          <p:nvSpPr>
            <p:cNvPr id="12" name="Figura a mano libera: forma 11">
              <a:extLst>
                <a:ext uri="{FF2B5EF4-FFF2-40B4-BE49-F238E27FC236}">
                  <a16:creationId xmlns:a16="http://schemas.microsoft.com/office/drawing/2014/main" id="{235E53A3-04AF-1C8A-19D9-1C7F166211F6}"/>
                </a:ext>
              </a:extLst>
            </p:cNvPr>
            <p:cNvSpPr/>
            <p:nvPr/>
          </p:nvSpPr>
          <p:spPr>
            <a:xfrm>
              <a:off x="1475427" y="3070841"/>
              <a:ext cx="2218332" cy="1353461"/>
            </a:xfrm>
            <a:custGeom>
              <a:avLst/>
              <a:gdLst>
                <a:gd name="connsiteX0" fmla="*/ 301275 w 2218332"/>
                <a:gd name="connsiteY0" fmla="*/ 1353461 h 1353461"/>
                <a:gd name="connsiteX1" fmla="*/ 232354 w 2218332"/>
                <a:gd name="connsiteY1" fmla="*/ 750318 h 1353461"/>
                <a:gd name="connsiteX2" fmla="*/ 611581 w 2218332"/>
                <a:gd name="connsiteY2" fmla="*/ 552128 h 1353461"/>
                <a:gd name="connsiteX3" fmla="*/ 1611104 w 2218332"/>
                <a:gd name="connsiteY3" fmla="*/ 414285 h 1353461"/>
                <a:gd name="connsiteX4" fmla="*/ 1998908 w 2218332"/>
                <a:gd name="connsiteY4" fmla="*/ 758893 h 1353461"/>
                <a:gd name="connsiteX5" fmla="*/ 1998908 w 2218332"/>
                <a:gd name="connsiteY5" fmla="*/ 758893 h 1353461"/>
                <a:gd name="connsiteX6" fmla="*/ 1921410 w 2218332"/>
                <a:gd name="connsiteY6" fmla="*/ 1353461 h 135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18332" h="1353461">
                  <a:moveTo>
                    <a:pt x="301275" y="1353461"/>
                  </a:moveTo>
                  <a:cubicBezTo>
                    <a:pt x="-60484" y="1353461"/>
                    <a:pt x="-112255" y="836390"/>
                    <a:pt x="232354" y="750318"/>
                  </a:cubicBezTo>
                  <a:cubicBezTo>
                    <a:pt x="189158" y="534977"/>
                    <a:pt x="456270" y="397134"/>
                    <a:pt x="611581" y="552128"/>
                  </a:cubicBezTo>
                  <a:cubicBezTo>
                    <a:pt x="551235" y="-94211"/>
                    <a:pt x="1507881" y="-214903"/>
                    <a:pt x="1611104" y="414285"/>
                  </a:cubicBezTo>
                  <a:cubicBezTo>
                    <a:pt x="1826445" y="353939"/>
                    <a:pt x="2024634" y="543553"/>
                    <a:pt x="1998908" y="758893"/>
                  </a:cubicBezTo>
                  <a:lnTo>
                    <a:pt x="1998908" y="758893"/>
                  </a:lnTo>
                  <a:cubicBezTo>
                    <a:pt x="2334940" y="853541"/>
                    <a:pt x="2266019" y="1353461"/>
                    <a:pt x="1921410" y="1353461"/>
                  </a:cubicBezTo>
                </a:path>
              </a:pathLst>
            </a:custGeom>
            <a:solidFill>
              <a:srgbClr val="B2E40A"/>
            </a:solidFill>
            <a:ln w="31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</p:grpSp>
      <p:sp>
        <p:nvSpPr>
          <p:cNvPr id="13" name="Figura a mano libera: forma 12">
            <a:extLst>
              <a:ext uri="{FF2B5EF4-FFF2-40B4-BE49-F238E27FC236}">
                <a16:creationId xmlns:a16="http://schemas.microsoft.com/office/drawing/2014/main" id="{1C40EE0E-E75B-E0F6-B9A1-7120DC5B31A5}"/>
              </a:ext>
            </a:extLst>
          </p:cNvPr>
          <p:cNvSpPr/>
          <p:nvPr/>
        </p:nvSpPr>
        <p:spPr>
          <a:xfrm>
            <a:off x="2122463" y="3078303"/>
            <a:ext cx="736632" cy="906704"/>
          </a:xfrm>
          <a:custGeom>
            <a:avLst/>
            <a:gdLst>
              <a:gd name="connsiteX0" fmla="*/ 432917 w 736632"/>
              <a:gd name="connsiteY0" fmla="*/ 230665 h 906704"/>
              <a:gd name="connsiteX1" fmla="*/ 432917 w 736632"/>
              <a:gd name="connsiteY1" fmla="*/ 739160 h 906704"/>
              <a:gd name="connsiteX2" fmla="*/ 422436 w 736632"/>
              <a:gd name="connsiteY2" fmla="*/ 903048 h 906704"/>
              <a:gd name="connsiteX3" fmla="*/ 366219 w 736632"/>
              <a:gd name="connsiteY3" fmla="*/ 804271 h 906704"/>
              <a:gd name="connsiteX4" fmla="*/ 319213 w 736632"/>
              <a:gd name="connsiteY4" fmla="*/ 782991 h 906704"/>
              <a:gd name="connsiteX5" fmla="*/ 309684 w 736632"/>
              <a:gd name="connsiteY5" fmla="*/ 869381 h 906704"/>
              <a:gd name="connsiteX6" fmla="*/ 303650 w 736632"/>
              <a:gd name="connsiteY6" fmla="*/ 739160 h 906704"/>
              <a:gd name="connsiteX7" fmla="*/ 303650 w 736632"/>
              <a:gd name="connsiteY7" fmla="*/ 230665 h 906704"/>
              <a:gd name="connsiteX8" fmla="*/ 114036 w 736632"/>
              <a:gd name="connsiteY8" fmla="*/ 420279 h 906704"/>
              <a:gd name="connsiteX9" fmla="*/ 71158 w 736632"/>
              <a:gd name="connsiteY9" fmla="*/ 439653 h 906704"/>
              <a:gd name="connsiteX10" fmla="*/ 30186 w 736632"/>
              <a:gd name="connsiteY10" fmla="*/ 425678 h 906704"/>
              <a:gd name="connsiteX11" fmla="*/ 966 w 736632"/>
              <a:gd name="connsiteY11" fmla="*/ 380577 h 906704"/>
              <a:gd name="connsiteX12" fmla="*/ 1601 w 736632"/>
              <a:gd name="connsiteY12" fmla="*/ 355168 h 906704"/>
              <a:gd name="connsiteX13" fmla="*/ 19070 w 736632"/>
              <a:gd name="connsiteY13" fmla="*/ 325313 h 906704"/>
              <a:gd name="connsiteX14" fmla="*/ 320801 w 736632"/>
              <a:gd name="connsiteY14" fmla="*/ 23582 h 906704"/>
              <a:gd name="connsiteX15" fmla="*/ 371301 w 736632"/>
              <a:gd name="connsiteY15" fmla="*/ 79 h 906704"/>
              <a:gd name="connsiteX16" fmla="*/ 415449 w 736632"/>
              <a:gd name="connsiteY16" fmla="*/ 23582 h 906704"/>
              <a:gd name="connsiteX17" fmla="*/ 717180 w 736632"/>
              <a:gd name="connsiteY17" fmla="*/ 325313 h 906704"/>
              <a:gd name="connsiteX18" fmla="*/ 736554 w 736632"/>
              <a:gd name="connsiteY18" fmla="*/ 367555 h 906704"/>
              <a:gd name="connsiteX19" fmla="*/ 711145 w 736632"/>
              <a:gd name="connsiteY19" fmla="*/ 421867 h 906704"/>
              <a:gd name="connsiteX20" fmla="*/ 658739 w 736632"/>
              <a:gd name="connsiteY20" fmla="*/ 439018 h 906704"/>
              <a:gd name="connsiteX21" fmla="*/ 622849 w 736632"/>
              <a:gd name="connsiteY21" fmla="*/ 420279 h 906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36632" h="906704">
                <a:moveTo>
                  <a:pt x="432917" y="230665"/>
                </a:moveTo>
                <a:lnTo>
                  <a:pt x="432917" y="739160"/>
                </a:lnTo>
                <a:cubicBezTo>
                  <a:pt x="433235" y="745195"/>
                  <a:pt x="433870" y="886850"/>
                  <a:pt x="422436" y="903048"/>
                </a:cubicBezTo>
                <a:cubicBezTo>
                  <a:pt x="404015" y="929410"/>
                  <a:pt x="370983" y="804588"/>
                  <a:pt x="366219" y="804271"/>
                </a:cubicBezTo>
                <a:cubicBezTo>
                  <a:pt x="362408" y="804271"/>
                  <a:pt x="336364" y="802683"/>
                  <a:pt x="319213" y="782991"/>
                </a:cubicBezTo>
                <a:cubicBezTo>
                  <a:pt x="312543" y="775368"/>
                  <a:pt x="311590" y="877004"/>
                  <a:pt x="309684" y="869381"/>
                </a:cubicBezTo>
                <a:cubicBezTo>
                  <a:pt x="307461" y="861123"/>
                  <a:pt x="303967" y="743289"/>
                  <a:pt x="303650" y="739160"/>
                </a:cubicBezTo>
                <a:cubicBezTo>
                  <a:pt x="301426" y="696601"/>
                  <a:pt x="301109" y="499681"/>
                  <a:pt x="303650" y="230665"/>
                </a:cubicBezTo>
                <a:lnTo>
                  <a:pt x="114036" y="420279"/>
                </a:lnTo>
                <a:cubicBezTo>
                  <a:pt x="110542" y="423772"/>
                  <a:pt x="94979" y="438700"/>
                  <a:pt x="71158" y="439653"/>
                </a:cubicBezTo>
                <a:cubicBezTo>
                  <a:pt x="50513" y="440288"/>
                  <a:pt x="36221" y="430125"/>
                  <a:pt x="30186" y="425678"/>
                </a:cubicBezTo>
                <a:cubicBezTo>
                  <a:pt x="25422" y="422184"/>
                  <a:pt x="5730" y="407257"/>
                  <a:pt x="966" y="380577"/>
                </a:cubicBezTo>
                <a:cubicBezTo>
                  <a:pt x="-1257" y="367555"/>
                  <a:pt x="966" y="357392"/>
                  <a:pt x="1601" y="355168"/>
                </a:cubicBezTo>
                <a:cubicBezTo>
                  <a:pt x="5413" y="339605"/>
                  <a:pt x="15259" y="329442"/>
                  <a:pt x="19070" y="325313"/>
                </a:cubicBezTo>
                <a:cubicBezTo>
                  <a:pt x="35903" y="308162"/>
                  <a:pt x="155325" y="188105"/>
                  <a:pt x="320801" y="23582"/>
                </a:cubicBezTo>
                <a:cubicBezTo>
                  <a:pt x="322389" y="21359"/>
                  <a:pt x="340810" y="-1509"/>
                  <a:pt x="371301" y="79"/>
                </a:cubicBezTo>
                <a:cubicBezTo>
                  <a:pt x="397980" y="1349"/>
                  <a:pt x="413226" y="20724"/>
                  <a:pt x="415449" y="23582"/>
                </a:cubicBezTo>
                <a:cubicBezTo>
                  <a:pt x="516132" y="124265"/>
                  <a:pt x="616497" y="224630"/>
                  <a:pt x="717180" y="325313"/>
                </a:cubicBezTo>
                <a:cubicBezTo>
                  <a:pt x="721309" y="329442"/>
                  <a:pt x="735283" y="344370"/>
                  <a:pt x="736554" y="367555"/>
                </a:cubicBezTo>
                <a:cubicBezTo>
                  <a:pt x="738142" y="398681"/>
                  <a:pt x="715274" y="418373"/>
                  <a:pt x="711145" y="421867"/>
                </a:cubicBezTo>
                <a:cubicBezTo>
                  <a:pt x="706381" y="425996"/>
                  <a:pt x="686371" y="443147"/>
                  <a:pt x="658739" y="439018"/>
                </a:cubicBezTo>
                <a:cubicBezTo>
                  <a:pt x="639365" y="436159"/>
                  <a:pt x="626978" y="424725"/>
                  <a:pt x="622849" y="420279"/>
                </a:cubicBezTo>
              </a:path>
            </a:pathLst>
          </a:custGeom>
          <a:solidFill>
            <a:srgbClr val="FFFFFF"/>
          </a:solidFill>
          <a:ln w="3170" cap="flat">
            <a:noFill/>
            <a:prstDash val="solid"/>
            <a:miter/>
          </a:ln>
        </p:spPr>
        <p:txBody>
          <a:bodyPr rtlCol="0" anchor="ctr"/>
          <a:lstStyle/>
          <a:p>
            <a:endParaRPr lang="it-IT"/>
          </a:p>
        </p:txBody>
      </p:sp>
      <p:sp>
        <p:nvSpPr>
          <p:cNvPr id="14" name="Figura a mano libera: forma 13">
            <a:extLst>
              <a:ext uri="{FF2B5EF4-FFF2-40B4-BE49-F238E27FC236}">
                <a16:creationId xmlns:a16="http://schemas.microsoft.com/office/drawing/2014/main" id="{346BEA7B-D98D-C9AE-51F2-774EE048FDEC}"/>
              </a:ext>
            </a:extLst>
          </p:cNvPr>
          <p:cNvSpPr/>
          <p:nvPr/>
        </p:nvSpPr>
        <p:spPr>
          <a:xfrm>
            <a:off x="1472749" y="2563588"/>
            <a:ext cx="3176" cy="3176"/>
          </a:xfrm>
          <a:custGeom>
            <a:avLst/>
            <a:gdLst/>
            <a:ahLst/>
            <a:cxnLst/>
            <a:rect l="l" t="t" r="r" b="b"/>
            <a:pathLst>
              <a:path w="3176" h="3176"/>
            </a:pathLst>
          </a:custGeom>
          <a:solidFill>
            <a:srgbClr val="FFFFFF"/>
          </a:solidFill>
          <a:ln w="3170" cap="flat">
            <a:noFill/>
            <a:prstDash val="solid"/>
            <a:miter/>
          </a:ln>
        </p:spPr>
        <p:txBody>
          <a:bodyPr rtlCol="0" anchor="ctr"/>
          <a:lstStyle/>
          <a:p>
            <a:endParaRPr lang="it-IT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CAAE2383-C666-EE8A-1417-CB8EEC831918}"/>
              </a:ext>
            </a:extLst>
          </p:cNvPr>
          <p:cNvSpPr txBox="1"/>
          <p:nvPr/>
        </p:nvSpPr>
        <p:spPr>
          <a:xfrm>
            <a:off x="5127658" y="4040386"/>
            <a:ext cx="34246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MODIFICARE MODELLI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PROPORRE RICOSTRUZIONI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5CE8BFDC-003E-D2C3-7711-4B404A955D84}"/>
              </a:ext>
            </a:extLst>
          </p:cNvPr>
          <p:cNvSpPr txBox="1"/>
          <p:nvPr/>
        </p:nvSpPr>
        <p:spPr>
          <a:xfrm>
            <a:off x="1211894" y="4029740"/>
            <a:ext cx="34798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CONDIVISIONE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DIFFUSIONE RISULTATI</a:t>
            </a:r>
          </a:p>
          <a:p>
            <a:endParaRPr lang="it-IT" dirty="0"/>
          </a:p>
        </p:txBody>
      </p:sp>
      <p:sp>
        <p:nvSpPr>
          <p:cNvPr id="8" name="Elemento grafico 16">
            <a:extLst>
              <a:ext uri="{FF2B5EF4-FFF2-40B4-BE49-F238E27FC236}">
                <a16:creationId xmlns:a16="http://schemas.microsoft.com/office/drawing/2014/main" id="{94177014-B4ED-94CE-58E1-FE51ED30F9E8}"/>
              </a:ext>
            </a:extLst>
          </p:cNvPr>
          <p:cNvSpPr/>
          <p:nvPr/>
        </p:nvSpPr>
        <p:spPr>
          <a:xfrm>
            <a:off x="5543724" y="2563588"/>
            <a:ext cx="2218569" cy="1353462"/>
          </a:xfrm>
          <a:custGeom>
            <a:avLst/>
            <a:gdLst>
              <a:gd name="connsiteX0" fmla="*/ 1999145 w 2218569"/>
              <a:gd name="connsiteY0" fmla="*/ 758893 h 1353462"/>
              <a:gd name="connsiteX1" fmla="*/ 1921648 w 2218569"/>
              <a:gd name="connsiteY1" fmla="*/ 1353462 h 1353462"/>
              <a:gd name="connsiteX2" fmla="*/ 1154616 w 2218569"/>
              <a:gd name="connsiteY2" fmla="*/ 1353462 h 1353462"/>
              <a:gd name="connsiteX3" fmla="*/ 1456347 w 2218569"/>
              <a:gd name="connsiteY3" fmla="*/ 1051731 h 1353462"/>
              <a:gd name="connsiteX4" fmla="*/ 1361699 w 2218569"/>
              <a:gd name="connsiteY4" fmla="*/ 957083 h 1353462"/>
              <a:gd name="connsiteX5" fmla="*/ 1171767 w 2218569"/>
              <a:gd name="connsiteY5" fmla="*/ 1146697 h 1353462"/>
              <a:gd name="connsiteX6" fmla="*/ 1171767 w 2218569"/>
              <a:gd name="connsiteY6" fmla="*/ 638201 h 1353462"/>
              <a:gd name="connsiteX7" fmla="*/ 1042499 w 2218569"/>
              <a:gd name="connsiteY7" fmla="*/ 638201 h 1353462"/>
              <a:gd name="connsiteX8" fmla="*/ 1042499 w 2218569"/>
              <a:gd name="connsiteY8" fmla="*/ 1146697 h 1353462"/>
              <a:gd name="connsiteX9" fmla="*/ 852885 w 2218569"/>
              <a:gd name="connsiteY9" fmla="*/ 957083 h 1353462"/>
              <a:gd name="connsiteX10" fmla="*/ 758237 w 2218569"/>
              <a:gd name="connsiteY10" fmla="*/ 1051731 h 1353462"/>
              <a:gd name="connsiteX11" fmla="*/ 1059968 w 2218569"/>
              <a:gd name="connsiteY11" fmla="*/ 1353462 h 1353462"/>
              <a:gd name="connsiteX12" fmla="*/ 1068544 w 2218569"/>
              <a:gd name="connsiteY12" fmla="*/ 1353462 h 1353462"/>
              <a:gd name="connsiteX13" fmla="*/ 301512 w 2218569"/>
              <a:gd name="connsiteY13" fmla="*/ 1353462 h 1353462"/>
              <a:gd name="connsiteX14" fmla="*/ 232590 w 2218569"/>
              <a:gd name="connsiteY14" fmla="*/ 750318 h 1353462"/>
              <a:gd name="connsiteX15" fmla="*/ 611818 w 2218569"/>
              <a:gd name="connsiteY15" fmla="*/ 552128 h 1353462"/>
              <a:gd name="connsiteX16" fmla="*/ 1611341 w 2218569"/>
              <a:gd name="connsiteY16" fmla="*/ 414285 h 1353462"/>
              <a:gd name="connsiteX17" fmla="*/ 1999145 w 2218569"/>
              <a:gd name="connsiteY17" fmla="*/ 758893 h 1353462"/>
              <a:gd name="connsiteX18" fmla="*/ 1999145 w 2218569"/>
              <a:gd name="connsiteY18" fmla="*/ 758893 h 135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18569" h="1353462">
                <a:moveTo>
                  <a:pt x="1999145" y="758893"/>
                </a:moveTo>
                <a:cubicBezTo>
                  <a:pt x="2335178" y="853542"/>
                  <a:pt x="2266256" y="1353462"/>
                  <a:pt x="1921648" y="1353462"/>
                </a:cubicBezTo>
                <a:lnTo>
                  <a:pt x="1154616" y="1353462"/>
                </a:lnTo>
                <a:lnTo>
                  <a:pt x="1456347" y="1051731"/>
                </a:lnTo>
                <a:cubicBezTo>
                  <a:pt x="1516693" y="991385"/>
                  <a:pt x="1421727" y="896737"/>
                  <a:pt x="1361699" y="957083"/>
                </a:cubicBezTo>
                <a:lnTo>
                  <a:pt x="1171767" y="1146697"/>
                </a:lnTo>
                <a:lnTo>
                  <a:pt x="1171767" y="638201"/>
                </a:lnTo>
                <a:cubicBezTo>
                  <a:pt x="1171767" y="552128"/>
                  <a:pt x="1042499" y="552128"/>
                  <a:pt x="1042499" y="638201"/>
                </a:cubicBezTo>
                <a:lnTo>
                  <a:pt x="1042499" y="1146697"/>
                </a:lnTo>
                <a:lnTo>
                  <a:pt x="852885" y="957083"/>
                </a:lnTo>
                <a:cubicBezTo>
                  <a:pt x="792539" y="896737"/>
                  <a:pt x="697891" y="991703"/>
                  <a:pt x="758237" y="1051731"/>
                </a:cubicBezTo>
                <a:lnTo>
                  <a:pt x="1059968" y="1353462"/>
                </a:lnTo>
                <a:lnTo>
                  <a:pt x="1068544" y="1353462"/>
                </a:lnTo>
                <a:lnTo>
                  <a:pt x="301512" y="1353462"/>
                </a:lnTo>
                <a:cubicBezTo>
                  <a:pt x="-60565" y="1353462"/>
                  <a:pt x="-112336" y="836708"/>
                  <a:pt x="232590" y="750318"/>
                </a:cubicBezTo>
                <a:cubicBezTo>
                  <a:pt x="189395" y="534977"/>
                  <a:pt x="456506" y="397134"/>
                  <a:pt x="611818" y="552128"/>
                </a:cubicBezTo>
                <a:cubicBezTo>
                  <a:pt x="551472" y="-94211"/>
                  <a:pt x="1507800" y="-214903"/>
                  <a:pt x="1611341" y="414285"/>
                </a:cubicBezTo>
                <a:cubicBezTo>
                  <a:pt x="1826682" y="353939"/>
                  <a:pt x="2024871" y="543553"/>
                  <a:pt x="1999145" y="758893"/>
                </a:cubicBezTo>
                <a:lnTo>
                  <a:pt x="1999145" y="758893"/>
                </a:lnTo>
                <a:close/>
              </a:path>
            </a:pathLst>
          </a:custGeom>
          <a:solidFill>
            <a:srgbClr val="4D1BF5"/>
          </a:solidFill>
          <a:ln w="3170" cap="flat">
            <a:noFill/>
            <a:prstDash val="solid"/>
            <a:miter/>
          </a:ln>
        </p:spPr>
        <p:txBody>
          <a:bodyPr rtlCol="0" anchor="ctr"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62113625"/>
      </p:ext>
    </p:extLst>
  </p:cSld>
  <p:clrMapOvr>
    <a:masterClrMapping/>
  </p:clrMapOvr>
</p:sld>
</file>

<file path=ppt/theme/theme1.xml><?xml version="1.0" encoding="utf-8"?>
<a:theme xmlns:a="http://schemas.openxmlformats.org/drawingml/2006/main" name="1_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zione standard1" id="{889A19CD-8792-4649-B238-591E4FFD8D38}" vid="{21FC4A57-BD20-4559-9B55-C76A01368ACA}"/>
    </a:ext>
  </a:ext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755</Words>
  <Application>Microsoft Office PowerPoint</Application>
  <PresentationFormat>Presentazione su schermo (4:3)</PresentationFormat>
  <Paragraphs>137</Paragraphs>
  <Slides>29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29</vt:i4>
      </vt:variant>
    </vt:vector>
  </HeadingPairs>
  <TitlesOfParts>
    <vt:vector size="37" baseType="lpstr">
      <vt:lpstr>Arial</vt:lpstr>
      <vt:lpstr>Calibri</vt:lpstr>
      <vt:lpstr>Montserrat</vt:lpstr>
      <vt:lpstr>Roboto</vt:lpstr>
      <vt:lpstr>Rockwell</vt:lpstr>
      <vt:lpstr>Segoe UI Semilight</vt:lpstr>
      <vt:lpstr>Tahoma</vt:lpstr>
      <vt:lpstr>1_Tema di Office</vt:lpstr>
      <vt:lpstr>RINASCITA E DIVULGAZIONE DELLE ARCHITETTURE ABBANDONATE:  CONTRIBUTI DIGITALI </vt:lpstr>
      <vt:lpstr>OBIETTIVI DELLA RICERCA</vt:lpstr>
      <vt:lpstr>ARCHIVIO DIGITALE</vt:lpstr>
      <vt:lpstr>OPEN SCIENCE</vt:lpstr>
      <vt:lpstr>nuovo servizio culturale</vt:lpstr>
      <vt:lpstr>MODELLI TATTILI, APPROCCIO TRASVERSALE</vt:lpstr>
      <vt:lpstr>RICOSTRUZIONE</vt:lpstr>
      <vt:lpstr>RETE GARR</vt:lpstr>
      <vt:lpstr>RICERCATORI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ORGANIZZAZIONE DATI ACQUISITI</vt:lpstr>
      <vt:lpstr>organizzazione dati acquisiti</vt:lpstr>
      <vt:lpstr>SUDDIVISIONE DEL COMPLESSO</vt:lpstr>
      <vt:lpstr>SCALE DI RAPPRESENTAZIONE</vt:lpstr>
      <vt:lpstr>REALTÀ AUMENTATA</vt:lpstr>
      <vt:lpstr>UV MAPPING</vt:lpstr>
      <vt:lpstr>MESH</vt:lpstr>
      <vt:lpstr>TEXTURE</vt:lpstr>
      <vt:lpstr>SEZIONE DELLE VELE</vt:lpstr>
      <vt:lpstr>Cappella di Maria Maddalena, sequenza narrativa</vt:lpstr>
      <vt:lpstr>Cappella di Sant’Agostino, sequenza narrativa</vt:lpstr>
      <vt:lpstr>CONFRONTI OPERE</vt:lpstr>
      <vt:lpstr>ALLESTIMENTO ORIGINARIO</vt:lpstr>
      <vt:lpstr>RISULTATI ATTESI</vt:lpstr>
      <vt:lpstr>Presentazione standard di PowerPoint</vt:lpstr>
    </vt:vector>
  </TitlesOfParts>
  <Company>Presentation Magazine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Coloured swirls template</dc:title>
  <dc:creator>Presentation Magazine</dc:creator>
  <cp:lastModifiedBy>Margherita Soldaini</cp:lastModifiedBy>
  <cp:revision>105</cp:revision>
  <dcterms:modified xsi:type="dcterms:W3CDTF">2023-02-23T10:32:14Z</dcterms:modified>
</cp:coreProperties>
</file>