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68" r:id="rId4"/>
    <p:sldId id="270" r:id="rId5"/>
    <p:sldId id="269" r:id="rId6"/>
    <p:sldId id="258" r:id="rId7"/>
    <p:sldId id="259" r:id="rId8"/>
    <p:sldId id="294" r:id="rId9"/>
    <p:sldId id="273" r:id="rId10"/>
    <p:sldId id="274" r:id="rId11"/>
    <p:sldId id="272" r:id="rId12"/>
    <p:sldId id="262" r:id="rId13"/>
    <p:sldId id="267" r:id="rId14"/>
    <p:sldId id="288" r:id="rId15"/>
    <p:sldId id="263" r:id="rId16"/>
    <p:sldId id="265" r:id="rId17"/>
    <p:sldId id="290" r:id="rId18"/>
    <p:sldId id="289" r:id="rId19"/>
    <p:sldId id="276" r:id="rId20"/>
    <p:sldId id="278" r:id="rId21"/>
    <p:sldId id="266" r:id="rId22"/>
    <p:sldId id="277" r:id="rId23"/>
    <p:sldId id="286" r:id="rId24"/>
    <p:sldId id="280" r:id="rId25"/>
    <p:sldId id="284" r:id="rId26"/>
    <p:sldId id="285" r:id="rId27"/>
    <p:sldId id="291" r:id="rId28"/>
    <p:sldId id="279" r:id="rId29"/>
    <p:sldId id="283" r:id="rId30"/>
    <p:sldId id="293" r:id="rId31"/>
    <p:sldId id="295" r:id="rId3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Quattrocento Sans" panose="020B0502050000020003" pitchFamily="34" charset="0"/>
      <p:regular r:id="rId38"/>
      <p:bold r:id="rId39"/>
      <p:italic r:id="rId40"/>
      <p:boldItalic r:id="rId41"/>
    </p:embeddedFont>
    <p:embeddedFont>
      <p:font typeface="Rockwell" panose="02060603020205020403" pitchFamily="18" charset="0"/>
      <p:regular r:id="rId42"/>
      <p:bold r:id="rId43"/>
      <p:italic r:id="rId44"/>
      <p:boldItalic r:id="rId45"/>
    </p:embeddedFont>
    <p:embeddedFont>
      <p:font typeface="Tahoma" panose="020B0604030504040204" pitchFamily="34" charset="0"/>
      <p:regular r:id="rId46"/>
      <p:bold r:id="rId4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  <p15:guide id="3" pos="3289">
          <p15:clr>
            <a:srgbClr val="9AA0A6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2" roundtripDataSignature="AMtx7milRaPT5pp96aUDw32IaZkhqeez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2139"/>
    <a:srgbClr val="D6E933"/>
    <a:srgbClr val="002060"/>
    <a:srgbClr val="142137"/>
    <a:srgbClr val="A2CE12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660"/>
  </p:normalViewPr>
  <p:slideViewPr>
    <p:cSldViewPr snapToGrid="0">
      <p:cViewPr varScale="1">
        <p:scale>
          <a:sx n="78" d="100"/>
          <a:sy n="78" d="100"/>
        </p:scale>
        <p:origin x="1608" y="62"/>
      </p:cViewPr>
      <p:guideLst>
        <p:guide orient="horz" pos="4319"/>
        <p:guide/>
        <p:guide pos="32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font" Target="fonts/font14.fntdata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font" Target="fonts/font12.fntdata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1.fntdata"/><Relationship Id="rId52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46" Type="http://schemas.openxmlformats.org/officeDocument/2006/relationships/font" Target="fonts/font13.fntdata"/><Relationship Id="rId20" Type="http://schemas.openxmlformats.org/officeDocument/2006/relationships/slide" Target="slides/slide19.xml"/><Relationship Id="rId41" Type="http://schemas.openxmlformats.org/officeDocument/2006/relationships/font" Target="fonts/font8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2" name="Google Shape;3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082d3e965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082d3e9655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g2082d3e9655_0_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5880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082d3e9655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082d3e9655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2082d3e9655_0_9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6939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082d3e9655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082d3e9655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g2082d3e9655_0_9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082d3e9655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082d3e9655_0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g2082d3e9655_0_1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2791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082d3e9655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082d3e9655_0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g2082d3e9655_0_1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20790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082d3e9655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082d3e9655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g2082d3e9655_0_1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082d3e9655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082d3e9655_0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g2082d3e9655_0_1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082d3e9655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082d3e9655_0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g2082d3e9655_0_1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98420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082d3e9655_0_1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082d3e9655_0_1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g2082d3e9655_0_1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89645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82d3e965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82d3e965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6" name="Google Shape;176;g2082d3e9655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77374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82d3e965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82d3e965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2082d3e9655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58999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82d3e965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82d3e965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2082d3e9655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082d3e965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082d3e9655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g2082d3e9655_0_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20493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82d3e965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82d3e965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2082d3e9655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17414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82d3e965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82d3e965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2082d3e9655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172919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82d3e965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82d3e965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2082d3e9655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81125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82d3e965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82d3e965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2082d3e9655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04735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82d3e965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82d3e965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2082d3e9655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33343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82d3e965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82d3e965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2082d3e9655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22823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82d3e965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82d3e965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2082d3e9655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6132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2771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82d3e965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82d3e965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2082d3e9655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1531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82d3e965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82d3e965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2082d3e9655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2915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4164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82973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2082d3e965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g2082d3e965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082d3e9655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082d3e9655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g2082d3e9655_0_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82d3e9655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82d3e9655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2082d3e9655_0_17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2172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082d3e9655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082d3e9655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g2082d3e9655_0_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4255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>
  <p:cSld name="Diapositiva titolo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/>
          <p:nvPr/>
        </p:nvSpPr>
        <p:spPr>
          <a:xfrm>
            <a:off x="433040" y="1166274"/>
            <a:ext cx="8566236" cy="302433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472086" y="2384884"/>
            <a:ext cx="5736473" cy="170418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A35"/>
              </a:buClr>
              <a:buSzPts val="2800"/>
              <a:buFont typeface="Rockwell"/>
              <a:buNone/>
              <a:defRPr sz="2800" b="1">
                <a:solidFill>
                  <a:srgbClr val="222A35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433040" y="584684"/>
            <a:ext cx="5736473" cy="485626"/>
          </a:xfrm>
          <a:prstGeom prst="rect">
            <a:avLst/>
          </a:prstGeom>
          <a:solidFill>
            <a:srgbClr val="B4E402"/>
          </a:solidFill>
          <a:ln>
            <a:noFill/>
          </a:ln>
        </p:spPr>
        <p:txBody>
          <a:bodyPr spcFirstLastPara="1" wrap="square" lIns="180000" tIns="72000" rIns="180000" bIns="720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cap="none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2"/>
          </p:nvPr>
        </p:nvSpPr>
        <p:spPr>
          <a:xfrm>
            <a:off x="433040" y="6116350"/>
            <a:ext cx="1191352" cy="313932"/>
          </a:xfrm>
          <a:prstGeom prst="rect">
            <a:avLst/>
          </a:prstGeom>
          <a:solidFill>
            <a:srgbClr val="152139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9" name="Google Shape;19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51625" y="1083489"/>
            <a:ext cx="3107121" cy="31071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>
  <p:cSld name="Titolo e contenuto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395536" y="1580285"/>
            <a:ext cx="8352000" cy="4270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latin typeface="Tahoma"/>
                <a:ea typeface="Tahoma"/>
                <a:cs typeface="Tahoma"/>
                <a:sym typeface="Tahoma"/>
              </a:defRPr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latin typeface="Tahoma"/>
                <a:ea typeface="Tahoma"/>
                <a:cs typeface="Tahoma"/>
                <a:sym typeface="Tahoma"/>
              </a:defRPr>
            </a:lvl3pPr>
            <a:lvl4pPr marL="1828800" lvl="3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Tahoma"/>
                <a:ea typeface="Tahoma"/>
                <a:cs typeface="Tahoma"/>
                <a:sym typeface="Tahoma"/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Tahoma"/>
                <a:ea typeface="Tahoma"/>
                <a:cs typeface="Tahoma"/>
                <a:sym typeface="Tahoma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-20890" y="731985"/>
            <a:ext cx="9144000" cy="848300"/>
          </a:xfrm>
          <a:prstGeom prst="rect">
            <a:avLst/>
          </a:prstGeom>
          <a:noFill/>
          <a:ln w="12700" cap="flat" cmpd="sng">
            <a:solidFill>
              <a:srgbClr val="15213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676"/>
          </a:xfrm>
          <a:prstGeom prst="rect">
            <a:avLst/>
          </a:prstGeom>
          <a:solidFill>
            <a:srgbClr val="B4E402">
              <a:alpha val="8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676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CCE40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1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sp>
        <p:nvSpPr>
          <p:cNvPr id="25" name="Google Shape;25;p5"/>
          <p:cNvSpPr/>
          <p:nvPr/>
        </p:nvSpPr>
        <p:spPr>
          <a:xfrm>
            <a:off x="2339752" y="148514"/>
            <a:ext cx="535114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i="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GIORNATA DI INCONTRO BORSE DI STUDIO GARR “ORIO CARLINI”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b="1" i="0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BORSISTI DAY 2023</a:t>
            </a:r>
            <a:endParaRPr sz="1200" b="1" i="0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Google Shape;2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0890" y="0"/>
            <a:ext cx="1260140" cy="736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676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B4E40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1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676"/>
          </a:xfrm>
          <a:prstGeom prst="rect">
            <a:avLst/>
          </a:prstGeom>
          <a:solidFill>
            <a:srgbClr val="CCE40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0" y="711676"/>
            <a:ext cx="9144000" cy="460800"/>
          </a:xfrm>
          <a:prstGeom prst="rect">
            <a:avLst/>
          </a:prstGeom>
          <a:noFill/>
          <a:ln w="12700" cap="flat" cmpd="sng">
            <a:solidFill>
              <a:srgbClr val="15213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ockwell"/>
              <a:buNone/>
              <a:defRPr sz="2800" b="0" i="0" u="none" strike="noStrike" cap="none">
                <a:solidFill>
                  <a:schemeClr val="dk1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body" idx="1"/>
          </p:nvPr>
        </p:nvSpPr>
        <p:spPr>
          <a:xfrm>
            <a:off x="396000" y="1188000"/>
            <a:ext cx="8352000" cy="43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676"/>
          </a:xfrm>
          <a:prstGeom prst="rect">
            <a:avLst/>
          </a:prstGeom>
          <a:solidFill>
            <a:srgbClr val="CCE40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676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CCE40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1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152139"/>
                </a:solidFill>
                <a:latin typeface="Rockwell"/>
                <a:ea typeface="Rockwell"/>
                <a:cs typeface="Rockwell"/>
                <a:sym typeface="Rockwel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1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19.jpg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11" Type="http://schemas.openxmlformats.org/officeDocument/2006/relationships/image" Target="../media/image43.jpg"/><Relationship Id="rId5" Type="http://schemas.openxmlformats.org/officeDocument/2006/relationships/image" Target="../media/image37.jpg"/><Relationship Id="rId10" Type="http://schemas.openxmlformats.org/officeDocument/2006/relationships/image" Target="../media/image42.jpg"/><Relationship Id="rId4" Type="http://schemas.openxmlformats.org/officeDocument/2006/relationships/image" Target="../media/image36.jpg"/><Relationship Id="rId9" Type="http://schemas.openxmlformats.org/officeDocument/2006/relationships/image" Target="../media/image4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g"/><Relationship Id="rId4" Type="http://schemas.openxmlformats.org/officeDocument/2006/relationships/image" Target="../media/image58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"/>
          <p:cNvSpPr txBox="1">
            <a:spLocks noGrp="1"/>
          </p:cNvSpPr>
          <p:nvPr>
            <p:ph type="ctrTitle"/>
          </p:nvPr>
        </p:nvSpPr>
        <p:spPr>
          <a:xfrm>
            <a:off x="503250" y="1216475"/>
            <a:ext cx="5736600" cy="2871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A35"/>
              </a:buClr>
              <a:buSzPts val="2800"/>
              <a:buFont typeface="Rockwell"/>
              <a:buNone/>
            </a:pPr>
            <a:r>
              <a:rPr lang="it-IT" dirty="0"/>
              <a:t>Tecnologie digitali come nuove opportunità di valorizzazione di spazi negletti.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2A35"/>
              </a:buClr>
              <a:buSzPts val="2800"/>
              <a:buFont typeface="Rockwell"/>
              <a:buNone/>
            </a:pPr>
            <a:r>
              <a:rPr lang="it-IT" dirty="0"/>
              <a:t>La chiesa di San Domenico</a:t>
            </a:r>
            <a:endParaRPr dirty="0"/>
          </a:p>
        </p:txBody>
      </p:sp>
      <p:sp>
        <p:nvSpPr>
          <p:cNvPr id="36" name="Google Shape;36;p1"/>
          <p:cNvSpPr txBox="1">
            <a:spLocks noGrp="1"/>
          </p:cNvSpPr>
          <p:nvPr>
            <p:ph type="subTitle" idx="1"/>
          </p:nvPr>
        </p:nvSpPr>
        <p:spPr>
          <a:xfrm>
            <a:off x="433040" y="584684"/>
            <a:ext cx="5736473" cy="485626"/>
          </a:xfrm>
          <a:prstGeom prst="rect">
            <a:avLst/>
          </a:prstGeom>
          <a:solidFill>
            <a:srgbClr val="B4E402"/>
          </a:solidFill>
          <a:ln>
            <a:noFill/>
          </a:ln>
        </p:spPr>
        <p:txBody>
          <a:bodyPr spcFirstLastPara="1" wrap="square" lIns="180000" tIns="72000" rIns="180000" bIns="720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it-IT"/>
              <a:t>Borsista: Sofia Sapucci, Tutor: Giorgio Verdiani</a:t>
            </a:r>
            <a:endParaRPr/>
          </a:p>
        </p:txBody>
      </p:sp>
      <p:pic>
        <p:nvPicPr>
          <p:cNvPr id="37" name="Google Shape;37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6045" y="5079550"/>
            <a:ext cx="4067175" cy="112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082d3e9655_0_54"/>
          <p:cNvSpPr txBox="1"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rgbClr val="D6E933"/>
                </a:solidFill>
              </a:rPr>
              <a:t>Processo</a:t>
            </a:r>
            <a:r>
              <a:rPr lang="it-IT" dirty="0">
                <a:solidFill>
                  <a:srgbClr val="D6E933"/>
                </a:solidFill>
              </a:rPr>
              <a:t> </a:t>
            </a:r>
            <a:r>
              <a:rPr lang="it-IT" dirty="0">
                <a:solidFill>
                  <a:schemeClr val="tx1"/>
                </a:solidFill>
              </a:rPr>
              <a:t>di ricostruzione virtuale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93" name="Google Shape;93;g2082d3e9655_0_54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10</a:t>
            </a:fld>
            <a:endParaRPr/>
          </a:p>
        </p:txBody>
      </p:sp>
      <p:sp>
        <p:nvSpPr>
          <p:cNvPr id="94" name="Google Shape;94;g2082d3e9655_0_54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cxnSp>
        <p:nvCxnSpPr>
          <p:cNvPr id="95" name="Google Shape;95;g2082d3e9655_0_54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6" name="Google Shape;96;g2082d3e9655_0_54"/>
          <p:cNvPicPr preferRelativeResize="0"/>
          <p:nvPr/>
        </p:nvPicPr>
        <p:blipFill rotWithShape="1">
          <a:blip r:embed="rId3">
            <a:alphaModFix/>
          </a:blip>
          <a:srcRect t="20638" b="23957"/>
          <a:stretch/>
        </p:blipFill>
        <p:spPr>
          <a:xfrm>
            <a:off x="7686459" y="77774"/>
            <a:ext cx="1298091" cy="769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8" name="Google Shape;98;g2082d3e9655_0_54"/>
          <p:cNvSpPr txBox="1"/>
          <p:nvPr/>
        </p:nvSpPr>
        <p:spPr>
          <a:xfrm>
            <a:off x="588700" y="1525532"/>
            <a:ext cx="4852200" cy="880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>
                <a:latin typeface="Tahoma"/>
                <a:ea typeface="Tahoma"/>
                <a:cs typeface="Tahoma"/>
                <a:sym typeface="Tahoma"/>
              </a:rPr>
              <a:t>Rilievo digitale</a:t>
            </a:r>
            <a:r>
              <a:rPr lang="it-IT" sz="1800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laser</a:t>
            </a:r>
            <a:r>
              <a:rPr lang="it-IT" sz="1800" b="1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it-IT" sz="1800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scanner e fotogrammetrico (</a:t>
            </a:r>
            <a:r>
              <a:rPr lang="it-IT" sz="1800" b="1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fase di digitalizzazione</a:t>
            </a:r>
            <a:r>
              <a:rPr lang="it-IT" sz="1800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)</a:t>
            </a:r>
            <a:endParaRPr sz="1800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9" name="Google Shape;99;g2082d3e9655_0_54"/>
          <p:cNvSpPr txBox="1"/>
          <p:nvPr/>
        </p:nvSpPr>
        <p:spPr>
          <a:xfrm>
            <a:off x="1057395" y="2739630"/>
            <a:ext cx="3920700" cy="768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Definizione e</a:t>
            </a:r>
            <a:r>
              <a:rPr lang="it-IT" sz="1800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it-IT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studio del manufatto attraverso il </a:t>
            </a:r>
            <a:r>
              <a:rPr lang="it-IT" sz="1800" dirty="0" err="1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digital</a:t>
            </a:r>
            <a:r>
              <a:rPr lang="it-IT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twin, elaborati 2D, 3D e misurazioni virtuali</a:t>
            </a:r>
            <a:endParaRPr lang="it-IT" sz="1800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0" name="Google Shape;100;g2082d3e9655_0_54"/>
          <p:cNvSpPr txBox="1"/>
          <p:nvPr/>
        </p:nvSpPr>
        <p:spPr>
          <a:xfrm>
            <a:off x="1181045" y="4471208"/>
            <a:ext cx="3667510" cy="768251"/>
          </a:xfrm>
          <a:prstGeom prst="rect">
            <a:avLst/>
          </a:prstGeom>
          <a:noFill/>
          <a:ln w="381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Ipotesi ricostruttiva </a:t>
            </a:r>
            <a:r>
              <a:rPr lang="it-IT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dello stato originario </a:t>
            </a:r>
            <a:endParaRPr sz="1800" dirty="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4" name="Google Shape;104;g2082d3e9655_0_54"/>
          <p:cNvSpPr/>
          <p:nvPr/>
        </p:nvSpPr>
        <p:spPr>
          <a:xfrm>
            <a:off x="2867745" y="2419400"/>
            <a:ext cx="300000" cy="239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g2082d3e9655_0_54"/>
          <p:cNvSpPr/>
          <p:nvPr/>
        </p:nvSpPr>
        <p:spPr>
          <a:xfrm>
            <a:off x="2867745" y="3897561"/>
            <a:ext cx="300000" cy="239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g2082d3e9655_0_54"/>
          <p:cNvSpPr txBox="1"/>
          <p:nvPr/>
        </p:nvSpPr>
        <p:spPr>
          <a:xfrm>
            <a:off x="129550" y="5868225"/>
            <a:ext cx="4852200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Modello digitale della cappella di sant’Orsola, chiesa di San Domenico, Fabriano ottenuto con software Capture Reality</a:t>
            </a:r>
            <a:endParaRPr sz="10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3F4DE18-F1FF-4F64-4602-B84504170C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5217" y="2869875"/>
            <a:ext cx="2649583" cy="270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277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082d3e9655_0_93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tx1"/>
                </a:solidFill>
              </a:rPr>
              <a:t>Operazione di </a:t>
            </a:r>
            <a:r>
              <a:rPr lang="it-IT" b="1" dirty="0">
                <a:solidFill>
                  <a:srgbClr val="CCE402"/>
                </a:solidFill>
              </a:rPr>
              <a:t>misurazione virtuale</a:t>
            </a:r>
            <a:endParaRPr sz="1800" dirty="0"/>
          </a:p>
        </p:txBody>
      </p:sp>
      <p:sp>
        <p:nvSpPr>
          <p:cNvPr id="117" name="Google Shape;117;g2082d3e9655_0_93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11</a:t>
            </a:fld>
            <a:endParaRPr/>
          </a:p>
        </p:txBody>
      </p:sp>
      <p:sp>
        <p:nvSpPr>
          <p:cNvPr id="118" name="Google Shape;118;g2082d3e9655_0_93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–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pic>
        <p:nvPicPr>
          <p:cNvPr id="119" name="Google Shape;119;g2082d3e9655_0_93"/>
          <p:cNvPicPr preferRelativeResize="0"/>
          <p:nvPr/>
        </p:nvPicPr>
        <p:blipFill rotWithShape="1">
          <a:blip r:embed="rId3">
            <a:alphaModFix/>
          </a:blip>
          <a:srcRect t="20638" b="23957"/>
          <a:stretch/>
        </p:blipFill>
        <p:spPr>
          <a:xfrm>
            <a:off x="7686459" y="77774"/>
            <a:ext cx="1298091" cy="769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4" name="Google Shape;124;g2082d3e9655_0_93"/>
          <p:cNvSpPr txBox="1"/>
          <p:nvPr/>
        </p:nvSpPr>
        <p:spPr>
          <a:xfrm>
            <a:off x="5173050" y="5175050"/>
            <a:ext cx="3920700" cy="1049700"/>
          </a:xfrm>
          <a:prstGeom prst="rect">
            <a:avLst/>
          </a:prstGeom>
          <a:noFill/>
          <a:ln w="381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Definizione e</a:t>
            </a:r>
            <a:r>
              <a:rPr lang="it-IT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it-IT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studio del manufatto attraverso </a:t>
            </a:r>
            <a:r>
              <a:rPr lang="it-IT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elaborati 2D </a:t>
            </a:r>
            <a:r>
              <a:rPr lang="it-IT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(piante, sezioni,..), </a:t>
            </a:r>
            <a:r>
              <a:rPr lang="it-IT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elaborati 3D </a:t>
            </a:r>
            <a:r>
              <a:rPr lang="it-IT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 misurazioni dirette degli elementi da </a:t>
            </a:r>
            <a:r>
              <a:rPr lang="it-IT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nuvola di punti</a:t>
            </a:r>
            <a:endParaRPr b="1" dirty="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25" name="Google Shape;125;g2082d3e9655_0_93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Immagine 5" descr="Immagine che contiene interni&#10;&#10;Descrizione generata automaticamente">
            <a:extLst>
              <a:ext uri="{FF2B5EF4-FFF2-40B4-BE49-F238E27FC236}">
                <a16:creationId xmlns:a16="http://schemas.microsoft.com/office/drawing/2014/main" id="{5A647B40-B8C8-F44A-D7B9-BECCBD2CF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35" y="3296659"/>
            <a:ext cx="4713005" cy="2403241"/>
          </a:xfrm>
          <a:prstGeom prst="rect">
            <a:avLst/>
          </a:prstGeom>
        </p:spPr>
      </p:pic>
      <p:pic>
        <p:nvPicPr>
          <p:cNvPr id="8" name="Immagine 7" descr="Immagine che contiene bianco&#10;&#10;Descrizione generata automaticamente">
            <a:extLst>
              <a:ext uri="{FF2B5EF4-FFF2-40B4-BE49-F238E27FC236}">
                <a16:creationId xmlns:a16="http://schemas.microsoft.com/office/drawing/2014/main" id="{E4BF3B13-58FB-3147-F01F-80290D39A8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9859" y="1501475"/>
            <a:ext cx="4713006" cy="2435052"/>
          </a:xfrm>
          <a:prstGeom prst="rect">
            <a:avLst/>
          </a:prstGeom>
          <a:ln w="508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821101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082d3e9655_0_93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tx1"/>
                </a:solidFill>
              </a:rPr>
              <a:t>Analisi e studio attraverso </a:t>
            </a:r>
            <a:r>
              <a:rPr lang="it-IT" dirty="0">
                <a:solidFill>
                  <a:srgbClr val="D6E933"/>
                </a:solidFill>
              </a:rPr>
              <a:t>modelli 3D</a:t>
            </a:r>
            <a:endParaRPr dirty="0"/>
          </a:p>
        </p:txBody>
      </p:sp>
      <p:sp>
        <p:nvSpPr>
          <p:cNvPr id="117" name="Google Shape;117;g2082d3e9655_0_93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12</a:t>
            </a:fld>
            <a:endParaRPr/>
          </a:p>
        </p:txBody>
      </p:sp>
      <p:sp>
        <p:nvSpPr>
          <p:cNvPr id="118" name="Google Shape;118;g2082d3e9655_0_93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pic>
        <p:nvPicPr>
          <p:cNvPr id="119" name="Google Shape;119;g2082d3e9655_0_93"/>
          <p:cNvPicPr preferRelativeResize="0"/>
          <p:nvPr/>
        </p:nvPicPr>
        <p:blipFill rotWithShape="1">
          <a:blip r:embed="rId3">
            <a:alphaModFix/>
          </a:blip>
          <a:srcRect t="20638" b="23957"/>
          <a:stretch/>
        </p:blipFill>
        <p:spPr>
          <a:xfrm>
            <a:off x="7686459" y="77774"/>
            <a:ext cx="1298091" cy="769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2" name="Google Shape;122;g2082d3e9655_0_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93598" y="1460468"/>
            <a:ext cx="2142402" cy="3603136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g2082d3e9655_0_93"/>
          <p:cNvSpPr txBox="1"/>
          <p:nvPr/>
        </p:nvSpPr>
        <p:spPr>
          <a:xfrm>
            <a:off x="5173050" y="5175050"/>
            <a:ext cx="3920700" cy="1049700"/>
          </a:xfrm>
          <a:prstGeom prst="rect">
            <a:avLst/>
          </a:prstGeom>
          <a:noFill/>
          <a:ln w="381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Definizione e</a:t>
            </a:r>
            <a:r>
              <a:rPr lang="it-IT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it-IT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studio del manufatto attraverso </a:t>
            </a:r>
            <a:r>
              <a:rPr lang="it-IT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elaborati 2D </a:t>
            </a:r>
            <a:r>
              <a:rPr lang="it-IT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(piante, sezioni,..), </a:t>
            </a:r>
            <a:r>
              <a:rPr lang="it-IT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elaborati 3D </a:t>
            </a:r>
            <a:r>
              <a:rPr lang="it-IT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 misurazioni dirette degli elementi da </a:t>
            </a:r>
            <a:r>
              <a:rPr lang="it-IT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nuvola di punti</a:t>
            </a:r>
            <a:endParaRPr b="1" dirty="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25" name="Google Shape;125;g2082d3e9655_0_93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Immagine 4">
            <a:extLst>
              <a:ext uri="{FF2B5EF4-FFF2-40B4-BE49-F238E27FC236}">
                <a16:creationId xmlns:a16="http://schemas.microsoft.com/office/drawing/2014/main" id="{05F6E9B2-309B-D2E8-C072-2290F42C77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853" y="1473700"/>
            <a:ext cx="6093427" cy="358990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082d3e9655_0_157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13</a:t>
            </a:fld>
            <a:endParaRPr/>
          </a:p>
        </p:txBody>
      </p:sp>
      <p:sp>
        <p:nvSpPr>
          <p:cNvPr id="165" name="Google Shape;165;g2082d3e9655_0_157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pic>
        <p:nvPicPr>
          <p:cNvPr id="166" name="Google Shape;166;g2082d3e9655_0_157"/>
          <p:cNvPicPr preferRelativeResize="0"/>
          <p:nvPr/>
        </p:nvPicPr>
        <p:blipFill rotWithShape="1">
          <a:blip r:embed="rId3">
            <a:alphaModFix/>
          </a:blip>
          <a:srcRect t="20638" b="23957"/>
          <a:stretch/>
        </p:blipFill>
        <p:spPr>
          <a:xfrm>
            <a:off x="7686459" y="77774"/>
            <a:ext cx="1298091" cy="769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169" name="Google Shape;169;g2082d3e9655_0_157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9" name="Immagine 18" descr="Immagine che contiene testo, set, parecchi&#10;&#10;Descrizione generata automaticamente">
            <a:extLst>
              <a:ext uri="{FF2B5EF4-FFF2-40B4-BE49-F238E27FC236}">
                <a16:creationId xmlns:a16="http://schemas.microsoft.com/office/drawing/2014/main" id="{F92F376E-58C6-16FB-D010-7698D2856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" y="1305620"/>
            <a:ext cx="9165600" cy="4206119"/>
          </a:xfrm>
          <a:prstGeom prst="rect">
            <a:avLst/>
          </a:prstGeom>
        </p:spPr>
      </p:pic>
      <p:sp>
        <p:nvSpPr>
          <p:cNvPr id="5" name="Google Shape;116;g2082d3e9655_0_93">
            <a:extLst>
              <a:ext uri="{FF2B5EF4-FFF2-40B4-BE49-F238E27FC236}">
                <a16:creationId xmlns:a16="http://schemas.microsoft.com/office/drawing/2014/main" id="{A10A0433-7466-121A-1CD8-4382977862F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20638" y="731838"/>
            <a:ext cx="9144001" cy="847725"/>
          </a:xfrm>
          <a:prstGeom prst="rect">
            <a:avLst/>
          </a:prstGeom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tx1"/>
                </a:solidFill>
              </a:rPr>
              <a:t>Analisi e studio attraverso </a:t>
            </a:r>
            <a:r>
              <a:rPr lang="it-IT" dirty="0">
                <a:solidFill>
                  <a:srgbClr val="D6E933"/>
                </a:solidFill>
              </a:rPr>
              <a:t>modelli 3D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48629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082d3e9655_0_157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14</a:t>
            </a:fld>
            <a:endParaRPr/>
          </a:p>
        </p:txBody>
      </p:sp>
      <p:sp>
        <p:nvSpPr>
          <p:cNvPr id="165" name="Google Shape;165;g2082d3e9655_0_157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pic>
        <p:nvPicPr>
          <p:cNvPr id="166" name="Google Shape;166;g2082d3e9655_0_157"/>
          <p:cNvPicPr preferRelativeResize="0"/>
          <p:nvPr/>
        </p:nvPicPr>
        <p:blipFill rotWithShape="1">
          <a:blip r:embed="rId3">
            <a:alphaModFix/>
          </a:blip>
          <a:srcRect t="20638" b="23957"/>
          <a:stretch/>
        </p:blipFill>
        <p:spPr>
          <a:xfrm>
            <a:off x="7686459" y="77774"/>
            <a:ext cx="1298091" cy="769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169" name="Google Shape;169;g2082d3e9655_0_157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116;g2082d3e9655_0_93">
            <a:extLst>
              <a:ext uri="{FF2B5EF4-FFF2-40B4-BE49-F238E27FC236}">
                <a16:creationId xmlns:a16="http://schemas.microsoft.com/office/drawing/2014/main" id="{A10A0433-7466-121A-1CD8-4382977862F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20638" y="731838"/>
            <a:ext cx="9144001" cy="460502"/>
          </a:xfrm>
          <a:prstGeom prst="rect">
            <a:avLst/>
          </a:prstGeom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Dal </a:t>
            </a:r>
            <a:r>
              <a:rPr lang="it-IT" b="1" dirty="0">
                <a:solidFill>
                  <a:srgbClr val="D6E933"/>
                </a:solidFill>
              </a:rPr>
              <a:t>Digital twin </a:t>
            </a:r>
            <a:r>
              <a:rPr lang="it-IT" dirty="0"/>
              <a:t>all’ipotesi ricostruttiva</a:t>
            </a:r>
            <a:endParaRPr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8F9D8EE-2A98-C751-169A-87048C0EDC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8915" y="1358872"/>
            <a:ext cx="2649376" cy="2004056"/>
          </a:xfrm>
          <a:prstGeom prst="rect">
            <a:avLst/>
          </a:prstGeom>
        </p:spPr>
      </p:pic>
      <p:sp>
        <p:nvSpPr>
          <p:cNvPr id="7" name="Google Shape;105;g2082d3e9655_0_54">
            <a:extLst>
              <a:ext uri="{FF2B5EF4-FFF2-40B4-BE49-F238E27FC236}">
                <a16:creationId xmlns:a16="http://schemas.microsoft.com/office/drawing/2014/main" id="{FFE6C18A-0441-7F09-CD24-E5EDC8BA2399}"/>
              </a:ext>
            </a:extLst>
          </p:cNvPr>
          <p:cNvSpPr/>
          <p:nvPr/>
        </p:nvSpPr>
        <p:spPr>
          <a:xfrm rot="16200000">
            <a:off x="4889967" y="3341901"/>
            <a:ext cx="300000" cy="99121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C58D383A-8FCF-517E-38C5-7AAF0A4E54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2224" y="3964752"/>
            <a:ext cx="1503346" cy="1697504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0936EAC5-DD31-2A1C-5AB2-CABDFF3749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0166" y="2469854"/>
            <a:ext cx="2308201" cy="2301653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278292F-36FC-E3A7-9F7A-4C2B65E8F2A6}"/>
              </a:ext>
            </a:extLst>
          </p:cNvPr>
          <p:cNvSpPr txBox="1"/>
          <p:nvPr/>
        </p:nvSpPr>
        <p:spPr>
          <a:xfrm>
            <a:off x="444998" y="2432441"/>
            <a:ext cx="2287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/>
              <a:t>Digital twin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4A6E8C70-7FA0-1346-9195-1EDFAD0E7A18}"/>
              </a:ext>
            </a:extLst>
          </p:cNvPr>
          <p:cNvSpPr txBox="1"/>
          <p:nvPr/>
        </p:nvSpPr>
        <p:spPr>
          <a:xfrm>
            <a:off x="82848" y="4912084"/>
            <a:ext cx="2649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dirty="0"/>
              <a:t>Architetture coeve o connesse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505A17CC-4A8E-786A-69F7-E2C616AC52F2}"/>
              </a:ext>
            </a:extLst>
          </p:cNvPr>
          <p:cNvSpPr txBox="1"/>
          <p:nvPr/>
        </p:nvSpPr>
        <p:spPr>
          <a:xfrm>
            <a:off x="5922374" y="4849114"/>
            <a:ext cx="2649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solidFill>
                  <a:schemeClr val="tx1"/>
                </a:solidFill>
              </a:rPr>
              <a:t>Ipotesi ricostruttiva</a:t>
            </a:r>
          </a:p>
        </p:txBody>
      </p:sp>
    </p:spTree>
    <p:extLst>
      <p:ext uri="{BB962C8B-B14F-4D97-AF65-F5344CB8AC3E}">
        <p14:creationId xmlns:p14="http://schemas.microsoft.com/office/powerpoint/2010/main" val="4041301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082d3e9655_0_122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Analisi di </a:t>
            </a:r>
            <a:r>
              <a:rPr lang="it-IT" dirty="0">
                <a:solidFill>
                  <a:srgbClr val="D6E933"/>
                </a:solidFill>
              </a:rPr>
              <a:t>architetture coeve </a:t>
            </a:r>
            <a:endParaRPr dirty="0">
              <a:solidFill>
                <a:srgbClr val="D6E933"/>
              </a:solidFill>
            </a:endParaRPr>
          </a:p>
        </p:txBody>
      </p:sp>
      <p:sp>
        <p:nvSpPr>
          <p:cNvPr id="132" name="Google Shape;132;g2082d3e9655_0_122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15</a:t>
            </a:fld>
            <a:endParaRPr/>
          </a:p>
        </p:txBody>
      </p:sp>
      <p:sp>
        <p:nvSpPr>
          <p:cNvPr id="133" name="Google Shape;133;g2082d3e9655_0_122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pic>
        <p:nvPicPr>
          <p:cNvPr id="134" name="Google Shape;134;g2082d3e9655_0_122"/>
          <p:cNvPicPr preferRelativeResize="0"/>
          <p:nvPr/>
        </p:nvPicPr>
        <p:blipFill rotWithShape="1">
          <a:blip r:embed="rId3">
            <a:alphaModFix/>
          </a:blip>
          <a:srcRect t="20638" b="23957"/>
          <a:stretch/>
        </p:blipFill>
        <p:spPr>
          <a:xfrm>
            <a:off x="7686459" y="77774"/>
            <a:ext cx="1298091" cy="769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5" name="Google Shape;135;g2082d3e9655_0_122"/>
          <p:cNvSpPr txBox="1"/>
          <p:nvPr/>
        </p:nvSpPr>
        <p:spPr>
          <a:xfrm>
            <a:off x="513581" y="5052262"/>
            <a:ext cx="316055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Chiesa di san Francesco a Cagli (1234-1240)</a:t>
            </a:r>
            <a:endParaRPr sz="10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6" name="Google Shape;136;g2082d3e9655_0_122"/>
          <p:cNvSpPr txBox="1"/>
          <p:nvPr/>
        </p:nvSpPr>
        <p:spPr>
          <a:xfrm>
            <a:off x="5173050" y="5379500"/>
            <a:ext cx="3920700" cy="845400"/>
          </a:xfrm>
          <a:prstGeom prst="rect">
            <a:avLst/>
          </a:prstGeom>
          <a:noFill/>
          <a:ln w="381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Definizione e</a:t>
            </a:r>
            <a:r>
              <a:rPr lang="it-IT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it-IT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studio del manufatto attraverso lo </a:t>
            </a:r>
            <a:r>
              <a:rPr lang="it-IT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studio di architetture coeve</a:t>
            </a:r>
            <a:r>
              <a:rPr lang="it-IT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fondate da ordini mendicanti tra XI-XIV secolo</a:t>
            </a:r>
            <a:endParaRPr dirty="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37" name="Google Shape;137;g2082d3e9655_0_122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1" name="Google Shape;141;g2082d3e9655_0_122"/>
          <p:cNvSpPr txBox="1"/>
          <p:nvPr/>
        </p:nvSpPr>
        <p:spPr>
          <a:xfrm>
            <a:off x="3267817" y="5058330"/>
            <a:ext cx="2875001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Chiesa di san Domenico a Cagli (XIV secolo)</a:t>
            </a:r>
            <a:endParaRPr sz="10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2" name="Google Shape;142;g2082d3e9655_0_122"/>
          <p:cNvSpPr txBox="1"/>
          <p:nvPr/>
        </p:nvSpPr>
        <p:spPr>
          <a:xfrm>
            <a:off x="5999260" y="5064398"/>
            <a:ext cx="3267230" cy="338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Chiesa di san Domenico a Siena (1226- 1265)</a:t>
            </a:r>
            <a:endParaRPr sz="1000" dirty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" name="Immagine 2" descr="Immagine che contiene testo, interni&#10;&#10;Descrizione generata automaticamente">
            <a:extLst>
              <a:ext uri="{FF2B5EF4-FFF2-40B4-BE49-F238E27FC236}">
                <a16:creationId xmlns:a16="http://schemas.microsoft.com/office/drawing/2014/main" id="{DD994523-3AE2-97A8-0675-30F55515C2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0694"/>
          <a:stretch/>
        </p:blipFill>
        <p:spPr>
          <a:xfrm rot="5400000">
            <a:off x="251295" y="1986021"/>
            <a:ext cx="3242871" cy="2718298"/>
          </a:xfrm>
          <a:prstGeom prst="rect">
            <a:avLst/>
          </a:prstGeom>
        </p:spPr>
      </p:pic>
      <p:pic>
        <p:nvPicPr>
          <p:cNvPr id="5" name="Immagine 4" descr="Immagine che contiene interni, vecchio, arredamento&#10;&#10;Descrizione generata automaticamente">
            <a:extLst>
              <a:ext uri="{FF2B5EF4-FFF2-40B4-BE49-F238E27FC236}">
                <a16:creationId xmlns:a16="http://schemas.microsoft.com/office/drawing/2014/main" id="{94392D4A-F29B-EBEC-D11E-78E336EF53A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013"/>
          <a:stretch/>
        </p:blipFill>
        <p:spPr>
          <a:xfrm rot="5400000">
            <a:off x="3022329" y="2057820"/>
            <a:ext cx="3250801" cy="2566765"/>
          </a:xfrm>
          <a:prstGeom prst="rect">
            <a:avLst/>
          </a:prstGeom>
        </p:spPr>
      </p:pic>
      <p:pic>
        <p:nvPicPr>
          <p:cNvPr id="9" name="Immagine 8" descr="Immagine che contiene edificio&#10;&#10;Descrizione generata automaticamente">
            <a:extLst>
              <a:ext uri="{FF2B5EF4-FFF2-40B4-BE49-F238E27FC236}">
                <a16:creationId xmlns:a16="http://schemas.microsoft.com/office/drawing/2014/main" id="{170B3F69-D792-39B1-D67D-BD939D43CFE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403"/>
          <a:stretch/>
        </p:blipFill>
        <p:spPr>
          <a:xfrm>
            <a:off x="6063579" y="1711089"/>
            <a:ext cx="2584752" cy="3242872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E4FE4C9-40D1-23F3-613D-83D6E346957B}"/>
              </a:ext>
            </a:extLst>
          </p:cNvPr>
          <p:cNvSpPr txBox="1"/>
          <p:nvPr/>
        </p:nvSpPr>
        <p:spPr>
          <a:xfrm>
            <a:off x="5618837" y="4715439"/>
            <a:ext cx="395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082d3e9655_0_157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rgbClr val="D6E933"/>
                </a:solidFill>
              </a:rPr>
              <a:t>Rilievo</a:t>
            </a:r>
            <a:r>
              <a:rPr lang="it-IT" dirty="0"/>
              <a:t> dello stato attuale</a:t>
            </a:r>
            <a:endParaRPr dirty="0"/>
          </a:p>
        </p:txBody>
      </p:sp>
      <p:sp>
        <p:nvSpPr>
          <p:cNvPr id="164" name="Google Shape;164;g2082d3e9655_0_157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16</a:t>
            </a:fld>
            <a:endParaRPr/>
          </a:p>
        </p:txBody>
      </p:sp>
      <p:sp>
        <p:nvSpPr>
          <p:cNvPr id="165" name="Google Shape;165;g2082d3e9655_0_157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pic>
        <p:nvPicPr>
          <p:cNvPr id="166" name="Google Shape;166;g2082d3e9655_0_157"/>
          <p:cNvPicPr preferRelativeResize="0"/>
          <p:nvPr/>
        </p:nvPicPr>
        <p:blipFill rotWithShape="1">
          <a:blip r:embed="rId3">
            <a:alphaModFix/>
          </a:blip>
          <a:srcRect t="20638" b="23957"/>
          <a:stretch/>
        </p:blipFill>
        <p:spPr>
          <a:xfrm>
            <a:off x="7686459" y="77774"/>
            <a:ext cx="1298091" cy="769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8" name="Google Shape;168;g2082d3e9655_0_157"/>
          <p:cNvSpPr txBox="1"/>
          <p:nvPr/>
        </p:nvSpPr>
        <p:spPr>
          <a:xfrm>
            <a:off x="5173050" y="5632850"/>
            <a:ext cx="3920700" cy="458700"/>
          </a:xfrm>
          <a:prstGeom prst="rect">
            <a:avLst/>
          </a:prstGeom>
          <a:noFill/>
          <a:ln w="381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Elaborati 2D di disegno dell’architettura</a:t>
            </a:r>
            <a:endParaRPr dirty="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69" name="Google Shape;169;g2082d3e9655_0_157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Google Shape;121;g2082d3e9655_0_93">
            <a:extLst>
              <a:ext uri="{FF2B5EF4-FFF2-40B4-BE49-F238E27FC236}">
                <a16:creationId xmlns:a16="http://schemas.microsoft.com/office/drawing/2014/main" id="{957F0733-C8B0-6AAE-9138-C777C1B3A63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4507" y="1397797"/>
            <a:ext cx="3041493" cy="4947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75047DC-D821-D2B9-046F-2510139532E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6815" b="16385"/>
          <a:stretch/>
        </p:blipFill>
        <p:spPr>
          <a:xfrm>
            <a:off x="3710000" y="1539325"/>
            <a:ext cx="4848301" cy="389536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195F76B4-6BBA-E5EF-A82E-9A84B3A4E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63" y="1650996"/>
            <a:ext cx="8214664" cy="3701528"/>
          </a:xfrm>
          <a:prstGeom prst="rect">
            <a:avLst/>
          </a:prstGeom>
        </p:spPr>
      </p:pic>
      <p:sp>
        <p:nvSpPr>
          <p:cNvPr id="163" name="Google Shape;163;g2082d3e9655_0_157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tx1"/>
                </a:solidFill>
              </a:rPr>
              <a:t>Rilievo dello </a:t>
            </a:r>
            <a:r>
              <a:rPr lang="it-IT" b="1" dirty="0">
                <a:solidFill>
                  <a:srgbClr val="D6E933"/>
                </a:solidFill>
              </a:rPr>
              <a:t>stato di fatto</a:t>
            </a:r>
            <a:endParaRPr dirty="0"/>
          </a:p>
        </p:txBody>
      </p:sp>
      <p:sp>
        <p:nvSpPr>
          <p:cNvPr id="164" name="Google Shape;164;g2082d3e9655_0_157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17</a:t>
            </a:fld>
            <a:endParaRPr/>
          </a:p>
        </p:txBody>
      </p:sp>
      <p:sp>
        <p:nvSpPr>
          <p:cNvPr id="165" name="Google Shape;165;g2082d3e9655_0_157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–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pic>
        <p:nvPicPr>
          <p:cNvPr id="166" name="Google Shape;166;g2082d3e9655_0_157"/>
          <p:cNvPicPr preferRelativeResize="0"/>
          <p:nvPr/>
        </p:nvPicPr>
        <p:blipFill rotWithShape="1">
          <a:blip r:embed="rId4">
            <a:alphaModFix/>
          </a:blip>
          <a:srcRect t="20638" b="23957"/>
          <a:stretch/>
        </p:blipFill>
        <p:spPr>
          <a:xfrm>
            <a:off x="7686459" y="77774"/>
            <a:ext cx="1298091" cy="769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169" name="Google Shape;169;g2082d3e9655_0_157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726315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082d3e9655_0_157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rgbClr val="D6E933"/>
                </a:solidFill>
              </a:rPr>
              <a:t>Ipotesi</a:t>
            </a:r>
            <a:r>
              <a:rPr lang="it-IT" dirty="0"/>
              <a:t> ricostruttiva</a:t>
            </a:r>
            <a:endParaRPr dirty="0"/>
          </a:p>
        </p:txBody>
      </p:sp>
      <p:sp>
        <p:nvSpPr>
          <p:cNvPr id="164" name="Google Shape;164;g2082d3e9655_0_157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18</a:t>
            </a:fld>
            <a:endParaRPr/>
          </a:p>
        </p:txBody>
      </p:sp>
      <p:sp>
        <p:nvSpPr>
          <p:cNvPr id="165" name="Google Shape;165;g2082d3e9655_0_157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pic>
        <p:nvPicPr>
          <p:cNvPr id="166" name="Google Shape;166;g2082d3e9655_0_157"/>
          <p:cNvPicPr preferRelativeResize="0"/>
          <p:nvPr/>
        </p:nvPicPr>
        <p:blipFill rotWithShape="1">
          <a:blip r:embed="rId3">
            <a:alphaModFix/>
          </a:blip>
          <a:srcRect t="20638" b="23957"/>
          <a:stretch/>
        </p:blipFill>
        <p:spPr>
          <a:xfrm>
            <a:off x="7686459" y="77774"/>
            <a:ext cx="1298091" cy="769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8" name="Google Shape;168;g2082d3e9655_0_157"/>
          <p:cNvSpPr txBox="1"/>
          <p:nvPr/>
        </p:nvSpPr>
        <p:spPr>
          <a:xfrm>
            <a:off x="5173050" y="5572450"/>
            <a:ext cx="3920700" cy="553576"/>
          </a:xfrm>
          <a:prstGeom prst="rect">
            <a:avLst/>
          </a:prstGeom>
          <a:noFill/>
          <a:ln w="381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Ipotesi ricostruttiva</a:t>
            </a:r>
            <a:r>
              <a:rPr lang="it-IT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dello stato originario in fase di definizione</a:t>
            </a:r>
            <a:endParaRPr dirty="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69" name="Google Shape;169;g2082d3e9655_0_157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Immagine 2">
            <a:extLst>
              <a:ext uri="{FF2B5EF4-FFF2-40B4-BE49-F238E27FC236}">
                <a16:creationId xmlns:a16="http://schemas.microsoft.com/office/drawing/2014/main" id="{FE7F3A75-5C9C-F8D8-2274-1A5888429F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649062" y="1651624"/>
            <a:ext cx="7845875" cy="3701528"/>
          </a:xfrm>
          <a:prstGeom prst="rect">
            <a:avLst/>
          </a:prstGeom>
          <a:ln>
            <a:solidFill>
              <a:srgbClr val="C00000"/>
            </a:solidFill>
          </a:ln>
          <a:effectLst>
            <a:glow rad="127000">
              <a:schemeClr val="bg1"/>
            </a:glow>
          </a:effectLst>
        </p:spPr>
      </p:pic>
    </p:spTree>
    <p:extLst>
      <p:ext uri="{BB962C8B-B14F-4D97-AF65-F5344CB8AC3E}">
        <p14:creationId xmlns:p14="http://schemas.microsoft.com/office/powerpoint/2010/main" val="13230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082d3e9655_0_171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Dispositivi e motori grafici</a:t>
            </a:r>
            <a:endParaRPr dirty="0"/>
          </a:p>
        </p:txBody>
      </p:sp>
      <p:sp>
        <p:nvSpPr>
          <p:cNvPr id="179" name="Google Shape;179;g2082d3e9655_0_171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19</a:t>
            </a:fld>
            <a:endParaRPr/>
          </a:p>
        </p:txBody>
      </p:sp>
      <p:sp>
        <p:nvSpPr>
          <p:cNvPr id="180" name="Google Shape;180;g2082d3e9655_0_171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pic>
        <p:nvPicPr>
          <p:cNvPr id="181" name="Google Shape;181;g2082d3e9655_0_171"/>
          <p:cNvPicPr preferRelativeResize="0"/>
          <p:nvPr/>
        </p:nvPicPr>
        <p:blipFill rotWithShape="1">
          <a:blip r:embed="rId3">
            <a:alphaModFix/>
          </a:blip>
          <a:srcRect t="20638" b="23957"/>
          <a:stretch/>
        </p:blipFill>
        <p:spPr>
          <a:xfrm>
            <a:off x="7686459" y="77774"/>
            <a:ext cx="1298091" cy="769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182" name="Google Shape;182;g2082d3e9655_0_171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BFA4E1E-31DF-EF28-EB01-D053C4C8585C}"/>
              </a:ext>
            </a:extLst>
          </p:cNvPr>
          <p:cNvSpPr txBox="1"/>
          <p:nvPr/>
        </p:nvSpPr>
        <p:spPr>
          <a:xfrm>
            <a:off x="344129" y="1490385"/>
            <a:ext cx="2723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VISORI STAND ALONE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EAAD80C-F407-8AB3-3D7D-98EC436754A1}"/>
              </a:ext>
            </a:extLst>
          </p:cNvPr>
          <p:cNvSpPr txBox="1"/>
          <p:nvPr/>
        </p:nvSpPr>
        <p:spPr>
          <a:xfrm>
            <a:off x="580102" y="4117079"/>
            <a:ext cx="5388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VISORI CHE SI APPOGGIANO A SISTEMI PC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5EFE9A3-6396-2610-69FF-DE311F4C7F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102" y="1952791"/>
            <a:ext cx="1096896" cy="892316"/>
          </a:xfrm>
          <a:prstGeom prst="rect">
            <a:avLst/>
          </a:prstGeom>
        </p:spPr>
      </p:pic>
      <p:pic>
        <p:nvPicPr>
          <p:cNvPr id="8" name="Immagine 7" descr="Immagine che contiene occhiali, accessorio, occhialidasole, occhialidiprotezione&#10;&#10;Descrizione generata automaticamente">
            <a:extLst>
              <a:ext uri="{FF2B5EF4-FFF2-40B4-BE49-F238E27FC236}">
                <a16:creationId xmlns:a16="http://schemas.microsoft.com/office/drawing/2014/main" id="{DE28B9DD-1FC8-5375-BCDC-A3E65E15DC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0574" y="2064453"/>
            <a:ext cx="1446500" cy="790698"/>
          </a:xfrm>
          <a:prstGeom prst="rect">
            <a:avLst/>
          </a:prstGeom>
        </p:spPr>
      </p:pic>
      <p:pic>
        <p:nvPicPr>
          <p:cNvPr id="10" name="Immagine 9" descr="Immagine che contiene fotocamera&#10;&#10;Descrizione generata automaticamente">
            <a:extLst>
              <a:ext uri="{FF2B5EF4-FFF2-40B4-BE49-F238E27FC236}">
                <a16:creationId xmlns:a16="http://schemas.microsoft.com/office/drawing/2014/main" id="{5CFC2F11-2200-39C6-7A3B-2EFC908175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3852" y="1945311"/>
            <a:ext cx="1295187" cy="917948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C12E71F-3250-18AC-B956-B864C45893F4}"/>
              </a:ext>
            </a:extLst>
          </p:cNvPr>
          <p:cNvSpPr txBox="1"/>
          <p:nvPr/>
        </p:nvSpPr>
        <p:spPr>
          <a:xfrm>
            <a:off x="708558" y="3121442"/>
            <a:ext cx="1386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GOOGLE CARDBOARD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E74BC1D-D862-EAA9-D8D5-63737AB86607}"/>
              </a:ext>
            </a:extLst>
          </p:cNvPr>
          <p:cNvSpPr txBox="1"/>
          <p:nvPr/>
        </p:nvSpPr>
        <p:spPr>
          <a:xfrm>
            <a:off x="2482323" y="3121442"/>
            <a:ext cx="1170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SAMSUNG GEAR VR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AE2D8F4-517E-8F3F-1383-723455106A11}"/>
              </a:ext>
            </a:extLst>
          </p:cNvPr>
          <p:cNvSpPr txBox="1"/>
          <p:nvPr/>
        </p:nvSpPr>
        <p:spPr>
          <a:xfrm>
            <a:off x="4303518" y="3117061"/>
            <a:ext cx="1588980" cy="523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GOOGLE DAYDREAM</a:t>
            </a:r>
          </a:p>
        </p:txBody>
      </p:sp>
      <p:pic>
        <p:nvPicPr>
          <p:cNvPr id="17" name="Immagine 16" descr="Immagine che contiene tastiera, topo&#10;&#10;Descrizione generata automaticamente">
            <a:extLst>
              <a:ext uri="{FF2B5EF4-FFF2-40B4-BE49-F238E27FC236}">
                <a16:creationId xmlns:a16="http://schemas.microsoft.com/office/drawing/2014/main" id="{B68666CD-96A6-188E-7DE6-36D9086FE0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902" y="4669938"/>
            <a:ext cx="1328609" cy="845478"/>
          </a:xfrm>
          <a:prstGeom prst="rect">
            <a:avLst/>
          </a:prstGeom>
        </p:spPr>
      </p:pic>
      <p:pic>
        <p:nvPicPr>
          <p:cNvPr id="19" name="Immagine 18" descr="Immagine che contiene casco&#10;&#10;Descrizione generata automaticamente">
            <a:extLst>
              <a:ext uri="{FF2B5EF4-FFF2-40B4-BE49-F238E27FC236}">
                <a16:creationId xmlns:a16="http://schemas.microsoft.com/office/drawing/2014/main" id="{A48735E6-ED44-3078-1099-AB10E767AD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6774" y="4602185"/>
            <a:ext cx="1172327" cy="974066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5E1E2FC-5775-12A3-C30A-08244D8A16B4}"/>
              </a:ext>
            </a:extLst>
          </p:cNvPr>
          <p:cNvSpPr txBox="1"/>
          <p:nvPr/>
        </p:nvSpPr>
        <p:spPr>
          <a:xfrm>
            <a:off x="440684" y="5836126"/>
            <a:ext cx="1602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OCULUS RIFT S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A5334620-B06F-BD22-1639-DBAFA8AF1757}"/>
              </a:ext>
            </a:extLst>
          </p:cNvPr>
          <p:cNvSpPr txBox="1"/>
          <p:nvPr/>
        </p:nvSpPr>
        <p:spPr>
          <a:xfrm>
            <a:off x="2776774" y="5836126"/>
            <a:ext cx="15079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HTC VIVE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26E691C-D846-1099-22BF-9A7D09DF48B9}"/>
              </a:ext>
            </a:extLst>
          </p:cNvPr>
          <p:cNvSpPr txBox="1"/>
          <p:nvPr/>
        </p:nvSpPr>
        <p:spPr>
          <a:xfrm>
            <a:off x="6756572" y="1488349"/>
            <a:ext cx="5388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MOTORI GRAFICI</a:t>
            </a:r>
          </a:p>
        </p:txBody>
      </p:sp>
      <p:pic>
        <p:nvPicPr>
          <p:cNvPr id="27" name="Immagine 26">
            <a:extLst>
              <a:ext uri="{FF2B5EF4-FFF2-40B4-BE49-F238E27FC236}">
                <a16:creationId xmlns:a16="http://schemas.microsoft.com/office/drawing/2014/main" id="{ACC69181-C7D1-5E0A-A721-920479680B0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76337" y="2269609"/>
            <a:ext cx="1353555" cy="741552"/>
          </a:xfrm>
          <a:prstGeom prst="rect">
            <a:avLst/>
          </a:prstGeom>
        </p:spPr>
      </p:pic>
      <p:pic>
        <p:nvPicPr>
          <p:cNvPr id="29" name="Immagine 28">
            <a:extLst>
              <a:ext uri="{FF2B5EF4-FFF2-40B4-BE49-F238E27FC236}">
                <a16:creationId xmlns:a16="http://schemas.microsoft.com/office/drawing/2014/main" id="{CBD89CAE-EAA0-40EA-6D59-DA5DB25EB8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88243" y="2159285"/>
            <a:ext cx="1026845" cy="878323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2D663CF-49CF-A88C-9BE6-8D459974AE7C}"/>
              </a:ext>
            </a:extLst>
          </p:cNvPr>
          <p:cNvSpPr txBox="1"/>
          <p:nvPr/>
        </p:nvSpPr>
        <p:spPr>
          <a:xfrm>
            <a:off x="5064707" y="4111142"/>
            <a:ext cx="2723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VISORI ALL IN ONE</a:t>
            </a:r>
          </a:p>
        </p:txBody>
      </p:sp>
      <p:pic>
        <p:nvPicPr>
          <p:cNvPr id="7" name="Immagine 6" descr="Immagine che contiene apparecchio&#10;&#10;Descrizione generata automaticamente">
            <a:extLst>
              <a:ext uri="{FF2B5EF4-FFF2-40B4-BE49-F238E27FC236}">
                <a16:creationId xmlns:a16="http://schemas.microsoft.com/office/drawing/2014/main" id="{D0044EE9-B434-276A-FA40-479482B7743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08612" y="4343436"/>
            <a:ext cx="2644708" cy="144487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20765163-13C1-7AF5-A466-D43E1256481B}"/>
              </a:ext>
            </a:extLst>
          </p:cNvPr>
          <p:cNvSpPr txBox="1"/>
          <p:nvPr/>
        </p:nvSpPr>
        <p:spPr>
          <a:xfrm>
            <a:off x="5290170" y="5739370"/>
            <a:ext cx="1881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OCULUS QUEST 2</a:t>
            </a:r>
          </a:p>
        </p:txBody>
      </p:sp>
    </p:spTree>
    <p:extLst>
      <p:ext uri="{BB962C8B-B14F-4D97-AF65-F5344CB8AC3E}">
        <p14:creationId xmlns:p14="http://schemas.microsoft.com/office/powerpoint/2010/main" val="3270940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0A63650-EE92-4D6D-4B53-05ACCBABD3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683" t="30886" r="-2050" b="24726"/>
          <a:stretch/>
        </p:blipFill>
        <p:spPr>
          <a:xfrm>
            <a:off x="0" y="1540529"/>
            <a:ext cx="9322139" cy="4557623"/>
          </a:xfrm>
          <a:prstGeom prst="rect">
            <a:avLst/>
          </a:prstGeom>
        </p:spPr>
      </p:pic>
      <p:sp>
        <p:nvSpPr>
          <p:cNvPr id="44" name="Google Shape;44;p2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676"/>
          </a:xfrm>
          <a:prstGeom prst="rect">
            <a:avLst/>
          </a:prstGeom>
          <a:solidFill>
            <a:srgbClr val="B4E402">
              <a:alpha val="8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sp>
        <p:nvSpPr>
          <p:cNvPr id="45" name="Google Shape;45;p2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676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CCE40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  <p:sp>
        <p:nvSpPr>
          <p:cNvPr id="43" name="Google Shape;43;p2"/>
          <p:cNvSpPr txBox="1">
            <a:spLocks noGrp="1"/>
          </p:cNvSpPr>
          <p:nvPr>
            <p:ph type="title"/>
          </p:nvPr>
        </p:nvSpPr>
        <p:spPr>
          <a:xfrm>
            <a:off x="-20890" y="692229"/>
            <a:ext cx="9144000" cy="848300"/>
          </a:xfrm>
          <a:prstGeom prst="rect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it-IT" b="1" dirty="0">
                <a:solidFill>
                  <a:srgbClr val="D6E933"/>
                </a:solidFill>
              </a:rPr>
              <a:t>TECNOLOGIE DIGITALI </a:t>
            </a:r>
            <a:r>
              <a:rPr lang="it-IT" b="1" dirty="0">
                <a:solidFill>
                  <a:schemeClr val="tx1"/>
                </a:solidFill>
              </a:rPr>
              <a:t>– NUOVE OPPORTUNITÀ PER I </a:t>
            </a:r>
            <a:r>
              <a:rPr lang="it-IT" b="1" dirty="0">
                <a:solidFill>
                  <a:srgbClr val="D6E933"/>
                </a:solidFill>
              </a:rPr>
              <a:t>BENI CULTURALI</a:t>
            </a:r>
            <a:r>
              <a:rPr lang="it-IT" b="1" dirty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082d3e9655_0_171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rgbClr val="D6E933"/>
                </a:solidFill>
              </a:rPr>
              <a:t>Divulgazione</a:t>
            </a:r>
            <a:r>
              <a:rPr lang="it-IT" dirty="0"/>
              <a:t> del bene – importanza della </a:t>
            </a:r>
            <a:r>
              <a:rPr lang="it-IT" b="1" dirty="0">
                <a:solidFill>
                  <a:srgbClr val="D6E933"/>
                </a:solidFill>
              </a:rPr>
              <a:t>rete</a:t>
            </a:r>
            <a:endParaRPr b="1" dirty="0">
              <a:solidFill>
                <a:srgbClr val="D6E933"/>
              </a:solidFill>
            </a:endParaRPr>
          </a:p>
        </p:txBody>
      </p:sp>
      <p:sp>
        <p:nvSpPr>
          <p:cNvPr id="179" name="Google Shape;179;g2082d3e9655_0_171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20</a:t>
            </a:fld>
            <a:endParaRPr/>
          </a:p>
        </p:txBody>
      </p:sp>
      <p:sp>
        <p:nvSpPr>
          <p:cNvPr id="180" name="Google Shape;180;g2082d3e9655_0_171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pic>
        <p:nvPicPr>
          <p:cNvPr id="181" name="Google Shape;181;g2082d3e9655_0_171"/>
          <p:cNvPicPr preferRelativeResize="0"/>
          <p:nvPr/>
        </p:nvPicPr>
        <p:blipFill rotWithShape="1">
          <a:blip r:embed="rId3">
            <a:alphaModFix/>
          </a:blip>
          <a:srcRect t="20638" b="23957"/>
          <a:stretch/>
        </p:blipFill>
        <p:spPr>
          <a:xfrm>
            <a:off x="7686459" y="77774"/>
            <a:ext cx="1298091" cy="769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182" name="Google Shape;182;g2082d3e9655_0_171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31793D8-1635-82E6-C631-8E4C2EB9FA7D}"/>
              </a:ext>
            </a:extLst>
          </p:cNvPr>
          <p:cNvSpPr txBox="1"/>
          <p:nvPr/>
        </p:nvSpPr>
        <p:spPr>
          <a:xfrm>
            <a:off x="431690" y="3821725"/>
            <a:ext cx="593168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Accesso web a piattaforma/sito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Applicazione per lo store di </a:t>
            </a:r>
            <a:r>
              <a:rPr lang="it-IT" sz="1800" dirty="0" err="1"/>
              <a:t>Oculus</a:t>
            </a:r>
            <a:r>
              <a:rPr lang="it-IT" sz="1800" dirty="0"/>
              <a:t> o librerie online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640DD56-EA09-0F73-A6DD-6BD01F6D7A7E}"/>
              </a:ext>
            </a:extLst>
          </p:cNvPr>
          <p:cNvSpPr txBox="1"/>
          <p:nvPr/>
        </p:nvSpPr>
        <p:spPr>
          <a:xfrm>
            <a:off x="-1410379" y="2947376"/>
            <a:ext cx="8993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>
                <a:solidFill>
                  <a:srgbClr val="152139"/>
                </a:solidFill>
              </a:rPr>
              <a:t>TRASFORMARE L’ESPERIENZA DEL PATRIMONIO </a:t>
            </a:r>
          </a:p>
          <a:p>
            <a:pPr algn="ctr"/>
            <a:r>
              <a:rPr lang="it-IT" sz="1800" b="1" dirty="0">
                <a:solidFill>
                  <a:srgbClr val="152139"/>
                </a:solidFill>
              </a:rPr>
              <a:t>PER UN ACCESSO SENZA BARRIERE</a:t>
            </a:r>
          </a:p>
        </p:txBody>
      </p:sp>
      <p:pic>
        <p:nvPicPr>
          <p:cNvPr id="6" name="Immagine 5" descr="Immagine che contiene edificio, esterni, persona, pietra&#10;&#10;Descrizione generata automaticamente">
            <a:extLst>
              <a:ext uri="{FF2B5EF4-FFF2-40B4-BE49-F238E27FC236}">
                <a16:creationId xmlns:a16="http://schemas.microsoft.com/office/drawing/2014/main" id="{B9FA1D05-459F-FA79-D38C-11CB804F05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1374" y="2121298"/>
            <a:ext cx="2803176" cy="307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66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082d3e9655_0_171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rgbClr val="D6E933"/>
                </a:solidFill>
              </a:rPr>
              <a:t>Sviluppi futuri</a:t>
            </a:r>
            <a:endParaRPr dirty="0">
              <a:solidFill>
                <a:srgbClr val="D6E933"/>
              </a:solidFill>
            </a:endParaRPr>
          </a:p>
        </p:txBody>
      </p:sp>
      <p:sp>
        <p:nvSpPr>
          <p:cNvPr id="179" name="Google Shape;179;g2082d3e9655_0_171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21</a:t>
            </a:fld>
            <a:endParaRPr/>
          </a:p>
        </p:txBody>
      </p:sp>
      <p:sp>
        <p:nvSpPr>
          <p:cNvPr id="180" name="Google Shape;180;g2082d3e9655_0_171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pic>
        <p:nvPicPr>
          <p:cNvPr id="181" name="Google Shape;181;g2082d3e9655_0_171"/>
          <p:cNvPicPr preferRelativeResize="0"/>
          <p:nvPr/>
        </p:nvPicPr>
        <p:blipFill rotWithShape="1">
          <a:blip r:embed="rId3">
            <a:alphaModFix/>
          </a:blip>
          <a:srcRect t="20638" b="23957"/>
          <a:stretch/>
        </p:blipFill>
        <p:spPr>
          <a:xfrm>
            <a:off x="7686459" y="77774"/>
            <a:ext cx="1298091" cy="769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182" name="Google Shape;182;g2082d3e9655_0_171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3" name="Google Shape;183;g2082d3e9655_0_171"/>
          <p:cNvSpPr txBox="1"/>
          <p:nvPr/>
        </p:nvSpPr>
        <p:spPr>
          <a:xfrm>
            <a:off x="5221425" y="1681475"/>
            <a:ext cx="3920700" cy="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Produzione di </a:t>
            </a:r>
            <a:r>
              <a:rPr lang="it-IT" sz="1800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modelli digitali per riscontro e verifica </a:t>
            </a:r>
            <a:r>
              <a:rPr lang="it-IT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dell’ipotesi</a:t>
            </a:r>
            <a:endParaRPr sz="1800" b="1" dirty="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4" name="Google Shape;184;g2082d3e9655_0_171"/>
          <p:cNvSpPr txBox="1"/>
          <p:nvPr/>
        </p:nvSpPr>
        <p:spPr>
          <a:xfrm>
            <a:off x="5221475" y="2722157"/>
            <a:ext cx="3920700" cy="6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Strutturazione della visita virtuale</a:t>
            </a:r>
            <a:endParaRPr sz="1800" b="1" dirty="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5" name="Google Shape;185;g2082d3e9655_0_171"/>
          <p:cNvSpPr txBox="1"/>
          <p:nvPr/>
        </p:nvSpPr>
        <p:spPr>
          <a:xfrm>
            <a:off x="5234475" y="3757611"/>
            <a:ext cx="3920700" cy="12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Testing</a:t>
            </a:r>
            <a:r>
              <a:rPr lang="it-IT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e </a:t>
            </a:r>
            <a:r>
              <a:rPr lang="it-IT" sz="1800" b="1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ottimizzazione </a:t>
            </a:r>
            <a:r>
              <a:rPr lang="it-IT" sz="1800" dirty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per scoprire errori e offrire all’utente finale un’esperienza più soddisfacente</a:t>
            </a:r>
            <a:endParaRPr sz="1800" dirty="0"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7" name="Google Shape;187;g2082d3e9655_0_171"/>
          <p:cNvSpPr/>
          <p:nvPr/>
        </p:nvSpPr>
        <p:spPr>
          <a:xfrm>
            <a:off x="7040825" y="2473816"/>
            <a:ext cx="300000" cy="239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g2082d3e9655_0_171"/>
          <p:cNvSpPr/>
          <p:nvPr/>
        </p:nvSpPr>
        <p:spPr>
          <a:xfrm>
            <a:off x="7040825" y="3518981"/>
            <a:ext cx="300000" cy="239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9" name="Google Shape;189;g2082d3e9655_0_1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400" y="1421075"/>
            <a:ext cx="4446172" cy="484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g2082d3e9655_0_171"/>
          <p:cNvSpPr txBox="1"/>
          <p:nvPr/>
        </p:nvSpPr>
        <p:spPr>
          <a:xfrm>
            <a:off x="5234475" y="5135990"/>
            <a:ext cx="3920700" cy="838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b="1" dirty="0">
                <a:latin typeface="Tahoma"/>
                <a:ea typeface="Tahoma"/>
                <a:cs typeface="Tahoma"/>
                <a:sym typeface="Tahoma"/>
              </a:rPr>
              <a:t>Diffusione dei contenuti</a:t>
            </a:r>
            <a:endParaRPr sz="1800" dirty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1" name="Google Shape;191;g2082d3e9655_0_171"/>
          <p:cNvSpPr/>
          <p:nvPr/>
        </p:nvSpPr>
        <p:spPr>
          <a:xfrm>
            <a:off x="7044825" y="5075589"/>
            <a:ext cx="300000" cy="239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2139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082d3e9655_0_54"/>
          <p:cNvSpPr txBox="1">
            <a:spLocks noGrp="1"/>
          </p:cNvSpPr>
          <p:nvPr>
            <p:ph type="sldNum" idx="4294967295"/>
          </p:nvPr>
        </p:nvSpPr>
        <p:spPr>
          <a:xfrm>
            <a:off x="8701088" y="6345238"/>
            <a:ext cx="442912" cy="458787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22</a:t>
            </a:fld>
            <a:endParaRPr/>
          </a:p>
        </p:txBody>
      </p:sp>
      <p:sp>
        <p:nvSpPr>
          <p:cNvPr id="94" name="Google Shape;94;g2082d3e9655_0_54"/>
          <p:cNvSpPr txBox="1">
            <a:spLocks noGrp="1"/>
          </p:cNvSpPr>
          <p:nvPr>
            <p:ph type="ftr" idx="4294967295"/>
          </p:nvPr>
        </p:nvSpPr>
        <p:spPr>
          <a:xfrm>
            <a:off x="0" y="6345238"/>
            <a:ext cx="6769100" cy="458787"/>
          </a:xfrm>
          <a:prstGeom prst="rect">
            <a:avLst/>
          </a:prstGeom>
          <a:solidFill>
            <a:srgbClr val="B4E40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–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6AD8659-412E-8C50-E4CB-AE27276C5122}"/>
              </a:ext>
            </a:extLst>
          </p:cNvPr>
          <p:cNvSpPr txBox="1"/>
          <p:nvPr/>
        </p:nvSpPr>
        <p:spPr>
          <a:xfrm>
            <a:off x="812800" y="2092294"/>
            <a:ext cx="32260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D6E933"/>
                </a:solidFill>
              </a:rPr>
              <a:t>INTELLIGENZA ARTIFICIALE (AI)</a:t>
            </a:r>
          </a:p>
          <a:p>
            <a:endParaRPr lang="it-IT" dirty="0"/>
          </a:p>
        </p:txBody>
      </p:sp>
      <p:pic>
        <p:nvPicPr>
          <p:cNvPr id="4" name="Immagine 3" descr="Immagine che contiene edificio&#10;&#10;Descrizione generata automaticamente">
            <a:extLst>
              <a:ext uri="{FF2B5EF4-FFF2-40B4-BE49-F238E27FC236}">
                <a16:creationId xmlns:a16="http://schemas.microsoft.com/office/drawing/2014/main" id="{6A237C8A-AF0D-DC40-E213-28C33C4A61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1227243"/>
            <a:ext cx="4350544" cy="2899655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F5711C-42DF-913D-DB2A-F2ED61A9329D}"/>
              </a:ext>
            </a:extLst>
          </p:cNvPr>
          <p:cNvSpPr txBox="1"/>
          <p:nvPr/>
        </p:nvSpPr>
        <p:spPr>
          <a:xfrm>
            <a:off x="7108723" y="4300858"/>
            <a:ext cx="43505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solidFill>
                  <a:schemeClr val="bg1"/>
                </a:solidFill>
              </a:rPr>
              <a:t>J.M. Allen, </a:t>
            </a:r>
            <a:r>
              <a:rPr lang="it-IT" sz="900" dirty="0" err="1">
                <a:solidFill>
                  <a:schemeClr val="bg1"/>
                </a:solidFill>
              </a:rPr>
              <a:t>Théâtre</a:t>
            </a:r>
            <a:r>
              <a:rPr lang="it-IT" sz="900" dirty="0">
                <a:solidFill>
                  <a:schemeClr val="bg1"/>
                </a:solidFill>
              </a:rPr>
              <a:t> </a:t>
            </a:r>
            <a:r>
              <a:rPr lang="it-IT" sz="900" dirty="0" err="1">
                <a:solidFill>
                  <a:schemeClr val="bg1"/>
                </a:solidFill>
              </a:rPr>
              <a:t>D’opéra</a:t>
            </a:r>
            <a:r>
              <a:rPr lang="it-IT" sz="900" dirty="0">
                <a:solidFill>
                  <a:schemeClr val="bg1"/>
                </a:solidFill>
              </a:rPr>
              <a:t> </a:t>
            </a:r>
            <a:r>
              <a:rPr lang="it-IT" sz="900" dirty="0" err="1">
                <a:solidFill>
                  <a:schemeClr val="bg1"/>
                </a:solidFill>
              </a:rPr>
              <a:t>Spatial</a:t>
            </a:r>
            <a:r>
              <a:rPr lang="it-IT" sz="9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59C769A-A0E7-ED0E-B643-3E32D8AA9D7F}"/>
              </a:ext>
            </a:extLst>
          </p:cNvPr>
          <p:cNvSpPr txBox="1"/>
          <p:nvPr/>
        </p:nvSpPr>
        <p:spPr>
          <a:xfrm>
            <a:off x="882648" y="3344652"/>
            <a:ext cx="315615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Generazione di nuovi scenari dalle scene affrescate</a:t>
            </a:r>
            <a:endParaRPr lang="it-IT" sz="1800" dirty="0">
              <a:solidFill>
                <a:schemeClr val="tx1"/>
              </a:solidFill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262781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082d3e9655_0_171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tx1"/>
                </a:solidFill>
              </a:rPr>
              <a:t>Sperimentare la </a:t>
            </a:r>
            <a:r>
              <a:rPr lang="it-IT" b="1" dirty="0">
                <a:solidFill>
                  <a:srgbClr val="D6E933"/>
                </a:solidFill>
              </a:rPr>
              <a:t>capacità inventiva</a:t>
            </a:r>
            <a:r>
              <a:rPr lang="it-IT" dirty="0">
                <a:solidFill>
                  <a:schemeClr val="tx1"/>
                </a:solidFill>
              </a:rPr>
              <a:t> </a:t>
            </a:r>
            <a:r>
              <a:rPr lang="it-IT" b="1" dirty="0">
                <a:solidFill>
                  <a:srgbClr val="D6E933"/>
                </a:solidFill>
              </a:rPr>
              <a:t>dell’AI</a:t>
            </a:r>
            <a:endParaRPr b="1" dirty="0">
              <a:solidFill>
                <a:srgbClr val="D6E933"/>
              </a:solidFill>
            </a:endParaRPr>
          </a:p>
        </p:txBody>
      </p:sp>
      <p:sp>
        <p:nvSpPr>
          <p:cNvPr id="179" name="Google Shape;179;g2082d3e9655_0_171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23</a:t>
            </a:fld>
            <a:endParaRPr/>
          </a:p>
        </p:txBody>
      </p:sp>
      <p:sp>
        <p:nvSpPr>
          <p:cNvPr id="180" name="Google Shape;180;g2082d3e9655_0_171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cxnSp>
        <p:nvCxnSpPr>
          <p:cNvPr id="182" name="Google Shape;182;g2082d3e9655_0_171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Immagine 2">
            <a:extLst>
              <a:ext uri="{FF2B5EF4-FFF2-40B4-BE49-F238E27FC236}">
                <a16:creationId xmlns:a16="http://schemas.microsoft.com/office/drawing/2014/main" id="{1A3424A0-2FC9-6993-747D-5E7394C1A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3400" y="4878830"/>
            <a:ext cx="1333546" cy="958758"/>
          </a:xfrm>
          <a:prstGeom prst="rect">
            <a:avLst/>
          </a:prstGeom>
        </p:spPr>
      </p:pic>
      <p:pic>
        <p:nvPicPr>
          <p:cNvPr id="5" name="Immagine 4" descr="Immagine che contiene cielo, esterni, verde, dipinto&#10;&#10;Descrizione generata automaticamente">
            <a:extLst>
              <a:ext uri="{FF2B5EF4-FFF2-40B4-BE49-F238E27FC236}">
                <a16:creationId xmlns:a16="http://schemas.microsoft.com/office/drawing/2014/main" id="{8620D450-2ECD-5F9B-1FE5-EF386B595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7201" y="1365842"/>
            <a:ext cx="2767970" cy="3361793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B277372-1628-2B96-7BCE-24236995911E}"/>
              </a:ext>
            </a:extLst>
          </p:cNvPr>
          <p:cNvSpPr txBox="1"/>
          <p:nvPr/>
        </p:nvSpPr>
        <p:spPr>
          <a:xfrm>
            <a:off x="502480" y="2903240"/>
            <a:ext cx="44343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1" dirty="0"/>
              <a:t>Esplorazione</a:t>
            </a:r>
            <a:r>
              <a:rPr lang="it-IT" sz="1800" dirty="0"/>
              <a:t> degli scenari affrescati e </a:t>
            </a:r>
            <a:r>
              <a:rPr lang="it-IT" sz="1800" b="1" dirty="0"/>
              <a:t>suggestione </a:t>
            </a:r>
            <a:r>
              <a:rPr lang="it-IT" sz="1800" dirty="0"/>
              <a:t>dei luoghi</a:t>
            </a:r>
          </a:p>
          <a:p>
            <a:endParaRPr lang="it-IT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1" dirty="0"/>
              <a:t>Contesto arricchito </a:t>
            </a:r>
            <a:r>
              <a:rPr lang="it-IT" sz="1800" dirty="0"/>
              <a:t>per un coinvolgimento attivo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800" dirty="0"/>
          </a:p>
          <a:p>
            <a:endParaRPr lang="it-IT" b="1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2E46E38-B357-9430-0949-D6BA3B1147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5318" y="3578948"/>
            <a:ext cx="2699087" cy="2740323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535F764-B4ED-E613-50C4-BEB10A7ACB6D}"/>
              </a:ext>
            </a:extLst>
          </p:cNvPr>
          <p:cNvSpPr txBox="1"/>
          <p:nvPr/>
        </p:nvSpPr>
        <p:spPr>
          <a:xfrm>
            <a:off x="502480" y="1823501"/>
            <a:ext cx="574659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Affreschi come </a:t>
            </a:r>
            <a:r>
              <a:rPr lang="it-IT" sz="1800" b="1" dirty="0"/>
              <a:t>sorgenti di ispirazione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Per un patrimonio culturale più</a:t>
            </a:r>
            <a:r>
              <a:rPr lang="it-IT" sz="1800" b="1" dirty="0"/>
              <a:t> accessibile e coinvolgente</a:t>
            </a:r>
          </a:p>
          <a:p>
            <a:endParaRPr lang="it-IT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785FA4F-DF5A-F34A-B961-F9755B01AFAE}"/>
              </a:ext>
            </a:extLst>
          </p:cNvPr>
          <p:cNvSpPr txBox="1"/>
          <p:nvPr/>
        </p:nvSpPr>
        <p:spPr>
          <a:xfrm>
            <a:off x="7903020" y="4763414"/>
            <a:ext cx="43505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solidFill>
                  <a:schemeClr val="tx1"/>
                </a:solidFill>
              </a:rPr>
              <a:t>Artist: </a:t>
            </a:r>
            <a:r>
              <a:rPr lang="it-IT" sz="900" dirty="0" err="1">
                <a:solidFill>
                  <a:schemeClr val="tx1"/>
                </a:solidFill>
              </a:rPr>
              <a:t>Reem</a:t>
            </a:r>
            <a:r>
              <a:rPr lang="it-IT" sz="900" dirty="0">
                <a:solidFill>
                  <a:schemeClr val="tx1"/>
                </a:solidFill>
              </a:rPr>
              <a:t> </a:t>
            </a:r>
            <a:r>
              <a:rPr lang="it-IT" sz="900" dirty="0" err="1">
                <a:solidFill>
                  <a:schemeClr val="tx1"/>
                </a:solidFill>
              </a:rPr>
              <a:t>Mosleh</a:t>
            </a:r>
            <a:endParaRPr lang="it-IT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323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082d3e9655_0_171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rgbClr val="D6E933"/>
                </a:solidFill>
              </a:rPr>
              <a:t>Gli affreschi </a:t>
            </a:r>
            <a:r>
              <a:rPr lang="it-IT" dirty="0">
                <a:solidFill>
                  <a:schemeClr val="tx1"/>
                </a:solidFill>
              </a:rPr>
              <a:t>di Allegretto </a:t>
            </a:r>
            <a:r>
              <a:rPr lang="it-IT" dirty="0" err="1">
                <a:solidFill>
                  <a:schemeClr val="tx1"/>
                </a:solidFill>
              </a:rPr>
              <a:t>Nuzi</a:t>
            </a:r>
            <a:r>
              <a:rPr lang="it-IT" dirty="0">
                <a:solidFill>
                  <a:schemeClr val="tx1"/>
                </a:solidFill>
              </a:rPr>
              <a:t> (XIV sec.)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79" name="Google Shape;179;g2082d3e9655_0_171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24</a:t>
            </a:fld>
            <a:endParaRPr/>
          </a:p>
        </p:txBody>
      </p:sp>
      <p:sp>
        <p:nvSpPr>
          <p:cNvPr id="180" name="Google Shape;180;g2082d3e9655_0_171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cxnSp>
        <p:nvCxnSpPr>
          <p:cNvPr id="182" name="Google Shape;182;g2082d3e9655_0_171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BE71C624-0913-9693-14BC-27E80C5553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933" r="34653" b="7280"/>
          <a:stretch/>
        </p:blipFill>
        <p:spPr>
          <a:xfrm>
            <a:off x="245620" y="1400221"/>
            <a:ext cx="3009947" cy="4737837"/>
          </a:xfrm>
          <a:prstGeom prst="rect">
            <a:avLst/>
          </a:prstGeom>
        </p:spPr>
      </p:pic>
      <p:pic>
        <p:nvPicPr>
          <p:cNvPr id="14" name="Immagine 13" descr="Immagine che contiene altare&#10;&#10;Descrizione generata automaticamente">
            <a:extLst>
              <a:ext uri="{FF2B5EF4-FFF2-40B4-BE49-F238E27FC236}">
                <a16:creationId xmlns:a16="http://schemas.microsoft.com/office/drawing/2014/main" id="{C3F436CB-53EA-C7DC-027F-8BFD87CA2F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7991" y="1397327"/>
            <a:ext cx="4860389" cy="441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372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082d3e9655_0_171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rgbClr val="D6E933"/>
                </a:solidFill>
              </a:rPr>
              <a:t>Gli affreschi </a:t>
            </a:r>
            <a:r>
              <a:rPr lang="it-IT" dirty="0">
                <a:solidFill>
                  <a:schemeClr val="tx1"/>
                </a:solidFill>
              </a:rPr>
              <a:t>di Allegretto </a:t>
            </a:r>
            <a:r>
              <a:rPr lang="it-IT" dirty="0" err="1">
                <a:solidFill>
                  <a:schemeClr val="tx1"/>
                </a:solidFill>
              </a:rPr>
              <a:t>Nuzi</a:t>
            </a:r>
            <a:r>
              <a:rPr lang="it-IT" dirty="0">
                <a:solidFill>
                  <a:schemeClr val="tx1"/>
                </a:solidFill>
              </a:rPr>
              <a:t> (XIV sec.)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79" name="Google Shape;179;g2082d3e9655_0_171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25</a:t>
            </a:fld>
            <a:endParaRPr/>
          </a:p>
        </p:txBody>
      </p:sp>
      <p:sp>
        <p:nvSpPr>
          <p:cNvPr id="180" name="Google Shape;180;g2082d3e9655_0_171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cxnSp>
        <p:nvCxnSpPr>
          <p:cNvPr id="182" name="Google Shape;182;g2082d3e9655_0_171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" name="Immagine 11">
            <a:extLst>
              <a:ext uri="{FF2B5EF4-FFF2-40B4-BE49-F238E27FC236}">
                <a16:creationId xmlns:a16="http://schemas.microsoft.com/office/drawing/2014/main" id="{03E92317-998C-E884-7999-2924333BCF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27" b="1997"/>
          <a:stretch/>
        </p:blipFill>
        <p:spPr>
          <a:xfrm>
            <a:off x="1344281" y="1460529"/>
            <a:ext cx="3134138" cy="4737838"/>
          </a:xfrm>
          <a:prstGeom prst="rect">
            <a:avLst/>
          </a:prstGeom>
        </p:spPr>
      </p:pic>
      <p:pic>
        <p:nvPicPr>
          <p:cNvPr id="9" name="Immagine 8" descr="Immagine che contiene testo&#10;&#10;Descrizione generata automaticamente">
            <a:extLst>
              <a:ext uri="{FF2B5EF4-FFF2-40B4-BE49-F238E27FC236}">
                <a16:creationId xmlns:a16="http://schemas.microsoft.com/office/drawing/2014/main" id="{BA12A792-1B44-F2BB-39AA-DFC0176353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63" r="-1363"/>
          <a:stretch/>
        </p:blipFill>
        <p:spPr>
          <a:xfrm>
            <a:off x="4730200" y="1446519"/>
            <a:ext cx="3156840" cy="473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8995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082d3e9655_0_171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rgbClr val="D6E933"/>
                </a:solidFill>
              </a:rPr>
              <a:t>Gli affreschi </a:t>
            </a:r>
            <a:r>
              <a:rPr lang="it-IT" dirty="0">
                <a:solidFill>
                  <a:schemeClr val="tx1"/>
                </a:solidFill>
              </a:rPr>
              <a:t>di Allegretto </a:t>
            </a:r>
            <a:r>
              <a:rPr lang="it-IT" dirty="0" err="1">
                <a:solidFill>
                  <a:schemeClr val="tx1"/>
                </a:solidFill>
              </a:rPr>
              <a:t>Nuzi</a:t>
            </a:r>
            <a:r>
              <a:rPr lang="it-IT" dirty="0">
                <a:solidFill>
                  <a:schemeClr val="tx1"/>
                </a:solidFill>
              </a:rPr>
              <a:t> (XIV sec.)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79" name="Google Shape;179;g2082d3e9655_0_171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26</a:t>
            </a:fld>
            <a:endParaRPr/>
          </a:p>
        </p:txBody>
      </p:sp>
      <p:sp>
        <p:nvSpPr>
          <p:cNvPr id="180" name="Google Shape;180;g2082d3e9655_0_171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cxnSp>
        <p:nvCxnSpPr>
          <p:cNvPr id="182" name="Google Shape;182;g2082d3e9655_0_171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" name="Immagine 5" descr="Immagine che contiene vecchio, bosco&#10;&#10;Descrizione generata automaticamente">
            <a:extLst>
              <a:ext uri="{FF2B5EF4-FFF2-40B4-BE49-F238E27FC236}">
                <a16:creationId xmlns:a16="http://schemas.microsoft.com/office/drawing/2014/main" id="{04991243-04E0-BED8-AE94-D9E24007C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425" y="2085154"/>
            <a:ext cx="5024383" cy="3553625"/>
          </a:xfrm>
          <a:prstGeom prst="rect">
            <a:avLst/>
          </a:prstGeom>
        </p:spPr>
      </p:pic>
      <p:pic>
        <p:nvPicPr>
          <p:cNvPr id="4" name="Immagine 3" descr="Immagine che contiene interni, pietra&#10;&#10;Descrizione generata automaticamente">
            <a:extLst>
              <a:ext uri="{FF2B5EF4-FFF2-40B4-BE49-F238E27FC236}">
                <a16:creationId xmlns:a16="http://schemas.microsoft.com/office/drawing/2014/main" id="{11AFD1A3-96EF-9A1D-EFC2-E3FBDE47BC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5468" y="2083916"/>
            <a:ext cx="4130042" cy="355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0196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082d3e9655_0_171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tx1"/>
                </a:solidFill>
              </a:rPr>
              <a:t>Cosa accomuna l’</a:t>
            </a:r>
            <a:r>
              <a:rPr lang="it-IT" b="1" dirty="0">
                <a:solidFill>
                  <a:srgbClr val="D6E933"/>
                </a:solidFill>
              </a:rPr>
              <a:t>AI</a:t>
            </a:r>
            <a:r>
              <a:rPr lang="it-IT" dirty="0">
                <a:solidFill>
                  <a:schemeClr val="tx1"/>
                </a:solidFill>
              </a:rPr>
              <a:t> agli </a:t>
            </a:r>
            <a:r>
              <a:rPr lang="it-IT" b="1" dirty="0">
                <a:solidFill>
                  <a:srgbClr val="D6E933"/>
                </a:solidFill>
              </a:rPr>
              <a:t>artisti del tempo</a:t>
            </a:r>
            <a:r>
              <a:rPr lang="it-IT" dirty="0">
                <a:solidFill>
                  <a:schemeClr val="tx1"/>
                </a:solidFill>
              </a:rPr>
              <a:t>?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79" name="Google Shape;179;g2082d3e9655_0_171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27</a:t>
            </a:fld>
            <a:endParaRPr/>
          </a:p>
        </p:txBody>
      </p:sp>
      <p:sp>
        <p:nvSpPr>
          <p:cNvPr id="180" name="Google Shape;180;g2082d3e9655_0_171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cxnSp>
        <p:nvCxnSpPr>
          <p:cNvPr id="182" name="Google Shape;182;g2082d3e9655_0_171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Immagine 2" descr="Immagine che contiene testo, soffitto, arco, altare&#10;&#10;Descrizione generata automaticamente">
            <a:extLst>
              <a:ext uri="{FF2B5EF4-FFF2-40B4-BE49-F238E27FC236}">
                <a16:creationId xmlns:a16="http://schemas.microsoft.com/office/drawing/2014/main" id="{3D70F50B-3A6E-58C5-3DF1-EEF1A1EEF0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50" y="2004867"/>
            <a:ext cx="5069637" cy="3434993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A2D3C5E2-47F6-6B84-E117-0D825ABA7091}"/>
              </a:ext>
            </a:extLst>
          </p:cNvPr>
          <p:cNvSpPr txBox="1"/>
          <p:nvPr/>
        </p:nvSpPr>
        <p:spPr>
          <a:xfrm>
            <a:off x="5602147" y="3676600"/>
            <a:ext cx="33450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800" dirty="0"/>
              <a:t>«Babilonia la grande madre delle fornicazioni e degli abomini. Con le sette teste della bestia si intende l'universo dei mali...»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81800D4-3B47-64B5-571E-49586CB8FB1F}"/>
              </a:ext>
            </a:extLst>
          </p:cNvPr>
          <p:cNvSpPr txBox="1"/>
          <p:nvPr/>
        </p:nvSpPr>
        <p:spPr>
          <a:xfrm>
            <a:off x="5602147" y="5153928"/>
            <a:ext cx="2627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Apocalisse 18: 1-3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424927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082d3e9655_0_171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tx1"/>
                </a:solidFill>
              </a:rPr>
              <a:t>Applicare l’</a:t>
            </a:r>
            <a:r>
              <a:rPr lang="it-IT" b="1" dirty="0">
                <a:solidFill>
                  <a:srgbClr val="D6E933"/>
                </a:solidFill>
              </a:rPr>
              <a:t>AI</a:t>
            </a:r>
            <a:r>
              <a:rPr lang="it-IT" dirty="0">
                <a:solidFill>
                  <a:schemeClr val="tx1"/>
                </a:solidFill>
              </a:rPr>
              <a:t> a </a:t>
            </a:r>
            <a:r>
              <a:rPr lang="it-IT" b="1" dirty="0">
                <a:solidFill>
                  <a:srgbClr val="D6E933"/>
                </a:solidFill>
              </a:rPr>
              <a:t>dati artistici</a:t>
            </a:r>
            <a:endParaRPr b="1" dirty="0">
              <a:solidFill>
                <a:srgbClr val="D6E933"/>
              </a:solidFill>
            </a:endParaRPr>
          </a:p>
        </p:txBody>
      </p:sp>
      <p:sp>
        <p:nvSpPr>
          <p:cNvPr id="179" name="Google Shape;179;g2082d3e9655_0_171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28</a:t>
            </a:fld>
            <a:endParaRPr/>
          </a:p>
        </p:txBody>
      </p:sp>
      <p:sp>
        <p:nvSpPr>
          <p:cNvPr id="180" name="Google Shape;180;g2082d3e9655_0_171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cxnSp>
        <p:nvCxnSpPr>
          <p:cNvPr id="182" name="Google Shape;182;g2082d3e9655_0_171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ECE1070-1499-B144-05D2-A0685570806B}"/>
              </a:ext>
            </a:extLst>
          </p:cNvPr>
          <p:cNvSpPr txBox="1"/>
          <p:nvPr/>
        </p:nvSpPr>
        <p:spPr>
          <a:xfrm>
            <a:off x="238266" y="1632155"/>
            <a:ext cx="924303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/>
              <a:t>Gran parte dello sviluppo degli ultimi anni è dovuto a </a:t>
            </a:r>
            <a:r>
              <a:rPr lang="it-IT" sz="1800" b="1" dirty="0"/>
              <a:t>set di dati immagini naturali </a:t>
            </a:r>
          </a:p>
          <a:p>
            <a:r>
              <a:rPr lang="it-IT" sz="1800" dirty="0"/>
              <a:t>Mancanza di un ampio insieme di dati strutturati per superare questa carenza</a:t>
            </a:r>
          </a:p>
          <a:p>
            <a:endParaRPr lang="it-IT" dirty="0"/>
          </a:p>
          <a:p>
            <a:endParaRPr lang="it-IT" dirty="0"/>
          </a:p>
          <a:p>
            <a:endParaRPr lang="it-IT" sz="1800" dirty="0"/>
          </a:p>
          <a:p>
            <a:r>
              <a:rPr lang="it-IT" sz="1800" dirty="0"/>
              <a:t>I modelli addestrati mostrano limitata applicabilità al dominio artistico </a:t>
            </a:r>
          </a:p>
        </p:txBody>
      </p:sp>
      <p:sp>
        <p:nvSpPr>
          <p:cNvPr id="14" name="Google Shape;187;g2082d3e9655_0_171">
            <a:extLst>
              <a:ext uri="{FF2B5EF4-FFF2-40B4-BE49-F238E27FC236}">
                <a16:creationId xmlns:a16="http://schemas.microsoft.com/office/drawing/2014/main" id="{61055DBC-06CE-EDD9-2165-99EF317E192C}"/>
              </a:ext>
            </a:extLst>
          </p:cNvPr>
          <p:cNvSpPr/>
          <p:nvPr/>
        </p:nvSpPr>
        <p:spPr>
          <a:xfrm>
            <a:off x="4002656" y="2466977"/>
            <a:ext cx="300000" cy="2397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1269F966-E1DF-A7BF-EAE0-3E021DEAC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167" y="3480007"/>
            <a:ext cx="2279826" cy="2772243"/>
          </a:xfrm>
          <a:prstGeom prst="rect">
            <a:avLst/>
          </a:prstGeom>
        </p:spPr>
      </p:pic>
      <p:pic>
        <p:nvPicPr>
          <p:cNvPr id="18" name="Immagine 17" descr="Immagine che contiene testo, interni, decorato, altare&#10;&#10;Descrizione generata automaticamente">
            <a:extLst>
              <a:ext uri="{FF2B5EF4-FFF2-40B4-BE49-F238E27FC236}">
                <a16:creationId xmlns:a16="http://schemas.microsoft.com/office/drawing/2014/main" id="{53264A2F-F29D-463D-CCE5-6350938B0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2200" y="3480007"/>
            <a:ext cx="1714411" cy="1324340"/>
          </a:xfrm>
          <a:prstGeom prst="rect">
            <a:avLst/>
          </a:prstGeom>
        </p:spPr>
      </p:pic>
      <p:pic>
        <p:nvPicPr>
          <p:cNvPr id="20" name="Immagine 19" descr="Immagine che contiene testo, soffitto, arco, altare&#10;&#10;Descrizione generata automaticamente">
            <a:extLst>
              <a:ext uri="{FF2B5EF4-FFF2-40B4-BE49-F238E27FC236}">
                <a16:creationId xmlns:a16="http://schemas.microsoft.com/office/drawing/2014/main" id="{8D4E35FC-4D4F-5E4F-69E1-3D300859CB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2200" y="5080654"/>
            <a:ext cx="1714412" cy="1161620"/>
          </a:xfrm>
          <a:prstGeom prst="rect">
            <a:avLst/>
          </a:prstGeom>
        </p:spPr>
      </p:pic>
      <p:sp>
        <p:nvSpPr>
          <p:cNvPr id="21" name="Google Shape;187;g2082d3e9655_0_171">
            <a:extLst>
              <a:ext uri="{FF2B5EF4-FFF2-40B4-BE49-F238E27FC236}">
                <a16:creationId xmlns:a16="http://schemas.microsoft.com/office/drawing/2014/main" id="{2738080A-3298-C3EE-A015-083AB87588E9}"/>
              </a:ext>
            </a:extLst>
          </p:cNvPr>
          <p:cNvSpPr/>
          <p:nvPr/>
        </p:nvSpPr>
        <p:spPr>
          <a:xfrm rot="16200000">
            <a:off x="3263022" y="4553924"/>
            <a:ext cx="474527" cy="648931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254CC28E-BEE0-615C-50D0-79BD382AE977}"/>
              </a:ext>
            </a:extLst>
          </p:cNvPr>
          <p:cNvSpPr txBox="1"/>
          <p:nvPr/>
        </p:nvSpPr>
        <p:spPr>
          <a:xfrm>
            <a:off x="427389" y="4681462"/>
            <a:ext cx="277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/>
              <a:t>Spostamento di dominio</a:t>
            </a:r>
          </a:p>
        </p:txBody>
      </p:sp>
    </p:spTree>
    <p:extLst>
      <p:ext uri="{BB962C8B-B14F-4D97-AF65-F5344CB8AC3E}">
        <p14:creationId xmlns:p14="http://schemas.microsoft.com/office/powerpoint/2010/main" val="31576311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F744B785-C7B3-AAA5-51DB-6AD4A518D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270" y="3416441"/>
            <a:ext cx="6926614" cy="2661687"/>
          </a:xfrm>
          <a:prstGeom prst="rect">
            <a:avLst/>
          </a:prstGeom>
        </p:spPr>
      </p:pic>
      <p:sp>
        <p:nvSpPr>
          <p:cNvPr id="178" name="Google Shape;178;g2082d3e9655_0_171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502200" cy="460502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tx1"/>
                </a:solidFill>
              </a:rPr>
              <a:t>Principali</a:t>
            </a:r>
            <a:r>
              <a:rPr lang="it-IT" b="1" dirty="0">
                <a:solidFill>
                  <a:schemeClr val="tx1"/>
                </a:solidFill>
              </a:rPr>
              <a:t> </a:t>
            </a:r>
            <a:r>
              <a:rPr lang="it-IT" b="1" dirty="0">
                <a:solidFill>
                  <a:srgbClr val="D6E933"/>
                </a:solidFill>
              </a:rPr>
              <a:t>modelli generativi</a:t>
            </a:r>
            <a:endParaRPr b="1" dirty="0">
              <a:solidFill>
                <a:srgbClr val="D6E933"/>
              </a:solidFill>
            </a:endParaRPr>
          </a:p>
        </p:txBody>
      </p:sp>
      <p:sp>
        <p:nvSpPr>
          <p:cNvPr id="179" name="Google Shape;179;g2082d3e9655_0_171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29</a:t>
            </a:fld>
            <a:endParaRPr/>
          </a:p>
        </p:txBody>
      </p:sp>
      <p:sp>
        <p:nvSpPr>
          <p:cNvPr id="180" name="Google Shape;180;g2082d3e9655_0_171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cxnSp>
        <p:nvCxnSpPr>
          <p:cNvPr id="182" name="Google Shape;182;g2082d3e9655_0_171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ECE1070-1499-B144-05D2-A0685570806B}"/>
              </a:ext>
            </a:extLst>
          </p:cNvPr>
          <p:cNvSpPr txBox="1"/>
          <p:nvPr/>
        </p:nvSpPr>
        <p:spPr>
          <a:xfrm>
            <a:off x="495857" y="1600559"/>
            <a:ext cx="48079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-Attraverso </a:t>
            </a:r>
            <a:r>
              <a:rPr lang="it-IT" b="1" dirty="0"/>
              <a:t>linguaggio naturale </a:t>
            </a:r>
            <a:r>
              <a:rPr lang="it-IT" dirty="0"/>
              <a:t>è possibile generare contenuti completamente nuovi.</a:t>
            </a:r>
          </a:p>
          <a:p>
            <a:endParaRPr lang="it-IT" dirty="0"/>
          </a:p>
          <a:p>
            <a:r>
              <a:rPr lang="it-IT" dirty="0"/>
              <a:t>-Vengono </a:t>
            </a:r>
            <a:r>
              <a:rPr lang="it-IT" b="1" dirty="0"/>
              <a:t>addestrati</a:t>
            </a:r>
            <a:r>
              <a:rPr lang="it-IT" dirty="0"/>
              <a:t> per prevedere il prossimo cluster di </a:t>
            </a:r>
            <a:r>
              <a:rPr lang="it-IT" b="1" dirty="0"/>
              <a:t>pixel in un'immagine </a:t>
            </a:r>
            <a:r>
              <a:rPr lang="it-IT" dirty="0"/>
              <a:t>per un dato </a:t>
            </a:r>
            <a:r>
              <a:rPr lang="it-IT" b="1" dirty="0"/>
              <a:t>testo di input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/>
              <a:t>-Personalizzazione attraverso </a:t>
            </a:r>
            <a:r>
              <a:rPr lang="en-US" sz="14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Dreambooth</a:t>
            </a:r>
            <a:r>
              <a:rPr lang="en-US" sz="1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Textual inversion</a:t>
            </a:r>
            <a:r>
              <a:rPr lang="it-IT" sz="1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,..</a:t>
            </a:r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13FB9914-9AF4-24F9-73D6-7EE59F6601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63" r="49032"/>
          <a:stretch/>
        </p:blipFill>
        <p:spPr>
          <a:xfrm>
            <a:off x="5448418" y="1378624"/>
            <a:ext cx="3398850" cy="290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307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"/>
          <p:cNvSpPr txBox="1">
            <a:spLocks noGrp="1"/>
          </p:cNvSpPr>
          <p:nvPr>
            <p:ph type="title"/>
          </p:nvPr>
        </p:nvSpPr>
        <p:spPr>
          <a:xfrm>
            <a:off x="-20890" y="731985"/>
            <a:ext cx="9144000" cy="460500"/>
          </a:xfrm>
          <a:prstGeom prst="rect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it-IT" dirty="0">
                <a:solidFill>
                  <a:schemeClr val="tx1"/>
                </a:solidFill>
                <a:highlight>
                  <a:schemeClr val="lt1"/>
                </a:highlight>
              </a:rPr>
              <a:t>Introduzione</a:t>
            </a:r>
            <a:r>
              <a:rPr lang="it-IT" dirty="0"/>
              <a:t> – </a:t>
            </a:r>
            <a:r>
              <a:rPr lang="it-IT" dirty="0">
                <a:solidFill>
                  <a:srgbClr val="D6E933"/>
                </a:solidFill>
              </a:rPr>
              <a:t>Localizzazione geografica</a:t>
            </a:r>
            <a:endParaRPr sz="1800" dirty="0">
              <a:solidFill>
                <a:srgbClr val="D6E933"/>
              </a:solidFill>
            </a:endParaRPr>
          </a:p>
        </p:txBody>
      </p:sp>
      <p:sp>
        <p:nvSpPr>
          <p:cNvPr id="44" name="Google Shape;44;p2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676"/>
          </a:xfrm>
          <a:prstGeom prst="rect">
            <a:avLst/>
          </a:prstGeom>
          <a:solidFill>
            <a:srgbClr val="B4E402">
              <a:alpha val="8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sp>
        <p:nvSpPr>
          <p:cNvPr id="45" name="Google Shape;45;p2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676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CCE40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  <p:sp>
        <p:nvSpPr>
          <p:cNvPr id="47" name="Google Shape;47;p2"/>
          <p:cNvSpPr txBox="1"/>
          <p:nvPr/>
        </p:nvSpPr>
        <p:spPr>
          <a:xfrm>
            <a:off x="4365522" y="3348079"/>
            <a:ext cx="4650659" cy="7386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b="1" dirty="0">
                <a:highlight>
                  <a:schemeClr val="lt1"/>
                </a:highlight>
                <a:latin typeface="Tahoma"/>
                <a:ea typeface="Tahoma"/>
                <a:cs typeface="Tahoma"/>
                <a:sym typeface="Tahoma"/>
              </a:rPr>
              <a:t>CHIESA DI SAN DOMENICO, FABRIANO (ITALY)</a:t>
            </a:r>
            <a:endParaRPr sz="1800" b="1" dirty="0"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" name="Immagine 3" descr="Immagine che contiene mappa&#10;&#10;Descrizione generata automaticamente">
            <a:extLst>
              <a:ext uri="{FF2B5EF4-FFF2-40B4-BE49-F238E27FC236}">
                <a16:creationId xmlns:a16="http://schemas.microsoft.com/office/drawing/2014/main" id="{045E558E-AEE5-FED1-6E40-0CD7248542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702" y="1771967"/>
            <a:ext cx="4127820" cy="4494336"/>
          </a:xfrm>
          <a:prstGeom prst="rect">
            <a:avLst/>
          </a:prstGeom>
        </p:spPr>
      </p:pic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69FAC48F-E8A8-70A0-6D68-EC91293646AD}"/>
              </a:ext>
            </a:extLst>
          </p:cNvPr>
          <p:cNvCxnSpPr>
            <a:cxnSpLocks/>
          </p:cNvCxnSpPr>
          <p:nvPr/>
        </p:nvCxnSpPr>
        <p:spPr>
          <a:xfrm>
            <a:off x="2595716" y="3574952"/>
            <a:ext cx="1769806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magine 10" descr="Immagine che contiene vecchio, esterni, edificio, alto&#10;&#10;Descrizione generata automaticamente">
            <a:extLst>
              <a:ext uri="{FF2B5EF4-FFF2-40B4-BE49-F238E27FC236}">
                <a16:creationId xmlns:a16="http://schemas.microsoft.com/office/drawing/2014/main" id="{25614F33-95D9-551F-75A8-F073BE1558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7299" b="27020"/>
          <a:stretch/>
        </p:blipFill>
        <p:spPr>
          <a:xfrm>
            <a:off x="4475405" y="1170543"/>
            <a:ext cx="4540776" cy="2258457"/>
          </a:xfrm>
          <a:prstGeom prst="rect">
            <a:avLst/>
          </a:prstGeom>
        </p:spPr>
      </p:pic>
      <p:pic>
        <p:nvPicPr>
          <p:cNvPr id="13" name="Immagine 12" descr="Immagine che contiene testo, diverso&#10;&#10;Descrizione generata automaticamente">
            <a:extLst>
              <a:ext uri="{FF2B5EF4-FFF2-40B4-BE49-F238E27FC236}">
                <a16:creationId xmlns:a16="http://schemas.microsoft.com/office/drawing/2014/main" id="{141AC0CA-4C3F-ACFC-86D8-BC6E4241867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38920" b="29130"/>
          <a:stretch/>
        </p:blipFill>
        <p:spPr>
          <a:xfrm>
            <a:off x="4444786" y="4032469"/>
            <a:ext cx="4492131" cy="156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1093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8;g2082d3e9655_0_34">
            <a:extLst>
              <a:ext uri="{FF2B5EF4-FFF2-40B4-BE49-F238E27FC236}">
                <a16:creationId xmlns:a16="http://schemas.microsoft.com/office/drawing/2014/main" id="{2B64EDA9-FD45-36F4-C3DD-F39FD88D1D42}"/>
              </a:ext>
            </a:extLst>
          </p:cNvPr>
          <p:cNvSpPr txBox="1">
            <a:spLocks/>
          </p:cNvSpPr>
          <p:nvPr/>
        </p:nvSpPr>
        <p:spPr>
          <a:xfrm>
            <a:off x="-20890" y="731985"/>
            <a:ext cx="9144000" cy="460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b="1" dirty="0">
                <a:solidFill>
                  <a:srgbClr val="CCE402"/>
                </a:solidFill>
              </a:rPr>
              <a:t>Scopo</a:t>
            </a:r>
            <a:r>
              <a:rPr lang="it-IT" dirty="0">
                <a:solidFill>
                  <a:srgbClr val="CCE402"/>
                </a:solidFill>
              </a:rPr>
              <a:t> </a:t>
            </a:r>
            <a:r>
              <a:rPr lang="it-IT" dirty="0"/>
              <a:t>del progetto</a:t>
            </a:r>
          </a:p>
        </p:txBody>
      </p:sp>
      <p:sp>
        <p:nvSpPr>
          <p:cNvPr id="179" name="Google Shape;179;g2082d3e9655_0_171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30</a:t>
            </a:fld>
            <a:endParaRPr/>
          </a:p>
        </p:txBody>
      </p:sp>
      <p:sp>
        <p:nvSpPr>
          <p:cNvPr id="180" name="Google Shape;180;g2082d3e9655_0_171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cxnSp>
        <p:nvCxnSpPr>
          <p:cNvPr id="182" name="Google Shape;182;g2082d3e9655_0_171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8816D92-430C-793F-87E8-F1A938B1D220}"/>
              </a:ext>
            </a:extLst>
          </p:cNvPr>
          <p:cNvSpPr txBox="1"/>
          <p:nvPr/>
        </p:nvSpPr>
        <p:spPr>
          <a:xfrm>
            <a:off x="228600" y="1719753"/>
            <a:ext cx="1693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2060"/>
                </a:solidFill>
              </a:rPr>
              <a:t>ARRICCHIMENTO</a:t>
            </a:r>
          </a:p>
          <a:p>
            <a:pPr algn="ctr"/>
            <a:r>
              <a:rPr lang="it-IT" dirty="0">
                <a:solidFill>
                  <a:srgbClr val="002060"/>
                </a:solidFill>
              </a:rPr>
              <a:t>DEL DATO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4A725C5-EEAF-9BD3-FD11-E42D44367C03}"/>
              </a:ext>
            </a:extLst>
          </p:cNvPr>
          <p:cNvSpPr txBox="1"/>
          <p:nvPr/>
        </p:nvSpPr>
        <p:spPr>
          <a:xfrm>
            <a:off x="7222114" y="1677834"/>
            <a:ext cx="1662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D6E933"/>
                </a:solidFill>
              </a:rPr>
              <a:t>RETE</a:t>
            </a:r>
            <a:r>
              <a:rPr lang="it-IT" dirty="0">
                <a:solidFill>
                  <a:srgbClr val="002060"/>
                </a:solidFill>
              </a:rPr>
              <a:t> COME CONDIVISIONE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6B9434E-E112-1E3E-4D7E-AB7501498C2B}"/>
              </a:ext>
            </a:extLst>
          </p:cNvPr>
          <p:cNvSpPr txBox="1"/>
          <p:nvPr/>
        </p:nvSpPr>
        <p:spPr>
          <a:xfrm>
            <a:off x="173634" y="5317339"/>
            <a:ext cx="1881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2060"/>
                </a:solidFill>
              </a:rPr>
              <a:t>PROMUOVERE L’APPRENDIMENTO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1974063-A855-F53E-A679-1759365080D4}"/>
              </a:ext>
            </a:extLst>
          </p:cNvPr>
          <p:cNvSpPr txBox="1"/>
          <p:nvPr/>
        </p:nvSpPr>
        <p:spPr>
          <a:xfrm>
            <a:off x="7205275" y="5200518"/>
            <a:ext cx="17678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2060"/>
                </a:solidFill>
              </a:rPr>
              <a:t>DISSEMINAZIONE DEL PATRIMONIO</a:t>
            </a:r>
          </a:p>
          <a:p>
            <a:pPr algn="ctr"/>
            <a:r>
              <a:rPr lang="it-IT" dirty="0">
                <a:solidFill>
                  <a:srgbClr val="002060"/>
                </a:solidFill>
              </a:rPr>
              <a:t>CULTURALE 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E9CF35A2-A628-C2DD-FC23-B690AEB281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695" t="7146" r="17143" b="2052"/>
          <a:stretch/>
        </p:blipFill>
        <p:spPr>
          <a:xfrm>
            <a:off x="2015966" y="1472176"/>
            <a:ext cx="4876800" cy="4804373"/>
          </a:xfrm>
          <a:prstGeom prst="rect">
            <a:avLst/>
          </a:prstGeom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11878D80-3903-0B16-67BC-D02D021DBA40}"/>
              </a:ext>
            </a:extLst>
          </p:cNvPr>
          <p:cNvSpPr/>
          <p:nvPr/>
        </p:nvSpPr>
        <p:spPr>
          <a:xfrm>
            <a:off x="7222113" y="1472177"/>
            <a:ext cx="1693287" cy="915510"/>
          </a:xfrm>
          <a:prstGeom prst="rect">
            <a:avLst/>
          </a:prstGeom>
          <a:noFill/>
          <a:ln>
            <a:solidFill>
              <a:srgbClr val="D6E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DE0C7461-C1D5-440B-C66E-EA3B9E5F0B79}"/>
              </a:ext>
            </a:extLst>
          </p:cNvPr>
          <p:cNvSpPr/>
          <p:nvPr/>
        </p:nvSpPr>
        <p:spPr>
          <a:xfrm>
            <a:off x="7222113" y="5090759"/>
            <a:ext cx="1693287" cy="915510"/>
          </a:xfrm>
          <a:prstGeom prst="rect">
            <a:avLst/>
          </a:prstGeom>
          <a:noFill/>
          <a:ln>
            <a:solidFill>
              <a:srgbClr val="D6E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C192BBED-8207-8835-D87E-95E78FB58623}"/>
              </a:ext>
            </a:extLst>
          </p:cNvPr>
          <p:cNvSpPr/>
          <p:nvPr/>
        </p:nvSpPr>
        <p:spPr>
          <a:xfrm>
            <a:off x="228599" y="1498754"/>
            <a:ext cx="1693287" cy="915510"/>
          </a:xfrm>
          <a:prstGeom prst="rect">
            <a:avLst/>
          </a:prstGeom>
          <a:noFill/>
          <a:ln>
            <a:solidFill>
              <a:srgbClr val="D6E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2C39ED24-0E55-D890-2F37-A3FCD344CACA}"/>
              </a:ext>
            </a:extLst>
          </p:cNvPr>
          <p:cNvSpPr/>
          <p:nvPr/>
        </p:nvSpPr>
        <p:spPr>
          <a:xfrm>
            <a:off x="212962" y="5112095"/>
            <a:ext cx="1803004" cy="915510"/>
          </a:xfrm>
          <a:prstGeom prst="rect">
            <a:avLst/>
          </a:prstGeom>
          <a:noFill/>
          <a:ln>
            <a:solidFill>
              <a:srgbClr val="D6E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20988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8;g2082d3e9655_0_34">
            <a:extLst>
              <a:ext uri="{FF2B5EF4-FFF2-40B4-BE49-F238E27FC236}">
                <a16:creationId xmlns:a16="http://schemas.microsoft.com/office/drawing/2014/main" id="{2B64EDA9-FD45-36F4-C3DD-F39FD88D1D42}"/>
              </a:ext>
            </a:extLst>
          </p:cNvPr>
          <p:cNvSpPr txBox="1">
            <a:spLocks/>
          </p:cNvSpPr>
          <p:nvPr/>
        </p:nvSpPr>
        <p:spPr>
          <a:xfrm>
            <a:off x="-32465" y="731985"/>
            <a:ext cx="9144000" cy="460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b="1" dirty="0">
                <a:solidFill>
                  <a:srgbClr val="152139"/>
                </a:solidFill>
              </a:rPr>
              <a:t>GRAZIE DELL’ATTENZIONE</a:t>
            </a:r>
          </a:p>
        </p:txBody>
      </p:sp>
      <p:sp>
        <p:nvSpPr>
          <p:cNvPr id="179" name="Google Shape;179;g2082d3e9655_0_171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31</a:t>
            </a:fld>
            <a:endParaRPr/>
          </a:p>
        </p:txBody>
      </p:sp>
      <p:sp>
        <p:nvSpPr>
          <p:cNvPr id="180" name="Google Shape;180;g2082d3e9655_0_171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cxnSp>
        <p:nvCxnSpPr>
          <p:cNvPr id="182" name="Google Shape;182;g2082d3e9655_0_171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Immagine 2">
            <a:extLst>
              <a:ext uri="{FF2B5EF4-FFF2-40B4-BE49-F238E27FC236}">
                <a16:creationId xmlns:a16="http://schemas.microsoft.com/office/drawing/2014/main" id="{DE709004-CDCA-F4FF-9670-FDA3B2D9FD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683" t="30886" r="-2050" b="24726"/>
          <a:stretch/>
        </p:blipFill>
        <p:spPr>
          <a:xfrm>
            <a:off x="0" y="1540529"/>
            <a:ext cx="9322139" cy="455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20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"/>
          <p:cNvSpPr txBox="1">
            <a:spLocks noGrp="1"/>
          </p:cNvSpPr>
          <p:nvPr>
            <p:ph type="title"/>
          </p:nvPr>
        </p:nvSpPr>
        <p:spPr>
          <a:xfrm>
            <a:off x="-20890" y="731985"/>
            <a:ext cx="9144000" cy="460500"/>
          </a:xfrm>
          <a:prstGeom prst="rect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it-IT" dirty="0">
                <a:solidFill>
                  <a:schemeClr val="tx1"/>
                </a:solidFill>
                <a:highlight>
                  <a:schemeClr val="lt1"/>
                </a:highlight>
              </a:rPr>
              <a:t>Introduzione</a:t>
            </a:r>
            <a:r>
              <a:rPr lang="it-IT" dirty="0"/>
              <a:t> – </a:t>
            </a:r>
            <a:r>
              <a:rPr lang="it-IT" dirty="0">
                <a:solidFill>
                  <a:srgbClr val="D6E933"/>
                </a:solidFill>
              </a:rPr>
              <a:t>Linea temporale</a:t>
            </a:r>
            <a:endParaRPr sz="1800" dirty="0">
              <a:solidFill>
                <a:srgbClr val="D6E933"/>
              </a:solidFill>
            </a:endParaRPr>
          </a:p>
        </p:txBody>
      </p:sp>
      <p:sp>
        <p:nvSpPr>
          <p:cNvPr id="44" name="Google Shape;44;p2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676"/>
          </a:xfrm>
          <a:prstGeom prst="rect">
            <a:avLst/>
          </a:prstGeom>
          <a:solidFill>
            <a:srgbClr val="B4E402">
              <a:alpha val="8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–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sp>
        <p:nvSpPr>
          <p:cNvPr id="45" name="Google Shape;45;p2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676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CCE40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9F69910-9FB1-809B-123E-B244CA4B13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269" b="8776"/>
          <a:stretch/>
        </p:blipFill>
        <p:spPr>
          <a:xfrm>
            <a:off x="1588778" y="1353283"/>
            <a:ext cx="5766022" cy="4831243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EE5005AA-74A4-FB14-C05A-00F620C9D923}"/>
              </a:ext>
            </a:extLst>
          </p:cNvPr>
          <p:cNvSpPr txBox="1"/>
          <p:nvPr/>
        </p:nvSpPr>
        <p:spPr>
          <a:xfrm>
            <a:off x="1392052" y="2065013"/>
            <a:ext cx="154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/>
              <a:t>1220 - 1240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6F55235-B31E-AF19-93D7-ABEFB0543B1B}"/>
              </a:ext>
            </a:extLst>
          </p:cNvPr>
          <p:cNvSpPr txBox="1"/>
          <p:nvPr/>
        </p:nvSpPr>
        <p:spPr>
          <a:xfrm>
            <a:off x="4281289" y="2065013"/>
            <a:ext cx="1021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/>
              <a:t>1741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3464E9C-FA7D-13EA-2B89-2B0047FFE958}"/>
              </a:ext>
            </a:extLst>
          </p:cNvPr>
          <p:cNvSpPr txBox="1"/>
          <p:nvPr/>
        </p:nvSpPr>
        <p:spPr>
          <a:xfrm>
            <a:off x="2194336" y="5122942"/>
            <a:ext cx="743712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/>
              <a:t>1300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6363F6F-1A81-7168-E397-2619CEFF3019}"/>
              </a:ext>
            </a:extLst>
          </p:cNvPr>
          <p:cNvSpPr txBox="1"/>
          <p:nvPr/>
        </p:nvSpPr>
        <p:spPr>
          <a:xfrm>
            <a:off x="6420664" y="5093016"/>
            <a:ext cx="692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/>
              <a:t>2016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E99A521-7A96-671B-1AC8-D7C38880375D}"/>
              </a:ext>
            </a:extLst>
          </p:cNvPr>
          <p:cNvSpPr txBox="1"/>
          <p:nvPr/>
        </p:nvSpPr>
        <p:spPr>
          <a:xfrm>
            <a:off x="6747137" y="2065013"/>
            <a:ext cx="692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/>
              <a:t>2023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E978BBD5-F067-E82B-4D03-415C6A4D98E6}"/>
              </a:ext>
            </a:extLst>
          </p:cNvPr>
          <p:cNvSpPr/>
          <p:nvPr/>
        </p:nvSpPr>
        <p:spPr>
          <a:xfrm>
            <a:off x="6535624" y="962235"/>
            <a:ext cx="1004811" cy="10858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Elemento grafico 6" descr="Badge Punto interrogativo con riempimento a tinta unita">
            <a:extLst>
              <a:ext uri="{FF2B5EF4-FFF2-40B4-BE49-F238E27FC236}">
                <a16:creationId xmlns:a16="http://schemas.microsoft.com/office/drawing/2014/main" id="{87DB2F54-D3AE-6272-AC25-300D9A5D2F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91330" y="1302234"/>
            <a:ext cx="813829" cy="81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524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E49031FC-4ECA-B107-2698-20258094C0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1"/>
          <a:stretch/>
        </p:blipFill>
        <p:spPr>
          <a:xfrm>
            <a:off x="431800" y="1293876"/>
            <a:ext cx="8280400" cy="4270248"/>
          </a:xfrm>
          <a:prstGeom prst="rect">
            <a:avLst/>
          </a:prstGeom>
        </p:spPr>
      </p:pic>
      <p:sp>
        <p:nvSpPr>
          <p:cNvPr id="43" name="Google Shape;43;p2"/>
          <p:cNvSpPr txBox="1">
            <a:spLocks noGrp="1"/>
          </p:cNvSpPr>
          <p:nvPr>
            <p:ph type="title"/>
          </p:nvPr>
        </p:nvSpPr>
        <p:spPr>
          <a:xfrm>
            <a:off x="-20890" y="731985"/>
            <a:ext cx="9144000" cy="460500"/>
          </a:xfrm>
          <a:prstGeom prst="rect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it-IT" dirty="0">
                <a:solidFill>
                  <a:schemeClr val="tx1"/>
                </a:solidFill>
                <a:highlight>
                  <a:schemeClr val="lt1"/>
                </a:highlight>
              </a:rPr>
              <a:t>Introduzione</a:t>
            </a:r>
            <a:r>
              <a:rPr lang="it-IT" dirty="0"/>
              <a:t> – </a:t>
            </a:r>
            <a:r>
              <a:rPr lang="it-IT" dirty="0">
                <a:solidFill>
                  <a:srgbClr val="D6E933"/>
                </a:solidFill>
              </a:rPr>
              <a:t>Processo di ricerca</a:t>
            </a:r>
            <a:endParaRPr sz="1800" dirty="0">
              <a:solidFill>
                <a:srgbClr val="D6E933"/>
              </a:solidFill>
            </a:endParaRPr>
          </a:p>
        </p:txBody>
      </p:sp>
      <p:sp>
        <p:nvSpPr>
          <p:cNvPr id="44" name="Google Shape;44;p2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676"/>
          </a:xfrm>
          <a:prstGeom prst="rect">
            <a:avLst/>
          </a:prstGeom>
          <a:solidFill>
            <a:srgbClr val="B4E402">
              <a:alpha val="84705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–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sp>
        <p:nvSpPr>
          <p:cNvPr id="45" name="Google Shape;45;p2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676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CCE40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0921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7885B7C2-3021-9C11-1859-B2F70638B3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62" y="1336445"/>
            <a:ext cx="8351520" cy="4270248"/>
          </a:xfrm>
          <a:prstGeom prst="rect">
            <a:avLst/>
          </a:prstGeom>
        </p:spPr>
      </p:pic>
      <p:sp>
        <p:nvSpPr>
          <p:cNvPr id="53" name="Google Shape;53;g2082d3e9655_0_5"/>
          <p:cNvSpPr txBox="1">
            <a:spLocks noGrp="1"/>
          </p:cNvSpPr>
          <p:nvPr>
            <p:ph type="title"/>
          </p:nvPr>
        </p:nvSpPr>
        <p:spPr>
          <a:xfrm>
            <a:off x="-20900" y="731975"/>
            <a:ext cx="9684600" cy="460500"/>
          </a:xfrm>
          <a:prstGeom prst="rect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it-IT" dirty="0">
                <a:solidFill>
                  <a:schemeClr val="tx1"/>
                </a:solidFill>
              </a:rPr>
              <a:t>Introduzione</a:t>
            </a:r>
            <a:r>
              <a:rPr lang="it-IT" b="1" dirty="0">
                <a:solidFill>
                  <a:srgbClr val="CCE402"/>
                </a:solidFill>
              </a:rPr>
              <a:t> </a:t>
            </a:r>
            <a:r>
              <a:rPr lang="it-IT" dirty="0"/>
              <a:t>– </a:t>
            </a:r>
            <a:r>
              <a:rPr lang="it-IT" dirty="0">
                <a:solidFill>
                  <a:srgbClr val="D6E933"/>
                </a:solidFill>
              </a:rPr>
              <a:t>Campagna di rilievo</a:t>
            </a:r>
            <a:endParaRPr sz="1800" dirty="0">
              <a:solidFill>
                <a:srgbClr val="D6E933"/>
              </a:solidFill>
            </a:endParaRPr>
          </a:p>
        </p:txBody>
      </p:sp>
      <p:sp>
        <p:nvSpPr>
          <p:cNvPr id="54" name="Google Shape;54;g2082d3e9655_0_5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sp>
        <p:nvSpPr>
          <p:cNvPr id="55" name="Google Shape;55;g2082d3e9655_0_5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CCE40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  <p:sp>
        <p:nvSpPr>
          <p:cNvPr id="60" name="Google Shape;60;g2082d3e9655_0_5"/>
          <p:cNvSpPr txBox="1"/>
          <p:nvPr/>
        </p:nvSpPr>
        <p:spPr>
          <a:xfrm>
            <a:off x="502925" y="4684395"/>
            <a:ext cx="41802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Strumentazione:</a:t>
            </a:r>
            <a:endParaRPr b="1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-</a:t>
            </a:r>
            <a:r>
              <a:rPr lang="it-IT" sz="1200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Cam</a:t>
            </a:r>
            <a:r>
              <a:rPr lang="it-IT" sz="12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/2 Focus 70S (unità laser scanner)</a:t>
            </a:r>
            <a:endParaRPr sz="12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-70+F </a:t>
            </a:r>
            <a:r>
              <a:rPr lang="it-IT" sz="1200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Imager</a:t>
            </a:r>
            <a:r>
              <a:rPr lang="it-IT" sz="12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5016 (unità laser scanner)</a:t>
            </a:r>
            <a:endParaRPr sz="12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-Fujifilm GFX-50 con risoluzione 50 </a:t>
            </a:r>
            <a:r>
              <a:rPr lang="it-IT" sz="1200" dirty="0" err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Mpx</a:t>
            </a:r>
            <a:r>
              <a:rPr lang="it-IT" sz="12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(fotocamera)</a:t>
            </a:r>
            <a:endParaRPr sz="12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1" name="Google Shape;61;g2082d3e9655_0_5"/>
          <p:cNvSpPr txBox="1"/>
          <p:nvPr/>
        </p:nvSpPr>
        <p:spPr>
          <a:xfrm>
            <a:off x="4931773" y="4674836"/>
            <a:ext cx="3919943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Raccolta dati:</a:t>
            </a:r>
            <a:endParaRPr b="1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-</a:t>
            </a:r>
            <a:r>
              <a:rPr lang="it-IT" sz="1200" b="1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155 scansioni</a:t>
            </a:r>
            <a:r>
              <a:rPr lang="it-IT" sz="12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, 67 con scatto fotografico (67,4 GB)</a:t>
            </a:r>
            <a:endParaRPr sz="12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-</a:t>
            </a:r>
            <a:r>
              <a:rPr lang="it-IT" sz="1200" b="1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1559 riprese fotogrammetriche </a:t>
            </a:r>
            <a:r>
              <a:rPr lang="it-IT" sz="1200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(42,9 GB)</a:t>
            </a:r>
            <a:endParaRPr sz="12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082d3e9655_0_25"/>
          <p:cNvSpPr txBox="1">
            <a:spLocks noGrp="1"/>
          </p:cNvSpPr>
          <p:nvPr>
            <p:ph type="body" idx="1"/>
          </p:nvPr>
        </p:nvSpPr>
        <p:spPr>
          <a:xfrm>
            <a:off x="143996" y="1773250"/>
            <a:ext cx="4452600" cy="4084375"/>
          </a:xfrm>
          <a:prstGeom prst="rect">
            <a:avLst/>
          </a:prstGeom>
          <a:ln w="38100" cap="flat" cmpd="sng">
            <a:solidFill>
              <a:srgbClr val="CCE40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1800" dirty="0"/>
              <a:t>Un </a:t>
            </a:r>
            <a:r>
              <a:rPr lang="it-IT" sz="1800" b="1" dirty="0"/>
              <a:t>gemello digitale </a:t>
            </a:r>
            <a:r>
              <a:rPr lang="it-IT" sz="1800" dirty="0"/>
              <a:t>è un modello virtuale progettato per riflettere in modo preciso un oggetto fisico.</a:t>
            </a:r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1800" dirty="0"/>
              <a:t>-</a:t>
            </a:r>
            <a:r>
              <a:rPr lang="it-IT" sz="1800" b="1" dirty="0"/>
              <a:t>fruizione nel tempo</a:t>
            </a:r>
            <a:endParaRPr sz="1800" b="1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1800" dirty="0"/>
              <a:t>-</a:t>
            </a:r>
            <a:r>
              <a:rPr lang="it-IT" sz="1800" b="1" dirty="0"/>
              <a:t>accesso ai dati da qualsiasi luogo</a:t>
            </a:r>
            <a:endParaRPr sz="1800" b="1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1800" dirty="0"/>
              <a:t>-conservazione </a:t>
            </a:r>
            <a:r>
              <a:rPr lang="it-IT" sz="1800" b="1" dirty="0"/>
              <a:t>dell’identità originaria</a:t>
            </a:r>
            <a:endParaRPr sz="1800" b="1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1800" dirty="0"/>
              <a:t>-</a:t>
            </a:r>
            <a:r>
              <a:rPr lang="it-IT" sz="1800" b="1" dirty="0"/>
              <a:t>promozione e valorizzazione</a:t>
            </a:r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1800" dirty="0"/>
              <a:t>-</a:t>
            </a:r>
            <a:r>
              <a:rPr lang="it-IT" sz="1800" b="1" dirty="0"/>
              <a:t>comprensione</a:t>
            </a:r>
            <a:r>
              <a:rPr lang="it-IT" sz="1800" dirty="0"/>
              <a:t> di fenomeni complessi</a:t>
            </a:r>
            <a:endParaRPr sz="1800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1800" dirty="0"/>
              <a:t>-potente </a:t>
            </a:r>
            <a:r>
              <a:rPr lang="it-IT" sz="1800" b="1" dirty="0"/>
              <a:t>strumento di studio e ricerca</a:t>
            </a:r>
            <a:endParaRPr sz="1800" b="1" dirty="0"/>
          </a:p>
          <a:p>
            <a:pPr marL="0" lvl="0" indent="0" algn="just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1800" dirty="0"/>
              <a:t>-</a:t>
            </a:r>
            <a:r>
              <a:rPr lang="it-IT" sz="1800" b="1" dirty="0"/>
              <a:t>dialogo</a:t>
            </a:r>
            <a:r>
              <a:rPr lang="it-IT" sz="1800" dirty="0"/>
              <a:t> </a:t>
            </a:r>
            <a:r>
              <a:rPr lang="it-IT" sz="1800" b="1" dirty="0"/>
              <a:t>e condivisione</a:t>
            </a:r>
            <a:endParaRPr sz="1800" dirty="0"/>
          </a:p>
        </p:txBody>
      </p:sp>
      <p:sp>
        <p:nvSpPr>
          <p:cNvPr id="68" name="Google Shape;68;g2082d3e9655_0_25"/>
          <p:cNvSpPr txBox="1">
            <a:spLocks noGrp="1"/>
          </p:cNvSpPr>
          <p:nvPr>
            <p:ph type="title"/>
          </p:nvPr>
        </p:nvSpPr>
        <p:spPr>
          <a:xfrm>
            <a:off x="-20890" y="731985"/>
            <a:ext cx="9144000" cy="4605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tx1"/>
                </a:solidFill>
              </a:rPr>
              <a:t>Introduzione</a:t>
            </a:r>
            <a:r>
              <a:rPr lang="it-IT" dirty="0"/>
              <a:t> - </a:t>
            </a:r>
            <a:r>
              <a:rPr lang="it-IT" dirty="0">
                <a:solidFill>
                  <a:schemeClr val="tx1"/>
                </a:solidFill>
              </a:rPr>
              <a:t>Perché un </a:t>
            </a:r>
            <a:r>
              <a:rPr lang="it-IT" b="1" dirty="0">
                <a:solidFill>
                  <a:srgbClr val="D6E933"/>
                </a:solidFill>
                <a:highlight>
                  <a:schemeClr val="lt1"/>
                </a:highlight>
              </a:rPr>
              <a:t>Digital twin</a:t>
            </a:r>
            <a:r>
              <a:rPr lang="it-IT" dirty="0">
                <a:solidFill>
                  <a:schemeClr val="tx1"/>
                </a:solidFill>
              </a:rPr>
              <a:t>?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69" name="Google Shape;69;g2082d3e9655_0_25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7</a:t>
            </a:fld>
            <a:endParaRPr/>
          </a:p>
        </p:txBody>
      </p:sp>
      <p:pic>
        <p:nvPicPr>
          <p:cNvPr id="70" name="Google Shape;70;g2082d3e9655_0_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6596" y="1421075"/>
            <a:ext cx="4608129" cy="46586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g2082d3e9655_0_25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cxnSp>
        <p:nvCxnSpPr>
          <p:cNvPr id="72" name="Google Shape;72;g2082d3e9655_0_25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8;g2082d3e9655_0_34">
            <a:extLst>
              <a:ext uri="{FF2B5EF4-FFF2-40B4-BE49-F238E27FC236}">
                <a16:creationId xmlns:a16="http://schemas.microsoft.com/office/drawing/2014/main" id="{2B64EDA9-FD45-36F4-C3DD-F39FD88D1D42}"/>
              </a:ext>
            </a:extLst>
          </p:cNvPr>
          <p:cNvSpPr txBox="1">
            <a:spLocks/>
          </p:cNvSpPr>
          <p:nvPr/>
        </p:nvSpPr>
        <p:spPr>
          <a:xfrm>
            <a:off x="-20890" y="731985"/>
            <a:ext cx="9144000" cy="4605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4000" tIns="36000" rIns="360000" bIns="360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it-IT" b="1">
                <a:solidFill>
                  <a:srgbClr val="CCE402"/>
                </a:solidFill>
              </a:rPr>
              <a:t>Scopo</a:t>
            </a:r>
            <a:r>
              <a:rPr lang="it-IT">
                <a:solidFill>
                  <a:srgbClr val="CCE402"/>
                </a:solidFill>
              </a:rPr>
              <a:t> </a:t>
            </a:r>
            <a:r>
              <a:rPr lang="it-IT"/>
              <a:t>del progetto</a:t>
            </a:r>
            <a:endParaRPr lang="it-IT" dirty="0"/>
          </a:p>
        </p:txBody>
      </p:sp>
      <p:sp>
        <p:nvSpPr>
          <p:cNvPr id="179" name="Google Shape;179;g2082d3e9655_0_171"/>
          <p:cNvSpPr txBox="1">
            <a:spLocks noGrp="1"/>
          </p:cNvSpPr>
          <p:nvPr>
            <p:ph type="sldNum" idx="12"/>
          </p:nvPr>
        </p:nvSpPr>
        <p:spPr>
          <a:xfrm>
            <a:off x="6912000" y="6345324"/>
            <a:ext cx="442800" cy="458700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  <p:sp>
        <p:nvSpPr>
          <p:cNvPr id="180" name="Google Shape;180;g2082d3e9655_0_171"/>
          <p:cNvSpPr txBox="1">
            <a:spLocks noGrp="1"/>
          </p:cNvSpPr>
          <p:nvPr>
            <p:ph type="ftr" idx="11"/>
          </p:nvPr>
        </p:nvSpPr>
        <p:spPr>
          <a:xfrm>
            <a:off x="72000" y="6345324"/>
            <a:ext cx="6768000" cy="458700"/>
          </a:xfrm>
          <a:prstGeom prst="rect">
            <a:avLst/>
          </a:prstGeom>
          <a:solidFill>
            <a:srgbClr val="B4E402">
              <a:alpha val="8471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cxnSp>
        <p:nvCxnSpPr>
          <p:cNvPr id="182" name="Google Shape;182;g2082d3e9655_0_171"/>
          <p:cNvCxnSpPr/>
          <p:nvPr/>
        </p:nvCxnSpPr>
        <p:spPr>
          <a:xfrm>
            <a:off x="-10425" y="1285550"/>
            <a:ext cx="9165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8816D92-430C-793F-87E8-F1A938B1D220}"/>
              </a:ext>
            </a:extLst>
          </p:cNvPr>
          <p:cNvSpPr txBox="1"/>
          <p:nvPr/>
        </p:nvSpPr>
        <p:spPr>
          <a:xfrm>
            <a:off x="228600" y="1719753"/>
            <a:ext cx="1693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2060"/>
                </a:solidFill>
              </a:rPr>
              <a:t>ARRICCHIMENTO</a:t>
            </a:r>
          </a:p>
          <a:p>
            <a:pPr algn="ctr"/>
            <a:r>
              <a:rPr lang="it-IT" dirty="0">
                <a:solidFill>
                  <a:srgbClr val="002060"/>
                </a:solidFill>
              </a:rPr>
              <a:t>DEL DATO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4A725C5-EEAF-9BD3-FD11-E42D44367C03}"/>
              </a:ext>
            </a:extLst>
          </p:cNvPr>
          <p:cNvSpPr txBox="1"/>
          <p:nvPr/>
        </p:nvSpPr>
        <p:spPr>
          <a:xfrm>
            <a:off x="7222114" y="1677834"/>
            <a:ext cx="1662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D6E933"/>
                </a:solidFill>
              </a:rPr>
              <a:t>RETE</a:t>
            </a:r>
            <a:r>
              <a:rPr lang="it-IT" dirty="0">
                <a:solidFill>
                  <a:srgbClr val="002060"/>
                </a:solidFill>
              </a:rPr>
              <a:t> COME CONDIVISIONE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6B9434E-E112-1E3E-4D7E-AB7501498C2B}"/>
              </a:ext>
            </a:extLst>
          </p:cNvPr>
          <p:cNvSpPr txBox="1"/>
          <p:nvPr/>
        </p:nvSpPr>
        <p:spPr>
          <a:xfrm>
            <a:off x="173634" y="5317339"/>
            <a:ext cx="1881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2060"/>
                </a:solidFill>
              </a:rPr>
              <a:t>PROMUOVERE L’APPRENDIMENTO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1974063-A855-F53E-A679-1759365080D4}"/>
              </a:ext>
            </a:extLst>
          </p:cNvPr>
          <p:cNvSpPr txBox="1"/>
          <p:nvPr/>
        </p:nvSpPr>
        <p:spPr>
          <a:xfrm>
            <a:off x="7205275" y="5200518"/>
            <a:ext cx="17678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2060"/>
                </a:solidFill>
              </a:rPr>
              <a:t>DISSEMINAZIONE DEL PATRIMONIO</a:t>
            </a:r>
          </a:p>
          <a:p>
            <a:pPr algn="ctr"/>
            <a:r>
              <a:rPr lang="it-IT" dirty="0">
                <a:solidFill>
                  <a:srgbClr val="002060"/>
                </a:solidFill>
              </a:rPr>
              <a:t>CULTURALE 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E9CF35A2-A628-C2DD-FC23-B690AEB281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695" t="7146" r="17143" b="2052"/>
          <a:stretch/>
        </p:blipFill>
        <p:spPr>
          <a:xfrm>
            <a:off x="2015966" y="1472176"/>
            <a:ext cx="4876800" cy="4804373"/>
          </a:xfrm>
          <a:prstGeom prst="rect">
            <a:avLst/>
          </a:prstGeom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11878D80-3903-0B16-67BC-D02D021DBA40}"/>
              </a:ext>
            </a:extLst>
          </p:cNvPr>
          <p:cNvSpPr/>
          <p:nvPr/>
        </p:nvSpPr>
        <p:spPr>
          <a:xfrm>
            <a:off x="7222113" y="1472177"/>
            <a:ext cx="1693287" cy="915510"/>
          </a:xfrm>
          <a:prstGeom prst="rect">
            <a:avLst/>
          </a:prstGeom>
          <a:noFill/>
          <a:ln>
            <a:solidFill>
              <a:srgbClr val="D6E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DE0C7461-C1D5-440B-C66E-EA3B9E5F0B79}"/>
              </a:ext>
            </a:extLst>
          </p:cNvPr>
          <p:cNvSpPr/>
          <p:nvPr/>
        </p:nvSpPr>
        <p:spPr>
          <a:xfrm>
            <a:off x="7222113" y="5090759"/>
            <a:ext cx="1693287" cy="915510"/>
          </a:xfrm>
          <a:prstGeom prst="rect">
            <a:avLst/>
          </a:prstGeom>
          <a:noFill/>
          <a:ln>
            <a:solidFill>
              <a:srgbClr val="D6E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C192BBED-8207-8835-D87E-95E78FB58623}"/>
              </a:ext>
            </a:extLst>
          </p:cNvPr>
          <p:cNvSpPr/>
          <p:nvPr/>
        </p:nvSpPr>
        <p:spPr>
          <a:xfrm>
            <a:off x="228599" y="1498754"/>
            <a:ext cx="1693287" cy="915510"/>
          </a:xfrm>
          <a:prstGeom prst="rect">
            <a:avLst/>
          </a:prstGeom>
          <a:noFill/>
          <a:ln>
            <a:solidFill>
              <a:srgbClr val="D6E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2C39ED24-0E55-D890-2F37-A3FCD344CACA}"/>
              </a:ext>
            </a:extLst>
          </p:cNvPr>
          <p:cNvSpPr/>
          <p:nvPr/>
        </p:nvSpPr>
        <p:spPr>
          <a:xfrm>
            <a:off x="212962" y="5112095"/>
            <a:ext cx="1803004" cy="915510"/>
          </a:xfrm>
          <a:prstGeom prst="rect">
            <a:avLst/>
          </a:prstGeom>
          <a:noFill/>
          <a:ln>
            <a:solidFill>
              <a:srgbClr val="D6E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4134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2139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082d3e9655_0_54"/>
          <p:cNvSpPr txBox="1">
            <a:spLocks noGrp="1"/>
          </p:cNvSpPr>
          <p:nvPr>
            <p:ph type="sldNum" idx="4294967295"/>
          </p:nvPr>
        </p:nvSpPr>
        <p:spPr>
          <a:xfrm>
            <a:off x="8701088" y="6345238"/>
            <a:ext cx="442912" cy="458787"/>
          </a:xfrm>
          <a:prstGeom prst="rect">
            <a:avLst/>
          </a:prstGeom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  <p:sp>
        <p:nvSpPr>
          <p:cNvPr id="94" name="Google Shape;94;g2082d3e9655_0_54"/>
          <p:cNvSpPr txBox="1">
            <a:spLocks noGrp="1"/>
          </p:cNvSpPr>
          <p:nvPr>
            <p:ph type="ftr" idx="4294967295"/>
          </p:nvPr>
        </p:nvSpPr>
        <p:spPr>
          <a:xfrm>
            <a:off x="0" y="6345238"/>
            <a:ext cx="6769100" cy="458787"/>
          </a:xfrm>
          <a:prstGeom prst="rect">
            <a:avLst/>
          </a:prstGeom>
          <a:solidFill>
            <a:srgbClr val="B4E40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Sofia Sapucci //Università degli Studi di Firenze - DIDA LXR //Borsisti Day 2023 // 27/02/2023 </a:t>
            </a:r>
            <a:endParaRPr i="1" dirty="0">
              <a:solidFill>
                <a:srgbClr val="FF0000"/>
              </a:solidFill>
            </a:endParaRPr>
          </a:p>
        </p:txBody>
      </p:sp>
      <p:pic>
        <p:nvPicPr>
          <p:cNvPr id="3" name="Immagine 2" descr="Immagine che contiene interni, edificio, colonnato&#10;&#10;Descrizione generata automaticamente">
            <a:extLst>
              <a:ext uri="{FF2B5EF4-FFF2-40B4-BE49-F238E27FC236}">
                <a16:creationId xmlns:a16="http://schemas.microsoft.com/office/drawing/2014/main" id="{A98D85A3-9366-564C-456E-1E76C6CC6D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5123" y="1288423"/>
            <a:ext cx="5117421" cy="2840691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6AD8659-412E-8C50-E4CB-AE27276C5122}"/>
              </a:ext>
            </a:extLst>
          </p:cNvPr>
          <p:cNvSpPr txBox="1"/>
          <p:nvPr/>
        </p:nvSpPr>
        <p:spPr>
          <a:xfrm>
            <a:off x="508000" y="2029921"/>
            <a:ext cx="32260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D6E933"/>
                </a:solidFill>
              </a:rPr>
              <a:t>VISITA VIRTUALE IMMERSIVA (IVR)</a:t>
            </a:r>
          </a:p>
          <a:p>
            <a:endParaRPr lang="it-IT" dirty="0"/>
          </a:p>
        </p:txBody>
      </p:sp>
      <p:pic>
        <p:nvPicPr>
          <p:cNvPr id="15" name="Immagine 14" descr="Immagine che contiene persona, uomo, scuro, braccio&#10;&#10;Descrizione generata automaticamente">
            <a:extLst>
              <a:ext uri="{FF2B5EF4-FFF2-40B4-BE49-F238E27FC236}">
                <a16:creationId xmlns:a16="http://schemas.microsoft.com/office/drawing/2014/main" id="{8071F01A-30E8-9CBA-B164-67924C48EB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789" y="3199472"/>
            <a:ext cx="2651761" cy="2891447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D040B7B-2475-E7B9-ECE1-A86C816951D0}"/>
              </a:ext>
            </a:extLst>
          </p:cNvPr>
          <p:cNvSpPr txBox="1"/>
          <p:nvPr/>
        </p:nvSpPr>
        <p:spPr>
          <a:xfrm>
            <a:off x="5616842" y="4300858"/>
            <a:ext cx="4350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effectLst/>
                <a:latin typeface="+mj-lt"/>
              </a:rPr>
              <a:t>Y. Ricci</a:t>
            </a:r>
            <a:r>
              <a:rPr lang="en-US" sz="900" b="1" i="1" dirty="0">
                <a:solidFill>
                  <a:schemeClr val="bg1"/>
                </a:solidFill>
                <a:effectLst/>
                <a:latin typeface="+mj-lt"/>
              </a:rPr>
              <a:t>, Istanbul Cistern - Medusa's Heads in Virtual Reality</a:t>
            </a:r>
            <a:endParaRPr lang="en-US" sz="900" b="1" i="0" dirty="0">
              <a:solidFill>
                <a:schemeClr val="bg1"/>
              </a:solidFill>
              <a:effectLst/>
              <a:latin typeface="+mj-lt"/>
            </a:endParaRPr>
          </a:p>
          <a:p>
            <a:endParaRPr lang="it-I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944174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3024</TotalTime>
  <Words>1311</Words>
  <Application>Microsoft Office PowerPoint</Application>
  <PresentationFormat>Presentazione su schermo (4:3)</PresentationFormat>
  <Paragraphs>214</Paragraphs>
  <Slides>31</Slides>
  <Notes>31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31</vt:i4>
      </vt:variant>
    </vt:vector>
  </HeadingPairs>
  <TitlesOfParts>
    <vt:vector size="37" baseType="lpstr">
      <vt:lpstr>Quattrocento Sans</vt:lpstr>
      <vt:lpstr>Rockwell</vt:lpstr>
      <vt:lpstr>Calibri</vt:lpstr>
      <vt:lpstr>Arial</vt:lpstr>
      <vt:lpstr>Tahoma</vt:lpstr>
      <vt:lpstr>1_Tema di Office</vt:lpstr>
      <vt:lpstr>Tecnologie digitali come nuove opportunità di valorizzazione di spazi negletti. La chiesa di San Domenico</vt:lpstr>
      <vt:lpstr>TECNOLOGIE DIGITALI – NUOVE OPPORTUNITÀ PER I BENI CULTURALI?</vt:lpstr>
      <vt:lpstr>Introduzione – Localizzazione geografica</vt:lpstr>
      <vt:lpstr>Introduzione – Linea temporale</vt:lpstr>
      <vt:lpstr>Introduzione – Processo di ricerca</vt:lpstr>
      <vt:lpstr>Introduzione – Campagna di rilievo</vt:lpstr>
      <vt:lpstr>Introduzione - Perché un Digital twin?</vt:lpstr>
      <vt:lpstr>Presentazione standard di PowerPoint</vt:lpstr>
      <vt:lpstr>Presentazione standard di PowerPoint</vt:lpstr>
      <vt:lpstr>Processo di ricostruzione virtuale</vt:lpstr>
      <vt:lpstr>Operazione di misurazione virtuale</vt:lpstr>
      <vt:lpstr>Analisi e studio attraverso modelli 3D</vt:lpstr>
      <vt:lpstr>Analisi e studio attraverso modelli 3D</vt:lpstr>
      <vt:lpstr>Dal Digital twin all’ipotesi ricostruttiva</vt:lpstr>
      <vt:lpstr>Analisi di architetture coeve </vt:lpstr>
      <vt:lpstr>Rilievo dello stato attuale</vt:lpstr>
      <vt:lpstr>Rilievo dello stato di fatto</vt:lpstr>
      <vt:lpstr>Ipotesi ricostruttiva</vt:lpstr>
      <vt:lpstr>Dispositivi e motori grafici</vt:lpstr>
      <vt:lpstr>Divulgazione del bene – importanza della rete</vt:lpstr>
      <vt:lpstr>Sviluppi futuri</vt:lpstr>
      <vt:lpstr>Presentazione standard di PowerPoint</vt:lpstr>
      <vt:lpstr>Sperimentare la capacità inventiva dell’AI</vt:lpstr>
      <vt:lpstr>Gli affreschi di Allegretto Nuzi (XIV sec.)</vt:lpstr>
      <vt:lpstr>Gli affreschi di Allegretto Nuzi (XIV sec.)</vt:lpstr>
      <vt:lpstr>Gli affreschi di Allegretto Nuzi (XIV sec.)</vt:lpstr>
      <vt:lpstr>Cosa accomuna l’AI agli artisti del tempo?</vt:lpstr>
      <vt:lpstr>Applicare l’AI a dati artistici</vt:lpstr>
      <vt:lpstr>Principali modelli generativi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Tecnologie digitali come nuove opportunità di valorizzazione di spazi negletti. La chiesa di San Domenico</dc:title>
  <dc:creator>Presentation Magazine</dc:creator>
  <cp:lastModifiedBy>sofia sapucci</cp:lastModifiedBy>
  <cp:revision>34</cp:revision>
  <dcterms:modified xsi:type="dcterms:W3CDTF">2023-02-22T17:41:50Z</dcterms:modified>
</cp:coreProperties>
</file>