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DB5"/>
    <a:srgbClr val="FFE95C"/>
    <a:srgbClr val="F2FDF7"/>
    <a:srgbClr val="800040"/>
    <a:srgbClr val="FF0080"/>
    <a:srgbClr val="5D7E9D"/>
    <a:srgbClr val="19191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00A63C-9168-4A48-B3A8-D40428859A19}" v="97" dt="2023-02-24T16:05:30.4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28" autoAdjust="0"/>
    <p:restoredTop sz="94101" autoAdjust="0"/>
  </p:normalViewPr>
  <p:slideViewPr>
    <p:cSldViewPr snapToObjects="1">
      <p:cViewPr varScale="1">
        <p:scale>
          <a:sx n="69" d="100"/>
          <a:sy n="69" d="100"/>
        </p:scale>
        <p:origin x="1247" y="47"/>
      </p:cViewPr>
      <p:guideLst>
        <p:guide orient="horz" pos="4319"/>
        <p:guide orient="horz" pos="1584"/>
        <p:guide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  <a:endParaRPr lang="en-US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 dirty="0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 dirty="0"/>
              <a:t>Nome Cognome // Borsisti </a:t>
            </a:r>
            <a:r>
              <a:rPr lang="it-IT" dirty="0" err="1"/>
              <a:t>Day</a:t>
            </a:r>
            <a:r>
              <a:rPr lang="it-IT" dirty="0"/>
              <a:t> 2023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 dirty="0"/>
              <a:t>Nome Cognome // Evento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 dirty="0"/>
              <a:t>Nome Cognome // Evento // Luogo, 18/03/2020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64174A9-B463-0F4C-84C9-B64EEC5ED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Human-Centered Intelligence For Emotional State Recognition Through Cross-Modal Distillation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Gabriele </a:t>
            </a:r>
            <a:r>
              <a:rPr lang="en-US" dirty="0" err="1"/>
              <a:t>masciotti</a:t>
            </a:r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08A24F6-378F-4CFD-AB34-5CF117FFA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839" y="1412776"/>
            <a:ext cx="8520322" cy="4270707"/>
          </a:xfrm>
        </p:spPr>
        <p:txBody>
          <a:bodyPr/>
          <a:lstStyle/>
          <a:p>
            <a:pPr algn="just"/>
            <a:r>
              <a:rPr lang="it-IT" dirty="0"/>
              <a:t>Il </a:t>
            </a:r>
            <a:r>
              <a:rPr lang="it-IT" b="1" dirty="0">
                <a:solidFill>
                  <a:srgbClr val="FF0000"/>
                </a:solidFill>
              </a:rPr>
              <a:t>software CARLA</a:t>
            </a:r>
            <a:r>
              <a:rPr lang="it-IT" dirty="0"/>
              <a:t> è stato sviluppato per supportare l’implementazione, l’addestramento e la validazione dei sistemi di guida autonoma.</a:t>
            </a:r>
          </a:p>
          <a:p>
            <a:pPr algn="just"/>
            <a:r>
              <a:rPr lang="it-IT" dirty="0"/>
              <a:t>Simula un ambiente altamente realistico che emula paesi, città e autostrade del mondo reale e i veicoli e altri oggetti che occupano questi spazi di guida.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7C674F7-2D42-464B-A973-969E063C4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CARLA Simulator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729F6A6-6887-4173-B2B6-630675131BF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5634B1-AE7D-4AEB-8C2B-345A9978842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10</a:t>
            </a:fld>
            <a:endParaRPr lang="it-IT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856B9AC4-FAAA-4E3C-81C2-1A061C2336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" t="9163" r="52750" b="3783"/>
          <a:stretch/>
        </p:blipFill>
        <p:spPr>
          <a:xfrm>
            <a:off x="254435" y="3212976"/>
            <a:ext cx="4104456" cy="273630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AE0B7D2-F286-47B1-BFBB-CFFBA3985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719" y="3222352"/>
            <a:ext cx="4243713" cy="233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60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C18E1E9-AFDE-4222-985E-8B437F869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300" y="1459327"/>
            <a:ext cx="2428664" cy="458677"/>
          </a:xfrm>
        </p:spPr>
        <p:txBody>
          <a:bodyPr>
            <a:normAutofit fontScale="92500"/>
          </a:bodyPr>
          <a:lstStyle/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</a:rPr>
              <a:t>grazie per l’attenzione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38CF9CD-4B47-417C-8961-A3758823F8F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ADC393-3BB2-4246-B1EB-490CB0ECE84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11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CA0D33E-DD6E-44E7-A927-245FBCA32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3359" y="1907457"/>
            <a:ext cx="2428663" cy="3727999"/>
          </a:xfrm>
          <a:prstGeom prst="rect">
            <a:avLst/>
          </a:prstGeom>
        </p:spPr>
      </p:pic>
      <p:sp>
        <p:nvSpPr>
          <p:cNvPr id="8" name="Bolla: nuvola 7">
            <a:extLst>
              <a:ext uri="{FF2B5EF4-FFF2-40B4-BE49-F238E27FC236}">
                <a16:creationId xmlns:a16="http://schemas.microsoft.com/office/drawing/2014/main" id="{9D7C455D-309E-4DC7-BD1F-6C315BD19194}"/>
              </a:ext>
            </a:extLst>
          </p:cNvPr>
          <p:cNvSpPr/>
          <p:nvPr/>
        </p:nvSpPr>
        <p:spPr>
          <a:xfrm flipH="1">
            <a:off x="1547664" y="883263"/>
            <a:ext cx="2808312" cy="1764196"/>
          </a:xfrm>
          <a:prstGeom prst="cloudCallout">
            <a:avLst>
              <a:gd name="adj1" fmla="val -80999"/>
              <a:gd name="adj2" fmla="val 21374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69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46652"/>
          </a:xfrm>
        </p:spPr>
        <p:txBody>
          <a:bodyPr/>
          <a:lstStyle/>
          <a:p>
            <a:r>
              <a:rPr lang="it-IT" sz="2700" b="1" dirty="0"/>
              <a:t>Sistemi autonomi intelligenti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</a:t>
            </a:fld>
            <a:endParaRPr lang="it-IT"/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21EA7374-13FE-4D3C-A47A-0B6BB57789B0}"/>
              </a:ext>
            </a:extLst>
          </p:cNvPr>
          <p:cNvSpPr txBox="1">
            <a:spLocks/>
          </p:cNvSpPr>
          <p:nvPr/>
        </p:nvSpPr>
        <p:spPr>
          <a:xfrm>
            <a:off x="148322" y="1373699"/>
            <a:ext cx="8847356" cy="1290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it-IT" dirty="0"/>
              <a:t>Negli ultimi anni, la nostra società ha vissuto una vera e propria </a:t>
            </a:r>
            <a:r>
              <a:rPr lang="it-IT" b="1" dirty="0">
                <a:solidFill>
                  <a:srgbClr val="0070C0"/>
                </a:solidFill>
              </a:rPr>
              <a:t>rivoluzione tecnologica</a:t>
            </a:r>
            <a:r>
              <a:rPr lang="it-IT" dirty="0"/>
              <a:t> che continua a portare fondamentali cambiamenti nel nostro modo di vivere, soprattutto grazie alla crescente diffusione dei </a:t>
            </a:r>
            <a:r>
              <a:rPr lang="it-IT" b="1" dirty="0">
                <a:solidFill>
                  <a:srgbClr val="0070C0"/>
                </a:solidFill>
              </a:rPr>
              <a:t>sistemi semi-autonomi ed autonomi</a:t>
            </a:r>
            <a:r>
              <a:rPr lang="it-IT" dirty="0"/>
              <a:t>.</a:t>
            </a:r>
          </a:p>
        </p:txBody>
      </p:sp>
      <p:pic>
        <p:nvPicPr>
          <p:cNvPr id="9" name="Immagine 8" descr="Immagine che contiene persona, pannello di controllo&#10;&#10;Descrizione generata automaticamente">
            <a:extLst>
              <a:ext uri="{FF2B5EF4-FFF2-40B4-BE49-F238E27FC236}">
                <a16:creationId xmlns:a16="http://schemas.microsoft.com/office/drawing/2014/main" id="{6B0B23F0-C852-4B92-87C4-D2AE863F5A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47" y="2779870"/>
            <a:ext cx="4939235" cy="277832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Immagine 10" descr="Immagine che contiene trasporto, interni&#10;&#10;Descrizione generata automaticamente">
            <a:extLst>
              <a:ext uri="{FF2B5EF4-FFF2-40B4-BE49-F238E27FC236}">
                <a16:creationId xmlns:a16="http://schemas.microsoft.com/office/drawing/2014/main" id="{5AF3780F-1D47-4F51-B164-9CF88C4AF8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755" y="2779870"/>
            <a:ext cx="3739695" cy="280477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6910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97F329B-1317-4629-A8D8-D51521D6B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412" y="1793110"/>
            <a:ext cx="4980672" cy="1499693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Nello </a:t>
            </a:r>
            <a:r>
              <a:rPr lang="it-IT" b="1" dirty="0">
                <a:solidFill>
                  <a:srgbClr val="0070C0"/>
                </a:solidFill>
              </a:rPr>
              <a:t>Human In The Loop</a:t>
            </a:r>
            <a:r>
              <a:rPr lang="it-IT" dirty="0"/>
              <a:t> , l’essere umano è parte integrante del sistema e ne influenza decisamente il funzionamento e i risultati prodotti.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E5B8DE8-130A-4AC2-A605-709722079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Human In The Loop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68D194-D322-4416-B629-E5F76ED0E1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83D5D2D-C71C-4E29-994C-B3415BA4E2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3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F3B4E73-1C9B-415D-85ED-450146CB2A6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201592" y="2251786"/>
            <a:ext cx="3441505" cy="32993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14879AF9-EC68-4EC6-854B-D91CBC7913D3}"/>
              </a:ext>
            </a:extLst>
          </p:cNvPr>
          <p:cNvSpPr txBox="1">
            <a:spLocks/>
          </p:cNvSpPr>
          <p:nvPr/>
        </p:nvSpPr>
        <p:spPr>
          <a:xfrm>
            <a:off x="341530" y="1337069"/>
            <a:ext cx="8460940" cy="458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dirty="0"/>
              <a:t>L’intelligenza artificiale non può fare </a:t>
            </a:r>
            <a:r>
              <a:rPr lang="it-IT" b="1" dirty="0"/>
              <a:t>tutto</a:t>
            </a:r>
            <a:r>
              <a:rPr lang="it-IT" dirty="0"/>
              <a:t> da sola … ha bisogno di noi.</a:t>
            </a:r>
          </a:p>
          <a:p>
            <a:pPr fontAlgn="auto">
              <a:spcAft>
                <a:spcPts val="0"/>
              </a:spcAft>
            </a:pP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D6A6DAA-D57E-43BB-A3F7-D4F6BA452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19669"/>
            <a:ext cx="4368604" cy="291240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24770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51F3BA0-5AAD-43D4-B58E-858914DA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00550"/>
            <a:ext cx="8352000" cy="4270707"/>
          </a:xfrm>
        </p:spPr>
        <p:txBody>
          <a:bodyPr/>
          <a:lstStyle/>
          <a:p>
            <a:pPr algn="just"/>
            <a:r>
              <a:rPr lang="it-IT" dirty="0"/>
              <a:t>L’obiettivo del progetto europeo </a:t>
            </a:r>
            <a:r>
              <a:rPr lang="it-IT" dirty="0" err="1"/>
              <a:t>Teaching</a:t>
            </a:r>
            <a:r>
              <a:rPr lang="it-IT" dirty="0"/>
              <a:t> è quello di abbracciare il concetto di </a:t>
            </a:r>
            <a:r>
              <a:rPr lang="it-IT" b="1" dirty="0">
                <a:solidFill>
                  <a:srgbClr val="FFC000"/>
                </a:solidFill>
              </a:rPr>
              <a:t>Intelligenza Umanistica</a:t>
            </a:r>
            <a:r>
              <a:rPr lang="it-IT" dirty="0"/>
              <a:t>, dove le entità cibernetiche e biologiche cooperano in un reciproco potenziamento verso un traguardo condiviso.</a:t>
            </a:r>
          </a:p>
          <a:p>
            <a:pPr algn="just"/>
            <a:r>
              <a:rPr lang="it-IT" dirty="0"/>
              <a:t>La metodologia del progetto consiste nell’istanziare tecniche di intelligenza artificiale per la raccolta di </a:t>
            </a:r>
            <a:r>
              <a:rPr lang="it-IT" b="1" dirty="0">
                <a:solidFill>
                  <a:srgbClr val="FFC000"/>
                </a:solidFill>
              </a:rPr>
              <a:t>feedback umani</a:t>
            </a:r>
            <a:r>
              <a:rPr lang="it-IT" dirty="0"/>
              <a:t> e per la loro incorporazione nei modelli di apprendimento.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81B6BCA4-367E-4521-9A75-4FECDEC9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Progetto europeo H2020 </a:t>
            </a:r>
            <a:r>
              <a:rPr lang="it-IT" b="1" dirty="0" err="1"/>
              <a:t>Teaching</a:t>
            </a:r>
            <a:endParaRPr lang="it-IT" b="1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6AE952-8050-4F24-AADC-4E3537F15C4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244B224-5A3A-4DA8-AF3B-809F97F84E3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4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3A51552-4546-4E00-A260-C2C4577F394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696236" y="520766"/>
            <a:ext cx="1794600" cy="577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C31B9B9-99D9-437A-9982-BBC50F1F08D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96416" y="3716055"/>
            <a:ext cx="3551169" cy="2409960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275938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878C4AF-43EF-457A-AC1D-C98B49D61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45534"/>
            <a:ext cx="4428492" cy="4008955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Il riconoscimento dello </a:t>
            </a:r>
            <a:r>
              <a:rPr lang="it-IT" b="1" dirty="0">
                <a:solidFill>
                  <a:srgbClr val="00B050"/>
                </a:solidFill>
              </a:rPr>
              <a:t>stato psicofisico ed emotivo</a:t>
            </a:r>
            <a:r>
              <a:rPr lang="it-IT" dirty="0"/>
              <a:t> dell’utente costituisce un aspetto cruciale per la prospettiva "human-</a:t>
            </a:r>
            <a:r>
              <a:rPr lang="it-IT" dirty="0" err="1"/>
              <a:t>centered</a:t>
            </a:r>
            <a:r>
              <a:rPr lang="it-IT" dirty="0"/>
              <a:t> ".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7FE0678-1501-4ADD-886B-7BEF6489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Riconoscimento delle emozioni umane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F55148E-8C23-473A-A15A-E881DE5FBBA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06C9EB6-B04C-4032-8471-E726862822E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5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C37D76E-5727-4262-ABAF-5B3367D2E40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164083" y="1701720"/>
            <a:ext cx="3600000" cy="3454560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D681FBF-0F1E-4925-A1A2-B0CEFE5849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2888940"/>
            <a:ext cx="3784095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B9CA93C-C3EF-43D5-BCA6-98B60417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48" y="1293646"/>
            <a:ext cx="8136904" cy="4270707"/>
          </a:xfrm>
        </p:spPr>
        <p:txBody>
          <a:bodyPr/>
          <a:lstStyle/>
          <a:p>
            <a:pPr algn="just"/>
            <a:r>
              <a:rPr lang="it-IT" dirty="0"/>
              <a:t>Solitamente lo studio degli stati emotivi viene effettuato utilizzando dati forniti da numerosi </a:t>
            </a:r>
            <a:r>
              <a:rPr lang="it-IT" b="1" dirty="0">
                <a:solidFill>
                  <a:srgbClr val="FF3300"/>
                </a:solidFill>
              </a:rPr>
              <a:t>sensori indossabili ed ambientali</a:t>
            </a:r>
            <a:r>
              <a:rPr lang="it-IT" dirty="0"/>
              <a:t>, quali elettrocardiogramma (ECG), attività </a:t>
            </a:r>
            <a:r>
              <a:rPr lang="it-IT" dirty="0" err="1"/>
              <a:t>elettrodermica</a:t>
            </a:r>
            <a:r>
              <a:rPr lang="it-IT" dirty="0"/>
              <a:t> (EDA), segnali vocali, ecc.</a:t>
            </a:r>
          </a:p>
          <a:p>
            <a:pPr algn="just"/>
            <a:r>
              <a:rPr lang="it-IT" dirty="0"/>
              <a:t>Questo progetto sarà incentrato su approcci basati su immagini e video sfruttando modelli di </a:t>
            </a:r>
            <a:r>
              <a:rPr lang="it-IT" b="1" dirty="0">
                <a:solidFill>
                  <a:srgbClr val="FF3300"/>
                </a:solidFill>
              </a:rPr>
              <a:t>Deep Learning</a:t>
            </a:r>
            <a:r>
              <a:rPr lang="it-IT" dirty="0"/>
              <a:t>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E9344AA-B2B9-425A-BAC2-76ECF948E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Come si fa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BBD276A-AF17-42C3-909B-E5FB4C6F03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AFEA0BE-467E-47EB-A649-A61E29DC48E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6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2E573D7-AC56-4ECB-ABEA-1B3E97713D6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755473" y="3576301"/>
            <a:ext cx="5633053" cy="2480991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148563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5059949-3368-413C-AFD6-6C18643F9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10" y="1376772"/>
            <a:ext cx="8352000" cy="4270707"/>
          </a:xfrm>
        </p:spPr>
        <p:txBody>
          <a:bodyPr/>
          <a:lstStyle/>
          <a:p>
            <a:pPr algn="just"/>
            <a:r>
              <a:rPr lang="it-IT" dirty="0"/>
              <a:t>La </a:t>
            </a:r>
            <a:r>
              <a:rPr lang="it-IT" dirty="0" err="1"/>
              <a:t>CMKD</a:t>
            </a:r>
            <a:r>
              <a:rPr lang="it-IT" dirty="0"/>
              <a:t> è una tecnica di allenamento con la quale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la conoscenza viene trasferita</a:t>
            </a:r>
            <a:r>
              <a:rPr lang="it-IT" dirty="0"/>
              <a:t> da un modello </a:t>
            </a:r>
            <a:r>
              <a:rPr lang="it-IT" dirty="0" err="1"/>
              <a:t>pre</a:t>
            </a:r>
            <a:r>
              <a:rPr lang="it-IT" dirty="0"/>
              <a:t>-addestrato (</a:t>
            </a:r>
            <a:r>
              <a:rPr lang="it-IT" dirty="0" err="1"/>
              <a:t>teacher</a:t>
            </a:r>
            <a:r>
              <a:rPr lang="it-IT" dirty="0"/>
              <a:t>) ad un modello più piccolo (</a:t>
            </a:r>
            <a:r>
              <a:rPr lang="it-IT" dirty="0" err="1"/>
              <a:t>student</a:t>
            </a:r>
            <a:r>
              <a:rPr lang="it-IT" dirty="0"/>
              <a:t>) che utilizza dati di natura diversa.</a:t>
            </a:r>
          </a:p>
          <a:p>
            <a:pPr algn="just"/>
            <a:r>
              <a:rPr lang="it-IT" dirty="0"/>
              <a:t>Verrà impiegata per trasferire la conoscenza </a:t>
            </a:r>
            <a:r>
              <a:rPr lang="it-IT" dirty="0" err="1"/>
              <a:t>pre</a:t>
            </a:r>
            <a:r>
              <a:rPr lang="it-IT" dirty="0"/>
              <a:t>-acquisita dai sensori al dominio delle </a:t>
            </a:r>
            <a:r>
              <a:rPr lang="it-IT" b="1" i="1" dirty="0"/>
              <a:t>immagini e dei video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B48BBF3-DDFB-401F-855C-D05EC8864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Cross </a:t>
            </a:r>
            <a:r>
              <a:rPr lang="it-IT" b="1" dirty="0" err="1"/>
              <a:t>Modal</a:t>
            </a:r>
            <a:r>
              <a:rPr lang="it-IT" b="1" dirty="0"/>
              <a:t> Knowledge </a:t>
            </a:r>
            <a:r>
              <a:rPr lang="it-IT" b="1" dirty="0" err="1"/>
              <a:t>Distillation</a:t>
            </a:r>
            <a:r>
              <a:rPr lang="it-IT" b="1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15BAC85-895D-497A-8190-F8C257AB05A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8E414AF-8B15-46AE-A44F-85BE9680D6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7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DE02223-BD50-4474-928A-E96F6802042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684800" y="3140968"/>
            <a:ext cx="5774400" cy="2594880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2109137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B97A2D8-9173-4194-9C2D-40A80C82A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1192487"/>
            <a:ext cx="8352000" cy="2092497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Una rete neurale, </a:t>
            </a:r>
            <a:r>
              <a:rPr lang="it-IT" i="1" dirty="0" err="1"/>
              <a:t>teacher</a:t>
            </a:r>
            <a:r>
              <a:rPr lang="it-IT" dirty="0"/>
              <a:t>, sarà allenata utilizzando dati sensoriali “</a:t>
            </a:r>
            <a:r>
              <a:rPr lang="it-IT" b="1" dirty="0" err="1"/>
              <a:t>labeled</a:t>
            </a:r>
            <a:r>
              <a:rPr lang="it-IT" dirty="0"/>
              <a:t>”, e una seconda rete neurale, </a:t>
            </a:r>
            <a:r>
              <a:rPr lang="it-IT" i="1" dirty="0" err="1"/>
              <a:t>student</a:t>
            </a:r>
            <a:r>
              <a:rPr lang="it-IT" dirty="0"/>
              <a:t>, sfrutterà invece i dati estratti dalle immagini e dai video del volto degli utenti.</a:t>
            </a:r>
            <a:br>
              <a:rPr lang="it-IT" dirty="0"/>
            </a:br>
            <a:r>
              <a:rPr lang="it-IT" sz="900" dirty="0"/>
              <a:t> </a:t>
            </a:r>
            <a:br>
              <a:rPr lang="it-IT" dirty="0"/>
            </a:br>
            <a:r>
              <a:rPr lang="it-IT" dirty="0"/>
              <a:t>Lo </a:t>
            </a:r>
            <a:r>
              <a:rPr lang="it-IT" dirty="0" err="1"/>
              <a:t>student</a:t>
            </a:r>
            <a:r>
              <a:rPr lang="it-IT" dirty="0"/>
              <a:t> sarà addestrato sfruttando i risultati del </a:t>
            </a:r>
            <a:r>
              <a:rPr lang="it-IT" i="1" dirty="0" err="1"/>
              <a:t>teacher</a:t>
            </a:r>
            <a:r>
              <a:rPr lang="it-IT" dirty="0"/>
              <a:t> come </a:t>
            </a:r>
            <a:r>
              <a:rPr lang="it-IT" i="1" dirty="0"/>
              <a:t>“soft-targets”, </a:t>
            </a:r>
            <a:r>
              <a:rPr lang="it-IT" dirty="0"/>
              <a:t>realizzando in questo modo il </a:t>
            </a:r>
            <a:r>
              <a:rPr lang="it-IT" b="1" dirty="0"/>
              <a:t>trasferimento della conoscenza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10882BB-20C7-4ACB-B767-98708BEE2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Progetto proposto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43CE026-C868-4B19-AB36-3F61CF4005D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70D32AF-50E7-43BC-9346-3AAE1FDAD9A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8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F0712F5-E8B4-4389-958A-7513D19CA4D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89602" y="3017395"/>
            <a:ext cx="7164796" cy="3219917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3498428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098CAF-A7B8-4392-BA36-E23910C512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Gabriele Masciotti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1CB3CF9-7A4A-433C-87EB-C537A19D3F3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9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7FD4595-AEF2-4A06-98E7-085D3B61461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6656" y="1404262"/>
            <a:ext cx="9010688" cy="4049476"/>
          </a:xfrm>
          <a:prstGeom prst="rect">
            <a:avLst/>
          </a:prstGeom>
          <a:noFill/>
          <a:ln>
            <a:noFill/>
          </a:ln>
          <a:effectLst>
            <a:outerShdw dist="101823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326368860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2733</TotalTime>
  <Words>495</Words>
  <Application>Microsoft Office PowerPoint</Application>
  <PresentationFormat>Presentazione su schermo (4:3)</PresentationFormat>
  <Paragraphs>45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Agency FB</vt:lpstr>
      <vt:lpstr>Arial</vt:lpstr>
      <vt:lpstr>Calibri</vt:lpstr>
      <vt:lpstr>Rockwell</vt:lpstr>
      <vt:lpstr>Segoe UI Semilight</vt:lpstr>
      <vt:lpstr>Tahoma</vt:lpstr>
      <vt:lpstr>1_Tema di Office</vt:lpstr>
      <vt:lpstr>Human-Centered Intelligence For Emotional State Recognition Through Cross-Modal Distillation</vt:lpstr>
      <vt:lpstr>Sistemi autonomi intelligenti</vt:lpstr>
      <vt:lpstr>Human In The Loop</vt:lpstr>
      <vt:lpstr>Progetto europeo H2020 Teaching</vt:lpstr>
      <vt:lpstr>Riconoscimento delle emozioni umane</vt:lpstr>
      <vt:lpstr>Come si fa</vt:lpstr>
      <vt:lpstr>Cross Modal Knowledge Distillation </vt:lpstr>
      <vt:lpstr>Progetto proposto</vt:lpstr>
      <vt:lpstr>Presentazione standard di PowerPoint</vt:lpstr>
      <vt:lpstr>CARLA Simulator</vt:lpstr>
      <vt:lpstr>Presentazione standard di PowerPoint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GABRIELE MASCIOTTI</cp:lastModifiedBy>
  <cp:revision>125</cp:revision>
  <dcterms:modified xsi:type="dcterms:W3CDTF">2023-02-24T16:09:18Z</dcterms:modified>
</cp:coreProperties>
</file>