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s/slide23.xml" ContentType="application/vnd.openxmlformats-officedocument.presentationml.slide+xml"/>
  <Default Extension="gif" ContentType="image/gif"/>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Default Extension="wmf" ContentType="image/x-wmf"/>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31"/>
  </p:notesMasterIdLst>
  <p:handoutMasterIdLst>
    <p:handoutMasterId r:id="rId32"/>
  </p:handoutMasterIdLst>
  <p:sldIdLst>
    <p:sldId id="256" r:id="rId2"/>
    <p:sldId id="258" r:id="rId3"/>
    <p:sldId id="259" r:id="rId4"/>
    <p:sldId id="260" r:id="rId5"/>
    <p:sldId id="263" r:id="rId6"/>
    <p:sldId id="278" r:id="rId7"/>
    <p:sldId id="274" r:id="rId8"/>
    <p:sldId id="280" r:id="rId9"/>
    <p:sldId id="257" r:id="rId10"/>
    <p:sldId id="281" r:id="rId11"/>
    <p:sldId id="296" r:id="rId12"/>
    <p:sldId id="282" r:id="rId13"/>
    <p:sldId id="283" r:id="rId14"/>
    <p:sldId id="284" r:id="rId15"/>
    <p:sldId id="285" r:id="rId16"/>
    <p:sldId id="286" r:id="rId17"/>
    <p:sldId id="287" r:id="rId18"/>
    <p:sldId id="288" r:id="rId19"/>
    <p:sldId id="289" r:id="rId20"/>
    <p:sldId id="290" r:id="rId21"/>
    <p:sldId id="291" r:id="rId22"/>
    <p:sldId id="292" r:id="rId23"/>
    <p:sldId id="293" r:id="rId24"/>
    <p:sldId id="294" r:id="rId25"/>
    <p:sldId id="295" r:id="rId26"/>
    <p:sldId id="297" r:id="rId27"/>
    <p:sldId id="273" r:id="rId28"/>
    <p:sldId id="279" r:id="rId29"/>
    <p:sldId id="261" r:id="rId30"/>
  </p:sldIdLst>
  <p:sldSz cx="9144000" cy="6858000" type="screen4x3"/>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a:srgbClr val="FF0000"/>
        </p14:laserClr>
      </p:ext>
      <p:ext uri="{2FDB2607-1784-4EEB-B798-7EB5836EED8A}">
        <p14:showMediaCtrls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
      </p:ext>
    </p:extLst>
  </p:showPr>
  <p:clrMru>
    <a:srgbClr val="10F022"/>
  </p:clrMru>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9713" autoAdjust="0"/>
    <p:restoredTop sz="96289" autoAdjust="0"/>
  </p:normalViewPr>
  <p:slideViewPr>
    <p:cSldViewPr snapToObjects="1">
      <p:cViewPr>
        <p:scale>
          <a:sx n="100" d="100"/>
          <a:sy n="100" d="100"/>
        </p:scale>
        <p:origin x="-416" y="-8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9B4F153E-A42F-4CA7-9D58-34C69C418049}" type="datetimeFigureOut">
              <a:rPr lang="it-IT" smtClean="0"/>
              <a:pPr/>
              <a:t>5/14/12</a:t>
            </a:fld>
            <a:endParaRPr lang="it-IT"/>
          </a:p>
        </p:txBody>
      </p:sp>
      <p:sp>
        <p:nvSpPr>
          <p:cNvPr id="4" name="Segnaposto piè di pagina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A15AD451-E962-4CA7-A402-018198011093}" type="slidenum">
              <a:rPr lang="it-IT" smtClean="0"/>
              <a:pPr/>
              <a:t>‹#›</a:t>
            </a:fld>
            <a:endParaRPr lang="it-IT"/>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1765162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D267D352-92C4-074B-B25D-10F7B0B085C3}" type="datetimeFigureOut">
              <a:rPr lang="en-US" smtClean="0"/>
              <a:pPr/>
              <a:t>5/14/12</a:t>
            </a:fld>
            <a:endParaRPr lang="it-IT"/>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949812F0-6408-1549-87AB-E0434316FC69}" type="slidenum">
              <a:rPr lang="it-IT" smtClean="0"/>
              <a:pPr/>
              <a:t>‹#›</a:t>
            </a:fld>
            <a:endParaRPr lang="it-IT"/>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10103960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48F04A0-03D9-45A8-92CB-418139CFF457}" type="slidenum">
              <a:rPr lang="en-US" smtClean="0"/>
              <a:pPr>
                <a:defRPr/>
              </a:pPr>
              <a:t>7</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46580082"/>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t-IT" dirty="0"/>
          </a:p>
        </p:txBody>
      </p:sp>
      <p:sp>
        <p:nvSpPr>
          <p:cNvPr id="4" name="Slide Number Placeholder 3"/>
          <p:cNvSpPr>
            <a:spLocks noGrp="1"/>
          </p:cNvSpPr>
          <p:nvPr>
            <p:ph type="sldNum" sz="quarter" idx="10"/>
          </p:nvPr>
        </p:nvSpPr>
        <p:spPr/>
        <p:txBody>
          <a:bodyPr/>
          <a:lstStyle/>
          <a:p>
            <a:fld id="{949812F0-6408-1549-87AB-E0434316FC69}" type="slidenum">
              <a:rPr lang="it-IT" smtClean="0"/>
              <a:pPr/>
              <a:t>9</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smtClean="0"/>
              <a:t>Click to edit Master title style</a:t>
            </a:r>
            <a:endParaRPr lang="it-I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Click to edit Master subtitle style</a:t>
            </a:r>
            <a:endParaRPr lang="it-IT"/>
          </a:p>
        </p:txBody>
      </p:sp>
      <p:sp>
        <p:nvSpPr>
          <p:cNvPr id="4" name="Date Placeholder 3"/>
          <p:cNvSpPr>
            <a:spLocks noGrp="1"/>
          </p:cNvSpPr>
          <p:nvPr>
            <p:ph type="dt" sz="half" idx="10"/>
          </p:nvPr>
        </p:nvSpPr>
        <p:spPr/>
        <p:txBody>
          <a:bodyPr/>
          <a:lstStyle/>
          <a:p>
            <a:fld id="{03930C90-1469-1A4D-9A36-E1BBAD5E489B}" type="datetime1">
              <a:rPr lang="en-US" smtClean="0"/>
              <a:pPr/>
              <a:t>5/14/12</a:t>
            </a:fld>
            <a:endParaRPr lang="it-IT"/>
          </a:p>
        </p:txBody>
      </p:sp>
      <p:sp>
        <p:nvSpPr>
          <p:cNvPr id="5" name="Footer Placeholder 4"/>
          <p:cNvSpPr>
            <a:spLocks noGrp="1"/>
          </p:cNvSpPr>
          <p:nvPr>
            <p:ph type="ftr" sz="quarter" idx="11"/>
          </p:nvPr>
        </p:nvSpPr>
        <p:spPr/>
        <p:txBody>
          <a:bodyPr/>
          <a:lstStyle/>
          <a:p>
            <a:r>
              <a:rPr lang="en-US" smtClean="0"/>
              <a:t>Workshop INFN CCR - GARR, Napoli, 2012</a:t>
            </a:r>
            <a:endParaRPr lang="it-IT"/>
          </a:p>
        </p:txBody>
      </p:sp>
      <p:sp>
        <p:nvSpPr>
          <p:cNvPr id="6" name="Slide Number Placeholder 5"/>
          <p:cNvSpPr>
            <a:spLocks noGrp="1"/>
          </p:cNvSpPr>
          <p:nvPr>
            <p:ph type="sldNum" sz="quarter" idx="12"/>
          </p:nvPr>
        </p:nvSpPr>
        <p:spPr/>
        <p:txBody>
          <a:bodyPr/>
          <a:lstStyle/>
          <a:p>
            <a:fld id="{F2A05685-E224-8E4A-BACA-ED9612DB9BA6}" type="slidenum">
              <a:rPr lang="it-IT" smtClean="0"/>
              <a:pPr/>
              <a:t>‹#›</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4" name="Date Placeholder 3"/>
          <p:cNvSpPr>
            <a:spLocks noGrp="1"/>
          </p:cNvSpPr>
          <p:nvPr>
            <p:ph type="dt" sz="half" idx="10"/>
          </p:nvPr>
        </p:nvSpPr>
        <p:spPr/>
        <p:txBody>
          <a:bodyPr/>
          <a:lstStyle/>
          <a:p>
            <a:fld id="{BD5CBC03-C24C-C841-BD6D-C6DD13E6AC55}" type="datetime1">
              <a:rPr lang="en-US" smtClean="0"/>
              <a:pPr/>
              <a:t>5/14/12</a:t>
            </a:fld>
            <a:endParaRPr lang="it-IT"/>
          </a:p>
        </p:txBody>
      </p:sp>
      <p:sp>
        <p:nvSpPr>
          <p:cNvPr id="5" name="Footer Placeholder 4"/>
          <p:cNvSpPr>
            <a:spLocks noGrp="1"/>
          </p:cNvSpPr>
          <p:nvPr>
            <p:ph type="ftr" sz="quarter" idx="11"/>
          </p:nvPr>
        </p:nvSpPr>
        <p:spPr/>
        <p:txBody>
          <a:bodyPr/>
          <a:lstStyle/>
          <a:p>
            <a:r>
              <a:rPr lang="en-US" smtClean="0"/>
              <a:t>Workshop INFN CCR - GARR, Napoli, 2012</a:t>
            </a:r>
            <a:endParaRPr lang="it-IT"/>
          </a:p>
        </p:txBody>
      </p:sp>
      <p:sp>
        <p:nvSpPr>
          <p:cNvPr id="6" name="Slide Number Placeholder 5"/>
          <p:cNvSpPr>
            <a:spLocks noGrp="1"/>
          </p:cNvSpPr>
          <p:nvPr>
            <p:ph type="sldNum" sz="quarter" idx="12"/>
          </p:nvPr>
        </p:nvSpPr>
        <p:spPr/>
        <p:txBody>
          <a:bodyPr/>
          <a:lstStyle/>
          <a:p>
            <a:fld id="{F2A05685-E224-8E4A-BACA-ED9612DB9BA6}" type="slidenum">
              <a:rPr lang="it-IT" smtClean="0"/>
              <a:pPr/>
              <a:t>‹#›</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smtClean="0"/>
              <a:t>Click to edit Master title style</a:t>
            </a:r>
            <a:endParaRPr lang="it-I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4" name="Date Placeholder 3"/>
          <p:cNvSpPr>
            <a:spLocks noGrp="1"/>
          </p:cNvSpPr>
          <p:nvPr>
            <p:ph type="dt" sz="half" idx="10"/>
          </p:nvPr>
        </p:nvSpPr>
        <p:spPr/>
        <p:txBody>
          <a:bodyPr/>
          <a:lstStyle/>
          <a:p>
            <a:fld id="{6617DDCF-BE7F-4746-9535-5A3CF82D9B4A}" type="datetime1">
              <a:rPr lang="en-US" smtClean="0"/>
              <a:pPr/>
              <a:t>5/14/12</a:t>
            </a:fld>
            <a:endParaRPr lang="it-IT"/>
          </a:p>
        </p:txBody>
      </p:sp>
      <p:sp>
        <p:nvSpPr>
          <p:cNvPr id="5" name="Footer Placeholder 4"/>
          <p:cNvSpPr>
            <a:spLocks noGrp="1"/>
          </p:cNvSpPr>
          <p:nvPr>
            <p:ph type="ftr" sz="quarter" idx="11"/>
          </p:nvPr>
        </p:nvSpPr>
        <p:spPr/>
        <p:txBody>
          <a:bodyPr/>
          <a:lstStyle/>
          <a:p>
            <a:r>
              <a:rPr lang="en-US" smtClean="0"/>
              <a:t>Workshop INFN CCR - GARR, Napoli, 2012</a:t>
            </a:r>
            <a:endParaRPr lang="it-IT"/>
          </a:p>
        </p:txBody>
      </p:sp>
      <p:sp>
        <p:nvSpPr>
          <p:cNvPr id="6" name="Slide Number Placeholder 5"/>
          <p:cNvSpPr>
            <a:spLocks noGrp="1"/>
          </p:cNvSpPr>
          <p:nvPr>
            <p:ph type="sldNum" sz="quarter" idx="12"/>
          </p:nvPr>
        </p:nvSpPr>
        <p:spPr/>
        <p:txBody>
          <a:bodyPr/>
          <a:lstStyle/>
          <a:p>
            <a:fld id="{F2A05685-E224-8E4A-BACA-ED9612DB9BA6}" type="slidenum">
              <a:rPr lang="it-IT" smtClean="0"/>
              <a:pPr/>
              <a:t>‹#›</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cSld name="Titolo e tabell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p>
            <a:r>
              <a:rPr lang="it-IT" smtClean="0"/>
              <a:t>Fare clic per modificare lo stile del titolo</a:t>
            </a:r>
            <a:endParaRPr lang="it-IT"/>
          </a:p>
        </p:txBody>
      </p:sp>
      <p:sp>
        <p:nvSpPr>
          <p:cNvPr id="3" name="Segnaposto tabella 2"/>
          <p:cNvSpPr>
            <a:spLocks noGrp="1"/>
          </p:cNvSpPr>
          <p:nvPr>
            <p:ph type="tbl" idx="1"/>
          </p:nvPr>
        </p:nvSpPr>
        <p:spPr>
          <a:xfrm>
            <a:off x="457200" y="1600200"/>
            <a:ext cx="8229600" cy="4525963"/>
          </a:xfrm>
        </p:spPr>
        <p:txBody>
          <a:bodyPr/>
          <a:lstStyle/>
          <a:p>
            <a:endParaRPr lang="it-IT"/>
          </a:p>
        </p:txBody>
      </p:sp>
      <p:sp>
        <p:nvSpPr>
          <p:cNvPr id="4" name="Segnaposto data 3"/>
          <p:cNvSpPr>
            <a:spLocks noGrp="1"/>
          </p:cNvSpPr>
          <p:nvPr>
            <p:ph type="dt" sz="half" idx="10"/>
          </p:nvPr>
        </p:nvSpPr>
        <p:spPr>
          <a:xfrm>
            <a:off x="457200" y="6245225"/>
            <a:ext cx="2133600" cy="476250"/>
          </a:xfrm>
        </p:spPr>
        <p:txBody>
          <a:bodyPr/>
          <a:lstStyle>
            <a:lvl1pPr>
              <a:defRPr/>
            </a:lvl1pPr>
          </a:lstStyle>
          <a:p>
            <a:fld id="{00812126-1A43-654E-BFE4-14109C91A06C}" type="datetime1">
              <a:rPr lang="en-US" smtClean="0"/>
              <a:pPr/>
              <a:t>5/14/12</a:t>
            </a:fld>
            <a:endParaRPr lang="it-IT"/>
          </a:p>
        </p:txBody>
      </p:sp>
      <p:sp>
        <p:nvSpPr>
          <p:cNvPr id="5" name="Segnaposto piè di pagina 4"/>
          <p:cNvSpPr>
            <a:spLocks noGrp="1"/>
          </p:cNvSpPr>
          <p:nvPr>
            <p:ph type="ftr" sz="quarter" idx="11"/>
          </p:nvPr>
        </p:nvSpPr>
        <p:spPr>
          <a:xfrm>
            <a:off x="3124200" y="6245225"/>
            <a:ext cx="2895600" cy="476250"/>
          </a:xfrm>
        </p:spPr>
        <p:txBody>
          <a:bodyPr/>
          <a:lstStyle>
            <a:lvl1pPr>
              <a:defRPr/>
            </a:lvl1pPr>
          </a:lstStyle>
          <a:p>
            <a:r>
              <a:rPr lang="en-US" smtClean="0"/>
              <a:t>Workshop INFN CCR - GARR, Napoli, 2012</a:t>
            </a:r>
            <a:endParaRPr lang="it-IT"/>
          </a:p>
        </p:txBody>
      </p:sp>
      <p:sp>
        <p:nvSpPr>
          <p:cNvPr id="6" name="Segnaposto numero diapositiva 5"/>
          <p:cNvSpPr>
            <a:spLocks noGrp="1"/>
          </p:cNvSpPr>
          <p:nvPr>
            <p:ph type="sldNum" sz="quarter" idx="12"/>
          </p:nvPr>
        </p:nvSpPr>
        <p:spPr>
          <a:xfrm>
            <a:off x="6553200" y="6245225"/>
            <a:ext cx="2133600" cy="476250"/>
          </a:xfrm>
        </p:spPr>
        <p:txBody>
          <a:bodyPr/>
          <a:lstStyle>
            <a:lvl1pPr>
              <a:defRPr/>
            </a:lvl1pPr>
          </a:lstStyle>
          <a:p>
            <a:fld id="{254743D5-231F-4FA0-B453-5251AED54A50}" type="slidenum">
              <a:rPr lang="it-IT"/>
              <a:pPr/>
              <a:t>‹#›</a:t>
            </a:fld>
            <a:endParaRPr lang="it-IT"/>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671196690"/>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it-IT"/>
          </a:p>
        </p:txBody>
      </p:sp>
      <p:sp>
        <p:nvSpPr>
          <p:cNvPr id="3" name="Content Placeholder 2"/>
          <p:cNvSpPr>
            <a:spLocks noGrp="1"/>
          </p:cNvSpPr>
          <p:nvPr>
            <p:ph idx="1"/>
          </p:nvPr>
        </p:nvSpPr>
        <p:spPr/>
        <p:txBody>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4" name="Date Placeholder 3"/>
          <p:cNvSpPr>
            <a:spLocks noGrp="1"/>
          </p:cNvSpPr>
          <p:nvPr>
            <p:ph type="dt" sz="half" idx="10"/>
          </p:nvPr>
        </p:nvSpPr>
        <p:spPr/>
        <p:txBody>
          <a:bodyPr/>
          <a:lstStyle/>
          <a:p>
            <a:fld id="{4094C1F2-6539-264A-9A7B-1AE6F94DE941}" type="datetime1">
              <a:rPr lang="en-US" smtClean="0"/>
              <a:pPr/>
              <a:t>5/14/12</a:t>
            </a:fld>
            <a:endParaRPr lang="it-IT"/>
          </a:p>
        </p:txBody>
      </p:sp>
      <p:sp>
        <p:nvSpPr>
          <p:cNvPr id="5" name="Footer Placeholder 4"/>
          <p:cNvSpPr>
            <a:spLocks noGrp="1"/>
          </p:cNvSpPr>
          <p:nvPr>
            <p:ph type="ftr" sz="quarter" idx="11"/>
          </p:nvPr>
        </p:nvSpPr>
        <p:spPr/>
        <p:txBody>
          <a:bodyPr/>
          <a:lstStyle/>
          <a:p>
            <a:r>
              <a:rPr lang="en-US" smtClean="0"/>
              <a:t>Workshop INFN CCR - GARR, Napoli, 2012</a:t>
            </a:r>
            <a:endParaRPr lang="it-IT"/>
          </a:p>
        </p:txBody>
      </p:sp>
      <p:sp>
        <p:nvSpPr>
          <p:cNvPr id="6" name="Slide Number Placeholder 5"/>
          <p:cNvSpPr>
            <a:spLocks noGrp="1"/>
          </p:cNvSpPr>
          <p:nvPr>
            <p:ph type="sldNum" sz="quarter" idx="12"/>
          </p:nvPr>
        </p:nvSpPr>
        <p:spPr/>
        <p:txBody>
          <a:bodyPr/>
          <a:lstStyle/>
          <a:p>
            <a:fld id="{F2A05685-E224-8E4A-BACA-ED9612DB9BA6}" type="slidenum">
              <a:rPr lang="it-IT" smtClean="0"/>
              <a:pPr/>
              <a:t>‹#›</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smtClean="0"/>
              <a:t>Click to edit Master title style</a:t>
            </a:r>
            <a:endParaRPr lang="it-I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Click to edit Master text styles</a:t>
            </a:r>
          </a:p>
        </p:txBody>
      </p:sp>
      <p:sp>
        <p:nvSpPr>
          <p:cNvPr id="4" name="Date Placeholder 3"/>
          <p:cNvSpPr>
            <a:spLocks noGrp="1"/>
          </p:cNvSpPr>
          <p:nvPr>
            <p:ph type="dt" sz="half" idx="10"/>
          </p:nvPr>
        </p:nvSpPr>
        <p:spPr/>
        <p:txBody>
          <a:bodyPr/>
          <a:lstStyle/>
          <a:p>
            <a:fld id="{D98B55B6-5F5D-B24B-8FFC-83985C8A68E6}" type="datetime1">
              <a:rPr lang="en-US" smtClean="0"/>
              <a:pPr/>
              <a:t>5/14/12</a:t>
            </a:fld>
            <a:endParaRPr lang="it-IT"/>
          </a:p>
        </p:txBody>
      </p:sp>
      <p:sp>
        <p:nvSpPr>
          <p:cNvPr id="5" name="Footer Placeholder 4"/>
          <p:cNvSpPr>
            <a:spLocks noGrp="1"/>
          </p:cNvSpPr>
          <p:nvPr>
            <p:ph type="ftr" sz="quarter" idx="11"/>
          </p:nvPr>
        </p:nvSpPr>
        <p:spPr/>
        <p:txBody>
          <a:bodyPr/>
          <a:lstStyle/>
          <a:p>
            <a:r>
              <a:rPr lang="en-US" smtClean="0"/>
              <a:t>Workshop INFN CCR - GARR, Napoli, 2012</a:t>
            </a:r>
            <a:endParaRPr lang="it-IT"/>
          </a:p>
        </p:txBody>
      </p:sp>
      <p:sp>
        <p:nvSpPr>
          <p:cNvPr id="6" name="Slide Number Placeholder 5"/>
          <p:cNvSpPr>
            <a:spLocks noGrp="1"/>
          </p:cNvSpPr>
          <p:nvPr>
            <p:ph type="sldNum" sz="quarter" idx="12"/>
          </p:nvPr>
        </p:nvSpPr>
        <p:spPr/>
        <p:txBody>
          <a:bodyPr/>
          <a:lstStyle/>
          <a:p>
            <a:fld id="{F2A05685-E224-8E4A-BACA-ED9612DB9BA6}" type="slidenum">
              <a:rPr lang="it-IT" smtClean="0"/>
              <a:pPr/>
              <a:t>‹#›</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it-I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5" name="Date Placeholder 4"/>
          <p:cNvSpPr>
            <a:spLocks noGrp="1"/>
          </p:cNvSpPr>
          <p:nvPr>
            <p:ph type="dt" sz="half" idx="10"/>
          </p:nvPr>
        </p:nvSpPr>
        <p:spPr/>
        <p:txBody>
          <a:bodyPr/>
          <a:lstStyle/>
          <a:p>
            <a:fld id="{D4F9A573-03AB-4F41-82D7-CB18E822C1C9}" type="datetime1">
              <a:rPr lang="en-US" smtClean="0"/>
              <a:pPr/>
              <a:t>5/14/12</a:t>
            </a:fld>
            <a:endParaRPr lang="it-IT"/>
          </a:p>
        </p:txBody>
      </p:sp>
      <p:sp>
        <p:nvSpPr>
          <p:cNvPr id="6" name="Footer Placeholder 5"/>
          <p:cNvSpPr>
            <a:spLocks noGrp="1"/>
          </p:cNvSpPr>
          <p:nvPr>
            <p:ph type="ftr" sz="quarter" idx="11"/>
          </p:nvPr>
        </p:nvSpPr>
        <p:spPr/>
        <p:txBody>
          <a:bodyPr/>
          <a:lstStyle/>
          <a:p>
            <a:r>
              <a:rPr lang="en-US" smtClean="0"/>
              <a:t>Workshop INFN CCR - GARR, Napoli, 2012</a:t>
            </a:r>
            <a:endParaRPr lang="it-IT"/>
          </a:p>
        </p:txBody>
      </p:sp>
      <p:sp>
        <p:nvSpPr>
          <p:cNvPr id="7" name="Slide Number Placeholder 6"/>
          <p:cNvSpPr>
            <a:spLocks noGrp="1"/>
          </p:cNvSpPr>
          <p:nvPr>
            <p:ph type="sldNum" sz="quarter" idx="12"/>
          </p:nvPr>
        </p:nvSpPr>
        <p:spPr/>
        <p:txBody>
          <a:bodyPr/>
          <a:lstStyle/>
          <a:p>
            <a:fld id="{F2A05685-E224-8E4A-BACA-ED9612DB9BA6}" type="slidenum">
              <a:rPr lang="it-IT" smtClean="0"/>
              <a:pPr/>
              <a:t>‹#›</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Click to edit Master title style</a:t>
            </a:r>
            <a:endParaRPr lang="it-I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7" name="Date Placeholder 6"/>
          <p:cNvSpPr>
            <a:spLocks noGrp="1"/>
          </p:cNvSpPr>
          <p:nvPr>
            <p:ph type="dt" sz="half" idx="10"/>
          </p:nvPr>
        </p:nvSpPr>
        <p:spPr/>
        <p:txBody>
          <a:bodyPr/>
          <a:lstStyle/>
          <a:p>
            <a:fld id="{7E2DAFDE-41BB-6544-BD7C-EAB7BC3A4F6E}" type="datetime1">
              <a:rPr lang="en-US" smtClean="0"/>
              <a:pPr/>
              <a:t>5/14/12</a:t>
            </a:fld>
            <a:endParaRPr lang="it-IT"/>
          </a:p>
        </p:txBody>
      </p:sp>
      <p:sp>
        <p:nvSpPr>
          <p:cNvPr id="8" name="Footer Placeholder 7"/>
          <p:cNvSpPr>
            <a:spLocks noGrp="1"/>
          </p:cNvSpPr>
          <p:nvPr>
            <p:ph type="ftr" sz="quarter" idx="11"/>
          </p:nvPr>
        </p:nvSpPr>
        <p:spPr/>
        <p:txBody>
          <a:bodyPr/>
          <a:lstStyle/>
          <a:p>
            <a:r>
              <a:rPr lang="en-US" smtClean="0"/>
              <a:t>Workshop INFN CCR - GARR, Napoli, 2012</a:t>
            </a:r>
            <a:endParaRPr lang="it-IT"/>
          </a:p>
        </p:txBody>
      </p:sp>
      <p:sp>
        <p:nvSpPr>
          <p:cNvPr id="9" name="Slide Number Placeholder 8"/>
          <p:cNvSpPr>
            <a:spLocks noGrp="1"/>
          </p:cNvSpPr>
          <p:nvPr>
            <p:ph type="sldNum" sz="quarter" idx="12"/>
          </p:nvPr>
        </p:nvSpPr>
        <p:spPr/>
        <p:txBody>
          <a:bodyPr/>
          <a:lstStyle/>
          <a:p>
            <a:fld id="{F2A05685-E224-8E4A-BACA-ED9612DB9BA6}" type="slidenum">
              <a:rPr lang="it-IT" smtClean="0"/>
              <a:pPr/>
              <a:t>‹#›</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it-IT"/>
          </a:p>
        </p:txBody>
      </p:sp>
      <p:sp>
        <p:nvSpPr>
          <p:cNvPr id="3" name="Date Placeholder 2"/>
          <p:cNvSpPr>
            <a:spLocks noGrp="1"/>
          </p:cNvSpPr>
          <p:nvPr>
            <p:ph type="dt" sz="half" idx="10"/>
          </p:nvPr>
        </p:nvSpPr>
        <p:spPr/>
        <p:txBody>
          <a:bodyPr/>
          <a:lstStyle/>
          <a:p>
            <a:fld id="{85A2F44D-A6B8-154A-89B1-5F6E6611D971}" type="datetime1">
              <a:rPr lang="en-US" smtClean="0"/>
              <a:pPr/>
              <a:t>5/14/12</a:t>
            </a:fld>
            <a:endParaRPr lang="it-IT"/>
          </a:p>
        </p:txBody>
      </p:sp>
      <p:sp>
        <p:nvSpPr>
          <p:cNvPr id="4" name="Footer Placeholder 3"/>
          <p:cNvSpPr>
            <a:spLocks noGrp="1"/>
          </p:cNvSpPr>
          <p:nvPr>
            <p:ph type="ftr" sz="quarter" idx="11"/>
          </p:nvPr>
        </p:nvSpPr>
        <p:spPr/>
        <p:txBody>
          <a:bodyPr/>
          <a:lstStyle/>
          <a:p>
            <a:r>
              <a:rPr lang="en-US" smtClean="0"/>
              <a:t>Workshop INFN CCR - GARR, Napoli, 2012</a:t>
            </a:r>
            <a:endParaRPr lang="it-IT"/>
          </a:p>
        </p:txBody>
      </p:sp>
      <p:sp>
        <p:nvSpPr>
          <p:cNvPr id="5" name="Slide Number Placeholder 4"/>
          <p:cNvSpPr>
            <a:spLocks noGrp="1"/>
          </p:cNvSpPr>
          <p:nvPr>
            <p:ph type="sldNum" sz="quarter" idx="12"/>
          </p:nvPr>
        </p:nvSpPr>
        <p:spPr/>
        <p:txBody>
          <a:bodyPr/>
          <a:lstStyle/>
          <a:p>
            <a:fld id="{F2A05685-E224-8E4A-BACA-ED9612DB9BA6}" type="slidenum">
              <a:rPr lang="it-IT" smtClean="0"/>
              <a:pPr/>
              <a:t>‹#›</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A1DDEB-B8D2-CE41-8DD1-B622A35CF7F8}" type="datetime1">
              <a:rPr lang="en-US" smtClean="0"/>
              <a:pPr/>
              <a:t>5/14/12</a:t>
            </a:fld>
            <a:endParaRPr lang="it-IT"/>
          </a:p>
        </p:txBody>
      </p:sp>
      <p:sp>
        <p:nvSpPr>
          <p:cNvPr id="3" name="Footer Placeholder 2"/>
          <p:cNvSpPr>
            <a:spLocks noGrp="1"/>
          </p:cNvSpPr>
          <p:nvPr>
            <p:ph type="ftr" sz="quarter" idx="11"/>
          </p:nvPr>
        </p:nvSpPr>
        <p:spPr/>
        <p:txBody>
          <a:bodyPr/>
          <a:lstStyle/>
          <a:p>
            <a:r>
              <a:rPr lang="en-US" smtClean="0"/>
              <a:t>Workshop INFN CCR - GARR, Napoli, 2012</a:t>
            </a:r>
            <a:endParaRPr lang="it-IT"/>
          </a:p>
        </p:txBody>
      </p:sp>
      <p:sp>
        <p:nvSpPr>
          <p:cNvPr id="4" name="Slide Number Placeholder 3"/>
          <p:cNvSpPr>
            <a:spLocks noGrp="1"/>
          </p:cNvSpPr>
          <p:nvPr>
            <p:ph type="sldNum" sz="quarter" idx="12"/>
          </p:nvPr>
        </p:nvSpPr>
        <p:spPr/>
        <p:txBody>
          <a:bodyPr/>
          <a:lstStyle/>
          <a:p>
            <a:fld id="{F2A05685-E224-8E4A-BACA-ED9612DB9BA6}" type="slidenum">
              <a:rPr lang="it-IT" smtClean="0"/>
              <a:pPr/>
              <a:t>‹#›</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smtClean="0"/>
              <a:t>Click to edit Master title style</a:t>
            </a:r>
            <a:endParaRPr lang="it-I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FC879BC6-D6BF-A142-A42E-CDA9A7EAEE3A}" type="datetime1">
              <a:rPr lang="en-US" smtClean="0"/>
              <a:pPr/>
              <a:t>5/14/12</a:t>
            </a:fld>
            <a:endParaRPr lang="it-IT"/>
          </a:p>
        </p:txBody>
      </p:sp>
      <p:sp>
        <p:nvSpPr>
          <p:cNvPr id="6" name="Footer Placeholder 5"/>
          <p:cNvSpPr>
            <a:spLocks noGrp="1"/>
          </p:cNvSpPr>
          <p:nvPr>
            <p:ph type="ftr" sz="quarter" idx="11"/>
          </p:nvPr>
        </p:nvSpPr>
        <p:spPr/>
        <p:txBody>
          <a:bodyPr/>
          <a:lstStyle/>
          <a:p>
            <a:r>
              <a:rPr lang="en-US" smtClean="0"/>
              <a:t>Workshop INFN CCR - GARR, Napoli, 2012</a:t>
            </a:r>
            <a:endParaRPr lang="it-IT"/>
          </a:p>
        </p:txBody>
      </p:sp>
      <p:sp>
        <p:nvSpPr>
          <p:cNvPr id="7" name="Slide Number Placeholder 6"/>
          <p:cNvSpPr>
            <a:spLocks noGrp="1"/>
          </p:cNvSpPr>
          <p:nvPr>
            <p:ph type="sldNum" sz="quarter" idx="12"/>
          </p:nvPr>
        </p:nvSpPr>
        <p:spPr/>
        <p:txBody>
          <a:bodyPr/>
          <a:lstStyle/>
          <a:p>
            <a:fld id="{F2A05685-E224-8E4A-BACA-ED9612DB9BA6}" type="slidenum">
              <a:rPr lang="it-IT" smtClean="0"/>
              <a:pPr/>
              <a:t>‹#›</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smtClean="0"/>
              <a:t>Click to edit Master title style</a:t>
            </a:r>
            <a:endParaRPr lang="it-I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BFCDA5FC-F255-2547-BEDE-B263EC0E3802}" type="datetime1">
              <a:rPr lang="en-US" smtClean="0"/>
              <a:pPr/>
              <a:t>5/14/12</a:t>
            </a:fld>
            <a:endParaRPr lang="it-IT"/>
          </a:p>
        </p:txBody>
      </p:sp>
      <p:sp>
        <p:nvSpPr>
          <p:cNvPr id="6" name="Footer Placeholder 5"/>
          <p:cNvSpPr>
            <a:spLocks noGrp="1"/>
          </p:cNvSpPr>
          <p:nvPr>
            <p:ph type="ftr" sz="quarter" idx="11"/>
          </p:nvPr>
        </p:nvSpPr>
        <p:spPr/>
        <p:txBody>
          <a:bodyPr/>
          <a:lstStyle/>
          <a:p>
            <a:r>
              <a:rPr lang="en-US" smtClean="0"/>
              <a:t>Workshop INFN CCR - GARR, Napoli, 2012</a:t>
            </a:r>
            <a:endParaRPr lang="it-IT"/>
          </a:p>
        </p:txBody>
      </p:sp>
      <p:sp>
        <p:nvSpPr>
          <p:cNvPr id="7" name="Slide Number Placeholder 6"/>
          <p:cNvSpPr>
            <a:spLocks noGrp="1"/>
          </p:cNvSpPr>
          <p:nvPr>
            <p:ph type="sldNum" sz="quarter" idx="12"/>
          </p:nvPr>
        </p:nvSpPr>
        <p:spPr/>
        <p:txBody>
          <a:bodyPr/>
          <a:lstStyle/>
          <a:p>
            <a:fld id="{F2A05685-E224-8E4A-BACA-ED9612DB9BA6}" type="slidenum">
              <a:rPr lang="it-IT" smtClean="0"/>
              <a:pPr/>
              <a:t>‹#›</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Click to edit Master title style</a:t>
            </a:r>
            <a:endParaRPr lang="it-IT"/>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C847BD-8257-F648-84F4-E9D5C3B54C6D}" type="datetime1">
              <a:rPr lang="en-US" smtClean="0"/>
              <a:pPr/>
              <a:t>5/14/12</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Workshop INFN CCR - GARR, Napoli, 2012</a:t>
            </a:r>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A05685-E224-8E4A-BACA-ED9612DB9BA6}" type="slidenum">
              <a:rPr lang="it-IT" smtClean="0"/>
              <a:pPr/>
              <a:t>‹#›</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130.199.185.78:8443/exda/?page=25&amp;cloudName=LHCOPN" TargetMode="External"/><Relationship Id="rId4" Type="http://schemas.openxmlformats.org/officeDocument/2006/relationships/image" Target="../media/image26.png"/><Relationship Id="rId5"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hyperlink" Target="http://psps.perfsonar.net/toolkit/"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32.png"/><Relationship Id="rId6"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png"/><Relationship Id="rId3" Type="http://schemas.openxmlformats.org/officeDocument/2006/relationships/image" Target="../media/image3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9" Type="http://schemas.openxmlformats.org/officeDocument/2006/relationships/image" Target="../media/image11.jpeg"/><Relationship Id="rId20" Type="http://schemas.openxmlformats.org/officeDocument/2006/relationships/image" Target="../media/image22.gif"/><Relationship Id="rId21" Type="http://schemas.openxmlformats.org/officeDocument/2006/relationships/image" Target="../media/image23.png"/><Relationship Id="rId22" Type="http://schemas.openxmlformats.org/officeDocument/2006/relationships/image" Target="../media/image24.jpeg"/><Relationship Id="rId23" Type="http://schemas.openxmlformats.org/officeDocument/2006/relationships/image" Target="../media/image25.png"/><Relationship Id="rId10" Type="http://schemas.openxmlformats.org/officeDocument/2006/relationships/image" Target="../media/image12.jpeg"/><Relationship Id="rId11" Type="http://schemas.openxmlformats.org/officeDocument/2006/relationships/image" Target="../media/image13.jpeg"/><Relationship Id="rId12" Type="http://schemas.openxmlformats.org/officeDocument/2006/relationships/image" Target="../media/image14.jpeg"/><Relationship Id="rId13" Type="http://schemas.openxmlformats.org/officeDocument/2006/relationships/image" Target="../media/image15.jpeg"/><Relationship Id="rId14" Type="http://schemas.openxmlformats.org/officeDocument/2006/relationships/image" Target="../media/image16.jpeg"/><Relationship Id="rId15" Type="http://schemas.openxmlformats.org/officeDocument/2006/relationships/image" Target="../media/image17.jpeg"/><Relationship Id="rId16" Type="http://schemas.openxmlformats.org/officeDocument/2006/relationships/image" Target="../media/image18.jpeg"/><Relationship Id="rId17" Type="http://schemas.openxmlformats.org/officeDocument/2006/relationships/image" Target="../media/image19.png"/><Relationship Id="rId18" Type="http://schemas.openxmlformats.org/officeDocument/2006/relationships/image" Target="../media/image20.png"/><Relationship Id="rId19" Type="http://schemas.openxmlformats.org/officeDocument/2006/relationships/image" Target="../media/image21.gif"/><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hyperlink" Target="http://lhcone.net/" TargetMode="External"/><Relationship Id="rId4" Type="http://schemas.openxmlformats.org/officeDocument/2006/relationships/image" Target="../media/image6.jpeg"/><Relationship Id="rId5" Type="http://schemas.openxmlformats.org/officeDocument/2006/relationships/image" Target="../media/image7.jpeg"/><Relationship Id="rId6" Type="http://schemas.openxmlformats.org/officeDocument/2006/relationships/image" Target="../media/image8.jpeg"/><Relationship Id="rId7" Type="http://schemas.openxmlformats.org/officeDocument/2006/relationships/image" Target="../media/image9.jpeg"/><Relationship Id="rId8"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28800"/>
            <a:ext cx="7772400" cy="1470025"/>
          </a:xfrm>
        </p:spPr>
        <p:txBody>
          <a:bodyPr>
            <a:normAutofit/>
          </a:bodyPr>
          <a:lstStyle/>
          <a:p>
            <a:r>
              <a:rPr lang="it-IT" dirty="0" smtClean="0"/>
              <a:t>LHC OPN and LHC ONE</a:t>
            </a:r>
            <a:br>
              <a:rPr lang="it-IT" dirty="0" smtClean="0"/>
            </a:br>
            <a:endParaRPr lang="it-IT" dirty="0"/>
          </a:p>
        </p:txBody>
      </p:sp>
      <p:sp>
        <p:nvSpPr>
          <p:cNvPr id="3" name="Subtitle 2"/>
          <p:cNvSpPr>
            <a:spLocks noGrp="1"/>
          </p:cNvSpPr>
          <p:nvPr>
            <p:ph type="subTitle" idx="1"/>
          </p:nvPr>
        </p:nvSpPr>
        <p:spPr>
          <a:xfrm>
            <a:off x="381000" y="3505200"/>
            <a:ext cx="8458200" cy="1752600"/>
          </a:xfrm>
        </p:spPr>
        <p:txBody>
          <a:bodyPr>
            <a:normAutofit/>
          </a:bodyPr>
          <a:lstStyle/>
          <a:p>
            <a:r>
              <a:rPr lang="it-IT" dirty="0" smtClean="0"/>
              <a:t>”LHC </a:t>
            </a:r>
            <a:r>
              <a:rPr lang="it-IT" dirty="0" err="1" smtClean="0"/>
              <a:t>networks</a:t>
            </a:r>
            <a:r>
              <a:rPr lang="it-IT" dirty="0" smtClean="0"/>
              <a:t>”</a:t>
            </a:r>
          </a:p>
          <a:p>
            <a:endParaRPr lang="it-IT" dirty="0" smtClean="0"/>
          </a:p>
          <a:p>
            <a:r>
              <a:rPr lang="it-IT" sz="2400" dirty="0" smtClean="0"/>
              <a:t>Marco </a:t>
            </a:r>
            <a:r>
              <a:rPr lang="it-IT" sz="2400" dirty="0" err="1" smtClean="0"/>
              <a:t>Marletta</a:t>
            </a:r>
            <a:r>
              <a:rPr lang="it-IT" sz="2400" dirty="0" smtClean="0"/>
              <a:t> (GARR) </a:t>
            </a:r>
            <a:r>
              <a:rPr lang="en-US" sz="2400" dirty="0" smtClean="0"/>
              <a:t>–</a:t>
            </a:r>
            <a:r>
              <a:rPr lang="it-IT" sz="2400" dirty="0" smtClean="0"/>
              <a:t> Stefano </a:t>
            </a:r>
            <a:r>
              <a:rPr lang="it-IT" sz="2400" dirty="0" err="1" smtClean="0"/>
              <a:t>Zani</a:t>
            </a:r>
            <a:r>
              <a:rPr lang="it-IT" sz="2400" dirty="0" smtClean="0"/>
              <a:t> (INFN CNAF)</a:t>
            </a:r>
            <a:endParaRPr lang="it-IT" sz="2400" dirty="0"/>
          </a:p>
        </p:txBody>
      </p:sp>
      <p:sp>
        <p:nvSpPr>
          <p:cNvPr id="4" name="Footer Placeholder 3"/>
          <p:cNvSpPr>
            <a:spLocks noGrp="1"/>
          </p:cNvSpPr>
          <p:nvPr>
            <p:ph type="ftr" sz="quarter" idx="11"/>
          </p:nvPr>
        </p:nvSpPr>
        <p:spPr/>
        <p:txBody>
          <a:bodyPr/>
          <a:lstStyle/>
          <a:p>
            <a:r>
              <a:rPr lang="en-US" smtClean="0"/>
              <a:t>Workshop INFN CCR - GARR, Napoli, 2012</a:t>
            </a:r>
            <a:endParaRPr lang="it-IT"/>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it-IT" dirty="0" err="1" smtClean="0"/>
              <a:t>Monitoring</a:t>
            </a:r>
            <a:endParaRPr lang="it-IT" dirty="0"/>
          </a:p>
        </p:txBody>
      </p:sp>
      <p:sp>
        <p:nvSpPr>
          <p:cNvPr id="3" name="Content Placeholder 2"/>
          <p:cNvSpPr>
            <a:spLocks noGrp="1"/>
          </p:cNvSpPr>
          <p:nvPr>
            <p:ph idx="1"/>
          </p:nvPr>
        </p:nvSpPr>
        <p:spPr>
          <a:xfrm>
            <a:off x="0" y="655637"/>
            <a:ext cx="3200400" cy="5668963"/>
          </a:xfrm>
        </p:spPr>
        <p:txBody>
          <a:bodyPr>
            <a:normAutofit fontScale="55000" lnSpcReduction="20000"/>
          </a:bodyPr>
          <a:lstStyle/>
          <a:p>
            <a:r>
              <a:rPr lang="en-GB" dirty="0" err="1" smtClean="0"/>
              <a:t>perfSONAR</a:t>
            </a:r>
            <a:r>
              <a:rPr lang="en-GB" dirty="0" smtClean="0"/>
              <a:t>-MDM and </a:t>
            </a:r>
            <a:r>
              <a:rPr lang="en-GB" dirty="0" err="1" smtClean="0"/>
              <a:t>perfSONAR</a:t>
            </a:r>
            <a:r>
              <a:rPr lang="en-GB" dirty="0" smtClean="0"/>
              <a:t>-PS are the end to end tools currently in use in LHCOPN and LHCONE communities for Bandwidth and latency measurement.</a:t>
            </a:r>
          </a:p>
          <a:p>
            <a:endParaRPr lang="en-GB" dirty="0" smtClean="0"/>
          </a:p>
          <a:p>
            <a:r>
              <a:rPr lang="en-GB" dirty="0" err="1" smtClean="0"/>
              <a:t>perfSONAR</a:t>
            </a:r>
            <a:r>
              <a:rPr lang="en-GB" dirty="0" smtClean="0"/>
              <a:t>-MDM (Hardware solution owned and managed by DANTE). In place in TIER1’s sites.</a:t>
            </a:r>
          </a:p>
          <a:p>
            <a:r>
              <a:rPr lang="en-GB" dirty="0" err="1" smtClean="0"/>
              <a:t>perfSONAR</a:t>
            </a:r>
            <a:r>
              <a:rPr lang="en-GB" dirty="0" smtClean="0"/>
              <a:t>-PS (Software deployed on servers owned by sites): New DASHBOARDS based on </a:t>
            </a:r>
            <a:r>
              <a:rPr lang="en-GB" dirty="0" err="1" smtClean="0"/>
              <a:t>perfSONAR</a:t>
            </a:r>
            <a:r>
              <a:rPr lang="en-GB" dirty="0" smtClean="0"/>
              <a:t>-PS data  are in development for LHCOPN and in a subset of ATLAS TIER2s as a pilot monitoring system for LHCONE.</a:t>
            </a:r>
          </a:p>
          <a:p>
            <a:pPr>
              <a:buNone/>
            </a:pPr>
            <a:endParaRPr lang="en-GB" dirty="0" smtClean="0"/>
          </a:p>
        </p:txBody>
      </p:sp>
      <p:sp>
        <p:nvSpPr>
          <p:cNvPr id="5" name="TextBox 4"/>
          <p:cNvSpPr txBox="1"/>
          <p:nvPr/>
        </p:nvSpPr>
        <p:spPr>
          <a:xfrm>
            <a:off x="0" y="6006405"/>
            <a:ext cx="5131733" cy="1384995"/>
          </a:xfrm>
          <a:prstGeom prst="rect">
            <a:avLst/>
          </a:prstGeom>
          <a:noFill/>
        </p:spPr>
        <p:txBody>
          <a:bodyPr wrap="square" rtlCol="0">
            <a:spAutoFit/>
          </a:bodyPr>
          <a:lstStyle/>
          <a:p>
            <a:r>
              <a:rPr lang="en-US" sz="1200" dirty="0" err="1" smtClean="0"/>
              <a:t>perfSONAR</a:t>
            </a:r>
            <a:r>
              <a:rPr lang="en-US" sz="1200" dirty="0" smtClean="0"/>
              <a:t>-PS Toolkit Page:</a:t>
            </a:r>
            <a:r>
              <a:rPr lang="en-US" sz="1400" dirty="0" smtClean="0"/>
              <a:t/>
            </a:r>
            <a:br>
              <a:rPr lang="en-US" sz="1400" dirty="0" smtClean="0"/>
            </a:br>
            <a:r>
              <a:rPr lang="en-US" sz="1400" dirty="0" smtClean="0"/>
              <a:t> </a:t>
            </a:r>
            <a:r>
              <a:rPr lang="en-US" sz="1400" dirty="0" smtClean="0">
                <a:hlinkClick r:id="rId2"/>
              </a:rPr>
              <a:t>http://psps.perfsonar.net/toolkit/</a:t>
            </a:r>
            <a:endParaRPr lang="en-GB" sz="1400" dirty="0" smtClean="0"/>
          </a:p>
          <a:p>
            <a:r>
              <a:rPr lang="en-US" sz="1200" dirty="0" smtClean="0"/>
              <a:t>Tom’s Dashboard:</a:t>
            </a:r>
            <a:br>
              <a:rPr lang="en-US" sz="1200" dirty="0" smtClean="0"/>
            </a:br>
            <a:r>
              <a:rPr lang="en-US" sz="1200" dirty="0" smtClean="0">
                <a:hlinkClick r:id="rId3"/>
              </a:rPr>
              <a:t>https://130.199.185.78:8443/exda/?page=25&amp;cloudName=LHCOPN</a:t>
            </a:r>
            <a:endParaRPr lang="en-US" sz="1200" dirty="0" smtClean="0"/>
          </a:p>
          <a:p>
            <a:endParaRPr lang="en-US" sz="1600" dirty="0" smtClean="0"/>
          </a:p>
          <a:p>
            <a:endParaRPr lang="it-IT" sz="1600" dirty="0"/>
          </a:p>
        </p:txBody>
      </p:sp>
      <p:pic>
        <p:nvPicPr>
          <p:cNvPr id="6" name="Picture 5"/>
          <p:cNvPicPr>
            <a:picLocks noChangeAspect="1"/>
          </p:cNvPicPr>
          <p:nvPr/>
        </p:nvPicPr>
        <p:blipFill>
          <a:blip r:embed="rId4"/>
          <a:stretch>
            <a:fillRect/>
          </a:stretch>
        </p:blipFill>
        <p:spPr>
          <a:xfrm>
            <a:off x="4343400" y="990600"/>
            <a:ext cx="4800600" cy="4973422"/>
          </a:xfrm>
          <a:prstGeom prst="rect">
            <a:avLst/>
          </a:prstGeom>
        </p:spPr>
      </p:pic>
      <p:pic>
        <p:nvPicPr>
          <p:cNvPr id="7" name="Picture 2"/>
          <p:cNvPicPr>
            <a:picLocks noChangeAspect="1" noChangeArrowheads="1"/>
          </p:cNvPicPr>
          <p:nvPr/>
        </p:nvPicPr>
        <p:blipFill>
          <a:blip r:embed="rId5">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200400" y="2057400"/>
            <a:ext cx="5638800" cy="3708636"/>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8" name="TextBox 7"/>
          <p:cNvSpPr txBox="1"/>
          <p:nvPr/>
        </p:nvSpPr>
        <p:spPr>
          <a:xfrm>
            <a:off x="4621867" y="6393359"/>
            <a:ext cx="5131733" cy="769441"/>
          </a:xfrm>
          <a:prstGeom prst="rect">
            <a:avLst/>
          </a:prstGeom>
          <a:noFill/>
        </p:spPr>
        <p:txBody>
          <a:bodyPr wrap="square" rtlCol="0">
            <a:spAutoFit/>
          </a:bodyPr>
          <a:lstStyle/>
          <a:p>
            <a:r>
              <a:rPr lang="en-US" sz="1200" dirty="0" err="1" smtClean="0"/>
              <a:t>perfSONAR</a:t>
            </a:r>
            <a:r>
              <a:rPr lang="en-US" sz="1200" dirty="0" smtClean="0"/>
              <a:t>-MDM (Multi Domain Monitoring) Toolkit Page:</a:t>
            </a:r>
            <a:r>
              <a:rPr lang="en-US" sz="1400" dirty="0" smtClean="0"/>
              <a:t/>
            </a:r>
            <a:br>
              <a:rPr lang="en-US" sz="1400" dirty="0" smtClean="0"/>
            </a:br>
            <a:r>
              <a:rPr lang="en-US" sz="1400" dirty="0" smtClean="0"/>
              <a:t> </a:t>
            </a:r>
            <a:r>
              <a:rPr lang="en-US" sz="1400" dirty="0" smtClean="0">
                <a:solidFill>
                  <a:srgbClr val="0000FF"/>
                </a:solidFill>
              </a:rPr>
              <a:t>http://</a:t>
            </a:r>
            <a:r>
              <a:rPr lang="en-US" sz="1400" dirty="0" err="1" smtClean="0">
                <a:solidFill>
                  <a:srgbClr val="0000FF"/>
                </a:solidFill>
              </a:rPr>
              <a:t>www.geant.net/service/perfsonar/pages/home.aspx</a:t>
            </a:r>
            <a:endParaRPr lang="en-US" sz="1600" dirty="0" smtClean="0">
              <a:solidFill>
                <a:srgbClr val="0000FF"/>
              </a:solidFill>
            </a:endParaRPr>
          </a:p>
          <a:p>
            <a:endParaRPr lang="it-IT" sz="1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mtClean="0"/>
              <a:t>Why LHCONE?</a:t>
            </a:r>
            <a:endParaRPr lang="en-US"/>
          </a:p>
        </p:txBody>
      </p:sp>
      <p:sp>
        <p:nvSpPr>
          <p:cNvPr id="3" name="Segnaposto contenuto 2"/>
          <p:cNvSpPr>
            <a:spLocks noGrp="1"/>
          </p:cNvSpPr>
          <p:nvPr>
            <p:ph idx="1"/>
          </p:nvPr>
        </p:nvSpPr>
        <p:spPr>
          <a:xfrm>
            <a:off x="457200" y="1307901"/>
            <a:ext cx="8229600" cy="4929411"/>
          </a:xfrm>
        </p:spPr>
        <p:txBody>
          <a:bodyPr>
            <a:normAutofit/>
          </a:bodyPr>
          <a:lstStyle/>
          <a:p>
            <a:r>
              <a:rPr lang="en-US" smtClean="0"/>
              <a:t>Better management of the LHC traffic on the national and international paths</a:t>
            </a:r>
          </a:p>
          <a:p>
            <a:pPr lvl="1"/>
            <a:r>
              <a:rPr lang="en-US" smtClean="0"/>
              <a:t>Using a VPN it is possible to engineer LHC traffic</a:t>
            </a:r>
          </a:p>
          <a:p>
            <a:r>
              <a:rPr lang="en-US" smtClean="0"/>
              <a:t>Use of dedicated LHCONE network resources</a:t>
            </a:r>
          </a:p>
          <a:p>
            <a:pPr lvl="1"/>
            <a:r>
              <a:rPr lang="en-US" smtClean="0"/>
              <a:t>GEANT will install a new transatlantic 10 Gb/s link Geneva – Starlight (Chicago) (Before the end of June 2012)</a:t>
            </a:r>
          </a:p>
          <a:p>
            <a:pPr lvl="1"/>
            <a:r>
              <a:rPr lang="en-US" smtClean="0"/>
              <a:t>GARR-X will install dedicated capacity between GARR PoPs with T2 and Bologna</a:t>
            </a:r>
          </a:p>
          <a:p>
            <a:pPr marL="0" indent="0">
              <a:buNone/>
            </a:pPr>
            <a:endParaRPr lang="en-US" smtClean="0"/>
          </a:p>
          <a:p>
            <a:pPr marL="0" indent="0">
              <a:buNone/>
            </a:pPr>
            <a:endParaRPr lang="en-US"/>
          </a:p>
        </p:txBody>
      </p:sp>
      <p:sp>
        <p:nvSpPr>
          <p:cNvPr id="4" name="Footer Placeholder 3"/>
          <p:cNvSpPr>
            <a:spLocks noGrp="1"/>
          </p:cNvSpPr>
          <p:nvPr>
            <p:ph type="ftr" sz="quarter" idx="11"/>
          </p:nvPr>
        </p:nvSpPr>
        <p:spPr/>
        <p:txBody>
          <a:bodyPr/>
          <a:lstStyle/>
          <a:p>
            <a:r>
              <a:rPr lang="en-US" smtClean="0"/>
              <a:t>Workshop INFN CCR - GARR, Napoli, 2012</a:t>
            </a:r>
            <a:endParaRPr lang="it-IT"/>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378912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cxnSp>
        <p:nvCxnSpPr>
          <p:cNvPr id="123" name="Straight Connector 120"/>
          <p:cNvCxnSpPr/>
          <p:nvPr/>
        </p:nvCxnSpPr>
        <p:spPr>
          <a:xfrm>
            <a:off x="4716599" y="2133600"/>
            <a:ext cx="160201" cy="300456"/>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0" y="-152400"/>
            <a:ext cx="8229600" cy="1143000"/>
          </a:xfrm>
        </p:spPr>
        <p:txBody>
          <a:bodyPr>
            <a:normAutofit fontScale="90000"/>
          </a:bodyPr>
          <a:lstStyle/>
          <a:p>
            <a:r>
              <a:rPr lang="it-IT" dirty="0" err="1" smtClean="0"/>
              <a:t>Transition</a:t>
            </a:r>
            <a:r>
              <a:rPr lang="it-IT" dirty="0" smtClean="0"/>
              <a:t> </a:t>
            </a:r>
            <a:r>
              <a:rPr lang="it-IT" dirty="0" err="1" smtClean="0"/>
              <a:t>to</a:t>
            </a:r>
            <a:r>
              <a:rPr lang="it-IT" dirty="0" smtClean="0"/>
              <a:t> LHCONE network in Italy</a:t>
            </a:r>
            <a:endParaRPr lang="it-IT" dirty="0"/>
          </a:p>
        </p:txBody>
      </p:sp>
      <p:grpSp>
        <p:nvGrpSpPr>
          <p:cNvPr id="3" name="Group 5"/>
          <p:cNvGrpSpPr>
            <a:grpSpLocks/>
          </p:cNvGrpSpPr>
          <p:nvPr/>
        </p:nvGrpSpPr>
        <p:grpSpPr bwMode="auto">
          <a:xfrm>
            <a:off x="0" y="1320800"/>
            <a:ext cx="2946399" cy="2398140"/>
            <a:chOff x="2404" y="348"/>
            <a:chExt cx="1576" cy="904"/>
          </a:xfrm>
          <a:solidFill>
            <a:schemeClr val="accent4">
              <a:lumMod val="40000"/>
              <a:lumOff val="60000"/>
            </a:schemeClr>
          </a:solidFill>
        </p:grpSpPr>
        <p:sp>
          <p:nvSpPr>
            <p:cNvPr id="5" name="Oval 6"/>
            <p:cNvSpPr>
              <a:spLocks noChangeArrowheads="1"/>
            </p:cNvSpPr>
            <p:nvPr/>
          </p:nvSpPr>
          <p:spPr bwMode="auto">
            <a:xfrm>
              <a:off x="2404" y="487"/>
              <a:ext cx="1296" cy="572"/>
            </a:xfrm>
            <a:prstGeom prst="ellipse">
              <a:avLst/>
            </a:prstGeom>
            <a:grpFill/>
            <a:ln w="9525">
              <a:noFill/>
              <a:round/>
              <a:headEnd/>
              <a:tailEnd/>
            </a:ln>
            <a:effectLst/>
          </p:spPr>
          <p:txBody>
            <a:bodyPr wrap="none" anchor="ct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fontAlgn="auto">
                <a:spcBef>
                  <a:spcPts val="0"/>
                </a:spcBef>
                <a:spcAft>
                  <a:spcPts val="0"/>
                </a:spcAft>
                <a:defRPr/>
              </a:pPr>
              <a:endParaRPr lang="en-US">
                <a:latin typeface="+mn-lt"/>
                <a:ea typeface="+mn-ea"/>
              </a:endParaRPr>
            </a:p>
          </p:txBody>
        </p:sp>
        <p:sp>
          <p:nvSpPr>
            <p:cNvPr id="6" name="Oval 7"/>
            <p:cNvSpPr>
              <a:spLocks noChangeArrowheads="1"/>
            </p:cNvSpPr>
            <p:nvPr/>
          </p:nvSpPr>
          <p:spPr bwMode="auto">
            <a:xfrm>
              <a:off x="2552" y="680"/>
              <a:ext cx="1296" cy="572"/>
            </a:xfrm>
            <a:prstGeom prst="ellipse">
              <a:avLst/>
            </a:prstGeom>
            <a:grpFill/>
            <a:ln w="9525">
              <a:noFill/>
              <a:round/>
              <a:headEnd/>
              <a:tailEnd/>
            </a:ln>
            <a:effectLst/>
          </p:spPr>
          <p:txBody>
            <a:bodyPr wrap="none" anchor="ct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ctr" fontAlgn="auto">
                <a:spcBef>
                  <a:spcPts val="0"/>
                </a:spcBef>
                <a:spcAft>
                  <a:spcPts val="0"/>
                </a:spcAft>
                <a:defRPr/>
              </a:pPr>
              <a:r>
                <a:rPr lang="en-US" dirty="0" smtClean="0">
                  <a:latin typeface="+mn-lt"/>
                  <a:ea typeface="+mn-ea"/>
                </a:rPr>
                <a:t>…</a:t>
              </a:r>
              <a:endParaRPr lang="en-US" dirty="0">
                <a:latin typeface="+mn-lt"/>
                <a:ea typeface="+mn-ea"/>
              </a:endParaRPr>
            </a:p>
          </p:txBody>
        </p:sp>
        <p:sp>
          <p:nvSpPr>
            <p:cNvPr id="7" name="Oval 8"/>
            <p:cNvSpPr>
              <a:spLocks noChangeArrowheads="1"/>
            </p:cNvSpPr>
            <p:nvPr/>
          </p:nvSpPr>
          <p:spPr bwMode="auto">
            <a:xfrm>
              <a:off x="2684" y="348"/>
              <a:ext cx="1296" cy="572"/>
            </a:xfrm>
            <a:prstGeom prst="ellipse">
              <a:avLst/>
            </a:prstGeom>
            <a:grpFill/>
            <a:ln w="9525">
              <a:noFill/>
              <a:round/>
              <a:headEnd/>
              <a:tailEnd/>
            </a:ln>
            <a:effectLst/>
          </p:spPr>
          <p:txBody>
            <a:bodyPr wrap="none" anchor="ct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fontAlgn="auto">
                <a:spcBef>
                  <a:spcPts val="0"/>
                </a:spcBef>
                <a:spcAft>
                  <a:spcPts val="0"/>
                </a:spcAft>
                <a:defRPr/>
              </a:pPr>
              <a:endParaRPr lang="en-US">
                <a:latin typeface="+mn-lt"/>
                <a:ea typeface="+mn-ea"/>
              </a:endParaRPr>
            </a:p>
          </p:txBody>
        </p:sp>
        <p:sp>
          <p:nvSpPr>
            <p:cNvPr id="8" name="Oval 9"/>
            <p:cNvSpPr>
              <a:spLocks noChangeArrowheads="1"/>
            </p:cNvSpPr>
            <p:nvPr/>
          </p:nvSpPr>
          <p:spPr bwMode="auto">
            <a:xfrm>
              <a:off x="2522" y="575"/>
              <a:ext cx="1296" cy="572"/>
            </a:xfrm>
            <a:prstGeom prst="ellipse">
              <a:avLst/>
            </a:prstGeom>
            <a:grpFill/>
            <a:ln w="9525">
              <a:noFill/>
              <a:round/>
              <a:headEnd/>
              <a:tailEnd/>
            </a:ln>
            <a:effectLst/>
          </p:spPr>
          <p:txBody>
            <a:bodyPr wrap="none" anchor="ct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fontAlgn="auto">
                <a:spcBef>
                  <a:spcPts val="0"/>
                </a:spcBef>
                <a:spcAft>
                  <a:spcPts val="0"/>
                </a:spcAft>
                <a:defRPr/>
              </a:pPr>
              <a:endParaRPr lang="en-US" sz="2000" dirty="0">
                <a:latin typeface="+mn-lt"/>
                <a:ea typeface="+mn-ea"/>
              </a:endParaRPr>
            </a:p>
          </p:txBody>
        </p:sp>
      </p:grpSp>
      <p:sp>
        <p:nvSpPr>
          <p:cNvPr id="9" name="Connector 8"/>
          <p:cNvSpPr/>
          <p:nvPr/>
        </p:nvSpPr>
        <p:spPr>
          <a:xfrm>
            <a:off x="558799" y="1270000"/>
            <a:ext cx="711200" cy="685800"/>
          </a:xfrm>
          <a:prstGeom prst="flowChartConnector">
            <a:avLst/>
          </a:prstGeom>
          <a:solidFill>
            <a:schemeClr val="accent5">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T1</a:t>
            </a:r>
          </a:p>
          <a:p>
            <a:pPr algn="ctr"/>
            <a:endParaRPr lang="en-US" sz="1600" dirty="0">
              <a:solidFill>
                <a:srgbClr val="000000"/>
              </a:solidFill>
            </a:endParaRPr>
          </a:p>
        </p:txBody>
      </p:sp>
      <p:sp>
        <p:nvSpPr>
          <p:cNvPr id="10" name="Connector 9"/>
          <p:cNvSpPr/>
          <p:nvPr/>
        </p:nvSpPr>
        <p:spPr>
          <a:xfrm>
            <a:off x="253999" y="1625600"/>
            <a:ext cx="711200" cy="685800"/>
          </a:xfrm>
          <a:prstGeom prst="flowChartConnector">
            <a:avLst/>
          </a:prstGeom>
          <a:solidFill>
            <a:schemeClr val="accent5">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T1</a:t>
            </a:r>
          </a:p>
          <a:p>
            <a:pPr algn="ctr"/>
            <a:endParaRPr lang="en-US" sz="1600" dirty="0">
              <a:solidFill>
                <a:srgbClr val="000000"/>
              </a:solidFill>
            </a:endParaRPr>
          </a:p>
        </p:txBody>
      </p:sp>
      <p:grpSp>
        <p:nvGrpSpPr>
          <p:cNvPr id="4" name="Group 5"/>
          <p:cNvGrpSpPr>
            <a:grpSpLocks/>
          </p:cNvGrpSpPr>
          <p:nvPr/>
        </p:nvGrpSpPr>
        <p:grpSpPr bwMode="auto">
          <a:xfrm>
            <a:off x="3886200" y="2362200"/>
            <a:ext cx="2454193" cy="2067940"/>
            <a:chOff x="2404" y="348"/>
            <a:chExt cx="1576" cy="904"/>
          </a:xfrm>
          <a:solidFill>
            <a:schemeClr val="accent1">
              <a:lumMod val="40000"/>
              <a:lumOff val="60000"/>
            </a:schemeClr>
          </a:solidFill>
        </p:grpSpPr>
        <p:sp>
          <p:nvSpPr>
            <p:cNvPr id="12" name="Oval 6"/>
            <p:cNvSpPr>
              <a:spLocks noChangeArrowheads="1"/>
            </p:cNvSpPr>
            <p:nvPr/>
          </p:nvSpPr>
          <p:spPr bwMode="auto">
            <a:xfrm>
              <a:off x="2404" y="487"/>
              <a:ext cx="1296" cy="572"/>
            </a:xfrm>
            <a:prstGeom prst="ellipse">
              <a:avLst/>
            </a:prstGeom>
            <a:grpFill/>
            <a:ln w="9525">
              <a:noFill/>
              <a:round/>
              <a:headEnd/>
              <a:tailEnd/>
            </a:ln>
            <a:effectLst/>
          </p:spPr>
          <p:txBody>
            <a:bodyPr wrap="none" anchor="ct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fontAlgn="auto">
                <a:spcBef>
                  <a:spcPts val="0"/>
                </a:spcBef>
                <a:spcAft>
                  <a:spcPts val="0"/>
                </a:spcAft>
                <a:defRPr/>
              </a:pPr>
              <a:endParaRPr lang="en-US">
                <a:latin typeface="+mn-lt"/>
                <a:ea typeface="+mn-ea"/>
              </a:endParaRPr>
            </a:p>
          </p:txBody>
        </p:sp>
        <p:sp>
          <p:nvSpPr>
            <p:cNvPr id="13" name="Oval 7"/>
            <p:cNvSpPr>
              <a:spLocks noChangeArrowheads="1"/>
            </p:cNvSpPr>
            <p:nvPr/>
          </p:nvSpPr>
          <p:spPr bwMode="auto">
            <a:xfrm>
              <a:off x="2552" y="680"/>
              <a:ext cx="1296" cy="572"/>
            </a:xfrm>
            <a:prstGeom prst="ellipse">
              <a:avLst/>
            </a:prstGeom>
            <a:grpFill/>
            <a:ln w="9525">
              <a:noFill/>
              <a:round/>
              <a:headEnd/>
              <a:tailEnd/>
            </a:ln>
            <a:effectLst/>
          </p:spPr>
          <p:txBody>
            <a:bodyPr wrap="none" anchor="ct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ctr" fontAlgn="auto">
                <a:spcBef>
                  <a:spcPts val="0"/>
                </a:spcBef>
                <a:spcAft>
                  <a:spcPts val="0"/>
                </a:spcAft>
                <a:defRPr/>
              </a:pPr>
              <a:endParaRPr lang="en-US">
                <a:latin typeface="+mn-lt"/>
                <a:ea typeface="+mn-ea"/>
              </a:endParaRPr>
            </a:p>
          </p:txBody>
        </p:sp>
        <p:sp>
          <p:nvSpPr>
            <p:cNvPr id="14" name="Oval 8"/>
            <p:cNvSpPr>
              <a:spLocks noChangeArrowheads="1"/>
            </p:cNvSpPr>
            <p:nvPr/>
          </p:nvSpPr>
          <p:spPr bwMode="auto">
            <a:xfrm>
              <a:off x="2684" y="348"/>
              <a:ext cx="1296" cy="572"/>
            </a:xfrm>
            <a:prstGeom prst="ellipse">
              <a:avLst/>
            </a:prstGeom>
            <a:grpFill/>
            <a:ln w="9525">
              <a:noFill/>
              <a:round/>
              <a:headEnd/>
              <a:tailEnd/>
            </a:ln>
            <a:effectLst/>
          </p:spPr>
          <p:txBody>
            <a:bodyPr wrap="none" anchor="ct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fontAlgn="auto">
                <a:spcBef>
                  <a:spcPts val="0"/>
                </a:spcBef>
                <a:spcAft>
                  <a:spcPts val="0"/>
                </a:spcAft>
                <a:defRPr/>
              </a:pPr>
              <a:endParaRPr lang="en-US">
                <a:latin typeface="+mn-lt"/>
                <a:ea typeface="+mn-ea"/>
              </a:endParaRPr>
            </a:p>
          </p:txBody>
        </p:sp>
        <p:sp>
          <p:nvSpPr>
            <p:cNvPr id="15" name="Oval 9"/>
            <p:cNvSpPr>
              <a:spLocks noChangeArrowheads="1"/>
            </p:cNvSpPr>
            <p:nvPr/>
          </p:nvSpPr>
          <p:spPr bwMode="auto">
            <a:xfrm>
              <a:off x="2764" y="581"/>
              <a:ext cx="912" cy="311"/>
            </a:xfrm>
            <a:prstGeom prst="ellipse">
              <a:avLst/>
            </a:prstGeom>
            <a:grpFill/>
            <a:ln w="9525">
              <a:noFill/>
              <a:round/>
              <a:headEnd/>
              <a:tailEnd/>
            </a:ln>
            <a:effectLst/>
          </p:spPr>
          <p:txBody>
            <a:bodyPr wrap="none" anchor="ct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ctr" fontAlgn="auto">
                <a:spcBef>
                  <a:spcPts val="0"/>
                </a:spcBef>
                <a:spcAft>
                  <a:spcPts val="0"/>
                </a:spcAft>
                <a:defRPr/>
              </a:pPr>
              <a:r>
                <a:rPr lang="en-US" sz="2800" dirty="0" smtClean="0">
                  <a:latin typeface="+mn-lt"/>
                  <a:ea typeface="+mn-ea"/>
                </a:rPr>
                <a:t>GARR</a:t>
              </a:r>
            </a:p>
            <a:p>
              <a:pPr algn="ctr" fontAlgn="auto">
                <a:spcBef>
                  <a:spcPts val="0"/>
                </a:spcBef>
                <a:spcAft>
                  <a:spcPts val="0"/>
                </a:spcAft>
                <a:defRPr/>
              </a:pPr>
              <a:r>
                <a:rPr lang="en-US" sz="2800" dirty="0" smtClean="0">
                  <a:latin typeface="+mn-lt"/>
                  <a:ea typeface="+mn-ea"/>
                </a:rPr>
                <a:t>General IP </a:t>
              </a:r>
            </a:p>
            <a:p>
              <a:pPr algn="ctr" fontAlgn="auto">
                <a:spcBef>
                  <a:spcPts val="0"/>
                </a:spcBef>
                <a:spcAft>
                  <a:spcPts val="0"/>
                </a:spcAft>
                <a:defRPr/>
              </a:pPr>
              <a:r>
                <a:rPr lang="en-US" sz="2800" dirty="0" smtClean="0">
                  <a:latin typeface="+mn-lt"/>
                  <a:ea typeface="+mn-ea"/>
                </a:rPr>
                <a:t>Backbone</a:t>
              </a:r>
              <a:endParaRPr lang="en-US" sz="2800" dirty="0">
                <a:latin typeface="+mn-lt"/>
                <a:ea typeface="+mn-ea"/>
              </a:endParaRPr>
            </a:p>
          </p:txBody>
        </p:sp>
      </p:grpSp>
      <p:sp>
        <p:nvSpPr>
          <p:cNvPr id="16" name="Connector 15"/>
          <p:cNvSpPr/>
          <p:nvPr/>
        </p:nvSpPr>
        <p:spPr>
          <a:xfrm>
            <a:off x="1981200" y="5494191"/>
            <a:ext cx="998704" cy="973990"/>
          </a:xfrm>
          <a:prstGeom prst="flowChartConnector">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NA</a:t>
            </a:r>
          </a:p>
          <a:p>
            <a:pPr algn="ctr"/>
            <a:r>
              <a:rPr lang="en-US" sz="1600" dirty="0" smtClean="0">
                <a:solidFill>
                  <a:srgbClr val="000000"/>
                </a:solidFill>
              </a:rPr>
              <a:t>T2</a:t>
            </a:r>
          </a:p>
          <a:p>
            <a:pPr algn="ctr"/>
            <a:endParaRPr lang="en-US" sz="1600" dirty="0">
              <a:solidFill>
                <a:srgbClr val="000000"/>
              </a:solidFill>
            </a:endParaRPr>
          </a:p>
        </p:txBody>
      </p:sp>
      <p:sp>
        <p:nvSpPr>
          <p:cNvPr id="17" name="Connector 16"/>
          <p:cNvSpPr/>
          <p:nvPr/>
        </p:nvSpPr>
        <p:spPr>
          <a:xfrm>
            <a:off x="7239000" y="5638800"/>
            <a:ext cx="998704" cy="973990"/>
          </a:xfrm>
          <a:prstGeom prst="flowChartConnector">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RM</a:t>
            </a:r>
          </a:p>
          <a:p>
            <a:pPr algn="ctr"/>
            <a:r>
              <a:rPr lang="en-US" sz="1600" dirty="0" smtClean="0">
                <a:solidFill>
                  <a:srgbClr val="000000"/>
                </a:solidFill>
              </a:rPr>
              <a:t>T2</a:t>
            </a:r>
          </a:p>
          <a:p>
            <a:pPr algn="ctr"/>
            <a:endParaRPr lang="en-US" sz="1600" dirty="0">
              <a:solidFill>
                <a:srgbClr val="000000"/>
              </a:solidFill>
            </a:endParaRPr>
          </a:p>
        </p:txBody>
      </p:sp>
      <p:sp>
        <p:nvSpPr>
          <p:cNvPr id="18" name="Connector 17"/>
          <p:cNvSpPr/>
          <p:nvPr/>
        </p:nvSpPr>
        <p:spPr>
          <a:xfrm>
            <a:off x="7764296" y="4343400"/>
            <a:ext cx="998704" cy="973990"/>
          </a:xfrm>
          <a:prstGeom prst="flowChartConnector">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PI</a:t>
            </a:r>
          </a:p>
          <a:p>
            <a:pPr algn="ctr"/>
            <a:r>
              <a:rPr lang="en-US" sz="1600" dirty="0" smtClean="0">
                <a:solidFill>
                  <a:srgbClr val="000000"/>
                </a:solidFill>
              </a:rPr>
              <a:t>T2</a:t>
            </a:r>
          </a:p>
          <a:p>
            <a:pPr algn="ctr"/>
            <a:endParaRPr lang="en-US" sz="1600" dirty="0">
              <a:solidFill>
                <a:srgbClr val="000000"/>
              </a:solidFill>
            </a:endParaRPr>
          </a:p>
        </p:txBody>
      </p:sp>
      <p:sp>
        <p:nvSpPr>
          <p:cNvPr id="19" name="Connector 18"/>
          <p:cNvSpPr/>
          <p:nvPr/>
        </p:nvSpPr>
        <p:spPr>
          <a:xfrm>
            <a:off x="7764296" y="2971800"/>
            <a:ext cx="998704" cy="973990"/>
          </a:xfrm>
          <a:prstGeom prst="flowChartConnector">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LNL</a:t>
            </a:r>
          </a:p>
          <a:p>
            <a:pPr algn="ctr"/>
            <a:r>
              <a:rPr lang="en-US" sz="1600" dirty="0" smtClean="0">
                <a:solidFill>
                  <a:srgbClr val="000000"/>
                </a:solidFill>
              </a:rPr>
              <a:t>T2</a:t>
            </a:r>
          </a:p>
          <a:p>
            <a:pPr algn="ctr"/>
            <a:endParaRPr lang="en-US" sz="1600" dirty="0">
              <a:solidFill>
                <a:srgbClr val="000000"/>
              </a:solidFill>
            </a:endParaRPr>
          </a:p>
        </p:txBody>
      </p:sp>
      <p:sp>
        <p:nvSpPr>
          <p:cNvPr id="20" name="Connector 19"/>
          <p:cNvSpPr/>
          <p:nvPr/>
        </p:nvSpPr>
        <p:spPr>
          <a:xfrm>
            <a:off x="7764296" y="1752600"/>
            <a:ext cx="998704" cy="973990"/>
          </a:xfrm>
          <a:prstGeom prst="flowChartConnector">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MI</a:t>
            </a:r>
          </a:p>
          <a:p>
            <a:pPr algn="ctr"/>
            <a:r>
              <a:rPr lang="en-US" sz="1600" dirty="0" smtClean="0">
                <a:solidFill>
                  <a:srgbClr val="000000"/>
                </a:solidFill>
              </a:rPr>
              <a:t>T2</a:t>
            </a:r>
          </a:p>
          <a:p>
            <a:pPr algn="ctr"/>
            <a:endParaRPr lang="en-US" sz="1600" dirty="0">
              <a:solidFill>
                <a:srgbClr val="000000"/>
              </a:solidFill>
            </a:endParaRPr>
          </a:p>
        </p:txBody>
      </p:sp>
      <p:sp>
        <p:nvSpPr>
          <p:cNvPr id="21" name="Connector 20"/>
          <p:cNvSpPr/>
          <p:nvPr/>
        </p:nvSpPr>
        <p:spPr>
          <a:xfrm>
            <a:off x="764984" y="5119306"/>
            <a:ext cx="998704" cy="973990"/>
          </a:xfrm>
          <a:prstGeom prst="flowChartConnector">
            <a:avLst/>
          </a:prstGeom>
          <a:solidFill>
            <a:schemeClr val="accent5">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CNAF</a:t>
            </a:r>
          </a:p>
          <a:p>
            <a:pPr algn="ctr"/>
            <a:r>
              <a:rPr lang="en-US" dirty="0" smtClean="0">
                <a:solidFill>
                  <a:srgbClr val="000000"/>
                </a:solidFill>
              </a:rPr>
              <a:t>T1</a:t>
            </a:r>
            <a:endParaRPr lang="en-US" sz="1600" dirty="0" smtClean="0">
              <a:solidFill>
                <a:srgbClr val="000000"/>
              </a:solidFill>
            </a:endParaRPr>
          </a:p>
          <a:p>
            <a:pPr algn="ctr"/>
            <a:endParaRPr lang="en-US" sz="1600" dirty="0">
              <a:solidFill>
                <a:srgbClr val="000000"/>
              </a:solidFill>
            </a:endParaRPr>
          </a:p>
        </p:txBody>
      </p:sp>
      <p:cxnSp>
        <p:nvCxnSpPr>
          <p:cNvPr id="22" name="Straight Connector 21"/>
          <p:cNvCxnSpPr>
            <a:stCxn id="14" idx="7"/>
            <a:endCxn id="20" idx="2"/>
          </p:cNvCxnSpPr>
          <p:nvPr/>
        </p:nvCxnSpPr>
        <p:spPr>
          <a:xfrm rot="5400000" flipH="1" flipV="1">
            <a:off x="6747454" y="1536981"/>
            <a:ext cx="314227" cy="1719457"/>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10800000" flipV="1">
            <a:off x="6057540" y="3416299"/>
            <a:ext cx="1719459" cy="50053"/>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10800000" flipV="1">
            <a:off x="6083300" y="3505200"/>
            <a:ext cx="1679544" cy="3810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6096000" y="3924300"/>
            <a:ext cx="1701800" cy="723900"/>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rot="16200000" flipH="1">
            <a:off x="5970235" y="4090139"/>
            <a:ext cx="1451082" cy="1712982"/>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p:cNvCxnSpPr>
            <a:endCxn id="17" idx="1"/>
          </p:cNvCxnSpPr>
          <p:nvPr/>
        </p:nvCxnSpPr>
        <p:spPr>
          <a:xfrm>
            <a:off x="5686425" y="4324350"/>
            <a:ext cx="1698832" cy="14570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5779685" y="4297710"/>
            <a:ext cx="1675588" cy="1412180"/>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rot="5400000" flipH="1" flipV="1">
            <a:off x="4536355" y="5039445"/>
            <a:ext cx="1252390" cy="63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30" name="Straight Connector 29"/>
          <p:cNvCxnSpPr>
            <a:stCxn id="75" idx="0"/>
            <a:endCxn id="13" idx="4"/>
          </p:cNvCxnSpPr>
          <p:nvPr/>
        </p:nvCxnSpPr>
        <p:spPr>
          <a:xfrm rot="5400000" flipH="1" flipV="1">
            <a:off x="4456123" y="5045369"/>
            <a:ext cx="1284860" cy="54403"/>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Straight Connector 30"/>
          <p:cNvCxnSpPr>
            <a:stCxn id="76" idx="0"/>
          </p:cNvCxnSpPr>
          <p:nvPr/>
        </p:nvCxnSpPr>
        <p:spPr>
          <a:xfrm rot="5400000" flipH="1" flipV="1">
            <a:off x="3577076" y="4504176"/>
            <a:ext cx="1295400" cy="999248"/>
          </a:xfrm>
          <a:prstGeom prst="line">
            <a:avLst/>
          </a:prstGeom>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rot="5400000" flipH="1" flipV="1">
            <a:off x="2872980" y="4148386"/>
            <a:ext cx="1398311" cy="1578577"/>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V="1">
            <a:off x="1686020" y="4068614"/>
            <a:ext cx="2580302" cy="1328886"/>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34" name="Connector 33"/>
          <p:cNvSpPr/>
          <p:nvPr/>
        </p:nvSpPr>
        <p:spPr>
          <a:xfrm>
            <a:off x="1003299" y="1117600"/>
            <a:ext cx="711200" cy="685800"/>
          </a:xfrm>
          <a:prstGeom prst="flowChartConnector">
            <a:avLst/>
          </a:prstGeom>
          <a:solidFill>
            <a:schemeClr val="accent5">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T1</a:t>
            </a:r>
          </a:p>
          <a:p>
            <a:pPr algn="ctr"/>
            <a:endParaRPr lang="en-US" sz="1600" dirty="0">
              <a:solidFill>
                <a:srgbClr val="000000"/>
              </a:solidFill>
            </a:endParaRPr>
          </a:p>
        </p:txBody>
      </p:sp>
      <p:cxnSp>
        <p:nvCxnSpPr>
          <p:cNvPr id="35" name="Straight Connector 34"/>
          <p:cNvCxnSpPr/>
          <p:nvPr/>
        </p:nvCxnSpPr>
        <p:spPr>
          <a:xfrm flipV="1">
            <a:off x="2730500" y="4178300"/>
            <a:ext cx="1574800" cy="1397000"/>
          </a:xfrm>
          <a:prstGeom prst="line">
            <a:avLst/>
          </a:prstGeom>
        </p:spPr>
        <p:style>
          <a:lnRef idx="2">
            <a:schemeClr val="accent1"/>
          </a:lnRef>
          <a:fillRef idx="0">
            <a:schemeClr val="accent1"/>
          </a:fillRef>
          <a:effectRef idx="1">
            <a:schemeClr val="accent1"/>
          </a:effectRef>
          <a:fontRef idx="minor">
            <a:schemeClr val="tx1"/>
          </a:fontRef>
        </p:style>
      </p:cxnSp>
      <p:sp>
        <p:nvSpPr>
          <p:cNvPr id="36" name="Connector 35"/>
          <p:cNvSpPr/>
          <p:nvPr/>
        </p:nvSpPr>
        <p:spPr>
          <a:xfrm>
            <a:off x="1612899" y="2260600"/>
            <a:ext cx="1054100" cy="965200"/>
          </a:xfrm>
          <a:prstGeom prst="flowChartConnector">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rgbClr val="000000"/>
                </a:solidFill>
              </a:rPr>
              <a:t/>
            </a:r>
            <a:br>
              <a:rPr lang="en-US" sz="2000" dirty="0" smtClean="0">
                <a:solidFill>
                  <a:srgbClr val="000000"/>
                </a:solidFill>
              </a:rPr>
            </a:br>
            <a:r>
              <a:rPr lang="en-US" sz="2000" dirty="0" smtClean="0">
                <a:solidFill>
                  <a:srgbClr val="000000"/>
                </a:solidFill>
              </a:rPr>
              <a:t>CERN</a:t>
            </a:r>
          </a:p>
          <a:p>
            <a:pPr algn="ctr"/>
            <a:r>
              <a:rPr lang="en-US" sz="2000" dirty="0" smtClean="0">
                <a:solidFill>
                  <a:srgbClr val="000000"/>
                </a:solidFill>
              </a:rPr>
              <a:t>T0</a:t>
            </a:r>
          </a:p>
          <a:p>
            <a:pPr algn="ctr"/>
            <a:endParaRPr lang="en-US" sz="1600" dirty="0">
              <a:solidFill>
                <a:srgbClr val="000000"/>
              </a:solidFill>
            </a:endParaRPr>
          </a:p>
        </p:txBody>
      </p:sp>
      <p:sp>
        <p:nvSpPr>
          <p:cNvPr id="37" name="Connector 36"/>
          <p:cNvSpPr/>
          <p:nvPr/>
        </p:nvSpPr>
        <p:spPr>
          <a:xfrm>
            <a:off x="5892800" y="5664200"/>
            <a:ext cx="998704" cy="973990"/>
          </a:xfrm>
          <a:prstGeom prst="flowChartConnector">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LNF</a:t>
            </a:r>
          </a:p>
          <a:p>
            <a:pPr algn="ctr"/>
            <a:r>
              <a:rPr lang="en-US" sz="1600" dirty="0" smtClean="0">
                <a:solidFill>
                  <a:srgbClr val="000000"/>
                </a:solidFill>
              </a:rPr>
              <a:t>T2</a:t>
            </a:r>
          </a:p>
          <a:p>
            <a:pPr algn="ctr"/>
            <a:endParaRPr lang="en-US" sz="1600" dirty="0">
              <a:solidFill>
                <a:srgbClr val="000000"/>
              </a:solidFill>
            </a:endParaRPr>
          </a:p>
        </p:txBody>
      </p:sp>
      <p:cxnSp>
        <p:nvCxnSpPr>
          <p:cNvPr id="38" name="Straight Connector 37"/>
          <p:cNvCxnSpPr/>
          <p:nvPr/>
        </p:nvCxnSpPr>
        <p:spPr>
          <a:xfrm rot="16200000" flipV="1">
            <a:off x="5207000" y="4610100"/>
            <a:ext cx="1320800" cy="812800"/>
          </a:xfrm>
          <a:prstGeom prst="line">
            <a:avLst/>
          </a:prstGeom>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2222500" y="5156200"/>
            <a:ext cx="788146" cy="307777"/>
          </a:xfrm>
          <a:prstGeom prst="rect">
            <a:avLst/>
          </a:prstGeom>
          <a:noFill/>
        </p:spPr>
        <p:txBody>
          <a:bodyPr wrap="none" rtlCol="0">
            <a:spAutoFit/>
          </a:bodyPr>
          <a:lstStyle/>
          <a:p>
            <a:r>
              <a:rPr lang="it-IT" sz="1400" dirty="0" smtClean="0"/>
              <a:t>2x1Gb/</a:t>
            </a:r>
            <a:r>
              <a:rPr lang="it-IT" sz="1400" dirty="0" err="1" smtClean="0"/>
              <a:t>s</a:t>
            </a:r>
            <a:endParaRPr lang="it-IT" sz="1400" dirty="0"/>
          </a:p>
        </p:txBody>
      </p:sp>
      <p:sp>
        <p:nvSpPr>
          <p:cNvPr id="40" name="TextBox 39"/>
          <p:cNvSpPr txBox="1"/>
          <p:nvPr/>
        </p:nvSpPr>
        <p:spPr>
          <a:xfrm>
            <a:off x="1460500" y="5143500"/>
            <a:ext cx="710451" cy="307777"/>
          </a:xfrm>
          <a:prstGeom prst="rect">
            <a:avLst/>
          </a:prstGeom>
          <a:noFill/>
        </p:spPr>
        <p:txBody>
          <a:bodyPr wrap="none" rtlCol="0">
            <a:spAutoFit/>
          </a:bodyPr>
          <a:lstStyle/>
          <a:p>
            <a:r>
              <a:rPr lang="it-IT" sz="1400" dirty="0" smtClean="0"/>
              <a:t>10Gb/</a:t>
            </a:r>
            <a:r>
              <a:rPr lang="it-IT" sz="1400" dirty="0" err="1" smtClean="0"/>
              <a:t>s</a:t>
            </a:r>
            <a:endParaRPr lang="it-IT" sz="1400" dirty="0"/>
          </a:p>
        </p:txBody>
      </p:sp>
      <p:sp>
        <p:nvSpPr>
          <p:cNvPr id="41" name="TextBox 40"/>
          <p:cNvSpPr txBox="1"/>
          <p:nvPr/>
        </p:nvSpPr>
        <p:spPr>
          <a:xfrm>
            <a:off x="7353300" y="4254500"/>
            <a:ext cx="619393" cy="307777"/>
          </a:xfrm>
          <a:prstGeom prst="rect">
            <a:avLst/>
          </a:prstGeom>
          <a:noFill/>
        </p:spPr>
        <p:txBody>
          <a:bodyPr wrap="none" rtlCol="0">
            <a:spAutoFit/>
          </a:bodyPr>
          <a:lstStyle/>
          <a:p>
            <a:r>
              <a:rPr lang="it-IT" sz="1400" dirty="0" smtClean="0"/>
              <a:t>1Gb/</a:t>
            </a:r>
            <a:r>
              <a:rPr lang="it-IT" sz="1400" dirty="0" err="1" smtClean="0"/>
              <a:t>s</a:t>
            </a:r>
            <a:endParaRPr lang="it-IT" sz="1400" dirty="0"/>
          </a:p>
        </p:txBody>
      </p:sp>
      <p:sp>
        <p:nvSpPr>
          <p:cNvPr id="42" name="TextBox 41"/>
          <p:cNvSpPr txBox="1"/>
          <p:nvPr/>
        </p:nvSpPr>
        <p:spPr>
          <a:xfrm>
            <a:off x="7099300" y="1993900"/>
            <a:ext cx="619393" cy="307777"/>
          </a:xfrm>
          <a:prstGeom prst="rect">
            <a:avLst/>
          </a:prstGeom>
          <a:noFill/>
        </p:spPr>
        <p:txBody>
          <a:bodyPr wrap="none" rtlCol="0">
            <a:spAutoFit/>
          </a:bodyPr>
          <a:lstStyle/>
          <a:p>
            <a:r>
              <a:rPr lang="it-IT" sz="1400" dirty="0" smtClean="0"/>
              <a:t>1Gb/</a:t>
            </a:r>
            <a:r>
              <a:rPr lang="it-IT" sz="1400" dirty="0" err="1" smtClean="0"/>
              <a:t>s</a:t>
            </a:r>
            <a:endParaRPr lang="it-IT" sz="1400" dirty="0"/>
          </a:p>
        </p:txBody>
      </p:sp>
      <p:sp>
        <p:nvSpPr>
          <p:cNvPr id="43" name="TextBox 42"/>
          <p:cNvSpPr txBox="1"/>
          <p:nvPr/>
        </p:nvSpPr>
        <p:spPr>
          <a:xfrm>
            <a:off x="1979712" y="3769876"/>
            <a:ext cx="1247244" cy="523220"/>
          </a:xfrm>
          <a:prstGeom prst="rect">
            <a:avLst/>
          </a:prstGeom>
          <a:noFill/>
        </p:spPr>
        <p:txBody>
          <a:bodyPr wrap="none" rtlCol="0">
            <a:spAutoFit/>
          </a:bodyPr>
          <a:lstStyle/>
          <a:p>
            <a:r>
              <a:rPr lang="it-IT" sz="1400" dirty="0" smtClean="0"/>
              <a:t>2x10Gb/</a:t>
            </a:r>
            <a:r>
              <a:rPr lang="it-IT" sz="1400" dirty="0" err="1" smtClean="0"/>
              <a:t>s</a:t>
            </a:r>
            <a:r>
              <a:rPr lang="it-IT" sz="1400" dirty="0" smtClean="0"/>
              <a:t> OPN</a:t>
            </a:r>
          </a:p>
          <a:p>
            <a:r>
              <a:rPr lang="it-IT" sz="1400" dirty="0" smtClean="0"/>
              <a:t>Via GARR</a:t>
            </a:r>
            <a:endParaRPr lang="it-IT" sz="1400" dirty="0"/>
          </a:p>
        </p:txBody>
      </p:sp>
      <p:sp>
        <p:nvSpPr>
          <p:cNvPr id="44" name="TextBox 43"/>
          <p:cNvSpPr txBox="1"/>
          <p:nvPr/>
        </p:nvSpPr>
        <p:spPr>
          <a:xfrm>
            <a:off x="3771900" y="5397500"/>
            <a:ext cx="619393" cy="307777"/>
          </a:xfrm>
          <a:prstGeom prst="rect">
            <a:avLst/>
          </a:prstGeom>
          <a:noFill/>
        </p:spPr>
        <p:txBody>
          <a:bodyPr wrap="none" rtlCol="0">
            <a:spAutoFit/>
          </a:bodyPr>
          <a:lstStyle/>
          <a:p>
            <a:r>
              <a:rPr lang="it-IT" sz="1400" dirty="0" smtClean="0"/>
              <a:t>1Gb/</a:t>
            </a:r>
            <a:r>
              <a:rPr lang="it-IT" sz="1400" dirty="0" err="1" smtClean="0"/>
              <a:t>s</a:t>
            </a:r>
            <a:endParaRPr lang="it-IT" sz="1400" dirty="0"/>
          </a:p>
        </p:txBody>
      </p:sp>
      <p:sp>
        <p:nvSpPr>
          <p:cNvPr id="45" name="TextBox 44"/>
          <p:cNvSpPr txBox="1"/>
          <p:nvPr/>
        </p:nvSpPr>
        <p:spPr>
          <a:xfrm>
            <a:off x="6134100" y="5372100"/>
            <a:ext cx="619393" cy="307777"/>
          </a:xfrm>
          <a:prstGeom prst="rect">
            <a:avLst/>
          </a:prstGeom>
          <a:noFill/>
        </p:spPr>
        <p:txBody>
          <a:bodyPr wrap="none" rtlCol="0">
            <a:spAutoFit/>
          </a:bodyPr>
          <a:lstStyle/>
          <a:p>
            <a:r>
              <a:rPr lang="it-IT" sz="1400" dirty="0" smtClean="0"/>
              <a:t>1Gb/</a:t>
            </a:r>
            <a:r>
              <a:rPr lang="it-IT" sz="1400" dirty="0" err="1" smtClean="0"/>
              <a:t>s</a:t>
            </a:r>
            <a:endParaRPr lang="it-IT" sz="1400" dirty="0"/>
          </a:p>
        </p:txBody>
      </p:sp>
      <p:sp>
        <p:nvSpPr>
          <p:cNvPr id="46" name="TextBox 45"/>
          <p:cNvSpPr txBox="1"/>
          <p:nvPr/>
        </p:nvSpPr>
        <p:spPr>
          <a:xfrm>
            <a:off x="7061200" y="3111500"/>
            <a:ext cx="788146" cy="307777"/>
          </a:xfrm>
          <a:prstGeom prst="rect">
            <a:avLst/>
          </a:prstGeom>
          <a:noFill/>
        </p:spPr>
        <p:txBody>
          <a:bodyPr wrap="none" rtlCol="0">
            <a:spAutoFit/>
          </a:bodyPr>
          <a:lstStyle/>
          <a:p>
            <a:r>
              <a:rPr lang="it-IT" sz="1400" dirty="0" smtClean="0"/>
              <a:t>2x1Gb/</a:t>
            </a:r>
            <a:r>
              <a:rPr lang="it-IT" sz="1400" dirty="0" err="1" smtClean="0"/>
              <a:t>s</a:t>
            </a:r>
            <a:endParaRPr lang="it-IT" sz="1400" dirty="0"/>
          </a:p>
        </p:txBody>
      </p:sp>
      <p:sp>
        <p:nvSpPr>
          <p:cNvPr id="47" name="TextBox 46"/>
          <p:cNvSpPr txBox="1"/>
          <p:nvPr/>
        </p:nvSpPr>
        <p:spPr>
          <a:xfrm>
            <a:off x="5054600" y="5448300"/>
            <a:ext cx="788146" cy="307777"/>
          </a:xfrm>
          <a:prstGeom prst="rect">
            <a:avLst/>
          </a:prstGeom>
          <a:noFill/>
        </p:spPr>
        <p:txBody>
          <a:bodyPr wrap="none" rtlCol="0">
            <a:spAutoFit/>
          </a:bodyPr>
          <a:lstStyle/>
          <a:p>
            <a:r>
              <a:rPr lang="it-IT" sz="1400" dirty="0" smtClean="0"/>
              <a:t>2x1Gb/</a:t>
            </a:r>
            <a:r>
              <a:rPr lang="it-IT" sz="1400" dirty="0" err="1" smtClean="0"/>
              <a:t>s</a:t>
            </a:r>
            <a:endParaRPr lang="it-IT" sz="1400" dirty="0"/>
          </a:p>
        </p:txBody>
      </p:sp>
      <p:sp>
        <p:nvSpPr>
          <p:cNvPr id="48" name="TextBox 47"/>
          <p:cNvSpPr txBox="1"/>
          <p:nvPr/>
        </p:nvSpPr>
        <p:spPr>
          <a:xfrm>
            <a:off x="7251700" y="5295900"/>
            <a:ext cx="788146" cy="307777"/>
          </a:xfrm>
          <a:prstGeom prst="rect">
            <a:avLst/>
          </a:prstGeom>
          <a:noFill/>
        </p:spPr>
        <p:txBody>
          <a:bodyPr wrap="none" rtlCol="0">
            <a:spAutoFit/>
          </a:bodyPr>
          <a:lstStyle/>
          <a:p>
            <a:r>
              <a:rPr lang="it-IT" sz="1400" dirty="0"/>
              <a:t>3</a:t>
            </a:r>
            <a:r>
              <a:rPr lang="it-IT" sz="1400" dirty="0" smtClean="0"/>
              <a:t>x1Gb/</a:t>
            </a:r>
            <a:r>
              <a:rPr lang="it-IT" sz="1400" dirty="0" err="1" smtClean="0"/>
              <a:t>s</a:t>
            </a:r>
            <a:endParaRPr lang="it-IT" sz="1400" dirty="0"/>
          </a:p>
        </p:txBody>
      </p:sp>
      <p:cxnSp>
        <p:nvCxnSpPr>
          <p:cNvPr id="49" name="Straight Connector 48"/>
          <p:cNvCxnSpPr/>
          <p:nvPr/>
        </p:nvCxnSpPr>
        <p:spPr>
          <a:xfrm flipH="1">
            <a:off x="1331640" y="3225800"/>
            <a:ext cx="708760" cy="1912358"/>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flipH="1">
            <a:off x="1434879" y="3225800"/>
            <a:ext cx="735214" cy="1948248"/>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51" name="Connector 50"/>
          <p:cNvSpPr/>
          <p:nvPr/>
        </p:nvSpPr>
        <p:spPr>
          <a:xfrm>
            <a:off x="1600199" y="1104900"/>
            <a:ext cx="711200" cy="685800"/>
          </a:xfrm>
          <a:prstGeom prst="flowChartConnector">
            <a:avLst/>
          </a:prstGeom>
          <a:solidFill>
            <a:schemeClr val="accent5">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T1</a:t>
            </a:r>
          </a:p>
          <a:p>
            <a:pPr algn="ctr"/>
            <a:endParaRPr lang="en-US" sz="1600" dirty="0">
              <a:solidFill>
                <a:srgbClr val="000000"/>
              </a:solidFill>
            </a:endParaRPr>
          </a:p>
        </p:txBody>
      </p:sp>
      <p:sp>
        <p:nvSpPr>
          <p:cNvPr id="52" name="Connector 51"/>
          <p:cNvSpPr/>
          <p:nvPr/>
        </p:nvSpPr>
        <p:spPr>
          <a:xfrm>
            <a:off x="1943099" y="1193800"/>
            <a:ext cx="711200" cy="685800"/>
          </a:xfrm>
          <a:prstGeom prst="flowChartConnector">
            <a:avLst/>
          </a:prstGeom>
          <a:solidFill>
            <a:schemeClr val="accent5">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T1</a:t>
            </a:r>
          </a:p>
          <a:p>
            <a:pPr algn="ctr"/>
            <a:endParaRPr lang="en-US" sz="1600" dirty="0">
              <a:solidFill>
                <a:srgbClr val="000000"/>
              </a:solidFill>
            </a:endParaRPr>
          </a:p>
        </p:txBody>
      </p:sp>
      <p:sp>
        <p:nvSpPr>
          <p:cNvPr id="53" name="Connector 52"/>
          <p:cNvSpPr/>
          <p:nvPr/>
        </p:nvSpPr>
        <p:spPr>
          <a:xfrm>
            <a:off x="2374899" y="1498600"/>
            <a:ext cx="711200" cy="685800"/>
          </a:xfrm>
          <a:prstGeom prst="flowChartConnector">
            <a:avLst/>
          </a:prstGeom>
          <a:solidFill>
            <a:schemeClr val="accent5">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T1</a:t>
            </a:r>
          </a:p>
          <a:p>
            <a:pPr algn="ctr"/>
            <a:endParaRPr lang="en-US" sz="1600" dirty="0">
              <a:solidFill>
                <a:srgbClr val="000000"/>
              </a:solidFill>
            </a:endParaRPr>
          </a:p>
        </p:txBody>
      </p:sp>
      <p:sp>
        <p:nvSpPr>
          <p:cNvPr id="54" name="Connector 53"/>
          <p:cNvSpPr/>
          <p:nvPr/>
        </p:nvSpPr>
        <p:spPr>
          <a:xfrm>
            <a:off x="0" y="1930400"/>
            <a:ext cx="711200" cy="685800"/>
          </a:xfrm>
          <a:prstGeom prst="flowChartConnector">
            <a:avLst/>
          </a:prstGeom>
          <a:solidFill>
            <a:schemeClr val="accent5">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T1</a:t>
            </a:r>
          </a:p>
          <a:p>
            <a:pPr algn="ctr"/>
            <a:endParaRPr lang="en-US" sz="1600" dirty="0">
              <a:solidFill>
                <a:srgbClr val="000000"/>
              </a:solidFill>
            </a:endParaRPr>
          </a:p>
        </p:txBody>
      </p:sp>
      <p:sp>
        <p:nvSpPr>
          <p:cNvPr id="55" name="Connector 54"/>
          <p:cNvSpPr/>
          <p:nvPr/>
        </p:nvSpPr>
        <p:spPr>
          <a:xfrm>
            <a:off x="0" y="2324100"/>
            <a:ext cx="711200" cy="685800"/>
          </a:xfrm>
          <a:prstGeom prst="flowChartConnector">
            <a:avLst/>
          </a:prstGeom>
          <a:solidFill>
            <a:schemeClr val="accent5">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T1</a:t>
            </a:r>
          </a:p>
          <a:p>
            <a:pPr algn="ctr"/>
            <a:endParaRPr lang="en-US" sz="1600" dirty="0">
              <a:solidFill>
                <a:srgbClr val="000000"/>
              </a:solidFill>
            </a:endParaRPr>
          </a:p>
        </p:txBody>
      </p:sp>
      <p:sp>
        <p:nvSpPr>
          <p:cNvPr id="56" name="Connector 55"/>
          <p:cNvSpPr/>
          <p:nvPr/>
        </p:nvSpPr>
        <p:spPr>
          <a:xfrm>
            <a:off x="215900" y="2755900"/>
            <a:ext cx="711200" cy="685800"/>
          </a:xfrm>
          <a:prstGeom prst="flowChartConnector">
            <a:avLst/>
          </a:prstGeom>
          <a:solidFill>
            <a:schemeClr val="accent5">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T1</a:t>
            </a:r>
          </a:p>
          <a:p>
            <a:pPr algn="ctr"/>
            <a:endParaRPr lang="en-US" sz="1600" dirty="0">
              <a:solidFill>
                <a:srgbClr val="000000"/>
              </a:solidFill>
            </a:endParaRPr>
          </a:p>
        </p:txBody>
      </p:sp>
      <p:sp>
        <p:nvSpPr>
          <p:cNvPr id="57" name="Connector 56"/>
          <p:cNvSpPr/>
          <p:nvPr/>
        </p:nvSpPr>
        <p:spPr>
          <a:xfrm>
            <a:off x="419100" y="3060700"/>
            <a:ext cx="711200" cy="685800"/>
          </a:xfrm>
          <a:prstGeom prst="flowChartConnector">
            <a:avLst/>
          </a:prstGeom>
          <a:solidFill>
            <a:schemeClr val="accent5">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T1</a:t>
            </a:r>
          </a:p>
          <a:p>
            <a:pPr algn="ctr"/>
            <a:r>
              <a:rPr lang="en-US" sz="800" dirty="0" smtClean="0">
                <a:solidFill>
                  <a:srgbClr val="000000"/>
                </a:solidFill>
              </a:rPr>
              <a:t>DE-KIT</a:t>
            </a:r>
            <a:endParaRPr lang="en-US" sz="800" dirty="0">
              <a:solidFill>
                <a:srgbClr val="000000"/>
              </a:solidFill>
            </a:endParaRPr>
          </a:p>
        </p:txBody>
      </p:sp>
      <p:sp>
        <p:nvSpPr>
          <p:cNvPr id="58" name="TextBox 57"/>
          <p:cNvSpPr txBox="1"/>
          <p:nvPr/>
        </p:nvSpPr>
        <p:spPr>
          <a:xfrm>
            <a:off x="736600" y="2247900"/>
            <a:ext cx="968086" cy="369332"/>
          </a:xfrm>
          <a:prstGeom prst="rect">
            <a:avLst/>
          </a:prstGeom>
          <a:noFill/>
        </p:spPr>
        <p:txBody>
          <a:bodyPr wrap="none" rtlCol="0">
            <a:spAutoFit/>
          </a:bodyPr>
          <a:lstStyle/>
          <a:p>
            <a:r>
              <a:rPr lang="it-IT" dirty="0" smtClean="0"/>
              <a:t>LHCOPN</a:t>
            </a:r>
            <a:endParaRPr lang="it-IT" dirty="0"/>
          </a:p>
        </p:txBody>
      </p:sp>
      <p:sp>
        <p:nvSpPr>
          <p:cNvPr id="59" name="TextBox 58"/>
          <p:cNvSpPr txBox="1"/>
          <p:nvPr/>
        </p:nvSpPr>
        <p:spPr>
          <a:xfrm rot="17599348">
            <a:off x="1179063" y="3733800"/>
            <a:ext cx="596600" cy="523220"/>
          </a:xfrm>
          <a:prstGeom prst="rect">
            <a:avLst/>
          </a:prstGeom>
          <a:noFill/>
        </p:spPr>
        <p:txBody>
          <a:bodyPr wrap="none" rtlCol="0">
            <a:spAutoFit/>
          </a:bodyPr>
          <a:lstStyle/>
          <a:p>
            <a:r>
              <a:rPr lang="it-IT" sz="1400" dirty="0" smtClean="0"/>
              <a:t>T0-T1</a:t>
            </a:r>
          </a:p>
          <a:p>
            <a:r>
              <a:rPr lang="it-IT" sz="1400" dirty="0" smtClean="0"/>
              <a:t>T1-T1</a:t>
            </a:r>
          </a:p>
        </p:txBody>
      </p:sp>
      <p:sp>
        <p:nvSpPr>
          <p:cNvPr id="60" name="TextBox 59"/>
          <p:cNvSpPr txBox="1"/>
          <p:nvPr/>
        </p:nvSpPr>
        <p:spPr>
          <a:xfrm rot="20100432">
            <a:off x="1958044" y="4813405"/>
            <a:ext cx="1388120" cy="307777"/>
          </a:xfrm>
          <a:prstGeom prst="rect">
            <a:avLst/>
          </a:prstGeom>
          <a:noFill/>
        </p:spPr>
        <p:txBody>
          <a:bodyPr wrap="none" rtlCol="0">
            <a:spAutoFit/>
          </a:bodyPr>
          <a:lstStyle/>
          <a:p>
            <a:r>
              <a:rPr lang="it-IT" sz="1400" dirty="0" smtClean="0"/>
              <a:t>T1-T2 </a:t>
            </a:r>
            <a:r>
              <a:rPr lang="it-IT" sz="1400" dirty="0" err="1" smtClean="0"/>
              <a:t>General</a:t>
            </a:r>
            <a:r>
              <a:rPr lang="it-IT" sz="1400" dirty="0" smtClean="0"/>
              <a:t> IP</a:t>
            </a:r>
            <a:endParaRPr lang="it-IT" sz="1400" dirty="0"/>
          </a:p>
        </p:txBody>
      </p:sp>
      <p:cxnSp>
        <p:nvCxnSpPr>
          <p:cNvPr id="61" name="Straight Connector 60"/>
          <p:cNvCxnSpPr/>
          <p:nvPr/>
        </p:nvCxnSpPr>
        <p:spPr>
          <a:xfrm rot="5400000">
            <a:off x="5827057" y="1650306"/>
            <a:ext cx="752240" cy="823953"/>
          </a:xfrm>
          <a:prstGeom prst="line">
            <a:avLst/>
          </a:prstGeom>
        </p:spPr>
        <p:style>
          <a:lnRef idx="2">
            <a:schemeClr val="accent1"/>
          </a:lnRef>
          <a:fillRef idx="0">
            <a:schemeClr val="accent1"/>
          </a:fillRef>
          <a:effectRef idx="1">
            <a:schemeClr val="accent1"/>
          </a:effectRef>
          <a:fontRef idx="minor">
            <a:schemeClr val="tx1"/>
          </a:fontRef>
        </p:style>
      </p:cxnSp>
      <p:sp>
        <p:nvSpPr>
          <p:cNvPr id="62" name="TextBox 103"/>
          <p:cNvSpPr txBox="1"/>
          <p:nvPr/>
        </p:nvSpPr>
        <p:spPr>
          <a:xfrm>
            <a:off x="5721000" y="1660723"/>
            <a:ext cx="619393" cy="307777"/>
          </a:xfrm>
          <a:prstGeom prst="rect">
            <a:avLst/>
          </a:prstGeom>
          <a:noFill/>
        </p:spPr>
        <p:txBody>
          <a:bodyPr wrap="none" rtlCol="0">
            <a:spAutoFit/>
          </a:bodyPr>
          <a:lstStyle/>
          <a:p>
            <a:r>
              <a:rPr lang="it-IT" sz="1400" dirty="0" smtClean="0"/>
              <a:t>1Gb/</a:t>
            </a:r>
            <a:r>
              <a:rPr lang="it-IT" sz="1400" dirty="0" err="1" smtClean="0"/>
              <a:t>s</a:t>
            </a:r>
            <a:endParaRPr lang="it-IT" sz="1400" dirty="0"/>
          </a:p>
        </p:txBody>
      </p:sp>
      <p:cxnSp>
        <p:nvCxnSpPr>
          <p:cNvPr id="63" name="Straight Connector 120"/>
          <p:cNvCxnSpPr/>
          <p:nvPr/>
        </p:nvCxnSpPr>
        <p:spPr>
          <a:xfrm>
            <a:off x="4617778" y="2147788"/>
            <a:ext cx="160201" cy="300456"/>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1" name="Group 5"/>
          <p:cNvGrpSpPr>
            <a:grpSpLocks/>
          </p:cNvGrpSpPr>
          <p:nvPr/>
        </p:nvGrpSpPr>
        <p:grpSpPr bwMode="auto">
          <a:xfrm>
            <a:off x="3514220" y="954640"/>
            <a:ext cx="1536793" cy="1246893"/>
            <a:chOff x="2404" y="348"/>
            <a:chExt cx="1576" cy="904"/>
          </a:xfrm>
          <a:solidFill>
            <a:srgbClr val="00B0F0"/>
          </a:solidFill>
        </p:grpSpPr>
        <p:sp>
          <p:nvSpPr>
            <p:cNvPr id="65" name="Oval 6"/>
            <p:cNvSpPr>
              <a:spLocks noChangeArrowheads="1"/>
            </p:cNvSpPr>
            <p:nvPr/>
          </p:nvSpPr>
          <p:spPr bwMode="auto">
            <a:xfrm>
              <a:off x="2404" y="487"/>
              <a:ext cx="1296" cy="572"/>
            </a:xfrm>
            <a:prstGeom prst="ellipse">
              <a:avLst/>
            </a:prstGeom>
            <a:grpFill/>
            <a:ln w="9525">
              <a:noFill/>
              <a:round/>
              <a:headEnd/>
              <a:tailEnd/>
            </a:ln>
            <a:effectLst/>
          </p:spPr>
          <p:txBody>
            <a:bodyPr wrap="none" anchor="ct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fontAlgn="auto">
                <a:spcBef>
                  <a:spcPts val="0"/>
                </a:spcBef>
                <a:spcAft>
                  <a:spcPts val="0"/>
                </a:spcAft>
                <a:defRPr/>
              </a:pPr>
              <a:endParaRPr lang="en-US">
                <a:latin typeface="+mn-lt"/>
                <a:ea typeface="+mn-ea"/>
              </a:endParaRPr>
            </a:p>
          </p:txBody>
        </p:sp>
        <p:sp>
          <p:nvSpPr>
            <p:cNvPr id="66" name="Oval 7"/>
            <p:cNvSpPr>
              <a:spLocks noChangeArrowheads="1"/>
            </p:cNvSpPr>
            <p:nvPr/>
          </p:nvSpPr>
          <p:spPr bwMode="auto">
            <a:xfrm>
              <a:off x="2552" y="680"/>
              <a:ext cx="1296" cy="572"/>
            </a:xfrm>
            <a:prstGeom prst="ellipse">
              <a:avLst/>
            </a:prstGeom>
            <a:grpFill/>
            <a:ln w="9525">
              <a:noFill/>
              <a:round/>
              <a:headEnd/>
              <a:tailEnd/>
            </a:ln>
            <a:effectLst/>
          </p:spPr>
          <p:txBody>
            <a:bodyPr wrap="none" anchor="ct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ctr" fontAlgn="auto">
                <a:spcBef>
                  <a:spcPts val="0"/>
                </a:spcBef>
                <a:spcAft>
                  <a:spcPts val="0"/>
                </a:spcAft>
                <a:defRPr/>
              </a:pPr>
              <a:endParaRPr lang="en-US">
                <a:latin typeface="+mn-lt"/>
                <a:ea typeface="+mn-ea"/>
              </a:endParaRPr>
            </a:p>
          </p:txBody>
        </p:sp>
        <p:sp>
          <p:nvSpPr>
            <p:cNvPr id="67" name="Oval 8"/>
            <p:cNvSpPr>
              <a:spLocks noChangeArrowheads="1"/>
            </p:cNvSpPr>
            <p:nvPr/>
          </p:nvSpPr>
          <p:spPr bwMode="auto">
            <a:xfrm>
              <a:off x="2684" y="348"/>
              <a:ext cx="1296" cy="572"/>
            </a:xfrm>
            <a:prstGeom prst="ellipse">
              <a:avLst/>
            </a:prstGeom>
            <a:grpFill/>
            <a:ln w="9525">
              <a:noFill/>
              <a:round/>
              <a:headEnd/>
              <a:tailEnd/>
            </a:ln>
            <a:effectLst/>
          </p:spPr>
          <p:txBody>
            <a:bodyPr wrap="none" anchor="ct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fontAlgn="auto">
                <a:spcBef>
                  <a:spcPts val="0"/>
                </a:spcBef>
                <a:spcAft>
                  <a:spcPts val="0"/>
                </a:spcAft>
                <a:defRPr/>
              </a:pPr>
              <a:endParaRPr lang="en-US">
                <a:latin typeface="+mn-lt"/>
                <a:ea typeface="+mn-ea"/>
              </a:endParaRPr>
            </a:p>
          </p:txBody>
        </p:sp>
        <p:sp>
          <p:nvSpPr>
            <p:cNvPr id="68" name="Oval 9"/>
            <p:cNvSpPr>
              <a:spLocks noChangeArrowheads="1"/>
            </p:cNvSpPr>
            <p:nvPr/>
          </p:nvSpPr>
          <p:spPr bwMode="auto">
            <a:xfrm>
              <a:off x="2543" y="498"/>
              <a:ext cx="1296" cy="572"/>
            </a:xfrm>
            <a:prstGeom prst="ellipse">
              <a:avLst/>
            </a:prstGeom>
            <a:grpFill/>
            <a:ln w="9525">
              <a:noFill/>
              <a:round/>
              <a:headEnd/>
              <a:tailEnd/>
            </a:ln>
            <a:effectLst/>
          </p:spPr>
          <p:txBody>
            <a:bodyPr wrap="none" anchor="ct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ctr" fontAlgn="auto">
                <a:spcBef>
                  <a:spcPts val="0"/>
                </a:spcBef>
                <a:spcAft>
                  <a:spcPts val="0"/>
                </a:spcAft>
                <a:defRPr/>
              </a:pPr>
              <a:r>
                <a:rPr lang="en-US" sz="2800" dirty="0" smtClean="0">
                  <a:latin typeface="+mn-lt"/>
                  <a:ea typeface="+mn-ea"/>
                </a:rPr>
                <a:t>GEANT</a:t>
              </a:r>
              <a:endParaRPr lang="en-US" sz="2800" dirty="0">
                <a:latin typeface="+mn-lt"/>
                <a:ea typeface="+mn-ea"/>
              </a:endParaRPr>
            </a:p>
          </p:txBody>
        </p:sp>
      </p:grpSp>
      <p:cxnSp>
        <p:nvCxnSpPr>
          <p:cNvPr id="69" name="Straight Connector 120"/>
          <p:cNvCxnSpPr/>
          <p:nvPr/>
        </p:nvCxnSpPr>
        <p:spPr>
          <a:xfrm>
            <a:off x="4539730" y="2184400"/>
            <a:ext cx="160201" cy="300456"/>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72" name="TextBox 104"/>
          <p:cNvSpPr txBox="1"/>
          <p:nvPr/>
        </p:nvSpPr>
        <p:spPr>
          <a:xfrm>
            <a:off x="3705209" y="2301677"/>
            <a:ext cx="879142" cy="307777"/>
          </a:xfrm>
          <a:prstGeom prst="rect">
            <a:avLst/>
          </a:prstGeom>
          <a:noFill/>
        </p:spPr>
        <p:txBody>
          <a:bodyPr wrap="none" rtlCol="0">
            <a:spAutoFit/>
          </a:bodyPr>
          <a:lstStyle/>
          <a:p>
            <a:r>
              <a:rPr lang="it-IT" sz="1400" dirty="0" smtClean="0"/>
              <a:t>3x10Gb/s</a:t>
            </a:r>
            <a:endParaRPr lang="it-IT" sz="1400" dirty="0"/>
          </a:p>
        </p:txBody>
      </p:sp>
      <p:sp>
        <p:nvSpPr>
          <p:cNvPr id="75" name="Connector 74"/>
          <p:cNvSpPr/>
          <p:nvPr/>
        </p:nvSpPr>
        <p:spPr>
          <a:xfrm>
            <a:off x="4572000" y="5715000"/>
            <a:ext cx="998704" cy="973990"/>
          </a:xfrm>
          <a:prstGeom prst="flowChartConnector">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rgbClr val="000000"/>
                </a:solidFill>
              </a:rPr>
              <a:t>B</a:t>
            </a:r>
            <a:r>
              <a:rPr lang="en-US" sz="1600" dirty="0" smtClean="0">
                <a:solidFill>
                  <a:srgbClr val="000000"/>
                </a:solidFill>
              </a:rPr>
              <a:t>A</a:t>
            </a:r>
          </a:p>
          <a:p>
            <a:pPr algn="ctr"/>
            <a:r>
              <a:rPr lang="en-US" sz="1600" dirty="0" smtClean="0">
                <a:solidFill>
                  <a:srgbClr val="000000"/>
                </a:solidFill>
              </a:rPr>
              <a:t>T2</a:t>
            </a:r>
          </a:p>
          <a:p>
            <a:pPr algn="ctr"/>
            <a:endParaRPr lang="en-US" sz="1600" dirty="0">
              <a:solidFill>
                <a:srgbClr val="000000"/>
              </a:solidFill>
            </a:endParaRPr>
          </a:p>
        </p:txBody>
      </p:sp>
      <p:sp>
        <p:nvSpPr>
          <p:cNvPr id="76" name="Connector 75"/>
          <p:cNvSpPr/>
          <p:nvPr/>
        </p:nvSpPr>
        <p:spPr>
          <a:xfrm>
            <a:off x="3225800" y="5651500"/>
            <a:ext cx="998704" cy="973990"/>
          </a:xfrm>
          <a:prstGeom prst="flowChartConnector">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CT</a:t>
            </a:r>
          </a:p>
          <a:p>
            <a:pPr algn="ctr"/>
            <a:r>
              <a:rPr lang="en-US" sz="1600" dirty="0" smtClean="0">
                <a:solidFill>
                  <a:srgbClr val="000000"/>
                </a:solidFill>
              </a:rPr>
              <a:t>T2</a:t>
            </a:r>
          </a:p>
          <a:p>
            <a:pPr algn="ctr"/>
            <a:endParaRPr lang="en-US" sz="1600" dirty="0">
              <a:solidFill>
                <a:srgbClr val="000000"/>
              </a:solidFill>
            </a:endParaRPr>
          </a:p>
        </p:txBody>
      </p:sp>
      <p:sp>
        <p:nvSpPr>
          <p:cNvPr id="77" name="Connector 76"/>
          <p:cNvSpPr/>
          <p:nvPr/>
        </p:nvSpPr>
        <p:spPr>
          <a:xfrm>
            <a:off x="6468896" y="854810"/>
            <a:ext cx="998704" cy="973990"/>
          </a:xfrm>
          <a:prstGeom prst="flowChartConnector">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TO</a:t>
            </a:r>
          </a:p>
          <a:p>
            <a:pPr algn="ctr"/>
            <a:r>
              <a:rPr lang="en-US" sz="1600" dirty="0" smtClean="0">
                <a:solidFill>
                  <a:srgbClr val="000000"/>
                </a:solidFill>
              </a:rPr>
              <a:t>T2</a:t>
            </a:r>
          </a:p>
          <a:p>
            <a:pPr algn="ctr"/>
            <a:endParaRPr lang="en-US" sz="1600" dirty="0">
              <a:solidFill>
                <a:srgbClr val="000000"/>
              </a:solidFill>
            </a:endParaRPr>
          </a:p>
        </p:txBody>
      </p:sp>
      <p:grpSp>
        <p:nvGrpSpPr>
          <p:cNvPr id="64" name="Group 5"/>
          <p:cNvGrpSpPr>
            <a:grpSpLocks/>
          </p:cNvGrpSpPr>
          <p:nvPr/>
        </p:nvGrpSpPr>
        <p:grpSpPr bwMode="auto">
          <a:xfrm>
            <a:off x="4171950" y="2448244"/>
            <a:ext cx="2454193" cy="2067940"/>
            <a:chOff x="2404" y="348"/>
            <a:chExt cx="1576" cy="904"/>
          </a:xfrm>
          <a:solidFill>
            <a:srgbClr val="CCFFCC"/>
          </a:solidFill>
        </p:grpSpPr>
        <p:sp>
          <p:nvSpPr>
            <p:cNvPr id="94" name="Oval 6"/>
            <p:cNvSpPr>
              <a:spLocks noChangeArrowheads="1"/>
            </p:cNvSpPr>
            <p:nvPr/>
          </p:nvSpPr>
          <p:spPr bwMode="auto">
            <a:xfrm>
              <a:off x="2404" y="487"/>
              <a:ext cx="1296" cy="572"/>
            </a:xfrm>
            <a:prstGeom prst="ellipse">
              <a:avLst/>
            </a:prstGeom>
            <a:grpFill/>
            <a:ln w="9525">
              <a:noFill/>
              <a:round/>
              <a:headEnd/>
              <a:tailEnd/>
            </a:ln>
            <a:effectLst/>
          </p:spPr>
          <p:txBody>
            <a:bodyPr wrap="none" anchor="ct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fontAlgn="auto">
                <a:spcBef>
                  <a:spcPts val="0"/>
                </a:spcBef>
                <a:spcAft>
                  <a:spcPts val="0"/>
                </a:spcAft>
                <a:defRPr/>
              </a:pPr>
              <a:endParaRPr lang="en-US">
                <a:latin typeface="+mn-lt"/>
                <a:ea typeface="+mn-ea"/>
              </a:endParaRPr>
            </a:p>
          </p:txBody>
        </p:sp>
        <p:sp>
          <p:nvSpPr>
            <p:cNvPr id="95" name="Oval 7"/>
            <p:cNvSpPr>
              <a:spLocks noChangeArrowheads="1"/>
            </p:cNvSpPr>
            <p:nvPr/>
          </p:nvSpPr>
          <p:spPr bwMode="auto">
            <a:xfrm>
              <a:off x="2552" y="680"/>
              <a:ext cx="1296" cy="572"/>
            </a:xfrm>
            <a:prstGeom prst="ellipse">
              <a:avLst/>
            </a:prstGeom>
            <a:grpFill/>
            <a:ln w="9525">
              <a:noFill/>
              <a:round/>
              <a:headEnd/>
              <a:tailEnd/>
            </a:ln>
            <a:effectLst/>
          </p:spPr>
          <p:txBody>
            <a:bodyPr wrap="none" anchor="ct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ctr" fontAlgn="auto">
                <a:spcBef>
                  <a:spcPts val="0"/>
                </a:spcBef>
                <a:spcAft>
                  <a:spcPts val="0"/>
                </a:spcAft>
                <a:defRPr/>
              </a:pPr>
              <a:endParaRPr lang="en-US">
                <a:latin typeface="+mn-lt"/>
                <a:ea typeface="+mn-ea"/>
              </a:endParaRPr>
            </a:p>
          </p:txBody>
        </p:sp>
        <p:sp>
          <p:nvSpPr>
            <p:cNvPr id="96" name="Oval 8"/>
            <p:cNvSpPr>
              <a:spLocks noChangeArrowheads="1"/>
            </p:cNvSpPr>
            <p:nvPr/>
          </p:nvSpPr>
          <p:spPr bwMode="auto">
            <a:xfrm>
              <a:off x="2684" y="348"/>
              <a:ext cx="1296" cy="572"/>
            </a:xfrm>
            <a:prstGeom prst="ellipse">
              <a:avLst/>
            </a:prstGeom>
            <a:grpFill/>
            <a:ln w="9525">
              <a:noFill/>
              <a:round/>
              <a:headEnd/>
              <a:tailEnd/>
            </a:ln>
            <a:effectLst/>
          </p:spPr>
          <p:txBody>
            <a:bodyPr wrap="none" anchor="ct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fontAlgn="auto">
                <a:spcBef>
                  <a:spcPts val="0"/>
                </a:spcBef>
                <a:spcAft>
                  <a:spcPts val="0"/>
                </a:spcAft>
                <a:defRPr/>
              </a:pPr>
              <a:endParaRPr lang="en-US">
                <a:latin typeface="+mn-lt"/>
                <a:ea typeface="+mn-ea"/>
              </a:endParaRPr>
            </a:p>
          </p:txBody>
        </p:sp>
        <p:sp>
          <p:nvSpPr>
            <p:cNvPr id="97" name="Oval 9"/>
            <p:cNvSpPr>
              <a:spLocks noChangeArrowheads="1"/>
            </p:cNvSpPr>
            <p:nvPr/>
          </p:nvSpPr>
          <p:spPr bwMode="auto">
            <a:xfrm>
              <a:off x="2719" y="680"/>
              <a:ext cx="912" cy="311"/>
            </a:xfrm>
            <a:prstGeom prst="ellipse">
              <a:avLst/>
            </a:prstGeom>
            <a:grpFill/>
            <a:ln w="9525">
              <a:noFill/>
              <a:round/>
              <a:headEnd/>
              <a:tailEnd/>
            </a:ln>
            <a:effectLst/>
          </p:spPr>
          <p:txBody>
            <a:bodyPr wrap="none" anchor="ct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ctr" fontAlgn="auto">
                <a:spcBef>
                  <a:spcPts val="0"/>
                </a:spcBef>
                <a:spcAft>
                  <a:spcPts val="0"/>
                </a:spcAft>
                <a:defRPr/>
              </a:pPr>
              <a:r>
                <a:rPr lang="en-US" sz="2800" dirty="0" smtClean="0">
                  <a:latin typeface="+mn-lt"/>
                  <a:ea typeface="+mn-ea"/>
                </a:rPr>
                <a:t>GARR</a:t>
              </a:r>
            </a:p>
            <a:p>
              <a:pPr algn="ctr" fontAlgn="auto">
                <a:spcBef>
                  <a:spcPts val="0"/>
                </a:spcBef>
                <a:spcAft>
                  <a:spcPts val="0"/>
                </a:spcAft>
                <a:defRPr/>
              </a:pPr>
              <a:r>
                <a:rPr lang="en-US" sz="2800" dirty="0" smtClean="0">
                  <a:latin typeface="+mn-lt"/>
                  <a:ea typeface="+mn-ea"/>
                </a:rPr>
                <a:t>LHC-ONE</a:t>
              </a:r>
            </a:p>
            <a:p>
              <a:pPr algn="ctr" fontAlgn="auto">
                <a:spcBef>
                  <a:spcPts val="0"/>
                </a:spcBef>
                <a:spcAft>
                  <a:spcPts val="0"/>
                </a:spcAft>
                <a:defRPr/>
              </a:pPr>
              <a:r>
                <a:rPr lang="en-US" sz="2800" dirty="0" smtClean="0">
                  <a:latin typeface="+mn-lt"/>
                  <a:ea typeface="+mn-ea"/>
                </a:rPr>
                <a:t>VRF</a:t>
              </a:r>
              <a:endParaRPr lang="en-US" sz="2800" dirty="0">
                <a:latin typeface="+mn-lt"/>
                <a:ea typeface="+mn-ea"/>
              </a:endParaRPr>
            </a:p>
          </p:txBody>
        </p:sp>
      </p:grpSp>
      <p:sp>
        <p:nvSpPr>
          <p:cNvPr id="98" name="Connector 97"/>
          <p:cNvSpPr/>
          <p:nvPr/>
        </p:nvSpPr>
        <p:spPr>
          <a:xfrm>
            <a:off x="7239000" y="5655410"/>
            <a:ext cx="998704" cy="973990"/>
          </a:xfrm>
          <a:prstGeom prst="flowChartConnector">
            <a:avLst/>
          </a:prstGeom>
          <a:solidFill>
            <a:srgbClr val="10F02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RM</a:t>
            </a:r>
          </a:p>
          <a:p>
            <a:pPr algn="ctr"/>
            <a:r>
              <a:rPr lang="en-US" sz="1600" dirty="0" smtClean="0">
                <a:solidFill>
                  <a:srgbClr val="000000"/>
                </a:solidFill>
              </a:rPr>
              <a:t>T2</a:t>
            </a:r>
          </a:p>
          <a:p>
            <a:pPr algn="ctr"/>
            <a:endParaRPr lang="en-US" sz="1600" dirty="0">
              <a:solidFill>
                <a:srgbClr val="000000"/>
              </a:solidFill>
            </a:endParaRPr>
          </a:p>
        </p:txBody>
      </p:sp>
      <p:sp>
        <p:nvSpPr>
          <p:cNvPr id="99" name="Connector 98"/>
          <p:cNvSpPr/>
          <p:nvPr/>
        </p:nvSpPr>
        <p:spPr>
          <a:xfrm>
            <a:off x="1973096" y="5503010"/>
            <a:ext cx="998704" cy="973990"/>
          </a:xfrm>
          <a:prstGeom prst="flowChartConnector">
            <a:avLst/>
          </a:prstGeom>
          <a:solidFill>
            <a:srgbClr val="10F02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NA</a:t>
            </a:r>
          </a:p>
          <a:p>
            <a:pPr algn="ctr"/>
            <a:r>
              <a:rPr lang="en-US" sz="1600" dirty="0" smtClean="0">
                <a:solidFill>
                  <a:srgbClr val="000000"/>
                </a:solidFill>
              </a:rPr>
              <a:t>T2</a:t>
            </a:r>
          </a:p>
          <a:p>
            <a:pPr algn="ctr"/>
            <a:endParaRPr lang="en-US" sz="1600" dirty="0">
              <a:solidFill>
                <a:srgbClr val="000000"/>
              </a:solidFill>
            </a:endParaRPr>
          </a:p>
        </p:txBody>
      </p:sp>
      <p:sp>
        <p:nvSpPr>
          <p:cNvPr id="100" name="Connector 99"/>
          <p:cNvSpPr/>
          <p:nvPr/>
        </p:nvSpPr>
        <p:spPr>
          <a:xfrm>
            <a:off x="4572000" y="5731610"/>
            <a:ext cx="998704" cy="973990"/>
          </a:xfrm>
          <a:prstGeom prst="flowChartConnector">
            <a:avLst/>
          </a:prstGeom>
          <a:solidFill>
            <a:srgbClr val="10F02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rgbClr val="000000"/>
                </a:solidFill>
              </a:rPr>
              <a:t>B</a:t>
            </a:r>
            <a:r>
              <a:rPr lang="en-US" sz="1600" dirty="0" smtClean="0">
                <a:solidFill>
                  <a:srgbClr val="000000"/>
                </a:solidFill>
              </a:rPr>
              <a:t>A</a:t>
            </a:r>
          </a:p>
          <a:p>
            <a:pPr algn="ctr"/>
            <a:r>
              <a:rPr lang="en-US" sz="1600" dirty="0" smtClean="0">
                <a:solidFill>
                  <a:srgbClr val="000000"/>
                </a:solidFill>
              </a:rPr>
              <a:t>T2</a:t>
            </a:r>
          </a:p>
          <a:p>
            <a:pPr algn="ctr"/>
            <a:endParaRPr lang="en-US" sz="1600" dirty="0">
              <a:solidFill>
                <a:srgbClr val="000000"/>
              </a:solidFill>
            </a:endParaRPr>
          </a:p>
        </p:txBody>
      </p:sp>
      <p:cxnSp>
        <p:nvCxnSpPr>
          <p:cNvPr id="101" name="Straight Connector 100"/>
          <p:cNvCxnSpPr>
            <a:stCxn id="40" idx="1"/>
          </p:cNvCxnSpPr>
          <p:nvPr/>
        </p:nvCxnSpPr>
        <p:spPr>
          <a:xfrm flipV="1">
            <a:off x="1460500" y="3825270"/>
            <a:ext cx="2844800" cy="1472119"/>
          </a:xfrm>
          <a:prstGeom prst="line">
            <a:avLst/>
          </a:prstGeom>
          <a:ln w="57150" cap="flat" cmpd="sng" algn="ctr">
            <a:solidFill>
              <a:srgbClr val="10F022"/>
            </a:solidFill>
            <a:prstDash val="solid"/>
            <a:round/>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08" name="Straight Arrow Connector 107"/>
          <p:cNvCxnSpPr>
            <a:stCxn id="99" idx="7"/>
          </p:cNvCxnSpPr>
          <p:nvPr/>
        </p:nvCxnSpPr>
        <p:spPr>
          <a:xfrm rot="5400000" flipH="1" flipV="1">
            <a:off x="2894396" y="3876937"/>
            <a:ext cx="1699858" cy="1837564"/>
          </a:xfrm>
          <a:prstGeom prst="straightConnector1">
            <a:avLst/>
          </a:prstGeom>
          <a:ln w="38100">
            <a:solidFill>
              <a:srgbClr val="10F022"/>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10" name="Straight Arrow Connector 109"/>
          <p:cNvCxnSpPr>
            <a:stCxn id="100" idx="0"/>
          </p:cNvCxnSpPr>
          <p:nvPr/>
        </p:nvCxnSpPr>
        <p:spPr>
          <a:xfrm rot="5400000" flipH="1" flipV="1">
            <a:off x="4324421" y="4925231"/>
            <a:ext cx="1553310" cy="59448"/>
          </a:xfrm>
          <a:prstGeom prst="straightConnector1">
            <a:avLst/>
          </a:prstGeom>
          <a:ln w="38100">
            <a:solidFill>
              <a:srgbClr val="10F022"/>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12" name="Straight Arrow Connector 111"/>
          <p:cNvCxnSpPr>
            <a:stCxn id="17" idx="1"/>
          </p:cNvCxnSpPr>
          <p:nvPr/>
        </p:nvCxnSpPr>
        <p:spPr>
          <a:xfrm rot="16200000" flipV="1">
            <a:off x="5755666" y="4151847"/>
            <a:ext cx="1560350" cy="1698832"/>
          </a:xfrm>
          <a:prstGeom prst="straightConnector1">
            <a:avLst/>
          </a:prstGeom>
          <a:ln w="38100">
            <a:solidFill>
              <a:srgbClr val="10F022"/>
            </a:solidFill>
            <a:headEnd type="arrow"/>
            <a:tailEnd type="arrow"/>
          </a:ln>
        </p:spPr>
        <p:style>
          <a:lnRef idx="2">
            <a:schemeClr val="accent1"/>
          </a:lnRef>
          <a:fillRef idx="0">
            <a:schemeClr val="accent1"/>
          </a:fillRef>
          <a:effectRef idx="1">
            <a:schemeClr val="accent1"/>
          </a:effectRef>
          <a:fontRef idx="minor">
            <a:schemeClr val="tx1"/>
          </a:fontRef>
        </p:style>
      </p:cxnSp>
      <p:grpSp>
        <p:nvGrpSpPr>
          <p:cNvPr id="70" name="Group 5"/>
          <p:cNvGrpSpPr>
            <a:grpSpLocks/>
          </p:cNvGrpSpPr>
          <p:nvPr/>
        </p:nvGrpSpPr>
        <p:grpSpPr bwMode="auto">
          <a:xfrm>
            <a:off x="3797207" y="990600"/>
            <a:ext cx="1536793" cy="1246893"/>
            <a:chOff x="2404" y="348"/>
            <a:chExt cx="1576" cy="904"/>
          </a:xfrm>
          <a:solidFill>
            <a:srgbClr val="CCFFCC"/>
          </a:solidFill>
        </p:grpSpPr>
        <p:sp>
          <p:nvSpPr>
            <p:cNvPr id="116" name="Oval 6"/>
            <p:cNvSpPr>
              <a:spLocks noChangeArrowheads="1"/>
            </p:cNvSpPr>
            <p:nvPr/>
          </p:nvSpPr>
          <p:spPr bwMode="auto">
            <a:xfrm>
              <a:off x="2404" y="487"/>
              <a:ext cx="1296" cy="572"/>
            </a:xfrm>
            <a:prstGeom prst="ellipse">
              <a:avLst/>
            </a:prstGeom>
            <a:grpFill/>
            <a:ln w="9525">
              <a:noFill/>
              <a:round/>
              <a:headEnd/>
              <a:tailEnd/>
            </a:ln>
            <a:effectLst/>
          </p:spPr>
          <p:txBody>
            <a:bodyPr wrap="none" anchor="ct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fontAlgn="auto">
                <a:spcBef>
                  <a:spcPts val="0"/>
                </a:spcBef>
                <a:spcAft>
                  <a:spcPts val="0"/>
                </a:spcAft>
                <a:defRPr/>
              </a:pPr>
              <a:endParaRPr lang="en-US">
                <a:latin typeface="+mn-lt"/>
                <a:ea typeface="+mn-ea"/>
              </a:endParaRPr>
            </a:p>
          </p:txBody>
        </p:sp>
        <p:sp>
          <p:nvSpPr>
            <p:cNvPr id="117" name="Oval 7"/>
            <p:cNvSpPr>
              <a:spLocks noChangeArrowheads="1"/>
            </p:cNvSpPr>
            <p:nvPr/>
          </p:nvSpPr>
          <p:spPr bwMode="auto">
            <a:xfrm>
              <a:off x="2552" y="680"/>
              <a:ext cx="1296" cy="572"/>
            </a:xfrm>
            <a:prstGeom prst="ellipse">
              <a:avLst/>
            </a:prstGeom>
            <a:grpFill/>
            <a:ln w="9525">
              <a:noFill/>
              <a:round/>
              <a:headEnd/>
              <a:tailEnd/>
            </a:ln>
            <a:effectLst/>
          </p:spPr>
          <p:txBody>
            <a:bodyPr wrap="none" anchor="ct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ctr" fontAlgn="auto">
                <a:spcBef>
                  <a:spcPts val="0"/>
                </a:spcBef>
                <a:spcAft>
                  <a:spcPts val="0"/>
                </a:spcAft>
                <a:defRPr/>
              </a:pPr>
              <a:endParaRPr lang="en-US">
                <a:latin typeface="+mn-lt"/>
                <a:ea typeface="+mn-ea"/>
              </a:endParaRPr>
            </a:p>
          </p:txBody>
        </p:sp>
        <p:sp>
          <p:nvSpPr>
            <p:cNvPr id="118" name="Oval 8"/>
            <p:cNvSpPr>
              <a:spLocks noChangeArrowheads="1"/>
            </p:cNvSpPr>
            <p:nvPr/>
          </p:nvSpPr>
          <p:spPr bwMode="auto">
            <a:xfrm>
              <a:off x="2684" y="348"/>
              <a:ext cx="1296" cy="572"/>
            </a:xfrm>
            <a:prstGeom prst="ellipse">
              <a:avLst/>
            </a:prstGeom>
            <a:grpFill/>
            <a:ln w="9525">
              <a:noFill/>
              <a:round/>
              <a:headEnd/>
              <a:tailEnd/>
            </a:ln>
            <a:effectLst/>
          </p:spPr>
          <p:txBody>
            <a:bodyPr wrap="none" anchor="ct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fontAlgn="auto">
                <a:spcBef>
                  <a:spcPts val="0"/>
                </a:spcBef>
                <a:spcAft>
                  <a:spcPts val="0"/>
                </a:spcAft>
                <a:defRPr/>
              </a:pPr>
              <a:endParaRPr lang="en-US">
                <a:latin typeface="+mn-lt"/>
                <a:ea typeface="+mn-ea"/>
              </a:endParaRPr>
            </a:p>
          </p:txBody>
        </p:sp>
        <p:sp>
          <p:nvSpPr>
            <p:cNvPr id="119" name="Oval 9"/>
            <p:cNvSpPr>
              <a:spLocks noChangeArrowheads="1"/>
            </p:cNvSpPr>
            <p:nvPr/>
          </p:nvSpPr>
          <p:spPr bwMode="auto">
            <a:xfrm>
              <a:off x="2543" y="498"/>
              <a:ext cx="1296" cy="572"/>
            </a:xfrm>
            <a:prstGeom prst="ellipse">
              <a:avLst/>
            </a:prstGeom>
            <a:grpFill/>
            <a:ln w="9525">
              <a:noFill/>
              <a:round/>
              <a:headEnd/>
              <a:tailEnd/>
            </a:ln>
            <a:effectLst/>
          </p:spPr>
          <p:txBody>
            <a:bodyPr wrap="none" anchor="ctr"/>
            <a:ls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ctr" fontAlgn="auto">
                <a:spcBef>
                  <a:spcPts val="0"/>
                </a:spcBef>
                <a:spcAft>
                  <a:spcPts val="0"/>
                </a:spcAft>
                <a:defRPr/>
              </a:pPr>
              <a:r>
                <a:rPr lang="en-US" sz="2400" dirty="0" smtClean="0">
                  <a:latin typeface="+mn-lt"/>
                  <a:ea typeface="+mn-ea"/>
                </a:rPr>
                <a:t>GEANT</a:t>
              </a:r>
            </a:p>
            <a:p>
              <a:pPr algn="ctr" fontAlgn="auto">
                <a:spcBef>
                  <a:spcPts val="0"/>
                </a:spcBef>
                <a:spcAft>
                  <a:spcPts val="0"/>
                </a:spcAft>
                <a:defRPr/>
              </a:pPr>
              <a:r>
                <a:rPr lang="en-US" sz="2400" dirty="0" smtClean="0">
                  <a:latin typeface="+mn-lt"/>
                  <a:ea typeface="+mn-ea"/>
                </a:rPr>
                <a:t>LHCONE</a:t>
              </a:r>
            </a:p>
            <a:p>
              <a:pPr algn="ctr" fontAlgn="auto">
                <a:spcBef>
                  <a:spcPts val="0"/>
                </a:spcBef>
                <a:spcAft>
                  <a:spcPts val="0"/>
                </a:spcAft>
                <a:defRPr/>
              </a:pPr>
              <a:r>
                <a:rPr lang="en-US" sz="2400" dirty="0" smtClean="0">
                  <a:latin typeface="+mn-lt"/>
                  <a:ea typeface="+mn-ea"/>
                </a:rPr>
                <a:t>VRF</a:t>
              </a:r>
              <a:endParaRPr lang="en-US" sz="2400" dirty="0">
                <a:latin typeface="+mn-lt"/>
                <a:ea typeface="+mn-ea"/>
              </a:endParaRPr>
            </a:p>
          </p:txBody>
        </p:sp>
      </p:grpSp>
      <p:cxnSp>
        <p:nvCxnSpPr>
          <p:cNvPr id="114" name="Straight Arrow Connector 113"/>
          <p:cNvCxnSpPr/>
          <p:nvPr/>
        </p:nvCxnSpPr>
        <p:spPr>
          <a:xfrm rot="16200000" flipV="1">
            <a:off x="4224502" y="2051101"/>
            <a:ext cx="1048812" cy="604211"/>
          </a:xfrm>
          <a:prstGeom prst="straightConnector1">
            <a:avLst/>
          </a:prstGeom>
          <a:ln w="38100">
            <a:solidFill>
              <a:srgbClr val="10F022"/>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20" name="TextBox 119"/>
          <p:cNvSpPr txBox="1"/>
          <p:nvPr/>
        </p:nvSpPr>
        <p:spPr>
          <a:xfrm rot="20100432">
            <a:off x="1874416" y="4646615"/>
            <a:ext cx="1241107" cy="307777"/>
          </a:xfrm>
          <a:prstGeom prst="rect">
            <a:avLst/>
          </a:prstGeom>
          <a:noFill/>
        </p:spPr>
        <p:txBody>
          <a:bodyPr wrap="none" rtlCol="0">
            <a:spAutoFit/>
          </a:bodyPr>
          <a:lstStyle/>
          <a:p>
            <a:r>
              <a:rPr lang="it-IT" sz="1400" dirty="0" smtClean="0"/>
              <a:t>T1-T2 LHCONE </a:t>
            </a:r>
            <a:endParaRPr lang="it-IT" sz="1400" dirty="0"/>
          </a:p>
        </p:txBody>
      </p:sp>
      <p:sp>
        <p:nvSpPr>
          <p:cNvPr id="102" name="Connector 19"/>
          <p:cNvSpPr/>
          <p:nvPr/>
        </p:nvSpPr>
        <p:spPr>
          <a:xfrm>
            <a:off x="7776999" y="1771254"/>
            <a:ext cx="998704" cy="973990"/>
          </a:xfrm>
          <a:prstGeom prst="flowChartConnector">
            <a:avLst/>
          </a:prstGeom>
          <a:solidFill>
            <a:srgbClr val="10F02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MI</a:t>
            </a:r>
          </a:p>
          <a:p>
            <a:pPr algn="ctr"/>
            <a:r>
              <a:rPr lang="en-US" sz="1600" dirty="0" smtClean="0">
                <a:solidFill>
                  <a:srgbClr val="000000"/>
                </a:solidFill>
              </a:rPr>
              <a:t>T2</a:t>
            </a:r>
          </a:p>
          <a:p>
            <a:pPr algn="ctr"/>
            <a:endParaRPr lang="en-US" sz="1600" dirty="0">
              <a:solidFill>
                <a:srgbClr val="000000"/>
              </a:solidFill>
            </a:endParaRPr>
          </a:p>
        </p:txBody>
      </p:sp>
      <p:sp>
        <p:nvSpPr>
          <p:cNvPr id="105" name="Connector 17"/>
          <p:cNvSpPr/>
          <p:nvPr/>
        </p:nvSpPr>
        <p:spPr>
          <a:xfrm>
            <a:off x="7764296" y="4340080"/>
            <a:ext cx="998704" cy="973990"/>
          </a:xfrm>
          <a:prstGeom prst="flowChartConnector">
            <a:avLst/>
          </a:prstGeom>
          <a:solidFill>
            <a:srgbClr val="10F02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PI</a:t>
            </a:r>
          </a:p>
          <a:p>
            <a:pPr algn="ctr"/>
            <a:r>
              <a:rPr lang="en-US" sz="1600" dirty="0" smtClean="0">
                <a:solidFill>
                  <a:srgbClr val="000000"/>
                </a:solidFill>
              </a:rPr>
              <a:t>T2</a:t>
            </a:r>
          </a:p>
          <a:p>
            <a:pPr algn="ctr"/>
            <a:endParaRPr lang="en-US" sz="1600" dirty="0">
              <a:solidFill>
                <a:srgbClr val="000000"/>
              </a:solidFill>
            </a:endParaRPr>
          </a:p>
        </p:txBody>
      </p:sp>
      <p:cxnSp>
        <p:nvCxnSpPr>
          <p:cNvPr id="106" name="Straight Arrow Connector 111"/>
          <p:cNvCxnSpPr/>
          <p:nvPr/>
        </p:nvCxnSpPr>
        <p:spPr>
          <a:xfrm flipH="1" flipV="1">
            <a:off x="6190119" y="3924300"/>
            <a:ext cx="1607681" cy="723900"/>
          </a:xfrm>
          <a:prstGeom prst="straightConnector1">
            <a:avLst/>
          </a:prstGeom>
          <a:ln w="38100">
            <a:solidFill>
              <a:srgbClr val="10F022"/>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07" name="Straight Arrow Connector 111"/>
          <p:cNvCxnSpPr/>
          <p:nvPr/>
        </p:nvCxnSpPr>
        <p:spPr>
          <a:xfrm flipH="1">
            <a:off x="5904369" y="2258249"/>
            <a:ext cx="1852003" cy="351205"/>
          </a:xfrm>
          <a:prstGeom prst="straightConnector1">
            <a:avLst/>
          </a:prstGeom>
          <a:ln w="38100">
            <a:solidFill>
              <a:srgbClr val="10F022"/>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09" name="Straight Connector 48"/>
          <p:cNvCxnSpPr>
            <a:stCxn id="57" idx="4"/>
            <a:endCxn id="21" idx="0"/>
          </p:cNvCxnSpPr>
          <p:nvPr/>
        </p:nvCxnSpPr>
        <p:spPr>
          <a:xfrm>
            <a:off x="774700" y="3746500"/>
            <a:ext cx="489636" cy="1372806"/>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11" name="TextBox 42"/>
          <p:cNvSpPr txBox="1"/>
          <p:nvPr/>
        </p:nvSpPr>
        <p:spPr>
          <a:xfrm>
            <a:off x="17092" y="4293914"/>
            <a:ext cx="1247244" cy="523220"/>
          </a:xfrm>
          <a:prstGeom prst="rect">
            <a:avLst/>
          </a:prstGeom>
          <a:noFill/>
        </p:spPr>
        <p:txBody>
          <a:bodyPr wrap="none" rtlCol="0">
            <a:spAutoFit/>
          </a:bodyPr>
          <a:lstStyle/>
          <a:p>
            <a:r>
              <a:rPr lang="it-IT" sz="1400" dirty="0" smtClean="0"/>
              <a:t>1x10Gb/s OPN</a:t>
            </a:r>
          </a:p>
          <a:p>
            <a:r>
              <a:rPr lang="it-IT" sz="1400" dirty="0" smtClean="0"/>
              <a:t>Via GARR</a:t>
            </a:r>
            <a:endParaRPr lang="it-IT"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2000"/>
                                        <p:tgtEl>
                                          <p:spTgt spid="70"/>
                                        </p:tgtEl>
                                      </p:cBhvr>
                                    </p:animEffect>
                                  </p:childTnLst>
                                </p:cTn>
                              </p:par>
                              <p:par>
                                <p:cTn id="8" presetID="10" presetClass="entr" presetSubtype="0" fill="hold" nodeType="withEffect">
                                  <p:stCondLst>
                                    <p:cond delay="0"/>
                                  </p:stCondLst>
                                  <p:childTnLst>
                                    <p:set>
                                      <p:cBhvr>
                                        <p:cTn id="9" dur="1" fill="hold">
                                          <p:stCondLst>
                                            <p:cond delay="0"/>
                                          </p:stCondLst>
                                        </p:cTn>
                                        <p:tgtEl>
                                          <p:spTgt spid="64"/>
                                        </p:tgtEl>
                                        <p:attrNameLst>
                                          <p:attrName>style.visibility</p:attrName>
                                        </p:attrNameLst>
                                      </p:cBhvr>
                                      <p:to>
                                        <p:strVal val="visible"/>
                                      </p:to>
                                    </p:set>
                                    <p:animEffect transition="in" filter="fade">
                                      <p:cBhvr>
                                        <p:cTn id="10" dur="2000"/>
                                        <p:tgtEl>
                                          <p:spTgt spid="64"/>
                                        </p:tgtEl>
                                      </p:cBhvr>
                                    </p:animEffect>
                                  </p:childTnLst>
                                </p:cTn>
                              </p:par>
                              <p:par>
                                <p:cTn id="11" presetID="10" presetClass="entr" presetSubtype="0" fill="hold" nodeType="withEffect">
                                  <p:stCondLst>
                                    <p:cond delay="0"/>
                                  </p:stCondLst>
                                  <p:childTnLst>
                                    <p:set>
                                      <p:cBhvr>
                                        <p:cTn id="12" dur="1" fill="hold">
                                          <p:stCondLst>
                                            <p:cond delay="0"/>
                                          </p:stCondLst>
                                        </p:cTn>
                                        <p:tgtEl>
                                          <p:spTgt spid="114"/>
                                        </p:tgtEl>
                                        <p:attrNameLst>
                                          <p:attrName>style.visibility</p:attrName>
                                        </p:attrNameLst>
                                      </p:cBhvr>
                                      <p:to>
                                        <p:strVal val="visible"/>
                                      </p:to>
                                    </p:set>
                                    <p:animEffect transition="in" filter="fade">
                                      <p:cBhvr>
                                        <p:cTn id="13" dur="2000"/>
                                        <p:tgtEl>
                                          <p:spTgt spid="114"/>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01"/>
                                        </p:tgtEl>
                                        <p:attrNameLst>
                                          <p:attrName>style.visibility</p:attrName>
                                        </p:attrNameLst>
                                      </p:cBhvr>
                                      <p:to>
                                        <p:strVal val="visible"/>
                                      </p:to>
                                    </p:set>
                                  </p:childTnLst>
                                </p:cTn>
                              </p:par>
                              <p:par>
                                <p:cTn id="18" presetID="12" presetClass="entr" presetSubtype="4" fill="hold" grpId="0" nodeType="withEffect">
                                  <p:stCondLst>
                                    <p:cond delay="0"/>
                                  </p:stCondLst>
                                  <p:childTnLst>
                                    <p:set>
                                      <p:cBhvr>
                                        <p:cTn id="19" dur="1" fill="hold">
                                          <p:stCondLst>
                                            <p:cond delay="0"/>
                                          </p:stCondLst>
                                        </p:cTn>
                                        <p:tgtEl>
                                          <p:spTgt spid="120"/>
                                        </p:tgtEl>
                                        <p:attrNameLst>
                                          <p:attrName>style.visibility</p:attrName>
                                        </p:attrNameLst>
                                      </p:cBhvr>
                                      <p:to>
                                        <p:strVal val="visible"/>
                                      </p:to>
                                    </p:set>
                                    <p:animEffect transition="in" filter="slide(fromBottom)">
                                      <p:cBhvr>
                                        <p:cTn id="20" dur="500"/>
                                        <p:tgtEl>
                                          <p:spTgt spid="120"/>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99"/>
                                        </p:tgtEl>
                                        <p:attrNameLst>
                                          <p:attrName>style.visibility</p:attrName>
                                        </p:attrNameLst>
                                      </p:cBhvr>
                                      <p:to>
                                        <p:strVal val="visible"/>
                                      </p:to>
                                    </p:set>
                                    <p:animEffect transition="in" filter="fade">
                                      <p:cBhvr>
                                        <p:cTn id="24" dur="1000"/>
                                        <p:tgtEl>
                                          <p:spTgt spid="99"/>
                                        </p:tgtEl>
                                      </p:cBhvr>
                                    </p:animEffect>
                                  </p:childTnLst>
                                </p:cTn>
                              </p:par>
                              <p:par>
                                <p:cTn id="25" presetID="10" presetClass="entr" presetSubtype="0" fill="hold" nodeType="withEffect">
                                  <p:stCondLst>
                                    <p:cond delay="0"/>
                                  </p:stCondLst>
                                  <p:childTnLst>
                                    <p:set>
                                      <p:cBhvr>
                                        <p:cTn id="26" dur="1" fill="hold">
                                          <p:stCondLst>
                                            <p:cond delay="0"/>
                                          </p:stCondLst>
                                        </p:cTn>
                                        <p:tgtEl>
                                          <p:spTgt spid="108"/>
                                        </p:tgtEl>
                                        <p:attrNameLst>
                                          <p:attrName>style.visibility</p:attrName>
                                        </p:attrNameLst>
                                      </p:cBhvr>
                                      <p:to>
                                        <p:strVal val="visible"/>
                                      </p:to>
                                    </p:set>
                                    <p:animEffect transition="in" filter="fade">
                                      <p:cBhvr>
                                        <p:cTn id="27" dur="1000"/>
                                        <p:tgtEl>
                                          <p:spTgt spid="10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0"/>
                                        </p:tgtEl>
                                        <p:attrNameLst>
                                          <p:attrName>style.visibility</p:attrName>
                                        </p:attrNameLst>
                                      </p:cBhvr>
                                      <p:to>
                                        <p:strVal val="visible"/>
                                      </p:to>
                                    </p:set>
                                    <p:animEffect transition="in" filter="fade">
                                      <p:cBhvr>
                                        <p:cTn id="30" dur="1000"/>
                                        <p:tgtEl>
                                          <p:spTgt spid="100"/>
                                        </p:tgtEl>
                                      </p:cBhvr>
                                    </p:animEffect>
                                  </p:childTnLst>
                                </p:cTn>
                              </p:par>
                            </p:childTnLst>
                          </p:cTn>
                        </p:par>
                        <p:par>
                          <p:cTn id="31" fill="hold">
                            <p:stCondLst>
                              <p:cond delay="1500"/>
                            </p:stCondLst>
                            <p:childTnLst>
                              <p:par>
                                <p:cTn id="32" presetID="10" presetClass="entr" presetSubtype="0" fill="hold" nodeType="afterEffect">
                                  <p:stCondLst>
                                    <p:cond delay="0"/>
                                  </p:stCondLst>
                                  <p:childTnLst>
                                    <p:set>
                                      <p:cBhvr>
                                        <p:cTn id="33" dur="1" fill="hold">
                                          <p:stCondLst>
                                            <p:cond delay="0"/>
                                          </p:stCondLst>
                                        </p:cTn>
                                        <p:tgtEl>
                                          <p:spTgt spid="110"/>
                                        </p:tgtEl>
                                        <p:attrNameLst>
                                          <p:attrName>style.visibility</p:attrName>
                                        </p:attrNameLst>
                                      </p:cBhvr>
                                      <p:to>
                                        <p:strVal val="visible"/>
                                      </p:to>
                                    </p:set>
                                    <p:animEffect transition="in" filter="fade">
                                      <p:cBhvr>
                                        <p:cTn id="34" dur="1000"/>
                                        <p:tgtEl>
                                          <p:spTgt spid="11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8"/>
                                        </p:tgtEl>
                                        <p:attrNameLst>
                                          <p:attrName>style.visibility</p:attrName>
                                        </p:attrNameLst>
                                      </p:cBhvr>
                                      <p:to>
                                        <p:strVal val="visible"/>
                                      </p:to>
                                    </p:set>
                                    <p:animEffect transition="in" filter="fade">
                                      <p:cBhvr>
                                        <p:cTn id="37" dur="1000"/>
                                        <p:tgtEl>
                                          <p:spTgt spid="98"/>
                                        </p:tgtEl>
                                      </p:cBhvr>
                                    </p:animEffect>
                                  </p:childTnLst>
                                </p:cTn>
                              </p:par>
                            </p:childTnLst>
                          </p:cTn>
                        </p:par>
                        <p:par>
                          <p:cTn id="38" fill="hold">
                            <p:stCondLst>
                              <p:cond delay="2500"/>
                            </p:stCondLst>
                            <p:childTnLst>
                              <p:par>
                                <p:cTn id="39" presetID="10" presetClass="entr" presetSubtype="0" fill="hold" nodeType="afterEffect">
                                  <p:stCondLst>
                                    <p:cond delay="0"/>
                                  </p:stCondLst>
                                  <p:childTnLst>
                                    <p:set>
                                      <p:cBhvr>
                                        <p:cTn id="40" dur="1" fill="hold">
                                          <p:stCondLst>
                                            <p:cond delay="0"/>
                                          </p:stCondLst>
                                        </p:cTn>
                                        <p:tgtEl>
                                          <p:spTgt spid="112"/>
                                        </p:tgtEl>
                                        <p:attrNameLst>
                                          <p:attrName>style.visibility</p:attrName>
                                        </p:attrNameLst>
                                      </p:cBhvr>
                                      <p:to>
                                        <p:strVal val="visible"/>
                                      </p:to>
                                    </p:set>
                                    <p:animEffect transition="in" filter="fade">
                                      <p:cBhvr>
                                        <p:cTn id="41" dur="1000"/>
                                        <p:tgtEl>
                                          <p:spTgt spid="112"/>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06"/>
                                        </p:tgtEl>
                                        <p:attrNameLst>
                                          <p:attrName>style.visibility</p:attrName>
                                        </p:attrNameLst>
                                      </p:cBhvr>
                                      <p:to>
                                        <p:strVal val="visible"/>
                                      </p:to>
                                    </p:set>
                                    <p:animEffect transition="in" filter="fade">
                                      <p:cBhvr>
                                        <p:cTn id="46" dur="500"/>
                                        <p:tgtEl>
                                          <p:spTgt spid="106"/>
                                        </p:tgtEl>
                                      </p:cBhvr>
                                    </p:animEffect>
                                  </p:childTnLst>
                                </p:cTn>
                              </p:par>
                              <p:par>
                                <p:cTn id="47" presetID="10" presetClass="entr" presetSubtype="0" fill="hold" nodeType="withEffect">
                                  <p:stCondLst>
                                    <p:cond delay="0"/>
                                  </p:stCondLst>
                                  <p:childTnLst>
                                    <p:set>
                                      <p:cBhvr>
                                        <p:cTn id="48" dur="1" fill="hold">
                                          <p:stCondLst>
                                            <p:cond delay="0"/>
                                          </p:stCondLst>
                                        </p:cTn>
                                        <p:tgtEl>
                                          <p:spTgt spid="107"/>
                                        </p:tgtEl>
                                        <p:attrNameLst>
                                          <p:attrName>style.visibility</p:attrName>
                                        </p:attrNameLst>
                                      </p:cBhvr>
                                      <p:to>
                                        <p:strVal val="visible"/>
                                      </p:to>
                                    </p:set>
                                    <p:animEffect transition="in" filter="fade">
                                      <p:cBhvr>
                                        <p:cTn id="49" dur="500"/>
                                        <p:tgtEl>
                                          <p:spTgt spid="10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05"/>
                                        </p:tgtEl>
                                        <p:attrNameLst>
                                          <p:attrName>style.visibility</p:attrName>
                                        </p:attrNameLst>
                                      </p:cBhvr>
                                      <p:to>
                                        <p:strVal val="visible"/>
                                      </p:to>
                                    </p:set>
                                    <p:animEffect transition="in" filter="fade">
                                      <p:cBhvr>
                                        <p:cTn id="52" dur="500"/>
                                        <p:tgtEl>
                                          <p:spTgt spid="10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02"/>
                                        </p:tgtEl>
                                        <p:attrNameLst>
                                          <p:attrName>style.visibility</p:attrName>
                                        </p:attrNameLst>
                                      </p:cBhvr>
                                      <p:to>
                                        <p:strVal val="visible"/>
                                      </p:to>
                                    </p:set>
                                    <p:animEffect transition="in" filter="fade">
                                      <p:cBhvr>
                                        <p:cTn id="55"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99" grpId="0" animBg="1"/>
      <p:bldP spid="100" grpId="0" animBg="1"/>
      <p:bldP spid="120" grpId="0"/>
      <p:bldP spid="102" grpId="0" animBg="1"/>
      <p:bldP spid="105" grpId="0" animBg="1"/>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LHCONE site </a:t>
            </a:r>
            <a:r>
              <a:rPr lang="it-IT" dirty="0" err="1" smtClean="0"/>
              <a:t>access</a:t>
            </a:r>
            <a:endParaRPr lang="it-IT" dirty="0"/>
          </a:p>
        </p:txBody>
      </p:sp>
      <p:sp>
        <p:nvSpPr>
          <p:cNvPr id="3" name="Segnaposto contenuto 2"/>
          <p:cNvSpPr>
            <a:spLocks noGrp="1"/>
          </p:cNvSpPr>
          <p:nvPr>
            <p:ph idx="1"/>
          </p:nvPr>
        </p:nvSpPr>
        <p:spPr>
          <a:xfrm>
            <a:off x="251520" y="1268760"/>
            <a:ext cx="8568952" cy="4857403"/>
          </a:xfrm>
        </p:spPr>
        <p:txBody>
          <a:bodyPr/>
          <a:lstStyle/>
          <a:p>
            <a:r>
              <a:rPr lang="it-IT" dirty="0" smtClean="0"/>
              <a:t>A </a:t>
            </a:r>
            <a:r>
              <a:rPr lang="it-IT" dirty="0" err="1" smtClean="0"/>
              <a:t>is</a:t>
            </a:r>
            <a:r>
              <a:rPr lang="it-IT" dirty="0" smtClean="0"/>
              <a:t> the </a:t>
            </a:r>
            <a:r>
              <a:rPr lang="it-IT" dirty="0" err="1" smtClean="0"/>
              <a:t>main</a:t>
            </a:r>
            <a:r>
              <a:rPr lang="it-IT" dirty="0" smtClean="0"/>
              <a:t> site («Sezione» or «laboratorio»)</a:t>
            </a:r>
          </a:p>
          <a:p>
            <a:r>
              <a:rPr lang="it-IT" dirty="0" smtClean="0"/>
              <a:t>A’ </a:t>
            </a:r>
            <a:r>
              <a:rPr lang="it-IT" dirty="0" err="1" smtClean="0"/>
              <a:t>is</a:t>
            </a:r>
            <a:r>
              <a:rPr lang="it-IT" dirty="0" smtClean="0"/>
              <a:t> the T2 or the «GRID farm»</a:t>
            </a:r>
          </a:p>
          <a:p>
            <a:r>
              <a:rPr lang="it-IT" dirty="0" smtClean="0"/>
              <a:t>Three </a:t>
            </a:r>
            <a:r>
              <a:rPr lang="it-IT" dirty="0" err="1" smtClean="0"/>
              <a:t>different</a:t>
            </a:r>
            <a:r>
              <a:rPr lang="it-IT" dirty="0" smtClean="0"/>
              <a:t> </a:t>
            </a:r>
            <a:r>
              <a:rPr lang="it-IT" dirty="0" err="1" smtClean="0"/>
              <a:t>cases</a:t>
            </a:r>
            <a:endParaRPr lang="it-IT" dirty="0" smtClean="0"/>
          </a:p>
          <a:p>
            <a:pPr marL="457200" lvl="1" indent="0">
              <a:buNone/>
            </a:pPr>
            <a:r>
              <a:rPr lang="it-IT" dirty="0" smtClean="0"/>
              <a:t>1 – A and A’ </a:t>
            </a:r>
            <a:r>
              <a:rPr lang="it-IT" dirty="0" err="1" smtClean="0"/>
              <a:t>have</a:t>
            </a:r>
            <a:r>
              <a:rPr lang="it-IT" dirty="0" smtClean="0"/>
              <a:t> separate </a:t>
            </a:r>
            <a:r>
              <a:rPr lang="it-IT" dirty="0" err="1" smtClean="0"/>
              <a:t>routers</a:t>
            </a:r>
            <a:endParaRPr lang="it-IT" dirty="0" smtClean="0"/>
          </a:p>
          <a:p>
            <a:pPr marL="457200" lvl="1" indent="0">
              <a:buNone/>
            </a:pPr>
            <a:r>
              <a:rPr lang="it-IT" dirty="0" smtClean="0"/>
              <a:t>2 – </a:t>
            </a:r>
            <a:r>
              <a:rPr lang="it-IT" dirty="0"/>
              <a:t>A and A’ </a:t>
            </a:r>
            <a:r>
              <a:rPr lang="it-IT" dirty="0" err="1"/>
              <a:t>have</a:t>
            </a:r>
            <a:r>
              <a:rPr lang="it-IT" dirty="0"/>
              <a:t> separate </a:t>
            </a:r>
            <a:r>
              <a:rPr lang="it-IT" dirty="0" err="1"/>
              <a:t>routers</a:t>
            </a:r>
            <a:r>
              <a:rPr lang="it-IT" dirty="0"/>
              <a:t> </a:t>
            </a:r>
            <a:r>
              <a:rPr lang="it-IT" dirty="0" err="1"/>
              <a:t>but</a:t>
            </a:r>
            <a:r>
              <a:rPr lang="it-IT" dirty="0"/>
              <a:t> A’ </a:t>
            </a:r>
            <a:r>
              <a:rPr lang="it-IT" dirty="0" err="1"/>
              <a:t>can’t</a:t>
            </a:r>
            <a:r>
              <a:rPr lang="it-IT" dirty="0"/>
              <a:t> do BGP</a:t>
            </a:r>
            <a:endParaRPr lang="it-IT" dirty="0" smtClean="0"/>
          </a:p>
          <a:p>
            <a:pPr marL="457200" lvl="1" indent="0">
              <a:buNone/>
            </a:pPr>
            <a:r>
              <a:rPr lang="it-IT" dirty="0" smtClean="0"/>
              <a:t>3 – A and A’ share the </a:t>
            </a:r>
            <a:r>
              <a:rPr lang="it-IT" dirty="0" err="1" smtClean="0"/>
              <a:t>same</a:t>
            </a:r>
            <a:r>
              <a:rPr lang="it-IT" dirty="0" smtClean="0"/>
              <a:t> router</a:t>
            </a:r>
            <a:endParaRPr lang="it-IT" dirty="0"/>
          </a:p>
        </p:txBody>
      </p:sp>
      <p:sp>
        <p:nvSpPr>
          <p:cNvPr id="4" name="Oval 5"/>
          <p:cNvSpPr/>
          <p:nvPr/>
        </p:nvSpPr>
        <p:spPr>
          <a:xfrm>
            <a:off x="1128862" y="5195940"/>
            <a:ext cx="1735042" cy="1601092"/>
          </a:xfrm>
          <a:prstGeom prst="ellipse">
            <a:avLst/>
          </a:prstGeom>
          <a:gradFill flip="none" rotWithShape="1">
            <a:gsLst>
              <a:gs pos="0">
                <a:srgbClr val="0000FF"/>
              </a:gs>
              <a:gs pos="100000">
                <a:srgbClr val="FFFFFF"/>
              </a:gs>
            </a:gsLst>
            <a:path path="circle">
              <a:fillToRect l="100000" t="100000"/>
            </a:path>
            <a:tileRect r="-100000" b="-100000"/>
          </a:gradFill>
          <a:ln>
            <a:solidFill>
              <a:srgbClr val="0000FF"/>
            </a:solidFill>
          </a:ln>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457200" rtl="0" eaLnBrk="1" latinLnBrk="0" hangingPunct="1">
              <a:defRPr kern="1200">
                <a:solidFill>
                  <a:schemeClr val="lt1"/>
                </a:solidFill>
                <a:latin typeface="+mn-lt"/>
                <a:ea typeface="+mn-ea"/>
                <a:cs typeface="+mn-cs"/>
              </a:defRPr>
            </a:lvl6pPr>
            <a:lvl7pPr marL="2743200" algn="l" defTabSz="457200" rtl="0" eaLnBrk="1" latinLnBrk="0" hangingPunct="1">
              <a:defRPr kern="1200">
                <a:solidFill>
                  <a:schemeClr val="lt1"/>
                </a:solidFill>
                <a:latin typeface="+mn-lt"/>
                <a:ea typeface="+mn-ea"/>
                <a:cs typeface="+mn-cs"/>
              </a:defRPr>
            </a:lvl7pPr>
            <a:lvl8pPr marL="3200400" algn="l" defTabSz="457200" rtl="0" eaLnBrk="1" latinLnBrk="0" hangingPunct="1">
              <a:defRPr kern="1200">
                <a:solidFill>
                  <a:schemeClr val="lt1"/>
                </a:solidFill>
                <a:latin typeface="+mn-lt"/>
                <a:ea typeface="+mn-ea"/>
                <a:cs typeface="+mn-cs"/>
              </a:defRPr>
            </a:lvl8pPr>
            <a:lvl9pPr marL="3657600" algn="l" defTabSz="457200" rtl="0" eaLnBrk="1" latinLnBrk="0" hangingPunct="1">
              <a:defRPr kern="1200">
                <a:solidFill>
                  <a:schemeClr val="lt1"/>
                </a:solidFill>
                <a:latin typeface="+mn-lt"/>
                <a:ea typeface="+mn-ea"/>
                <a:cs typeface="+mn-cs"/>
              </a:defRPr>
            </a:lvl9pPr>
          </a:lstStyle>
          <a:p>
            <a:pPr algn="ctr">
              <a:defRPr/>
            </a:pPr>
            <a:r>
              <a:rPr lang="en-US" sz="3600" dirty="0">
                <a:solidFill>
                  <a:srgbClr val="000000"/>
                </a:solidFill>
              </a:rPr>
              <a:t>A</a:t>
            </a:r>
          </a:p>
          <a:p>
            <a:pPr algn="ctr">
              <a:defRPr/>
            </a:pPr>
            <a:r>
              <a:rPr lang="en-US" sz="1200" dirty="0">
                <a:solidFill>
                  <a:srgbClr val="000000"/>
                </a:solidFill>
              </a:rPr>
              <a:t>Site</a:t>
            </a:r>
          </a:p>
        </p:txBody>
      </p:sp>
      <p:sp>
        <p:nvSpPr>
          <p:cNvPr id="5" name="Oval 13"/>
          <p:cNvSpPr/>
          <p:nvPr/>
        </p:nvSpPr>
        <p:spPr>
          <a:xfrm>
            <a:off x="2750970" y="6142216"/>
            <a:ext cx="740910" cy="671160"/>
          </a:xfrm>
          <a:prstGeom prst="ellipse">
            <a:avLst/>
          </a:prstGeom>
          <a:gradFill flip="none" rotWithShape="1">
            <a:gsLst>
              <a:gs pos="0">
                <a:srgbClr val="008000"/>
              </a:gs>
              <a:gs pos="100000">
                <a:srgbClr val="FFFFFF"/>
              </a:gs>
            </a:gsLst>
            <a:path path="circle">
              <a:fillToRect l="100000" t="100000"/>
            </a:path>
            <a:tileRect r="-100000" b="-100000"/>
          </a:gradFill>
          <a:ln>
            <a:solidFill>
              <a:srgbClr val="008000"/>
            </a:solidFill>
          </a:ln>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457200" rtl="0" eaLnBrk="1" latinLnBrk="0" hangingPunct="1">
              <a:defRPr kern="1200">
                <a:solidFill>
                  <a:schemeClr val="lt1"/>
                </a:solidFill>
                <a:latin typeface="+mn-lt"/>
                <a:ea typeface="+mn-ea"/>
                <a:cs typeface="+mn-cs"/>
              </a:defRPr>
            </a:lvl6pPr>
            <a:lvl7pPr marL="2743200" algn="l" defTabSz="457200" rtl="0" eaLnBrk="1" latinLnBrk="0" hangingPunct="1">
              <a:defRPr kern="1200">
                <a:solidFill>
                  <a:schemeClr val="lt1"/>
                </a:solidFill>
                <a:latin typeface="+mn-lt"/>
                <a:ea typeface="+mn-ea"/>
                <a:cs typeface="+mn-cs"/>
              </a:defRPr>
            </a:lvl7pPr>
            <a:lvl8pPr marL="3200400" algn="l" defTabSz="457200" rtl="0" eaLnBrk="1" latinLnBrk="0" hangingPunct="1">
              <a:defRPr kern="1200">
                <a:solidFill>
                  <a:schemeClr val="lt1"/>
                </a:solidFill>
                <a:latin typeface="+mn-lt"/>
                <a:ea typeface="+mn-ea"/>
                <a:cs typeface="+mn-cs"/>
              </a:defRPr>
            </a:lvl8pPr>
            <a:lvl9pPr marL="3657600" algn="l" defTabSz="457200" rtl="0" eaLnBrk="1" latinLnBrk="0" hangingPunct="1">
              <a:defRPr kern="1200">
                <a:solidFill>
                  <a:schemeClr val="lt1"/>
                </a:solidFill>
                <a:latin typeface="+mn-lt"/>
                <a:ea typeface="+mn-ea"/>
                <a:cs typeface="+mn-cs"/>
              </a:defRPr>
            </a:lvl9pPr>
          </a:lstStyle>
          <a:p>
            <a:pPr algn="ctr">
              <a:defRPr/>
            </a:pPr>
            <a:r>
              <a:rPr lang="en-US">
                <a:solidFill>
                  <a:srgbClr val="000000"/>
                </a:solidFill>
                <a:ea typeface="ＭＳ Ｐゴシック" pitchFamily="1" charset="-128"/>
                <a:cs typeface="ＭＳ Ｐゴシック" pitchFamily="1" charset="-128"/>
              </a:rPr>
              <a:t>A’</a:t>
            </a:r>
          </a:p>
        </p:txBody>
      </p:sp>
      <p:sp>
        <p:nvSpPr>
          <p:cNvPr id="6" name="Cloud 3"/>
          <p:cNvSpPr/>
          <p:nvPr/>
        </p:nvSpPr>
        <p:spPr>
          <a:xfrm>
            <a:off x="4250964" y="4437112"/>
            <a:ext cx="2734235" cy="987891"/>
          </a:xfrm>
          <a:prstGeom prst="cloud">
            <a:avLst/>
          </a:prstGeom>
          <a:gradFill flip="none" rotWithShape="1">
            <a:gsLst>
              <a:gs pos="0">
                <a:srgbClr val="3366FF"/>
              </a:gs>
              <a:gs pos="100000">
                <a:srgbClr val="FFFFFF"/>
              </a:gs>
            </a:gsLst>
            <a:path path="circle">
              <a:fillToRect l="100000" t="100000"/>
            </a:path>
            <a:tileRect r="-100000" b="-100000"/>
          </a:gradFill>
          <a:ln>
            <a:gradFill flip="none" rotWithShape="1">
              <a:gsLst>
                <a:gs pos="0">
                  <a:schemeClr val="accent1">
                    <a:shade val="95000"/>
                    <a:satMod val="105000"/>
                  </a:schemeClr>
                </a:gs>
                <a:gs pos="100000">
                  <a:srgbClr val="FFFFFF"/>
                </a:gs>
              </a:gsLst>
              <a:path path="circle">
                <a:fillToRect l="100000" t="100000"/>
              </a:path>
              <a:tileRect r="-100000" b="-100000"/>
            </a:gradFill>
          </a:ln>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457200" rtl="0" eaLnBrk="1" latinLnBrk="0" hangingPunct="1">
              <a:defRPr kern="1200">
                <a:solidFill>
                  <a:schemeClr val="lt1"/>
                </a:solidFill>
                <a:latin typeface="+mn-lt"/>
                <a:ea typeface="+mn-ea"/>
                <a:cs typeface="+mn-cs"/>
              </a:defRPr>
            </a:lvl6pPr>
            <a:lvl7pPr marL="2743200" algn="l" defTabSz="457200" rtl="0" eaLnBrk="1" latinLnBrk="0" hangingPunct="1">
              <a:defRPr kern="1200">
                <a:solidFill>
                  <a:schemeClr val="lt1"/>
                </a:solidFill>
                <a:latin typeface="+mn-lt"/>
                <a:ea typeface="+mn-ea"/>
                <a:cs typeface="+mn-cs"/>
              </a:defRPr>
            </a:lvl7pPr>
            <a:lvl8pPr marL="3200400" algn="l" defTabSz="457200" rtl="0" eaLnBrk="1" latinLnBrk="0" hangingPunct="1">
              <a:defRPr kern="1200">
                <a:solidFill>
                  <a:schemeClr val="lt1"/>
                </a:solidFill>
                <a:latin typeface="+mn-lt"/>
                <a:ea typeface="+mn-ea"/>
                <a:cs typeface="+mn-cs"/>
              </a:defRPr>
            </a:lvl8pPr>
            <a:lvl9pPr marL="3657600" algn="l" defTabSz="457200" rtl="0" eaLnBrk="1" latinLnBrk="0" hangingPunct="1">
              <a:defRPr kern="1200">
                <a:solidFill>
                  <a:schemeClr val="lt1"/>
                </a:solidFill>
                <a:latin typeface="+mn-lt"/>
                <a:ea typeface="+mn-ea"/>
                <a:cs typeface="+mn-cs"/>
              </a:defRPr>
            </a:lvl9pPr>
          </a:lstStyle>
          <a:p>
            <a:pPr algn="ctr">
              <a:defRPr/>
            </a:pPr>
            <a:r>
              <a:rPr lang="en-US" sz="2000" dirty="0">
                <a:solidFill>
                  <a:srgbClr val="000000"/>
                </a:solidFill>
              </a:rPr>
              <a:t>R&amp;E IP</a:t>
            </a:r>
          </a:p>
        </p:txBody>
      </p:sp>
      <p:sp>
        <p:nvSpPr>
          <p:cNvPr id="7" name="Cloud 11"/>
          <p:cNvSpPr/>
          <p:nvPr/>
        </p:nvSpPr>
        <p:spPr>
          <a:xfrm>
            <a:off x="5582181" y="5229200"/>
            <a:ext cx="2734235" cy="987891"/>
          </a:xfrm>
          <a:prstGeom prst="cloud">
            <a:avLst/>
          </a:prstGeom>
          <a:gradFill flip="none" rotWithShape="1">
            <a:gsLst>
              <a:gs pos="0">
                <a:srgbClr val="008000"/>
              </a:gs>
              <a:gs pos="100000">
                <a:srgbClr val="FFFFFF"/>
              </a:gs>
            </a:gsLst>
            <a:path path="circle">
              <a:fillToRect l="100000" t="100000"/>
            </a:path>
            <a:tileRect r="-100000" b="-100000"/>
          </a:gradFill>
          <a:ln>
            <a:gradFill flip="none" rotWithShape="1">
              <a:gsLst>
                <a:gs pos="0">
                  <a:schemeClr val="accent1">
                    <a:shade val="95000"/>
                    <a:satMod val="105000"/>
                  </a:schemeClr>
                </a:gs>
                <a:gs pos="100000">
                  <a:srgbClr val="FFFFFF"/>
                </a:gs>
              </a:gsLst>
              <a:path path="circle">
                <a:fillToRect l="100000" t="100000"/>
              </a:path>
              <a:tileRect r="-100000" b="-100000"/>
            </a:gradFill>
          </a:ln>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457200" rtl="0" eaLnBrk="1" latinLnBrk="0" hangingPunct="1">
              <a:defRPr kern="1200">
                <a:solidFill>
                  <a:schemeClr val="lt1"/>
                </a:solidFill>
                <a:latin typeface="+mn-lt"/>
                <a:ea typeface="+mn-ea"/>
                <a:cs typeface="+mn-cs"/>
              </a:defRPr>
            </a:lvl6pPr>
            <a:lvl7pPr marL="2743200" algn="l" defTabSz="457200" rtl="0" eaLnBrk="1" latinLnBrk="0" hangingPunct="1">
              <a:defRPr kern="1200">
                <a:solidFill>
                  <a:schemeClr val="lt1"/>
                </a:solidFill>
                <a:latin typeface="+mn-lt"/>
                <a:ea typeface="+mn-ea"/>
                <a:cs typeface="+mn-cs"/>
              </a:defRPr>
            </a:lvl7pPr>
            <a:lvl8pPr marL="3200400" algn="l" defTabSz="457200" rtl="0" eaLnBrk="1" latinLnBrk="0" hangingPunct="1">
              <a:defRPr kern="1200">
                <a:solidFill>
                  <a:schemeClr val="lt1"/>
                </a:solidFill>
                <a:latin typeface="+mn-lt"/>
                <a:ea typeface="+mn-ea"/>
                <a:cs typeface="+mn-cs"/>
              </a:defRPr>
            </a:lvl8pPr>
            <a:lvl9pPr marL="3657600" algn="l" defTabSz="457200" rtl="0" eaLnBrk="1" latinLnBrk="0" hangingPunct="1">
              <a:defRPr kern="1200">
                <a:solidFill>
                  <a:schemeClr val="lt1"/>
                </a:solidFill>
                <a:latin typeface="+mn-lt"/>
                <a:ea typeface="+mn-ea"/>
                <a:cs typeface="+mn-cs"/>
              </a:defRPr>
            </a:lvl9pPr>
          </a:lstStyle>
          <a:p>
            <a:pPr algn="ctr">
              <a:defRPr/>
            </a:pPr>
            <a:r>
              <a:rPr lang="en-US" sz="2000" dirty="0">
                <a:solidFill>
                  <a:srgbClr val="000000"/>
                </a:solidFill>
              </a:rPr>
              <a:t>LHCONE</a:t>
            </a:r>
          </a:p>
        </p:txBody>
      </p:sp>
      <p:sp>
        <p:nvSpPr>
          <p:cNvPr id="8" name="Arc 19"/>
          <p:cNvSpPr>
            <a:spLocks/>
          </p:cNvSpPr>
          <p:nvPr/>
        </p:nvSpPr>
        <p:spPr bwMode="auto">
          <a:xfrm rot="-6663290">
            <a:off x="3095756" y="3481241"/>
            <a:ext cx="725930" cy="3499691"/>
          </a:xfrm>
          <a:custGeom>
            <a:avLst/>
            <a:gdLst>
              <a:gd name="T0" fmla="*/ 761082 w 1228027"/>
              <a:gd name="T1" fmla="*/ 92935 h 6385450"/>
              <a:gd name="T2" fmla="*/ 614014 w 1228027"/>
              <a:gd name="T3" fmla="*/ 3192725 h 6385450"/>
              <a:gd name="T4" fmla="*/ 1192369 w 1228027"/>
              <a:gd name="T5" fmla="*/ 4264904 h 6385450"/>
              <a:gd name="T6" fmla="*/ 11796480 60000 65536"/>
              <a:gd name="T7" fmla="*/ 11796480 60000 65536"/>
              <a:gd name="T8" fmla="*/ 11796480 60000 65536"/>
              <a:gd name="T9" fmla="*/ 761082 w 1228027"/>
              <a:gd name="T10" fmla="*/ 92935 h 6385450"/>
              <a:gd name="T11" fmla="*/ 1228027 w 1228027"/>
              <a:gd name="T12" fmla="*/ 4264904 h 6385450"/>
              <a:gd name="connsiteX0" fmla="*/ 202609 w 669555"/>
              <a:gd name="connsiteY0" fmla="*/ 1 h 4251148"/>
              <a:gd name="connsiteX1" fmla="*/ 202609 w 669555"/>
              <a:gd name="connsiteY1" fmla="*/ 0 h 4251148"/>
              <a:gd name="connsiteX2" fmla="*/ 669555 w 669555"/>
              <a:gd name="connsiteY2" fmla="*/ 3099791 h 4251148"/>
              <a:gd name="connsiteX3" fmla="*/ 633896 w 669555"/>
              <a:gd name="connsiteY3" fmla="*/ 4171975 h 4251148"/>
              <a:gd name="connsiteX4" fmla="*/ 55541 w 669555"/>
              <a:gd name="connsiteY4" fmla="*/ 3099791 h 4251148"/>
              <a:gd name="connsiteX5" fmla="*/ 202609 w 669555"/>
              <a:gd name="connsiteY5" fmla="*/ 1 h 4251148"/>
              <a:gd name="connsiteX0" fmla="*/ 202609 w 669555"/>
              <a:gd name="connsiteY0" fmla="*/ 1 h 4251148"/>
              <a:gd name="connsiteX1" fmla="*/ 202609 w 669555"/>
              <a:gd name="connsiteY1" fmla="*/ 0 h 4251148"/>
              <a:gd name="connsiteX2" fmla="*/ 669555 w 669555"/>
              <a:gd name="connsiteY2" fmla="*/ 3099791 h 4251148"/>
              <a:gd name="connsiteX3" fmla="*/ 0 w 669555"/>
              <a:gd name="connsiteY3" fmla="*/ 4251147 h 4251148"/>
              <a:gd name="connsiteX0" fmla="*/ 202609 w 669555"/>
              <a:gd name="connsiteY0" fmla="*/ 1 h 4251147"/>
              <a:gd name="connsiteX1" fmla="*/ 202609 w 669555"/>
              <a:gd name="connsiteY1" fmla="*/ 0 h 4251147"/>
              <a:gd name="connsiteX2" fmla="*/ 669555 w 669555"/>
              <a:gd name="connsiteY2" fmla="*/ 3099791 h 4251147"/>
              <a:gd name="connsiteX3" fmla="*/ 633896 w 669555"/>
              <a:gd name="connsiteY3" fmla="*/ 4171975 h 4251147"/>
              <a:gd name="connsiteX4" fmla="*/ 55541 w 669555"/>
              <a:gd name="connsiteY4" fmla="*/ 3099791 h 4251147"/>
              <a:gd name="connsiteX5" fmla="*/ 202609 w 669555"/>
              <a:gd name="connsiteY5" fmla="*/ 1 h 4251147"/>
              <a:gd name="connsiteX0" fmla="*/ 202609 w 669555"/>
              <a:gd name="connsiteY0" fmla="*/ 1 h 4251147"/>
              <a:gd name="connsiteX1" fmla="*/ 202609 w 669555"/>
              <a:gd name="connsiteY1" fmla="*/ 0 h 4251147"/>
              <a:gd name="connsiteX2" fmla="*/ 320262 w 669555"/>
              <a:gd name="connsiteY2" fmla="*/ 2663905 h 4251147"/>
              <a:gd name="connsiteX3" fmla="*/ 0 w 669555"/>
              <a:gd name="connsiteY3" fmla="*/ 4251147 h 4251147"/>
              <a:gd name="connsiteX0" fmla="*/ 202609 w 669555"/>
              <a:gd name="connsiteY0" fmla="*/ 1 h 4251147"/>
              <a:gd name="connsiteX1" fmla="*/ 202609 w 669555"/>
              <a:gd name="connsiteY1" fmla="*/ 0 h 4251147"/>
              <a:gd name="connsiteX2" fmla="*/ 669555 w 669555"/>
              <a:gd name="connsiteY2" fmla="*/ 3099791 h 4251147"/>
              <a:gd name="connsiteX3" fmla="*/ 581669 w 669555"/>
              <a:gd name="connsiteY3" fmla="*/ 2601277 h 4251147"/>
              <a:gd name="connsiteX4" fmla="*/ 55541 w 669555"/>
              <a:gd name="connsiteY4" fmla="*/ 3099791 h 4251147"/>
              <a:gd name="connsiteX5" fmla="*/ 202609 w 669555"/>
              <a:gd name="connsiteY5" fmla="*/ 1 h 4251147"/>
              <a:gd name="connsiteX0" fmla="*/ 202609 w 669555"/>
              <a:gd name="connsiteY0" fmla="*/ 1 h 4251147"/>
              <a:gd name="connsiteX1" fmla="*/ 202609 w 669555"/>
              <a:gd name="connsiteY1" fmla="*/ 0 h 4251147"/>
              <a:gd name="connsiteX2" fmla="*/ 320262 w 669555"/>
              <a:gd name="connsiteY2" fmla="*/ 2663905 h 4251147"/>
              <a:gd name="connsiteX3" fmla="*/ 0 w 669555"/>
              <a:gd name="connsiteY3" fmla="*/ 4251147 h 4251147"/>
              <a:gd name="connsiteX0" fmla="*/ 202609 w 895159"/>
              <a:gd name="connsiteY0" fmla="*/ 1 h 4251147"/>
              <a:gd name="connsiteX1" fmla="*/ 202609 w 895159"/>
              <a:gd name="connsiteY1" fmla="*/ 0 h 4251147"/>
              <a:gd name="connsiteX2" fmla="*/ 895159 w 895159"/>
              <a:gd name="connsiteY2" fmla="*/ 1926718 h 4251147"/>
              <a:gd name="connsiteX3" fmla="*/ 581669 w 895159"/>
              <a:gd name="connsiteY3" fmla="*/ 2601277 h 4251147"/>
              <a:gd name="connsiteX4" fmla="*/ 55541 w 895159"/>
              <a:gd name="connsiteY4" fmla="*/ 3099791 h 4251147"/>
              <a:gd name="connsiteX5" fmla="*/ 202609 w 895159"/>
              <a:gd name="connsiteY5" fmla="*/ 1 h 4251147"/>
              <a:gd name="connsiteX0" fmla="*/ 202609 w 895159"/>
              <a:gd name="connsiteY0" fmla="*/ 1 h 4251147"/>
              <a:gd name="connsiteX1" fmla="*/ 202609 w 895159"/>
              <a:gd name="connsiteY1" fmla="*/ 0 h 4251147"/>
              <a:gd name="connsiteX2" fmla="*/ 320262 w 895159"/>
              <a:gd name="connsiteY2" fmla="*/ 2663905 h 4251147"/>
              <a:gd name="connsiteX3" fmla="*/ 0 w 895159"/>
              <a:gd name="connsiteY3" fmla="*/ 4251147 h 4251147"/>
              <a:gd name="connsiteX0" fmla="*/ 386754 w 1079304"/>
              <a:gd name="connsiteY0" fmla="*/ 1 h 4251147"/>
              <a:gd name="connsiteX1" fmla="*/ 386754 w 1079304"/>
              <a:gd name="connsiteY1" fmla="*/ 0 h 4251147"/>
              <a:gd name="connsiteX2" fmla="*/ 1079304 w 1079304"/>
              <a:gd name="connsiteY2" fmla="*/ 1926718 h 4251147"/>
              <a:gd name="connsiteX3" fmla="*/ 0 w 1079304"/>
              <a:gd name="connsiteY3" fmla="*/ 2015918 h 4251147"/>
              <a:gd name="connsiteX4" fmla="*/ 239686 w 1079304"/>
              <a:gd name="connsiteY4" fmla="*/ 3099791 h 4251147"/>
              <a:gd name="connsiteX5" fmla="*/ 386754 w 1079304"/>
              <a:gd name="connsiteY5" fmla="*/ 1 h 4251147"/>
              <a:gd name="connsiteX0" fmla="*/ 386754 w 1079304"/>
              <a:gd name="connsiteY0" fmla="*/ 1 h 4251147"/>
              <a:gd name="connsiteX1" fmla="*/ 386754 w 1079304"/>
              <a:gd name="connsiteY1" fmla="*/ 0 h 4251147"/>
              <a:gd name="connsiteX2" fmla="*/ 504407 w 1079304"/>
              <a:gd name="connsiteY2" fmla="*/ 2663905 h 4251147"/>
              <a:gd name="connsiteX3" fmla="*/ 184145 w 1079304"/>
              <a:gd name="connsiteY3" fmla="*/ 4251147 h 4251147"/>
              <a:gd name="connsiteX0" fmla="*/ 202609 w 901034"/>
              <a:gd name="connsiteY0" fmla="*/ 1 h 4251147"/>
              <a:gd name="connsiteX1" fmla="*/ 202609 w 901034"/>
              <a:gd name="connsiteY1" fmla="*/ 0 h 4251147"/>
              <a:gd name="connsiteX2" fmla="*/ 895159 w 901034"/>
              <a:gd name="connsiteY2" fmla="*/ 1926718 h 4251147"/>
              <a:gd name="connsiteX3" fmla="*/ 888486 w 901034"/>
              <a:gd name="connsiteY3" fmla="*/ 2643937 h 4251147"/>
              <a:gd name="connsiteX4" fmla="*/ 55541 w 901034"/>
              <a:gd name="connsiteY4" fmla="*/ 3099791 h 4251147"/>
              <a:gd name="connsiteX5" fmla="*/ 202609 w 901034"/>
              <a:gd name="connsiteY5" fmla="*/ 1 h 4251147"/>
              <a:gd name="connsiteX0" fmla="*/ 202609 w 901034"/>
              <a:gd name="connsiteY0" fmla="*/ 1 h 4251147"/>
              <a:gd name="connsiteX1" fmla="*/ 202609 w 901034"/>
              <a:gd name="connsiteY1" fmla="*/ 0 h 4251147"/>
              <a:gd name="connsiteX2" fmla="*/ 320262 w 901034"/>
              <a:gd name="connsiteY2" fmla="*/ 2663905 h 4251147"/>
              <a:gd name="connsiteX3" fmla="*/ 0 w 901034"/>
              <a:gd name="connsiteY3" fmla="*/ 4251147 h 4251147"/>
              <a:gd name="connsiteX0" fmla="*/ 202609 w 901034"/>
              <a:gd name="connsiteY0" fmla="*/ 64812 h 4315958"/>
              <a:gd name="connsiteX1" fmla="*/ 202609 w 901034"/>
              <a:gd name="connsiteY1" fmla="*/ 64811 h 4315958"/>
              <a:gd name="connsiteX2" fmla="*/ 895159 w 901034"/>
              <a:gd name="connsiteY2" fmla="*/ 1991529 h 4315958"/>
              <a:gd name="connsiteX3" fmla="*/ 888486 w 901034"/>
              <a:gd name="connsiteY3" fmla="*/ 2708748 h 4315958"/>
              <a:gd name="connsiteX4" fmla="*/ 55541 w 901034"/>
              <a:gd name="connsiteY4" fmla="*/ 3164602 h 4315958"/>
              <a:gd name="connsiteX5" fmla="*/ 202609 w 901034"/>
              <a:gd name="connsiteY5" fmla="*/ 64812 h 4315958"/>
              <a:gd name="connsiteX0" fmla="*/ 202609 w 901034"/>
              <a:gd name="connsiteY0" fmla="*/ 64812 h 4315958"/>
              <a:gd name="connsiteX1" fmla="*/ 202609 w 901034"/>
              <a:gd name="connsiteY1" fmla="*/ 64811 h 4315958"/>
              <a:gd name="connsiteX2" fmla="*/ 396373 w 901034"/>
              <a:gd name="connsiteY2" fmla="*/ 939776 h 4315958"/>
              <a:gd name="connsiteX3" fmla="*/ 320262 w 901034"/>
              <a:gd name="connsiteY3" fmla="*/ 2728716 h 4315958"/>
              <a:gd name="connsiteX4" fmla="*/ 0 w 901034"/>
              <a:gd name="connsiteY4" fmla="*/ 4315958 h 4315958"/>
              <a:gd name="connsiteX0" fmla="*/ 202609 w 901034"/>
              <a:gd name="connsiteY0" fmla="*/ 1 h 4251147"/>
              <a:gd name="connsiteX1" fmla="*/ 202609 w 901034"/>
              <a:gd name="connsiteY1" fmla="*/ 0 h 4251147"/>
              <a:gd name="connsiteX2" fmla="*/ 895159 w 901034"/>
              <a:gd name="connsiteY2" fmla="*/ 1926718 h 4251147"/>
              <a:gd name="connsiteX3" fmla="*/ 888486 w 901034"/>
              <a:gd name="connsiteY3" fmla="*/ 2643937 h 4251147"/>
              <a:gd name="connsiteX4" fmla="*/ 55541 w 901034"/>
              <a:gd name="connsiteY4" fmla="*/ 3099791 h 4251147"/>
              <a:gd name="connsiteX5" fmla="*/ 202609 w 901034"/>
              <a:gd name="connsiteY5" fmla="*/ 1 h 4251147"/>
              <a:gd name="connsiteX0" fmla="*/ 202609 w 901034"/>
              <a:gd name="connsiteY0" fmla="*/ 1 h 4251147"/>
              <a:gd name="connsiteX1" fmla="*/ 335314 w 901034"/>
              <a:gd name="connsiteY1" fmla="*/ 438706 h 4251147"/>
              <a:gd name="connsiteX2" fmla="*/ 396373 w 901034"/>
              <a:gd name="connsiteY2" fmla="*/ 874965 h 4251147"/>
              <a:gd name="connsiteX3" fmla="*/ 320262 w 901034"/>
              <a:gd name="connsiteY3" fmla="*/ 2663905 h 4251147"/>
              <a:gd name="connsiteX4" fmla="*/ 0 w 901034"/>
              <a:gd name="connsiteY4" fmla="*/ 4251147 h 4251147"/>
              <a:gd name="connsiteX0" fmla="*/ 202609 w 901034"/>
              <a:gd name="connsiteY0" fmla="*/ 1 h 4251147"/>
              <a:gd name="connsiteX1" fmla="*/ 202609 w 901034"/>
              <a:gd name="connsiteY1" fmla="*/ 0 h 4251147"/>
              <a:gd name="connsiteX2" fmla="*/ 895159 w 901034"/>
              <a:gd name="connsiteY2" fmla="*/ 1926718 h 4251147"/>
              <a:gd name="connsiteX3" fmla="*/ 888486 w 901034"/>
              <a:gd name="connsiteY3" fmla="*/ 2643937 h 4251147"/>
              <a:gd name="connsiteX4" fmla="*/ 55541 w 901034"/>
              <a:gd name="connsiteY4" fmla="*/ 3099791 h 4251147"/>
              <a:gd name="connsiteX5" fmla="*/ 202609 w 901034"/>
              <a:gd name="connsiteY5" fmla="*/ 1 h 4251147"/>
              <a:gd name="connsiteX0" fmla="*/ 332451 w 901034"/>
              <a:gd name="connsiteY0" fmla="*/ 362228 h 4251147"/>
              <a:gd name="connsiteX1" fmla="*/ 335314 w 901034"/>
              <a:gd name="connsiteY1" fmla="*/ 438706 h 4251147"/>
              <a:gd name="connsiteX2" fmla="*/ 396373 w 901034"/>
              <a:gd name="connsiteY2" fmla="*/ 874965 h 4251147"/>
              <a:gd name="connsiteX3" fmla="*/ 320262 w 901034"/>
              <a:gd name="connsiteY3" fmla="*/ 2663905 h 4251147"/>
              <a:gd name="connsiteX4" fmla="*/ 0 w 901034"/>
              <a:gd name="connsiteY4" fmla="*/ 4251147 h 4251147"/>
              <a:gd name="connsiteX0" fmla="*/ 202609 w 901034"/>
              <a:gd name="connsiteY0" fmla="*/ 1 h 4251147"/>
              <a:gd name="connsiteX1" fmla="*/ 202609 w 901034"/>
              <a:gd name="connsiteY1" fmla="*/ 0 h 4251147"/>
              <a:gd name="connsiteX2" fmla="*/ 895159 w 901034"/>
              <a:gd name="connsiteY2" fmla="*/ 1926718 h 4251147"/>
              <a:gd name="connsiteX3" fmla="*/ 888486 w 901034"/>
              <a:gd name="connsiteY3" fmla="*/ 2643937 h 4251147"/>
              <a:gd name="connsiteX4" fmla="*/ 55541 w 901034"/>
              <a:gd name="connsiteY4" fmla="*/ 3099791 h 4251147"/>
              <a:gd name="connsiteX5" fmla="*/ 202609 w 901034"/>
              <a:gd name="connsiteY5" fmla="*/ 1 h 4251147"/>
              <a:gd name="connsiteX0" fmla="*/ 332451 w 901034"/>
              <a:gd name="connsiteY0" fmla="*/ 362228 h 4251147"/>
              <a:gd name="connsiteX1" fmla="*/ 380738 w 901034"/>
              <a:gd name="connsiteY1" fmla="*/ 628472 h 4251147"/>
              <a:gd name="connsiteX2" fmla="*/ 396373 w 901034"/>
              <a:gd name="connsiteY2" fmla="*/ 874965 h 4251147"/>
              <a:gd name="connsiteX3" fmla="*/ 320262 w 901034"/>
              <a:gd name="connsiteY3" fmla="*/ 2663905 h 4251147"/>
              <a:gd name="connsiteX4" fmla="*/ 0 w 901034"/>
              <a:gd name="connsiteY4" fmla="*/ 4251147 h 4251147"/>
              <a:gd name="connsiteX0" fmla="*/ 202609 w 901034"/>
              <a:gd name="connsiteY0" fmla="*/ 1 h 4251147"/>
              <a:gd name="connsiteX1" fmla="*/ 202609 w 901034"/>
              <a:gd name="connsiteY1" fmla="*/ 0 h 4251147"/>
              <a:gd name="connsiteX2" fmla="*/ 895159 w 901034"/>
              <a:gd name="connsiteY2" fmla="*/ 1926718 h 4251147"/>
              <a:gd name="connsiteX3" fmla="*/ 888486 w 901034"/>
              <a:gd name="connsiteY3" fmla="*/ 2643937 h 4251147"/>
              <a:gd name="connsiteX4" fmla="*/ 55541 w 901034"/>
              <a:gd name="connsiteY4" fmla="*/ 3099791 h 4251147"/>
              <a:gd name="connsiteX5" fmla="*/ 202609 w 901034"/>
              <a:gd name="connsiteY5" fmla="*/ 1 h 4251147"/>
              <a:gd name="connsiteX0" fmla="*/ 351175 w 901034"/>
              <a:gd name="connsiteY0" fmla="*/ 509417 h 4251147"/>
              <a:gd name="connsiteX1" fmla="*/ 380738 w 901034"/>
              <a:gd name="connsiteY1" fmla="*/ 628472 h 4251147"/>
              <a:gd name="connsiteX2" fmla="*/ 396373 w 901034"/>
              <a:gd name="connsiteY2" fmla="*/ 874965 h 4251147"/>
              <a:gd name="connsiteX3" fmla="*/ 320262 w 901034"/>
              <a:gd name="connsiteY3" fmla="*/ 2663905 h 4251147"/>
              <a:gd name="connsiteX4" fmla="*/ 0 w 901034"/>
              <a:gd name="connsiteY4" fmla="*/ 4251147 h 42511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1034" h="4251147" stroke="0">
                <a:moveTo>
                  <a:pt x="202609" y="1"/>
                </a:moveTo>
                <a:lnTo>
                  <a:pt x="202609" y="0"/>
                </a:lnTo>
                <a:cubicBezTo>
                  <a:pt x="476849" y="351791"/>
                  <a:pt x="895159" y="457979"/>
                  <a:pt x="895159" y="1926718"/>
                </a:cubicBezTo>
                <a:cubicBezTo>
                  <a:pt x="895159" y="2292089"/>
                  <a:pt x="912083" y="2299784"/>
                  <a:pt x="888486" y="2643937"/>
                </a:cubicBezTo>
                <a:lnTo>
                  <a:pt x="55541" y="3099791"/>
                </a:lnTo>
                <a:lnTo>
                  <a:pt x="202609" y="1"/>
                </a:lnTo>
                <a:close/>
              </a:path>
              <a:path w="901034" h="4251147" fill="none">
                <a:moveTo>
                  <a:pt x="351175" y="509417"/>
                </a:moveTo>
                <a:cubicBezTo>
                  <a:pt x="351175" y="509417"/>
                  <a:pt x="373205" y="567547"/>
                  <a:pt x="380738" y="628472"/>
                </a:cubicBezTo>
                <a:cubicBezTo>
                  <a:pt x="388271" y="689397"/>
                  <a:pt x="376764" y="430981"/>
                  <a:pt x="396373" y="874965"/>
                </a:cubicBezTo>
                <a:cubicBezTo>
                  <a:pt x="415982" y="1318949"/>
                  <a:pt x="377203" y="2022323"/>
                  <a:pt x="320262" y="2663905"/>
                </a:cubicBezTo>
                <a:cubicBezTo>
                  <a:pt x="320262" y="3029276"/>
                  <a:pt x="23597" y="3906994"/>
                  <a:pt x="0" y="4251147"/>
                </a:cubicBezTo>
              </a:path>
            </a:pathLst>
          </a:custGeom>
          <a:noFill/>
          <a:ln w="76200" cap="flat" cmpd="sng">
            <a:solidFill>
              <a:srgbClr val="FF6600"/>
            </a:solidFill>
            <a:prstDash val="solid"/>
            <a:round/>
            <a:headEnd type="arrow" w="med" len="med"/>
            <a:tailEnd type="arrow" w="med" len="med"/>
          </a:ln>
          <a:effectLst>
            <a:outerShdw blurRad="63500" dist="20000" dir="5400000" rotWithShape="0">
              <a:srgbClr val="000000">
                <a:alpha val="37999"/>
              </a:srgbClr>
            </a:outerShdw>
          </a:effectLst>
        </p:spPr>
        <p:txBody>
          <a:bodyPr anchor="ctr">
            <a:prstTxWarp prst="textNoShape">
              <a:avLst/>
            </a:prstTxWarp>
          </a:bodyPr>
          <a:lstStyle>
            <a:defPPr>
              <a:defRPr lang="en-US"/>
            </a:defPPr>
            <a:lvl1pPr algn="l" defTabSz="457200" rtl="0" fontAlgn="base">
              <a:spcBef>
                <a:spcPct val="0"/>
              </a:spcBef>
              <a:spcAft>
                <a:spcPct val="0"/>
              </a:spcAft>
              <a:defRPr kern="1200">
                <a:solidFill>
                  <a:schemeClr val="tx1"/>
                </a:solidFill>
                <a:latin typeface="Arial" pitchFamily="-112" charset="0"/>
                <a:ea typeface="ＭＳ Ｐゴシック" pitchFamily="-112" charset="-128"/>
                <a:cs typeface="ＭＳ Ｐゴシック" pitchFamily="-112" charset="-128"/>
              </a:defRPr>
            </a:lvl1pPr>
            <a:lvl2pPr marL="457200" algn="l" defTabSz="457200" rtl="0" fontAlgn="base">
              <a:spcBef>
                <a:spcPct val="0"/>
              </a:spcBef>
              <a:spcAft>
                <a:spcPct val="0"/>
              </a:spcAft>
              <a:defRPr kern="1200">
                <a:solidFill>
                  <a:schemeClr val="tx1"/>
                </a:solidFill>
                <a:latin typeface="Arial" pitchFamily="-112" charset="0"/>
                <a:ea typeface="ＭＳ Ｐゴシック" pitchFamily="-112" charset="-128"/>
                <a:cs typeface="ＭＳ Ｐゴシック" pitchFamily="-112" charset="-128"/>
              </a:defRPr>
            </a:lvl2pPr>
            <a:lvl3pPr marL="914400" algn="l" defTabSz="457200" rtl="0" fontAlgn="base">
              <a:spcBef>
                <a:spcPct val="0"/>
              </a:spcBef>
              <a:spcAft>
                <a:spcPct val="0"/>
              </a:spcAft>
              <a:defRPr kern="1200">
                <a:solidFill>
                  <a:schemeClr val="tx1"/>
                </a:solidFill>
                <a:latin typeface="Arial" pitchFamily="-112" charset="0"/>
                <a:ea typeface="ＭＳ Ｐゴシック" pitchFamily="-112" charset="-128"/>
                <a:cs typeface="ＭＳ Ｐゴシック" pitchFamily="-112" charset="-128"/>
              </a:defRPr>
            </a:lvl3pPr>
            <a:lvl4pPr marL="1371600" algn="l" defTabSz="457200" rtl="0" fontAlgn="base">
              <a:spcBef>
                <a:spcPct val="0"/>
              </a:spcBef>
              <a:spcAft>
                <a:spcPct val="0"/>
              </a:spcAft>
              <a:defRPr kern="1200">
                <a:solidFill>
                  <a:schemeClr val="tx1"/>
                </a:solidFill>
                <a:latin typeface="Arial" pitchFamily="-112" charset="0"/>
                <a:ea typeface="ＭＳ Ｐゴシック" pitchFamily="-112" charset="-128"/>
                <a:cs typeface="ＭＳ Ｐゴシック" pitchFamily="-112" charset="-128"/>
              </a:defRPr>
            </a:lvl4pPr>
            <a:lvl5pPr marL="1828800" algn="l" defTabSz="457200" rtl="0" fontAlgn="base">
              <a:spcBef>
                <a:spcPct val="0"/>
              </a:spcBef>
              <a:spcAft>
                <a:spcPct val="0"/>
              </a:spcAft>
              <a:defRPr kern="1200">
                <a:solidFill>
                  <a:schemeClr val="tx1"/>
                </a:solidFill>
                <a:latin typeface="Arial" pitchFamily="-112" charset="0"/>
                <a:ea typeface="ＭＳ Ｐゴシック" pitchFamily="-112" charset="-128"/>
                <a:cs typeface="ＭＳ Ｐゴシック" pitchFamily="-112" charset="-128"/>
              </a:defRPr>
            </a:lvl5pPr>
            <a:lvl6pPr marL="2286000" algn="l" defTabSz="457200" rtl="0" eaLnBrk="1" latinLnBrk="0" hangingPunct="1">
              <a:defRPr kern="1200">
                <a:solidFill>
                  <a:schemeClr val="tx1"/>
                </a:solidFill>
                <a:latin typeface="Arial" pitchFamily="-112" charset="0"/>
                <a:ea typeface="ＭＳ Ｐゴシック" pitchFamily="-112" charset="-128"/>
                <a:cs typeface="ＭＳ Ｐゴシック" pitchFamily="-112" charset="-128"/>
              </a:defRPr>
            </a:lvl6pPr>
            <a:lvl7pPr marL="2743200" algn="l" defTabSz="457200" rtl="0" eaLnBrk="1" latinLnBrk="0" hangingPunct="1">
              <a:defRPr kern="1200">
                <a:solidFill>
                  <a:schemeClr val="tx1"/>
                </a:solidFill>
                <a:latin typeface="Arial" pitchFamily="-112" charset="0"/>
                <a:ea typeface="ＭＳ Ｐゴシック" pitchFamily="-112" charset="-128"/>
                <a:cs typeface="ＭＳ Ｐゴシック" pitchFamily="-112" charset="-128"/>
              </a:defRPr>
            </a:lvl7pPr>
            <a:lvl8pPr marL="3200400" algn="l" defTabSz="457200" rtl="0" eaLnBrk="1" latinLnBrk="0" hangingPunct="1">
              <a:defRPr kern="1200">
                <a:solidFill>
                  <a:schemeClr val="tx1"/>
                </a:solidFill>
                <a:latin typeface="Arial" pitchFamily="-112" charset="0"/>
                <a:ea typeface="ＭＳ Ｐゴシック" pitchFamily="-112" charset="-128"/>
                <a:cs typeface="ＭＳ Ｐゴシック" pitchFamily="-112" charset="-128"/>
              </a:defRPr>
            </a:lvl8pPr>
            <a:lvl9pPr marL="3657600" algn="l" defTabSz="457200" rtl="0" eaLnBrk="1" latinLnBrk="0" hangingPunct="1">
              <a:defRPr kern="1200">
                <a:solidFill>
                  <a:schemeClr val="tx1"/>
                </a:solidFill>
                <a:latin typeface="Arial" pitchFamily="-112" charset="0"/>
                <a:ea typeface="ＭＳ Ｐゴシック" pitchFamily="-112" charset="-128"/>
                <a:cs typeface="ＭＳ Ｐゴシック" pitchFamily="-112" charset="-128"/>
              </a:defRPr>
            </a:lvl9pPr>
          </a:lstStyle>
          <a:p>
            <a:pPr>
              <a:defRPr/>
            </a:pPr>
            <a:endParaRPr lang="en-US">
              <a:latin typeface="Arial" pitchFamily="1" charset="0"/>
              <a:ea typeface="ＭＳ Ｐゴシック" pitchFamily="1" charset="-128"/>
              <a:cs typeface="ＭＳ Ｐゴシック" pitchFamily="1" charset="-128"/>
            </a:endParaRPr>
          </a:p>
        </p:txBody>
      </p:sp>
      <p:sp>
        <p:nvSpPr>
          <p:cNvPr id="10" name="Arc 19"/>
          <p:cNvSpPr>
            <a:spLocks/>
          </p:cNvSpPr>
          <p:nvPr/>
        </p:nvSpPr>
        <p:spPr bwMode="auto">
          <a:xfrm rot="-6663290">
            <a:off x="4244263" y="4086699"/>
            <a:ext cx="725930" cy="3499691"/>
          </a:xfrm>
          <a:custGeom>
            <a:avLst/>
            <a:gdLst>
              <a:gd name="T0" fmla="*/ 761082 w 1228027"/>
              <a:gd name="T1" fmla="*/ 92935 h 6385450"/>
              <a:gd name="T2" fmla="*/ 614014 w 1228027"/>
              <a:gd name="T3" fmla="*/ 3192725 h 6385450"/>
              <a:gd name="T4" fmla="*/ 1192369 w 1228027"/>
              <a:gd name="T5" fmla="*/ 4264904 h 6385450"/>
              <a:gd name="T6" fmla="*/ 11796480 60000 65536"/>
              <a:gd name="T7" fmla="*/ 11796480 60000 65536"/>
              <a:gd name="T8" fmla="*/ 11796480 60000 65536"/>
              <a:gd name="T9" fmla="*/ 761082 w 1228027"/>
              <a:gd name="T10" fmla="*/ 92935 h 6385450"/>
              <a:gd name="T11" fmla="*/ 1228027 w 1228027"/>
              <a:gd name="T12" fmla="*/ 4264904 h 6385450"/>
              <a:gd name="connsiteX0" fmla="*/ 202609 w 669555"/>
              <a:gd name="connsiteY0" fmla="*/ 1 h 4251148"/>
              <a:gd name="connsiteX1" fmla="*/ 202609 w 669555"/>
              <a:gd name="connsiteY1" fmla="*/ 0 h 4251148"/>
              <a:gd name="connsiteX2" fmla="*/ 669555 w 669555"/>
              <a:gd name="connsiteY2" fmla="*/ 3099791 h 4251148"/>
              <a:gd name="connsiteX3" fmla="*/ 633896 w 669555"/>
              <a:gd name="connsiteY3" fmla="*/ 4171975 h 4251148"/>
              <a:gd name="connsiteX4" fmla="*/ 55541 w 669555"/>
              <a:gd name="connsiteY4" fmla="*/ 3099791 h 4251148"/>
              <a:gd name="connsiteX5" fmla="*/ 202609 w 669555"/>
              <a:gd name="connsiteY5" fmla="*/ 1 h 4251148"/>
              <a:gd name="connsiteX0" fmla="*/ 202609 w 669555"/>
              <a:gd name="connsiteY0" fmla="*/ 1 h 4251148"/>
              <a:gd name="connsiteX1" fmla="*/ 202609 w 669555"/>
              <a:gd name="connsiteY1" fmla="*/ 0 h 4251148"/>
              <a:gd name="connsiteX2" fmla="*/ 669555 w 669555"/>
              <a:gd name="connsiteY2" fmla="*/ 3099791 h 4251148"/>
              <a:gd name="connsiteX3" fmla="*/ 0 w 669555"/>
              <a:gd name="connsiteY3" fmla="*/ 4251147 h 4251148"/>
              <a:gd name="connsiteX0" fmla="*/ 202609 w 669555"/>
              <a:gd name="connsiteY0" fmla="*/ 1 h 4251147"/>
              <a:gd name="connsiteX1" fmla="*/ 202609 w 669555"/>
              <a:gd name="connsiteY1" fmla="*/ 0 h 4251147"/>
              <a:gd name="connsiteX2" fmla="*/ 669555 w 669555"/>
              <a:gd name="connsiteY2" fmla="*/ 3099791 h 4251147"/>
              <a:gd name="connsiteX3" fmla="*/ 633896 w 669555"/>
              <a:gd name="connsiteY3" fmla="*/ 4171975 h 4251147"/>
              <a:gd name="connsiteX4" fmla="*/ 55541 w 669555"/>
              <a:gd name="connsiteY4" fmla="*/ 3099791 h 4251147"/>
              <a:gd name="connsiteX5" fmla="*/ 202609 w 669555"/>
              <a:gd name="connsiteY5" fmla="*/ 1 h 4251147"/>
              <a:gd name="connsiteX0" fmla="*/ 202609 w 669555"/>
              <a:gd name="connsiteY0" fmla="*/ 1 h 4251147"/>
              <a:gd name="connsiteX1" fmla="*/ 202609 w 669555"/>
              <a:gd name="connsiteY1" fmla="*/ 0 h 4251147"/>
              <a:gd name="connsiteX2" fmla="*/ 320262 w 669555"/>
              <a:gd name="connsiteY2" fmla="*/ 2663905 h 4251147"/>
              <a:gd name="connsiteX3" fmla="*/ 0 w 669555"/>
              <a:gd name="connsiteY3" fmla="*/ 4251147 h 4251147"/>
              <a:gd name="connsiteX0" fmla="*/ 202609 w 669555"/>
              <a:gd name="connsiteY0" fmla="*/ 1 h 4251147"/>
              <a:gd name="connsiteX1" fmla="*/ 202609 w 669555"/>
              <a:gd name="connsiteY1" fmla="*/ 0 h 4251147"/>
              <a:gd name="connsiteX2" fmla="*/ 669555 w 669555"/>
              <a:gd name="connsiteY2" fmla="*/ 3099791 h 4251147"/>
              <a:gd name="connsiteX3" fmla="*/ 581669 w 669555"/>
              <a:gd name="connsiteY3" fmla="*/ 2601277 h 4251147"/>
              <a:gd name="connsiteX4" fmla="*/ 55541 w 669555"/>
              <a:gd name="connsiteY4" fmla="*/ 3099791 h 4251147"/>
              <a:gd name="connsiteX5" fmla="*/ 202609 w 669555"/>
              <a:gd name="connsiteY5" fmla="*/ 1 h 4251147"/>
              <a:gd name="connsiteX0" fmla="*/ 202609 w 669555"/>
              <a:gd name="connsiteY0" fmla="*/ 1 h 4251147"/>
              <a:gd name="connsiteX1" fmla="*/ 202609 w 669555"/>
              <a:gd name="connsiteY1" fmla="*/ 0 h 4251147"/>
              <a:gd name="connsiteX2" fmla="*/ 320262 w 669555"/>
              <a:gd name="connsiteY2" fmla="*/ 2663905 h 4251147"/>
              <a:gd name="connsiteX3" fmla="*/ 0 w 669555"/>
              <a:gd name="connsiteY3" fmla="*/ 4251147 h 4251147"/>
              <a:gd name="connsiteX0" fmla="*/ 202609 w 895159"/>
              <a:gd name="connsiteY0" fmla="*/ 1 h 4251147"/>
              <a:gd name="connsiteX1" fmla="*/ 202609 w 895159"/>
              <a:gd name="connsiteY1" fmla="*/ 0 h 4251147"/>
              <a:gd name="connsiteX2" fmla="*/ 895159 w 895159"/>
              <a:gd name="connsiteY2" fmla="*/ 1926718 h 4251147"/>
              <a:gd name="connsiteX3" fmla="*/ 581669 w 895159"/>
              <a:gd name="connsiteY3" fmla="*/ 2601277 h 4251147"/>
              <a:gd name="connsiteX4" fmla="*/ 55541 w 895159"/>
              <a:gd name="connsiteY4" fmla="*/ 3099791 h 4251147"/>
              <a:gd name="connsiteX5" fmla="*/ 202609 w 895159"/>
              <a:gd name="connsiteY5" fmla="*/ 1 h 4251147"/>
              <a:gd name="connsiteX0" fmla="*/ 202609 w 895159"/>
              <a:gd name="connsiteY0" fmla="*/ 1 h 4251147"/>
              <a:gd name="connsiteX1" fmla="*/ 202609 w 895159"/>
              <a:gd name="connsiteY1" fmla="*/ 0 h 4251147"/>
              <a:gd name="connsiteX2" fmla="*/ 320262 w 895159"/>
              <a:gd name="connsiteY2" fmla="*/ 2663905 h 4251147"/>
              <a:gd name="connsiteX3" fmla="*/ 0 w 895159"/>
              <a:gd name="connsiteY3" fmla="*/ 4251147 h 4251147"/>
              <a:gd name="connsiteX0" fmla="*/ 386754 w 1079304"/>
              <a:gd name="connsiteY0" fmla="*/ 1 h 4251147"/>
              <a:gd name="connsiteX1" fmla="*/ 386754 w 1079304"/>
              <a:gd name="connsiteY1" fmla="*/ 0 h 4251147"/>
              <a:gd name="connsiteX2" fmla="*/ 1079304 w 1079304"/>
              <a:gd name="connsiteY2" fmla="*/ 1926718 h 4251147"/>
              <a:gd name="connsiteX3" fmla="*/ 0 w 1079304"/>
              <a:gd name="connsiteY3" fmla="*/ 2015918 h 4251147"/>
              <a:gd name="connsiteX4" fmla="*/ 239686 w 1079304"/>
              <a:gd name="connsiteY4" fmla="*/ 3099791 h 4251147"/>
              <a:gd name="connsiteX5" fmla="*/ 386754 w 1079304"/>
              <a:gd name="connsiteY5" fmla="*/ 1 h 4251147"/>
              <a:gd name="connsiteX0" fmla="*/ 386754 w 1079304"/>
              <a:gd name="connsiteY0" fmla="*/ 1 h 4251147"/>
              <a:gd name="connsiteX1" fmla="*/ 386754 w 1079304"/>
              <a:gd name="connsiteY1" fmla="*/ 0 h 4251147"/>
              <a:gd name="connsiteX2" fmla="*/ 504407 w 1079304"/>
              <a:gd name="connsiteY2" fmla="*/ 2663905 h 4251147"/>
              <a:gd name="connsiteX3" fmla="*/ 184145 w 1079304"/>
              <a:gd name="connsiteY3" fmla="*/ 4251147 h 4251147"/>
              <a:gd name="connsiteX0" fmla="*/ 202609 w 901034"/>
              <a:gd name="connsiteY0" fmla="*/ 1 h 4251147"/>
              <a:gd name="connsiteX1" fmla="*/ 202609 w 901034"/>
              <a:gd name="connsiteY1" fmla="*/ 0 h 4251147"/>
              <a:gd name="connsiteX2" fmla="*/ 895159 w 901034"/>
              <a:gd name="connsiteY2" fmla="*/ 1926718 h 4251147"/>
              <a:gd name="connsiteX3" fmla="*/ 888486 w 901034"/>
              <a:gd name="connsiteY3" fmla="*/ 2643937 h 4251147"/>
              <a:gd name="connsiteX4" fmla="*/ 55541 w 901034"/>
              <a:gd name="connsiteY4" fmla="*/ 3099791 h 4251147"/>
              <a:gd name="connsiteX5" fmla="*/ 202609 w 901034"/>
              <a:gd name="connsiteY5" fmla="*/ 1 h 4251147"/>
              <a:gd name="connsiteX0" fmla="*/ 202609 w 901034"/>
              <a:gd name="connsiteY0" fmla="*/ 1 h 4251147"/>
              <a:gd name="connsiteX1" fmla="*/ 202609 w 901034"/>
              <a:gd name="connsiteY1" fmla="*/ 0 h 4251147"/>
              <a:gd name="connsiteX2" fmla="*/ 320262 w 901034"/>
              <a:gd name="connsiteY2" fmla="*/ 2663905 h 4251147"/>
              <a:gd name="connsiteX3" fmla="*/ 0 w 901034"/>
              <a:gd name="connsiteY3" fmla="*/ 4251147 h 4251147"/>
              <a:gd name="connsiteX0" fmla="*/ 202609 w 901034"/>
              <a:gd name="connsiteY0" fmla="*/ 64812 h 4315958"/>
              <a:gd name="connsiteX1" fmla="*/ 202609 w 901034"/>
              <a:gd name="connsiteY1" fmla="*/ 64811 h 4315958"/>
              <a:gd name="connsiteX2" fmla="*/ 895159 w 901034"/>
              <a:gd name="connsiteY2" fmla="*/ 1991529 h 4315958"/>
              <a:gd name="connsiteX3" fmla="*/ 888486 w 901034"/>
              <a:gd name="connsiteY3" fmla="*/ 2708748 h 4315958"/>
              <a:gd name="connsiteX4" fmla="*/ 55541 w 901034"/>
              <a:gd name="connsiteY4" fmla="*/ 3164602 h 4315958"/>
              <a:gd name="connsiteX5" fmla="*/ 202609 w 901034"/>
              <a:gd name="connsiteY5" fmla="*/ 64812 h 4315958"/>
              <a:gd name="connsiteX0" fmla="*/ 202609 w 901034"/>
              <a:gd name="connsiteY0" fmla="*/ 64812 h 4315958"/>
              <a:gd name="connsiteX1" fmla="*/ 202609 w 901034"/>
              <a:gd name="connsiteY1" fmla="*/ 64811 h 4315958"/>
              <a:gd name="connsiteX2" fmla="*/ 396373 w 901034"/>
              <a:gd name="connsiteY2" fmla="*/ 939776 h 4315958"/>
              <a:gd name="connsiteX3" fmla="*/ 320262 w 901034"/>
              <a:gd name="connsiteY3" fmla="*/ 2728716 h 4315958"/>
              <a:gd name="connsiteX4" fmla="*/ 0 w 901034"/>
              <a:gd name="connsiteY4" fmla="*/ 4315958 h 4315958"/>
              <a:gd name="connsiteX0" fmla="*/ 202609 w 901034"/>
              <a:gd name="connsiteY0" fmla="*/ 1 h 4251147"/>
              <a:gd name="connsiteX1" fmla="*/ 202609 w 901034"/>
              <a:gd name="connsiteY1" fmla="*/ 0 h 4251147"/>
              <a:gd name="connsiteX2" fmla="*/ 895159 w 901034"/>
              <a:gd name="connsiteY2" fmla="*/ 1926718 h 4251147"/>
              <a:gd name="connsiteX3" fmla="*/ 888486 w 901034"/>
              <a:gd name="connsiteY3" fmla="*/ 2643937 h 4251147"/>
              <a:gd name="connsiteX4" fmla="*/ 55541 w 901034"/>
              <a:gd name="connsiteY4" fmla="*/ 3099791 h 4251147"/>
              <a:gd name="connsiteX5" fmla="*/ 202609 w 901034"/>
              <a:gd name="connsiteY5" fmla="*/ 1 h 4251147"/>
              <a:gd name="connsiteX0" fmla="*/ 202609 w 901034"/>
              <a:gd name="connsiteY0" fmla="*/ 1 h 4251147"/>
              <a:gd name="connsiteX1" fmla="*/ 335314 w 901034"/>
              <a:gd name="connsiteY1" fmla="*/ 438706 h 4251147"/>
              <a:gd name="connsiteX2" fmla="*/ 396373 w 901034"/>
              <a:gd name="connsiteY2" fmla="*/ 874965 h 4251147"/>
              <a:gd name="connsiteX3" fmla="*/ 320262 w 901034"/>
              <a:gd name="connsiteY3" fmla="*/ 2663905 h 4251147"/>
              <a:gd name="connsiteX4" fmla="*/ 0 w 901034"/>
              <a:gd name="connsiteY4" fmla="*/ 4251147 h 4251147"/>
              <a:gd name="connsiteX0" fmla="*/ 202609 w 901034"/>
              <a:gd name="connsiteY0" fmla="*/ 1 h 4251147"/>
              <a:gd name="connsiteX1" fmla="*/ 202609 w 901034"/>
              <a:gd name="connsiteY1" fmla="*/ 0 h 4251147"/>
              <a:gd name="connsiteX2" fmla="*/ 895159 w 901034"/>
              <a:gd name="connsiteY2" fmla="*/ 1926718 h 4251147"/>
              <a:gd name="connsiteX3" fmla="*/ 888486 w 901034"/>
              <a:gd name="connsiteY3" fmla="*/ 2643937 h 4251147"/>
              <a:gd name="connsiteX4" fmla="*/ 55541 w 901034"/>
              <a:gd name="connsiteY4" fmla="*/ 3099791 h 4251147"/>
              <a:gd name="connsiteX5" fmla="*/ 202609 w 901034"/>
              <a:gd name="connsiteY5" fmla="*/ 1 h 4251147"/>
              <a:gd name="connsiteX0" fmla="*/ 332451 w 901034"/>
              <a:gd name="connsiteY0" fmla="*/ 362228 h 4251147"/>
              <a:gd name="connsiteX1" fmla="*/ 335314 w 901034"/>
              <a:gd name="connsiteY1" fmla="*/ 438706 h 4251147"/>
              <a:gd name="connsiteX2" fmla="*/ 396373 w 901034"/>
              <a:gd name="connsiteY2" fmla="*/ 874965 h 4251147"/>
              <a:gd name="connsiteX3" fmla="*/ 320262 w 901034"/>
              <a:gd name="connsiteY3" fmla="*/ 2663905 h 4251147"/>
              <a:gd name="connsiteX4" fmla="*/ 0 w 901034"/>
              <a:gd name="connsiteY4" fmla="*/ 4251147 h 4251147"/>
              <a:gd name="connsiteX0" fmla="*/ 202609 w 901034"/>
              <a:gd name="connsiteY0" fmla="*/ 1 h 4251147"/>
              <a:gd name="connsiteX1" fmla="*/ 202609 w 901034"/>
              <a:gd name="connsiteY1" fmla="*/ 0 h 4251147"/>
              <a:gd name="connsiteX2" fmla="*/ 895159 w 901034"/>
              <a:gd name="connsiteY2" fmla="*/ 1926718 h 4251147"/>
              <a:gd name="connsiteX3" fmla="*/ 888486 w 901034"/>
              <a:gd name="connsiteY3" fmla="*/ 2643937 h 4251147"/>
              <a:gd name="connsiteX4" fmla="*/ 55541 w 901034"/>
              <a:gd name="connsiteY4" fmla="*/ 3099791 h 4251147"/>
              <a:gd name="connsiteX5" fmla="*/ 202609 w 901034"/>
              <a:gd name="connsiteY5" fmla="*/ 1 h 4251147"/>
              <a:gd name="connsiteX0" fmla="*/ 332451 w 901034"/>
              <a:gd name="connsiteY0" fmla="*/ 362228 h 4251147"/>
              <a:gd name="connsiteX1" fmla="*/ 380738 w 901034"/>
              <a:gd name="connsiteY1" fmla="*/ 628472 h 4251147"/>
              <a:gd name="connsiteX2" fmla="*/ 396373 w 901034"/>
              <a:gd name="connsiteY2" fmla="*/ 874965 h 4251147"/>
              <a:gd name="connsiteX3" fmla="*/ 320262 w 901034"/>
              <a:gd name="connsiteY3" fmla="*/ 2663905 h 4251147"/>
              <a:gd name="connsiteX4" fmla="*/ 0 w 901034"/>
              <a:gd name="connsiteY4" fmla="*/ 4251147 h 4251147"/>
              <a:gd name="connsiteX0" fmla="*/ 202609 w 901034"/>
              <a:gd name="connsiteY0" fmla="*/ 1 h 4251147"/>
              <a:gd name="connsiteX1" fmla="*/ 202609 w 901034"/>
              <a:gd name="connsiteY1" fmla="*/ 0 h 4251147"/>
              <a:gd name="connsiteX2" fmla="*/ 895159 w 901034"/>
              <a:gd name="connsiteY2" fmla="*/ 1926718 h 4251147"/>
              <a:gd name="connsiteX3" fmla="*/ 888486 w 901034"/>
              <a:gd name="connsiteY3" fmla="*/ 2643937 h 4251147"/>
              <a:gd name="connsiteX4" fmla="*/ 55541 w 901034"/>
              <a:gd name="connsiteY4" fmla="*/ 3099791 h 4251147"/>
              <a:gd name="connsiteX5" fmla="*/ 202609 w 901034"/>
              <a:gd name="connsiteY5" fmla="*/ 1 h 4251147"/>
              <a:gd name="connsiteX0" fmla="*/ 351175 w 901034"/>
              <a:gd name="connsiteY0" fmla="*/ 509417 h 4251147"/>
              <a:gd name="connsiteX1" fmla="*/ 380738 w 901034"/>
              <a:gd name="connsiteY1" fmla="*/ 628472 h 4251147"/>
              <a:gd name="connsiteX2" fmla="*/ 396373 w 901034"/>
              <a:gd name="connsiteY2" fmla="*/ 874965 h 4251147"/>
              <a:gd name="connsiteX3" fmla="*/ 320262 w 901034"/>
              <a:gd name="connsiteY3" fmla="*/ 2663905 h 4251147"/>
              <a:gd name="connsiteX4" fmla="*/ 0 w 901034"/>
              <a:gd name="connsiteY4" fmla="*/ 4251147 h 42511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1034" h="4251147" stroke="0">
                <a:moveTo>
                  <a:pt x="202609" y="1"/>
                </a:moveTo>
                <a:lnTo>
                  <a:pt x="202609" y="0"/>
                </a:lnTo>
                <a:cubicBezTo>
                  <a:pt x="476849" y="351791"/>
                  <a:pt x="895159" y="457979"/>
                  <a:pt x="895159" y="1926718"/>
                </a:cubicBezTo>
                <a:cubicBezTo>
                  <a:pt x="895159" y="2292089"/>
                  <a:pt x="912083" y="2299784"/>
                  <a:pt x="888486" y="2643937"/>
                </a:cubicBezTo>
                <a:lnTo>
                  <a:pt x="55541" y="3099791"/>
                </a:lnTo>
                <a:lnTo>
                  <a:pt x="202609" y="1"/>
                </a:lnTo>
                <a:close/>
              </a:path>
              <a:path w="901034" h="4251147" fill="none">
                <a:moveTo>
                  <a:pt x="351175" y="509417"/>
                </a:moveTo>
                <a:cubicBezTo>
                  <a:pt x="351175" y="509417"/>
                  <a:pt x="373205" y="567547"/>
                  <a:pt x="380738" y="628472"/>
                </a:cubicBezTo>
                <a:cubicBezTo>
                  <a:pt x="388271" y="689397"/>
                  <a:pt x="376764" y="430981"/>
                  <a:pt x="396373" y="874965"/>
                </a:cubicBezTo>
                <a:cubicBezTo>
                  <a:pt x="415982" y="1318949"/>
                  <a:pt x="377203" y="2022323"/>
                  <a:pt x="320262" y="2663905"/>
                </a:cubicBezTo>
                <a:cubicBezTo>
                  <a:pt x="320262" y="3029276"/>
                  <a:pt x="23597" y="3906994"/>
                  <a:pt x="0" y="4251147"/>
                </a:cubicBezTo>
              </a:path>
            </a:pathLst>
          </a:custGeom>
          <a:noFill/>
          <a:ln w="76200" cap="flat" cmpd="sng">
            <a:solidFill>
              <a:srgbClr val="FF6600"/>
            </a:solidFill>
            <a:prstDash val="solid"/>
            <a:round/>
            <a:headEnd type="arrow" w="med" len="med"/>
            <a:tailEnd type="arrow" w="med" len="med"/>
          </a:ln>
          <a:effectLst>
            <a:outerShdw blurRad="63500" dist="20000" dir="5400000" rotWithShape="0">
              <a:srgbClr val="000000">
                <a:alpha val="37999"/>
              </a:srgbClr>
            </a:outerShdw>
          </a:effectLst>
        </p:spPr>
        <p:txBody>
          <a:bodyPr anchor="ctr">
            <a:prstTxWarp prst="textNoShape">
              <a:avLst/>
            </a:prstTxWarp>
          </a:bodyPr>
          <a:lstStyle>
            <a:defPPr>
              <a:defRPr lang="en-US"/>
            </a:defPPr>
            <a:lvl1pPr algn="l" defTabSz="457200" rtl="0" fontAlgn="base">
              <a:spcBef>
                <a:spcPct val="0"/>
              </a:spcBef>
              <a:spcAft>
                <a:spcPct val="0"/>
              </a:spcAft>
              <a:defRPr kern="1200">
                <a:solidFill>
                  <a:schemeClr val="tx1"/>
                </a:solidFill>
                <a:latin typeface="Arial" pitchFamily="-112" charset="0"/>
                <a:ea typeface="ＭＳ Ｐゴシック" pitchFamily="-112" charset="-128"/>
                <a:cs typeface="ＭＳ Ｐゴシック" pitchFamily="-112" charset="-128"/>
              </a:defRPr>
            </a:lvl1pPr>
            <a:lvl2pPr marL="457200" algn="l" defTabSz="457200" rtl="0" fontAlgn="base">
              <a:spcBef>
                <a:spcPct val="0"/>
              </a:spcBef>
              <a:spcAft>
                <a:spcPct val="0"/>
              </a:spcAft>
              <a:defRPr kern="1200">
                <a:solidFill>
                  <a:schemeClr val="tx1"/>
                </a:solidFill>
                <a:latin typeface="Arial" pitchFamily="-112" charset="0"/>
                <a:ea typeface="ＭＳ Ｐゴシック" pitchFamily="-112" charset="-128"/>
                <a:cs typeface="ＭＳ Ｐゴシック" pitchFamily="-112" charset="-128"/>
              </a:defRPr>
            </a:lvl2pPr>
            <a:lvl3pPr marL="914400" algn="l" defTabSz="457200" rtl="0" fontAlgn="base">
              <a:spcBef>
                <a:spcPct val="0"/>
              </a:spcBef>
              <a:spcAft>
                <a:spcPct val="0"/>
              </a:spcAft>
              <a:defRPr kern="1200">
                <a:solidFill>
                  <a:schemeClr val="tx1"/>
                </a:solidFill>
                <a:latin typeface="Arial" pitchFamily="-112" charset="0"/>
                <a:ea typeface="ＭＳ Ｐゴシック" pitchFamily="-112" charset="-128"/>
                <a:cs typeface="ＭＳ Ｐゴシック" pitchFamily="-112" charset="-128"/>
              </a:defRPr>
            </a:lvl3pPr>
            <a:lvl4pPr marL="1371600" algn="l" defTabSz="457200" rtl="0" fontAlgn="base">
              <a:spcBef>
                <a:spcPct val="0"/>
              </a:spcBef>
              <a:spcAft>
                <a:spcPct val="0"/>
              </a:spcAft>
              <a:defRPr kern="1200">
                <a:solidFill>
                  <a:schemeClr val="tx1"/>
                </a:solidFill>
                <a:latin typeface="Arial" pitchFamily="-112" charset="0"/>
                <a:ea typeface="ＭＳ Ｐゴシック" pitchFamily="-112" charset="-128"/>
                <a:cs typeface="ＭＳ Ｐゴシック" pitchFamily="-112" charset="-128"/>
              </a:defRPr>
            </a:lvl4pPr>
            <a:lvl5pPr marL="1828800" algn="l" defTabSz="457200" rtl="0" fontAlgn="base">
              <a:spcBef>
                <a:spcPct val="0"/>
              </a:spcBef>
              <a:spcAft>
                <a:spcPct val="0"/>
              </a:spcAft>
              <a:defRPr kern="1200">
                <a:solidFill>
                  <a:schemeClr val="tx1"/>
                </a:solidFill>
                <a:latin typeface="Arial" pitchFamily="-112" charset="0"/>
                <a:ea typeface="ＭＳ Ｐゴシック" pitchFamily="-112" charset="-128"/>
                <a:cs typeface="ＭＳ Ｐゴシック" pitchFamily="-112" charset="-128"/>
              </a:defRPr>
            </a:lvl5pPr>
            <a:lvl6pPr marL="2286000" algn="l" defTabSz="457200" rtl="0" eaLnBrk="1" latinLnBrk="0" hangingPunct="1">
              <a:defRPr kern="1200">
                <a:solidFill>
                  <a:schemeClr val="tx1"/>
                </a:solidFill>
                <a:latin typeface="Arial" pitchFamily="-112" charset="0"/>
                <a:ea typeface="ＭＳ Ｐゴシック" pitchFamily="-112" charset="-128"/>
                <a:cs typeface="ＭＳ Ｐゴシック" pitchFamily="-112" charset="-128"/>
              </a:defRPr>
            </a:lvl6pPr>
            <a:lvl7pPr marL="2743200" algn="l" defTabSz="457200" rtl="0" eaLnBrk="1" latinLnBrk="0" hangingPunct="1">
              <a:defRPr kern="1200">
                <a:solidFill>
                  <a:schemeClr val="tx1"/>
                </a:solidFill>
                <a:latin typeface="Arial" pitchFamily="-112" charset="0"/>
                <a:ea typeface="ＭＳ Ｐゴシック" pitchFamily="-112" charset="-128"/>
                <a:cs typeface="ＭＳ Ｐゴシック" pitchFamily="-112" charset="-128"/>
              </a:defRPr>
            </a:lvl7pPr>
            <a:lvl8pPr marL="3200400" algn="l" defTabSz="457200" rtl="0" eaLnBrk="1" latinLnBrk="0" hangingPunct="1">
              <a:defRPr kern="1200">
                <a:solidFill>
                  <a:schemeClr val="tx1"/>
                </a:solidFill>
                <a:latin typeface="Arial" pitchFamily="-112" charset="0"/>
                <a:ea typeface="ＭＳ Ｐゴシック" pitchFamily="-112" charset="-128"/>
                <a:cs typeface="ＭＳ Ｐゴシック" pitchFamily="-112" charset="-128"/>
              </a:defRPr>
            </a:lvl8pPr>
            <a:lvl9pPr marL="3657600" algn="l" defTabSz="457200" rtl="0" eaLnBrk="1" latinLnBrk="0" hangingPunct="1">
              <a:defRPr kern="1200">
                <a:solidFill>
                  <a:schemeClr val="tx1"/>
                </a:solidFill>
                <a:latin typeface="Arial" pitchFamily="-112" charset="0"/>
                <a:ea typeface="ＭＳ Ｐゴシック" pitchFamily="-112" charset="-128"/>
                <a:cs typeface="ＭＳ Ｐゴシック" pitchFamily="-112" charset="-128"/>
              </a:defRPr>
            </a:lvl9pPr>
          </a:lstStyle>
          <a:p>
            <a:pPr>
              <a:defRPr/>
            </a:pPr>
            <a:endParaRPr lang="en-US">
              <a:latin typeface="Arial" pitchFamily="1" charset="0"/>
              <a:ea typeface="ＭＳ Ｐゴシック" pitchFamily="1" charset="-128"/>
              <a:cs typeface="ＭＳ Ｐゴシック" pitchFamily="1" charset="-128"/>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5688023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4" name="Line 23"/>
          <p:cNvSpPr>
            <a:spLocks noChangeShapeType="1"/>
          </p:cNvSpPr>
          <p:nvPr/>
        </p:nvSpPr>
        <p:spPr bwMode="auto">
          <a:xfrm flipV="1">
            <a:off x="3196871" y="4365623"/>
            <a:ext cx="2068867" cy="1079501"/>
          </a:xfrm>
          <a:prstGeom prst="line">
            <a:avLst/>
          </a:prstGeom>
          <a:noFill/>
          <a:ln w="38100">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2" name="Titolo 1"/>
          <p:cNvSpPr>
            <a:spLocks noGrp="1"/>
          </p:cNvSpPr>
          <p:nvPr>
            <p:ph type="title"/>
          </p:nvPr>
        </p:nvSpPr>
        <p:spPr>
          <a:xfrm>
            <a:off x="457200" y="44624"/>
            <a:ext cx="8229600" cy="1143000"/>
          </a:xfrm>
        </p:spPr>
        <p:txBody>
          <a:bodyPr>
            <a:normAutofit/>
          </a:bodyPr>
          <a:lstStyle/>
          <a:p>
            <a:r>
              <a:rPr lang="en-US" sz="3600" dirty="0"/>
              <a:t>1 – A and A’ have separate </a:t>
            </a:r>
            <a:r>
              <a:rPr lang="en-US" sz="3600" dirty="0" smtClean="0"/>
              <a:t>routers</a:t>
            </a:r>
            <a:endParaRPr lang="it-IT" sz="3600" dirty="0"/>
          </a:p>
        </p:txBody>
      </p:sp>
      <p:sp>
        <p:nvSpPr>
          <p:cNvPr id="5" name="Line 473"/>
          <p:cNvSpPr>
            <a:spLocks noChangeShapeType="1"/>
          </p:cNvSpPr>
          <p:nvPr/>
        </p:nvSpPr>
        <p:spPr bwMode="auto">
          <a:xfrm flipV="1">
            <a:off x="3203575" y="5445125"/>
            <a:ext cx="2089150" cy="0"/>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6" name="Line 469"/>
          <p:cNvSpPr>
            <a:spLocks noChangeShapeType="1"/>
          </p:cNvSpPr>
          <p:nvPr/>
        </p:nvSpPr>
        <p:spPr bwMode="auto">
          <a:xfrm flipH="1" flipV="1">
            <a:off x="5364163" y="4365625"/>
            <a:ext cx="0" cy="1008063"/>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grpSp>
        <p:nvGrpSpPr>
          <p:cNvPr id="3" name="Group 256"/>
          <p:cNvGrpSpPr>
            <a:grpSpLocks/>
          </p:cNvGrpSpPr>
          <p:nvPr/>
        </p:nvGrpSpPr>
        <p:grpSpPr bwMode="auto">
          <a:xfrm>
            <a:off x="2687638" y="5588000"/>
            <a:ext cx="647700" cy="433388"/>
            <a:chOff x="3515" y="3702"/>
            <a:chExt cx="408" cy="273"/>
          </a:xfrm>
        </p:grpSpPr>
        <p:sp>
          <p:nvSpPr>
            <p:cNvPr id="8" name="Line 50"/>
            <p:cNvSpPr>
              <a:spLocks noChangeShapeType="1"/>
            </p:cNvSpPr>
            <p:nvPr/>
          </p:nvSpPr>
          <p:spPr bwMode="auto">
            <a:xfrm flipH="1" flipV="1">
              <a:off x="3515" y="3839"/>
              <a:ext cx="408" cy="0"/>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9" name="Line 51"/>
            <p:cNvSpPr>
              <a:spLocks noChangeShapeType="1"/>
            </p:cNvSpPr>
            <p:nvPr/>
          </p:nvSpPr>
          <p:spPr bwMode="auto">
            <a:xfrm flipH="1" flipV="1">
              <a:off x="3735" y="3702"/>
              <a:ext cx="0" cy="137"/>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10" name="Line 52"/>
            <p:cNvSpPr>
              <a:spLocks noChangeShapeType="1"/>
            </p:cNvSpPr>
            <p:nvPr/>
          </p:nvSpPr>
          <p:spPr bwMode="auto">
            <a:xfrm flipH="1" flipV="1">
              <a:off x="3606" y="3838"/>
              <a:ext cx="0" cy="137"/>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11" name="Line 53"/>
            <p:cNvSpPr>
              <a:spLocks noChangeShapeType="1"/>
            </p:cNvSpPr>
            <p:nvPr/>
          </p:nvSpPr>
          <p:spPr bwMode="auto">
            <a:xfrm flipH="1" flipV="1">
              <a:off x="3864" y="3838"/>
              <a:ext cx="0" cy="137"/>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grpSp>
      <p:grpSp>
        <p:nvGrpSpPr>
          <p:cNvPr id="4" name="Group 48"/>
          <p:cNvGrpSpPr>
            <a:grpSpLocks/>
          </p:cNvGrpSpPr>
          <p:nvPr/>
        </p:nvGrpSpPr>
        <p:grpSpPr bwMode="auto">
          <a:xfrm>
            <a:off x="5588000" y="1052513"/>
            <a:ext cx="2224088" cy="1778000"/>
            <a:chOff x="2744" y="2854"/>
            <a:chExt cx="1401" cy="1120"/>
          </a:xfrm>
        </p:grpSpPr>
        <p:sp>
          <p:nvSpPr>
            <p:cNvPr id="13" name="AutoShape 2"/>
            <p:cNvSpPr>
              <a:spLocks noChangeArrowheads="1"/>
            </p:cNvSpPr>
            <p:nvPr/>
          </p:nvSpPr>
          <p:spPr bwMode="auto">
            <a:xfrm>
              <a:off x="2744" y="2854"/>
              <a:ext cx="1401" cy="1120"/>
            </a:xfrm>
            <a:prstGeom prst="cloudCallout">
              <a:avLst>
                <a:gd name="adj1" fmla="val 31657"/>
                <a:gd name="adj2" fmla="val 5269"/>
              </a:avLst>
            </a:prstGeom>
            <a:solidFill>
              <a:schemeClr val="accent1"/>
            </a:solidFill>
            <a:ln>
              <a:noFill/>
            </a:ln>
            <a:effectLst/>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round/>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0" tIns="0" rIns="0" bIns="0"/>
            <a:lstStyle/>
            <a:p>
              <a:pPr algn="ctr"/>
              <a:endParaRPr lang="it-IT" sz="1600">
                <a:cs typeface="Arial" charset="0"/>
              </a:endParaRPr>
            </a:p>
          </p:txBody>
        </p:sp>
        <p:sp>
          <p:nvSpPr>
            <p:cNvPr id="14" name="Text Box 3"/>
            <p:cNvSpPr txBox="1">
              <a:spLocks noChangeArrowheads="1"/>
            </p:cNvSpPr>
            <p:nvPr/>
          </p:nvSpPr>
          <p:spPr bwMode="auto">
            <a:xfrm>
              <a:off x="3151" y="3248"/>
              <a:ext cx="636" cy="21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spAutoFit/>
            </a:bodyPr>
            <a:lstStyle/>
            <a:p>
              <a:pPr algn="ctr">
                <a:spcBef>
                  <a:spcPct val="50000"/>
                </a:spcBef>
              </a:pPr>
              <a:r>
                <a:rPr lang="en-US" sz="1600" b="1">
                  <a:latin typeface="Calibri" pitchFamily="34" charset="0"/>
                </a:rPr>
                <a:t>GEANT</a:t>
              </a:r>
              <a:endParaRPr lang="it-IT" sz="1600" b="1">
                <a:latin typeface="Calibri" pitchFamily="34" charset="0"/>
              </a:endParaRPr>
            </a:p>
          </p:txBody>
        </p:sp>
      </p:grpSp>
      <p:grpSp>
        <p:nvGrpSpPr>
          <p:cNvPr id="7" name="Group 49"/>
          <p:cNvGrpSpPr>
            <a:grpSpLocks/>
          </p:cNvGrpSpPr>
          <p:nvPr/>
        </p:nvGrpSpPr>
        <p:grpSpPr bwMode="auto">
          <a:xfrm>
            <a:off x="979488" y="1052513"/>
            <a:ext cx="2224087" cy="1778000"/>
            <a:chOff x="340" y="391"/>
            <a:chExt cx="1401" cy="1120"/>
          </a:xfrm>
        </p:grpSpPr>
        <p:sp>
          <p:nvSpPr>
            <p:cNvPr id="16" name="AutoShape 4"/>
            <p:cNvSpPr>
              <a:spLocks noChangeArrowheads="1"/>
            </p:cNvSpPr>
            <p:nvPr/>
          </p:nvSpPr>
          <p:spPr bwMode="auto">
            <a:xfrm>
              <a:off x="340" y="391"/>
              <a:ext cx="1401" cy="1120"/>
            </a:xfrm>
            <a:prstGeom prst="cloudCallout">
              <a:avLst>
                <a:gd name="adj1" fmla="val 31657"/>
                <a:gd name="adj2" fmla="val 5269"/>
              </a:avLst>
            </a:prstGeom>
            <a:solidFill>
              <a:schemeClr val="accent1"/>
            </a:solidFill>
            <a:ln>
              <a:noFill/>
            </a:ln>
            <a:effectLst/>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round/>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0" tIns="0" rIns="0" bIns="0"/>
            <a:lstStyle/>
            <a:p>
              <a:pPr algn="ctr"/>
              <a:endParaRPr lang="it-IT" sz="1600">
                <a:cs typeface="Arial" charset="0"/>
              </a:endParaRPr>
            </a:p>
          </p:txBody>
        </p:sp>
        <p:sp>
          <p:nvSpPr>
            <p:cNvPr id="17" name="Text Box 5"/>
            <p:cNvSpPr txBox="1">
              <a:spLocks noChangeArrowheads="1"/>
            </p:cNvSpPr>
            <p:nvPr/>
          </p:nvSpPr>
          <p:spPr bwMode="auto">
            <a:xfrm>
              <a:off x="703" y="619"/>
              <a:ext cx="636" cy="679"/>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spAutoFit/>
            </a:bodyPr>
            <a:lstStyle/>
            <a:p>
              <a:pPr algn="ctr">
                <a:spcBef>
                  <a:spcPct val="50000"/>
                </a:spcBef>
              </a:pPr>
              <a:r>
                <a:rPr lang="en-US" sz="1600" b="1" dirty="0" smtClean="0">
                  <a:latin typeface="Calibri" pitchFamily="34" charset="0"/>
                </a:rPr>
                <a:t>GEANT</a:t>
              </a:r>
              <a:br>
                <a:rPr lang="en-US" sz="1600" b="1" dirty="0" smtClean="0">
                  <a:latin typeface="Calibri" pitchFamily="34" charset="0"/>
                </a:rPr>
              </a:br>
              <a:r>
                <a:rPr lang="en-US" sz="1600" b="1" dirty="0" smtClean="0">
                  <a:latin typeface="Calibri" pitchFamily="34" charset="0"/>
                </a:rPr>
                <a:t>LHCONE</a:t>
              </a:r>
              <a:r>
                <a:rPr lang="it-IT" sz="1600" b="1" dirty="0">
                  <a:latin typeface="Calibri" pitchFamily="34" charset="0"/>
                </a:rPr>
                <a:t/>
              </a:r>
              <a:br>
                <a:rPr lang="it-IT" sz="1600" b="1" dirty="0">
                  <a:latin typeface="Calibri" pitchFamily="34" charset="0"/>
                </a:rPr>
              </a:br>
              <a:r>
                <a:rPr lang="it-IT" sz="1600" b="1" dirty="0" smtClean="0">
                  <a:latin typeface="Calibri" pitchFamily="34" charset="0"/>
                </a:rPr>
                <a:t>routing </a:t>
              </a:r>
              <a:r>
                <a:rPr lang="it-IT" sz="1600" b="1" dirty="0" err="1" smtClean="0">
                  <a:latin typeface="Calibri" pitchFamily="34" charset="0"/>
                </a:rPr>
                <a:t>instance</a:t>
              </a:r>
              <a:endParaRPr lang="en-US" sz="1600" b="1" dirty="0" smtClean="0">
                <a:latin typeface="Calibri" pitchFamily="34" charset="0"/>
              </a:endParaRPr>
            </a:p>
          </p:txBody>
        </p:sp>
      </p:grpSp>
      <p:sp>
        <p:nvSpPr>
          <p:cNvPr id="18" name="AutoShape 7"/>
          <p:cNvSpPr>
            <a:spLocks noChangeArrowheads="1"/>
          </p:cNvSpPr>
          <p:nvPr/>
        </p:nvSpPr>
        <p:spPr bwMode="auto">
          <a:xfrm>
            <a:off x="1714500" y="5084763"/>
            <a:ext cx="2025650" cy="1406525"/>
          </a:xfrm>
          <a:prstGeom prst="roundRect">
            <a:avLst>
              <a:gd name="adj" fmla="val 16667"/>
            </a:avLst>
          </a:prstGeom>
          <a:noFill/>
          <a:ln w="9525" algn="ctr">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nchor="ctr"/>
          <a:lstStyle/>
          <a:p>
            <a:endParaRPr lang="it-IT"/>
          </a:p>
        </p:txBody>
      </p:sp>
      <p:sp>
        <p:nvSpPr>
          <p:cNvPr id="19" name="Line 23"/>
          <p:cNvSpPr>
            <a:spLocks noChangeShapeType="1"/>
          </p:cNvSpPr>
          <p:nvPr/>
        </p:nvSpPr>
        <p:spPr bwMode="auto">
          <a:xfrm flipH="1" flipV="1">
            <a:off x="3054350" y="4437063"/>
            <a:ext cx="0" cy="936625"/>
          </a:xfrm>
          <a:prstGeom prst="line">
            <a:avLst/>
          </a:prstGeom>
          <a:noFill/>
          <a:ln w="38100">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grpSp>
        <p:nvGrpSpPr>
          <p:cNvPr id="12" name="Group 24"/>
          <p:cNvGrpSpPr>
            <a:grpSpLocks/>
          </p:cNvGrpSpPr>
          <p:nvPr/>
        </p:nvGrpSpPr>
        <p:grpSpPr bwMode="auto">
          <a:xfrm>
            <a:off x="2832100" y="5300663"/>
            <a:ext cx="447675" cy="396875"/>
            <a:chOff x="4623" y="1502"/>
            <a:chExt cx="282" cy="250"/>
          </a:xfrm>
        </p:grpSpPr>
        <p:pic>
          <p:nvPicPr>
            <p:cNvPr id="21" name="Picture 25"/>
            <p:cNvPicPr>
              <a:picLocks noChangeArrowheads="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623" y="1502"/>
              <a:ext cx="282" cy="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pic>
        <p:sp>
          <p:nvSpPr>
            <p:cNvPr id="22" name="Text Box 26"/>
            <p:cNvSpPr txBox="1">
              <a:spLocks noChangeArrowheads="1"/>
            </p:cNvSpPr>
            <p:nvPr/>
          </p:nvSpPr>
          <p:spPr bwMode="auto">
            <a:xfrm>
              <a:off x="4636" y="1628"/>
              <a:ext cx="245" cy="10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endParaRPr lang="it-IT" sz="800"/>
            </a:p>
          </p:txBody>
        </p:sp>
      </p:grpSp>
      <p:grpSp>
        <p:nvGrpSpPr>
          <p:cNvPr id="15" name="Group 27"/>
          <p:cNvGrpSpPr>
            <a:grpSpLocks/>
          </p:cNvGrpSpPr>
          <p:nvPr/>
        </p:nvGrpSpPr>
        <p:grpSpPr bwMode="auto">
          <a:xfrm>
            <a:off x="1692275" y="2636838"/>
            <a:ext cx="2224088" cy="1778000"/>
            <a:chOff x="1202" y="2492"/>
            <a:chExt cx="1401" cy="1120"/>
          </a:xfrm>
        </p:grpSpPr>
        <p:sp>
          <p:nvSpPr>
            <p:cNvPr id="24" name="AutoShape 28"/>
            <p:cNvSpPr>
              <a:spLocks noChangeArrowheads="1"/>
            </p:cNvSpPr>
            <p:nvPr/>
          </p:nvSpPr>
          <p:spPr bwMode="auto">
            <a:xfrm>
              <a:off x="1202" y="2492"/>
              <a:ext cx="1401" cy="1120"/>
            </a:xfrm>
            <a:prstGeom prst="cloudCallout">
              <a:avLst>
                <a:gd name="adj1" fmla="val 31657"/>
                <a:gd name="adj2" fmla="val 5269"/>
              </a:avLst>
            </a:prstGeom>
            <a:solidFill>
              <a:schemeClr val="accent1"/>
            </a:solidFill>
            <a:ln>
              <a:noFill/>
            </a:ln>
            <a:effectLst/>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round/>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0" tIns="0" rIns="0" bIns="0"/>
            <a:lstStyle/>
            <a:p>
              <a:pPr algn="ctr"/>
              <a:endParaRPr lang="it-IT" sz="1600">
                <a:cs typeface="Arial" charset="0"/>
              </a:endParaRPr>
            </a:p>
          </p:txBody>
        </p:sp>
        <p:sp>
          <p:nvSpPr>
            <p:cNvPr id="25" name="Text Box 29"/>
            <p:cNvSpPr txBox="1">
              <a:spLocks noChangeArrowheads="1"/>
            </p:cNvSpPr>
            <p:nvPr/>
          </p:nvSpPr>
          <p:spPr bwMode="auto">
            <a:xfrm>
              <a:off x="1655" y="2750"/>
              <a:ext cx="590" cy="679"/>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square">
              <a:spAutoFit/>
            </a:bodyPr>
            <a:lstStyle/>
            <a:p>
              <a:pPr algn="ctr">
                <a:spcBef>
                  <a:spcPct val="50000"/>
                </a:spcBef>
              </a:pPr>
              <a:r>
                <a:rPr lang="en-US" sz="1600" b="1" dirty="0">
                  <a:latin typeface="Calibri" pitchFamily="34" charset="0"/>
                </a:rPr>
                <a:t>GARR</a:t>
              </a:r>
              <a:br>
                <a:rPr lang="en-US" sz="1600" b="1" dirty="0">
                  <a:latin typeface="Calibri" pitchFamily="34" charset="0"/>
                </a:rPr>
              </a:br>
              <a:r>
                <a:rPr lang="en-US" sz="1600" b="1" dirty="0" smtClean="0">
                  <a:latin typeface="Calibri" pitchFamily="34" charset="0"/>
                </a:rPr>
                <a:t>LHCONE routing instance</a:t>
              </a:r>
              <a:endParaRPr lang="it-IT" sz="1600" b="1" dirty="0">
                <a:latin typeface="Calibri" pitchFamily="34" charset="0"/>
              </a:endParaRPr>
            </a:p>
          </p:txBody>
        </p:sp>
      </p:grpSp>
      <p:grpSp>
        <p:nvGrpSpPr>
          <p:cNvPr id="20" name="Group 30"/>
          <p:cNvGrpSpPr>
            <a:grpSpLocks/>
          </p:cNvGrpSpPr>
          <p:nvPr/>
        </p:nvGrpSpPr>
        <p:grpSpPr bwMode="auto">
          <a:xfrm>
            <a:off x="4356100" y="2565400"/>
            <a:ext cx="2224088" cy="1778000"/>
            <a:chOff x="1202" y="2492"/>
            <a:chExt cx="1401" cy="1120"/>
          </a:xfrm>
        </p:grpSpPr>
        <p:sp>
          <p:nvSpPr>
            <p:cNvPr id="27" name="AutoShape 31"/>
            <p:cNvSpPr>
              <a:spLocks noChangeArrowheads="1"/>
            </p:cNvSpPr>
            <p:nvPr/>
          </p:nvSpPr>
          <p:spPr bwMode="auto">
            <a:xfrm>
              <a:off x="1202" y="2492"/>
              <a:ext cx="1401" cy="1120"/>
            </a:xfrm>
            <a:prstGeom prst="cloudCallout">
              <a:avLst>
                <a:gd name="adj1" fmla="val 31657"/>
                <a:gd name="adj2" fmla="val 5269"/>
              </a:avLst>
            </a:prstGeom>
            <a:solidFill>
              <a:schemeClr val="accent1"/>
            </a:solidFill>
            <a:ln>
              <a:noFill/>
            </a:ln>
            <a:effectLst/>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round/>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0" tIns="0" rIns="0" bIns="0"/>
            <a:lstStyle/>
            <a:p>
              <a:pPr algn="ctr"/>
              <a:endParaRPr lang="it-IT" sz="1600">
                <a:cs typeface="Arial" charset="0"/>
              </a:endParaRPr>
            </a:p>
          </p:txBody>
        </p:sp>
        <p:sp>
          <p:nvSpPr>
            <p:cNvPr id="28" name="Text Box 32"/>
            <p:cNvSpPr txBox="1">
              <a:spLocks noChangeArrowheads="1"/>
            </p:cNvSpPr>
            <p:nvPr/>
          </p:nvSpPr>
          <p:spPr bwMode="auto">
            <a:xfrm>
              <a:off x="1655" y="2750"/>
              <a:ext cx="499" cy="52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spAutoFit/>
            </a:bodyPr>
            <a:lstStyle/>
            <a:p>
              <a:pPr algn="ctr">
                <a:spcBef>
                  <a:spcPct val="50000"/>
                </a:spcBef>
              </a:pPr>
              <a:r>
                <a:rPr lang="en-US" sz="1600" b="1" dirty="0">
                  <a:latin typeface="Calibri" pitchFamily="34" charset="0"/>
                </a:rPr>
                <a:t>GARR</a:t>
              </a:r>
              <a:br>
                <a:rPr lang="en-US" sz="1600" b="1" dirty="0">
                  <a:latin typeface="Calibri" pitchFamily="34" charset="0"/>
                </a:rPr>
              </a:br>
              <a:r>
                <a:rPr lang="en-US" sz="1600" b="1" dirty="0">
                  <a:latin typeface="Calibri" pitchFamily="34" charset="0"/>
                </a:rPr>
                <a:t>IP service</a:t>
              </a:r>
              <a:endParaRPr lang="it-IT" sz="1600" b="1" dirty="0">
                <a:latin typeface="Calibri" pitchFamily="34" charset="0"/>
              </a:endParaRPr>
            </a:p>
          </p:txBody>
        </p:sp>
      </p:grpSp>
      <p:sp>
        <p:nvSpPr>
          <p:cNvPr id="29" name="Text Box 33"/>
          <p:cNvSpPr txBox="1">
            <a:spLocks noChangeArrowheads="1"/>
          </p:cNvSpPr>
          <p:nvPr/>
        </p:nvSpPr>
        <p:spPr bwMode="auto">
          <a:xfrm>
            <a:off x="1692275" y="5734050"/>
            <a:ext cx="1266825" cy="212725"/>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r>
              <a:rPr lang="it-IT" sz="1200">
                <a:solidFill>
                  <a:srgbClr val="000000"/>
                </a:solidFill>
                <a:latin typeface="Calibri" pitchFamily="34" charset="0"/>
              </a:rPr>
              <a:t>LAN Tier2</a:t>
            </a:r>
            <a:endParaRPr lang="it-IT" sz="1200">
              <a:latin typeface="Calibri" pitchFamily="34" charset="0"/>
            </a:endParaRPr>
          </a:p>
        </p:txBody>
      </p:sp>
      <p:grpSp>
        <p:nvGrpSpPr>
          <p:cNvPr id="23" name="Group 34"/>
          <p:cNvGrpSpPr>
            <a:grpSpLocks/>
          </p:cNvGrpSpPr>
          <p:nvPr/>
        </p:nvGrpSpPr>
        <p:grpSpPr bwMode="auto">
          <a:xfrm>
            <a:off x="2347913" y="2492375"/>
            <a:ext cx="447675" cy="396875"/>
            <a:chOff x="4623" y="1502"/>
            <a:chExt cx="282" cy="250"/>
          </a:xfrm>
        </p:grpSpPr>
        <p:pic>
          <p:nvPicPr>
            <p:cNvPr id="31" name="Picture 35"/>
            <p:cNvPicPr>
              <a:picLocks noChangeArrowheads="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623" y="1502"/>
              <a:ext cx="282" cy="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pic>
        <p:sp>
          <p:nvSpPr>
            <p:cNvPr id="32" name="Text Box 36"/>
            <p:cNvSpPr txBox="1">
              <a:spLocks noChangeArrowheads="1"/>
            </p:cNvSpPr>
            <p:nvPr/>
          </p:nvSpPr>
          <p:spPr bwMode="auto">
            <a:xfrm>
              <a:off x="4636" y="1628"/>
              <a:ext cx="245" cy="10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endParaRPr lang="it-IT" sz="800"/>
            </a:p>
          </p:txBody>
        </p:sp>
      </p:grpSp>
      <p:sp>
        <p:nvSpPr>
          <p:cNvPr id="33" name="Freeform 37"/>
          <p:cNvSpPr>
            <a:spLocks/>
          </p:cNvSpPr>
          <p:nvPr/>
        </p:nvSpPr>
        <p:spPr bwMode="auto">
          <a:xfrm>
            <a:off x="2708275" y="4560888"/>
            <a:ext cx="336550" cy="742950"/>
          </a:xfrm>
          <a:custGeom>
            <a:avLst/>
            <a:gdLst>
              <a:gd name="T0" fmla="*/ 198 w 212"/>
              <a:gd name="T1" fmla="*/ 0 h 468"/>
              <a:gd name="T2" fmla="*/ 2 w 212"/>
              <a:gd name="T3" fmla="*/ 231 h 468"/>
              <a:gd name="T4" fmla="*/ 212 w 212"/>
              <a:gd name="T5" fmla="*/ 468 h 468"/>
            </a:gdLst>
            <a:ahLst/>
            <a:cxnLst>
              <a:cxn ang="0">
                <a:pos x="T0" y="T1"/>
              </a:cxn>
              <a:cxn ang="0">
                <a:pos x="T2" y="T3"/>
              </a:cxn>
              <a:cxn ang="0">
                <a:pos x="T4" y="T5"/>
              </a:cxn>
            </a:cxnLst>
            <a:rect l="0" t="0" r="r" b="b"/>
            <a:pathLst>
              <a:path w="212" h="468">
                <a:moveTo>
                  <a:pt x="198" y="0"/>
                </a:moveTo>
                <a:cubicBezTo>
                  <a:pt x="165" y="38"/>
                  <a:pt x="0" y="153"/>
                  <a:pt x="2" y="231"/>
                </a:cubicBezTo>
                <a:cubicBezTo>
                  <a:pt x="4" y="309"/>
                  <a:pt x="168" y="419"/>
                  <a:pt x="212" y="468"/>
                </a:cubicBezTo>
              </a:path>
            </a:pathLst>
          </a:custGeom>
          <a:noFill/>
          <a:ln w="44450" cap="flat" cmpd="sng">
            <a:solidFill>
              <a:schemeClr val="accent2"/>
            </a:solidFill>
            <a:prstDash val="sysDot"/>
            <a:round/>
            <a:headEnd type="triangle" w="sm" len="sm"/>
            <a:tailEnd type="triangle" w="sm" len="sm"/>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grpSp>
        <p:nvGrpSpPr>
          <p:cNvPr id="26" name="Group 38"/>
          <p:cNvGrpSpPr>
            <a:grpSpLocks/>
          </p:cNvGrpSpPr>
          <p:nvPr/>
        </p:nvGrpSpPr>
        <p:grpSpPr bwMode="auto">
          <a:xfrm>
            <a:off x="2843213" y="4149725"/>
            <a:ext cx="447675" cy="396875"/>
            <a:chOff x="4623" y="1502"/>
            <a:chExt cx="282" cy="250"/>
          </a:xfrm>
        </p:grpSpPr>
        <p:pic>
          <p:nvPicPr>
            <p:cNvPr id="35" name="Picture 39"/>
            <p:cNvPicPr>
              <a:picLocks noChangeArrowheads="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623" y="1502"/>
              <a:ext cx="282" cy="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pic>
        <p:sp>
          <p:nvSpPr>
            <p:cNvPr id="36" name="Text Box 40"/>
            <p:cNvSpPr txBox="1">
              <a:spLocks noChangeArrowheads="1"/>
            </p:cNvSpPr>
            <p:nvPr/>
          </p:nvSpPr>
          <p:spPr bwMode="auto">
            <a:xfrm>
              <a:off x="4636" y="1628"/>
              <a:ext cx="245" cy="10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endParaRPr lang="it-IT" sz="800"/>
            </a:p>
          </p:txBody>
        </p:sp>
      </p:grpSp>
      <p:grpSp>
        <p:nvGrpSpPr>
          <p:cNvPr id="30" name="Group 42"/>
          <p:cNvGrpSpPr>
            <a:grpSpLocks/>
          </p:cNvGrpSpPr>
          <p:nvPr/>
        </p:nvGrpSpPr>
        <p:grpSpPr bwMode="auto">
          <a:xfrm>
            <a:off x="5148263" y="4149725"/>
            <a:ext cx="447675" cy="396875"/>
            <a:chOff x="4623" y="1502"/>
            <a:chExt cx="282" cy="250"/>
          </a:xfrm>
        </p:grpSpPr>
        <p:pic>
          <p:nvPicPr>
            <p:cNvPr id="38" name="Picture 43"/>
            <p:cNvPicPr>
              <a:picLocks noChangeArrowheads="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623" y="1502"/>
              <a:ext cx="282" cy="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pic>
        <p:sp>
          <p:nvSpPr>
            <p:cNvPr id="39" name="Text Box 44"/>
            <p:cNvSpPr txBox="1">
              <a:spLocks noChangeArrowheads="1"/>
            </p:cNvSpPr>
            <p:nvPr/>
          </p:nvSpPr>
          <p:spPr bwMode="auto">
            <a:xfrm>
              <a:off x="4636" y="1628"/>
              <a:ext cx="245" cy="10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endParaRPr lang="it-IT" sz="800"/>
            </a:p>
          </p:txBody>
        </p:sp>
      </p:grpSp>
      <p:grpSp>
        <p:nvGrpSpPr>
          <p:cNvPr id="34" name="Group 45"/>
          <p:cNvGrpSpPr>
            <a:grpSpLocks/>
          </p:cNvGrpSpPr>
          <p:nvPr/>
        </p:nvGrpSpPr>
        <p:grpSpPr bwMode="auto">
          <a:xfrm>
            <a:off x="5940425" y="2565400"/>
            <a:ext cx="447675" cy="396875"/>
            <a:chOff x="4623" y="1502"/>
            <a:chExt cx="282" cy="250"/>
          </a:xfrm>
        </p:grpSpPr>
        <p:pic>
          <p:nvPicPr>
            <p:cNvPr id="41" name="Picture 46"/>
            <p:cNvPicPr>
              <a:picLocks noChangeArrowheads="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623" y="1502"/>
              <a:ext cx="282" cy="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pic>
        <p:sp>
          <p:nvSpPr>
            <p:cNvPr id="42" name="Text Box 47"/>
            <p:cNvSpPr txBox="1">
              <a:spLocks noChangeArrowheads="1"/>
            </p:cNvSpPr>
            <p:nvPr/>
          </p:nvSpPr>
          <p:spPr bwMode="auto">
            <a:xfrm>
              <a:off x="4636" y="1628"/>
              <a:ext cx="245" cy="10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endParaRPr lang="it-IT" sz="800"/>
            </a:p>
          </p:txBody>
        </p:sp>
      </p:grpSp>
      <p:grpSp>
        <p:nvGrpSpPr>
          <p:cNvPr id="37" name="Group 847"/>
          <p:cNvGrpSpPr>
            <a:grpSpLocks/>
          </p:cNvGrpSpPr>
          <p:nvPr/>
        </p:nvGrpSpPr>
        <p:grpSpPr bwMode="auto">
          <a:xfrm>
            <a:off x="2970213" y="6070600"/>
            <a:ext cx="534987" cy="247650"/>
            <a:chOff x="5034" y="2008"/>
            <a:chExt cx="582" cy="248"/>
          </a:xfrm>
        </p:grpSpPr>
        <p:grpSp>
          <p:nvGrpSpPr>
            <p:cNvPr id="40" name="Group 848"/>
            <p:cNvGrpSpPr>
              <a:grpSpLocks/>
            </p:cNvGrpSpPr>
            <p:nvPr/>
          </p:nvGrpSpPr>
          <p:grpSpPr bwMode="auto">
            <a:xfrm>
              <a:off x="5035" y="2200"/>
              <a:ext cx="581" cy="56"/>
              <a:chOff x="528" y="3158"/>
              <a:chExt cx="2362" cy="210"/>
            </a:xfrm>
          </p:grpSpPr>
          <p:sp>
            <p:nvSpPr>
              <p:cNvPr id="205" name="Rectangle 849"/>
              <p:cNvSpPr>
                <a:spLocks noChangeArrowheads="1"/>
              </p:cNvSpPr>
              <p:nvPr/>
            </p:nvSpPr>
            <p:spPr bwMode="auto">
              <a:xfrm>
                <a:off x="528" y="3158"/>
                <a:ext cx="2362" cy="210"/>
              </a:xfrm>
              <a:prstGeom prst="rect">
                <a:avLst/>
              </a:prstGeom>
              <a:solidFill>
                <a:schemeClr val="bg2"/>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2"/>
                </a:extrusionClr>
              </a:sp3d>
            </p:spPr>
            <p:txBody>
              <a:bodyPr wrap="none" anchor="ctr">
                <a:flatTx/>
              </a:bodyPr>
              <a:lstStyle/>
              <a:p>
                <a:endParaRPr lang="en-US">
                  <a:ea typeface="ＭＳ Ｐゴシック" pitchFamily="34" charset="-128"/>
                </a:endParaRPr>
              </a:p>
            </p:txBody>
          </p:sp>
          <p:grpSp>
            <p:nvGrpSpPr>
              <p:cNvPr id="43" name="Group 850"/>
              <p:cNvGrpSpPr>
                <a:grpSpLocks/>
              </p:cNvGrpSpPr>
              <p:nvPr/>
            </p:nvGrpSpPr>
            <p:grpSpPr bwMode="auto">
              <a:xfrm>
                <a:off x="528" y="3158"/>
                <a:ext cx="2362" cy="210"/>
                <a:chOff x="528" y="3158"/>
                <a:chExt cx="2362" cy="210"/>
              </a:xfrm>
            </p:grpSpPr>
            <p:sp>
              <p:nvSpPr>
                <p:cNvPr id="207" name="Rectangle 851"/>
                <p:cNvSpPr>
                  <a:spLocks noChangeArrowheads="1"/>
                </p:cNvSpPr>
                <p:nvPr/>
              </p:nvSpPr>
              <p:spPr bwMode="auto">
                <a:xfrm>
                  <a:off x="528" y="3158"/>
                  <a:ext cx="2362" cy="21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44" name="Group 852"/>
                <p:cNvGrpSpPr>
                  <a:grpSpLocks/>
                </p:cNvGrpSpPr>
                <p:nvPr/>
              </p:nvGrpSpPr>
              <p:grpSpPr bwMode="auto">
                <a:xfrm>
                  <a:off x="2338" y="3297"/>
                  <a:ext cx="282" cy="46"/>
                  <a:chOff x="2304" y="3888"/>
                  <a:chExt cx="384" cy="88"/>
                </a:xfrm>
              </p:grpSpPr>
              <p:sp>
                <p:nvSpPr>
                  <p:cNvPr id="241" name="Rectangle 853"/>
                  <p:cNvSpPr>
                    <a:spLocks noChangeArrowheads="1"/>
                  </p:cNvSpPr>
                  <p:nvPr/>
                </p:nvSpPr>
                <p:spPr bwMode="auto">
                  <a:xfrm>
                    <a:off x="2304" y="3888"/>
                    <a:ext cx="384"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42" name="Rectangle 854"/>
                  <p:cNvSpPr>
                    <a:spLocks noChangeArrowheads="1"/>
                  </p:cNvSpPr>
                  <p:nvPr/>
                </p:nvSpPr>
                <p:spPr bwMode="auto">
                  <a:xfrm>
                    <a:off x="2448" y="3911"/>
                    <a:ext cx="96"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43" name="Rectangle 855"/>
                  <p:cNvSpPr>
                    <a:spLocks noChangeArrowheads="1"/>
                  </p:cNvSpPr>
                  <p:nvPr/>
                </p:nvSpPr>
                <p:spPr bwMode="auto">
                  <a:xfrm>
                    <a:off x="2603" y="3949"/>
                    <a:ext cx="4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209" name="Oval 856"/>
                <p:cNvSpPr>
                  <a:spLocks noChangeArrowheads="1"/>
                </p:cNvSpPr>
                <p:nvPr/>
              </p:nvSpPr>
              <p:spPr bwMode="auto">
                <a:xfrm>
                  <a:off x="2814"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210" name="Oval 857"/>
                <p:cNvSpPr>
                  <a:spLocks noChangeArrowheads="1"/>
                </p:cNvSpPr>
                <p:nvPr/>
              </p:nvSpPr>
              <p:spPr bwMode="auto">
                <a:xfrm>
                  <a:off x="2765"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211" name="Oval 858"/>
                <p:cNvSpPr>
                  <a:spLocks noChangeArrowheads="1"/>
                </p:cNvSpPr>
                <p:nvPr/>
              </p:nvSpPr>
              <p:spPr bwMode="auto">
                <a:xfrm>
                  <a:off x="2765" y="3235"/>
                  <a:ext cx="28" cy="24"/>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grpSp>
              <p:nvGrpSpPr>
                <p:cNvPr id="45" name="Group 859"/>
                <p:cNvGrpSpPr>
                  <a:grpSpLocks/>
                </p:cNvGrpSpPr>
                <p:nvPr/>
              </p:nvGrpSpPr>
              <p:grpSpPr bwMode="auto">
                <a:xfrm>
                  <a:off x="2816" y="3302"/>
                  <a:ext cx="39" cy="41"/>
                  <a:chOff x="3552" y="3486"/>
                  <a:chExt cx="56" cy="74"/>
                </a:xfrm>
              </p:grpSpPr>
              <p:sp>
                <p:nvSpPr>
                  <p:cNvPr id="239" name="Oval 860"/>
                  <p:cNvSpPr>
                    <a:spLocks noChangeArrowheads="1"/>
                  </p:cNvSpPr>
                  <p:nvPr/>
                </p:nvSpPr>
                <p:spPr bwMode="auto">
                  <a:xfrm>
                    <a:off x="3552" y="3504"/>
                    <a:ext cx="56" cy="56"/>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240" name="Line 861"/>
                  <p:cNvSpPr>
                    <a:spLocks noChangeShapeType="1"/>
                  </p:cNvSpPr>
                  <p:nvPr/>
                </p:nvSpPr>
                <p:spPr bwMode="auto">
                  <a:xfrm>
                    <a:off x="3580" y="3486"/>
                    <a:ext cx="0" cy="48"/>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46" name="Group 862"/>
                <p:cNvGrpSpPr>
                  <a:grpSpLocks/>
                </p:cNvGrpSpPr>
                <p:nvPr/>
              </p:nvGrpSpPr>
              <p:grpSpPr bwMode="auto">
                <a:xfrm>
                  <a:off x="2242" y="3181"/>
                  <a:ext cx="492" cy="76"/>
                  <a:chOff x="2296" y="3104"/>
                  <a:chExt cx="480" cy="104"/>
                </a:xfrm>
              </p:grpSpPr>
              <p:grpSp>
                <p:nvGrpSpPr>
                  <p:cNvPr id="47" name="Group 863"/>
                  <p:cNvGrpSpPr>
                    <a:grpSpLocks/>
                  </p:cNvGrpSpPr>
                  <p:nvPr/>
                </p:nvGrpSpPr>
                <p:grpSpPr bwMode="auto">
                  <a:xfrm>
                    <a:off x="2310" y="3120"/>
                    <a:ext cx="448" cy="72"/>
                    <a:chOff x="2310" y="3120"/>
                    <a:chExt cx="432" cy="48"/>
                  </a:xfrm>
                </p:grpSpPr>
                <p:sp>
                  <p:nvSpPr>
                    <p:cNvPr id="236" name="Rectangle 864"/>
                    <p:cNvSpPr>
                      <a:spLocks noChangeArrowheads="1"/>
                    </p:cNvSpPr>
                    <p:nvPr/>
                  </p:nvSpPr>
                  <p:spPr bwMode="auto">
                    <a:xfrm>
                      <a:off x="2310" y="3120"/>
                      <a:ext cx="432"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37" name="Rectangle 865"/>
                    <p:cNvSpPr>
                      <a:spLocks noChangeArrowheads="1"/>
                    </p:cNvSpPr>
                    <p:nvPr/>
                  </p:nvSpPr>
                  <p:spPr bwMode="auto">
                    <a:xfrm>
                      <a:off x="2508" y="3126"/>
                      <a:ext cx="48" cy="42"/>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38" name="Rectangle 866"/>
                    <p:cNvSpPr>
                      <a:spLocks noChangeArrowheads="1"/>
                    </p:cNvSpPr>
                    <p:nvPr/>
                  </p:nvSpPr>
                  <p:spPr bwMode="auto">
                    <a:xfrm>
                      <a:off x="2460" y="3126"/>
                      <a:ext cx="3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235" name="Rectangle 867"/>
                  <p:cNvSpPr>
                    <a:spLocks noChangeArrowheads="1"/>
                  </p:cNvSpPr>
                  <p:nvPr/>
                </p:nvSpPr>
                <p:spPr bwMode="auto">
                  <a:xfrm>
                    <a:off x="2296" y="3104"/>
                    <a:ext cx="480" cy="10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nvGrpSpPr>
                <p:cNvPr id="48" name="Group 868"/>
                <p:cNvGrpSpPr>
                  <a:grpSpLocks/>
                </p:cNvGrpSpPr>
                <p:nvPr/>
              </p:nvGrpSpPr>
              <p:grpSpPr bwMode="auto">
                <a:xfrm>
                  <a:off x="577" y="3205"/>
                  <a:ext cx="599" cy="116"/>
                  <a:chOff x="1680" y="2536"/>
                  <a:chExt cx="584" cy="160"/>
                </a:xfrm>
              </p:grpSpPr>
              <p:sp>
                <p:nvSpPr>
                  <p:cNvPr id="225" name="Rectangle 86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26" name="Line 87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27" name="Line 87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50" name="Group 872"/>
                  <p:cNvGrpSpPr>
                    <a:grpSpLocks/>
                  </p:cNvGrpSpPr>
                  <p:nvPr/>
                </p:nvGrpSpPr>
                <p:grpSpPr bwMode="auto">
                  <a:xfrm>
                    <a:off x="1688" y="2648"/>
                    <a:ext cx="576" cy="32"/>
                    <a:chOff x="2496" y="2624"/>
                    <a:chExt cx="576" cy="32"/>
                  </a:xfrm>
                </p:grpSpPr>
                <p:sp>
                  <p:nvSpPr>
                    <p:cNvPr id="232" name="Line 87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33" name="Line 87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52" name="Group 875"/>
                  <p:cNvGrpSpPr>
                    <a:grpSpLocks/>
                  </p:cNvGrpSpPr>
                  <p:nvPr/>
                </p:nvGrpSpPr>
                <p:grpSpPr bwMode="auto">
                  <a:xfrm>
                    <a:off x="1696" y="2592"/>
                    <a:ext cx="320" cy="64"/>
                    <a:chOff x="1336" y="1856"/>
                    <a:chExt cx="320" cy="64"/>
                  </a:xfrm>
                </p:grpSpPr>
                <p:sp>
                  <p:nvSpPr>
                    <p:cNvPr id="230" name="Rectangle 87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231" name="Rectangle 87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nvGrpSpPr>
                <p:cNvPr id="56" name="Group 878"/>
                <p:cNvGrpSpPr>
                  <a:grpSpLocks/>
                </p:cNvGrpSpPr>
                <p:nvPr/>
              </p:nvGrpSpPr>
              <p:grpSpPr bwMode="auto">
                <a:xfrm>
                  <a:off x="1242" y="3205"/>
                  <a:ext cx="598" cy="116"/>
                  <a:chOff x="1680" y="2536"/>
                  <a:chExt cx="584" cy="160"/>
                </a:xfrm>
              </p:grpSpPr>
              <p:sp>
                <p:nvSpPr>
                  <p:cNvPr id="216" name="Rectangle 87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17" name="Line 88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18" name="Line 88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57" name="Group 882"/>
                  <p:cNvGrpSpPr>
                    <a:grpSpLocks/>
                  </p:cNvGrpSpPr>
                  <p:nvPr/>
                </p:nvGrpSpPr>
                <p:grpSpPr bwMode="auto">
                  <a:xfrm>
                    <a:off x="1688" y="2648"/>
                    <a:ext cx="576" cy="32"/>
                    <a:chOff x="2496" y="2624"/>
                    <a:chExt cx="576" cy="32"/>
                  </a:xfrm>
                </p:grpSpPr>
                <p:sp>
                  <p:nvSpPr>
                    <p:cNvPr id="223" name="Line 88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24" name="Line 88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58" name="Group 885"/>
                  <p:cNvGrpSpPr>
                    <a:grpSpLocks/>
                  </p:cNvGrpSpPr>
                  <p:nvPr/>
                </p:nvGrpSpPr>
                <p:grpSpPr bwMode="auto">
                  <a:xfrm>
                    <a:off x="1696" y="2592"/>
                    <a:ext cx="320" cy="64"/>
                    <a:chOff x="1336" y="1856"/>
                    <a:chExt cx="320" cy="64"/>
                  </a:xfrm>
                </p:grpSpPr>
                <p:sp>
                  <p:nvSpPr>
                    <p:cNvPr id="221" name="Rectangle 88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222" name="Rectangle 88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grpSp>
        <p:grpSp>
          <p:nvGrpSpPr>
            <p:cNvPr id="59" name="Group 888"/>
            <p:cNvGrpSpPr>
              <a:grpSpLocks/>
            </p:cNvGrpSpPr>
            <p:nvPr/>
          </p:nvGrpSpPr>
          <p:grpSpPr bwMode="auto">
            <a:xfrm>
              <a:off x="5035" y="2153"/>
              <a:ext cx="581" cy="55"/>
              <a:chOff x="528" y="3158"/>
              <a:chExt cx="2362" cy="210"/>
            </a:xfrm>
          </p:grpSpPr>
          <p:sp>
            <p:nvSpPr>
              <p:cNvPr id="166" name="Rectangle 889"/>
              <p:cNvSpPr>
                <a:spLocks noChangeArrowheads="1"/>
              </p:cNvSpPr>
              <p:nvPr/>
            </p:nvSpPr>
            <p:spPr bwMode="auto">
              <a:xfrm>
                <a:off x="528" y="3158"/>
                <a:ext cx="2362" cy="210"/>
              </a:xfrm>
              <a:prstGeom prst="rect">
                <a:avLst/>
              </a:prstGeom>
              <a:solidFill>
                <a:schemeClr val="bg2"/>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2"/>
                </a:extrusionClr>
              </a:sp3d>
            </p:spPr>
            <p:txBody>
              <a:bodyPr wrap="none" anchor="ctr">
                <a:flatTx/>
              </a:bodyPr>
              <a:lstStyle/>
              <a:p>
                <a:endParaRPr lang="en-US">
                  <a:ea typeface="ＭＳ Ｐゴシック" pitchFamily="34" charset="-128"/>
                </a:endParaRPr>
              </a:p>
            </p:txBody>
          </p:sp>
          <p:grpSp>
            <p:nvGrpSpPr>
              <p:cNvPr id="63" name="Group 890"/>
              <p:cNvGrpSpPr>
                <a:grpSpLocks/>
              </p:cNvGrpSpPr>
              <p:nvPr/>
            </p:nvGrpSpPr>
            <p:grpSpPr bwMode="auto">
              <a:xfrm>
                <a:off x="528" y="3158"/>
                <a:ext cx="2362" cy="210"/>
                <a:chOff x="528" y="3158"/>
                <a:chExt cx="2362" cy="210"/>
              </a:xfrm>
            </p:grpSpPr>
            <p:sp>
              <p:nvSpPr>
                <p:cNvPr id="168" name="Rectangle 891"/>
                <p:cNvSpPr>
                  <a:spLocks noChangeArrowheads="1"/>
                </p:cNvSpPr>
                <p:nvPr/>
              </p:nvSpPr>
              <p:spPr bwMode="auto">
                <a:xfrm>
                  <a:off x="528" y="3158"/>
                  <a:ext cx="2362" cy="21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64" name="Group 892"/>
                <p:cNvGrpSpPr>
                  <a:grpSpLocks/>
                </p:cNvGrpSpPr>
                <p:nvPr/>
              </p:nvGrpSpPr>
              <p:grpSpPr bwMode="auto">
                <a:xfrm>
                  <a:off x="2338" y="3297"/>
                  <a:ext cx="282" cy="46"/>
                  <a:chOff x="2304" y="3888"/>
                  <a:chExt cx="384" cy="88"/>
                </a:xfrm>
              </p:grpSpPr>
              <p:sp>
                <p:nvSpPr>
                  <p:cNvPr id="202" name="Rectangle 893"/>
                  <p:cNvSpPr>
                    <a:spLocks noChangeArrowheads="1"/>
                  </p:cNvSpPr>
                  <p:nvPr/>
                </p:nvSpPr>
                <p:spPr bwMode="auto">
                  <a:xfrm>
                    <a:off x="2304" y="3888"/>
                    <a:ext cx="384"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03" name="Rectangle 894"/>
                  <p:cNvSpPr>
                    <a:spLocks noChangeArrowheads="1"/>
                  </p:cNvSpPr>
                  <p:nvPr/>
                </p:nvSpPr>
                <p:spPr bwMode="auto">
                  <a:xfrm>
                    <a:off x="2448" y="3911"/>
                    <a:ext cx="96"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04" name="Rectangle 895"/>
                  <p:cNvSpPr>
                    <a:spLocks noChangeArrowheads="1"/>
                  </p:cNvSpPr>
                  <p:nvPr/>
                </p:nvSpPr>
                <p:spPr bwMode="auto">
                  <a:xfrm>
                    <a:off x="2603" y="3949"/>
                    <a:ext cx="4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170" name="Oval 896"/>
                <p:cNvSpPr>
                  <a:spLocks noChangeArrowheads="1"/>
                </p:cNvSpPr>
                <p:nvPr/>
              </p:nvSpPr>
              <p:spPr bwMode="auto">
                <a:xfrm>
                  <a:off x="2814"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171" name="Oval 897"/>
                <p:cNvSpPr>
                  <a:spLocks noChangeArrowheads="1"/>
                </p:cNvSpPr>
                <p:nvPr/>
              </p:nvSpPr>
              <p:spPr bwMode="auto">
                <a:xfrm>
                  <a:off x="2765"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172" name="Oval 898"/>
                <p:cNvSpPr>
                  <a:spLocks noChangeArrowheads="1"/>
                </p:cNvSpPr>
                <p:nvPr/>
              </p:nvSpPr>
              <p:spPr bwMode="auto">
                <a:xfrm>
                  <a:off x="2765" y="3235"/>
                  <a:ext cx="28" cy="24"/>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grpSp>
              <p:nvGrpSpPr>
                <p:cNvPr id="72" name="Group 899"/>
                <p:cNvGrpSpPr>
                  <a:grpSpLocks/>
                </p:cNvGrpSpPr>
                <p:nvPr/>
              </p:nvGrpSpPr>
              <p:grpSpPr bwMode="auto">
                <a:xfrm>
                  <a:off x="2816" y="3302"/>
                  <a:ext cx="39" cy="41"/>
                  <a:chOff x="3552" y="3486"/>
                  <a:chExt cx="56" cy="74"/>
                </a:xfrm>
              </p:grpSpPr>
              <p:sp>
                <p:nvSpPr>
                  <p:cNvPr id="200" name="Oval 900"/>
                  <p:cNvSpPr>
                    <a:spLocks noChangeArrowheads="1"/>
                  </p:cNvSpPr>
                  <p:nvPr/>
                </p:nvSpPr>
                <p:spPr bwMode="auto">
                  <a:xfrm>
                    <a:off x="3552" y="3504"/>
                    <a:ext cx="56" cy="56"/>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201" name="Line 901"/>
                  <p:cNvSpPr>
                    <a:spLocks noChangeShapeType="1"/>
                  </p:cNvSpPr>
                  <p:nvPr/>
                </p:nvSpPr>
                <p:spPr bwMode="auto">
                  <a:xfrm>
                    <a:off x="3580" y="3486"/>
                    <a:ext cx="0" cy="48"/>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73" name="Group 902"/>
                <p:cNvGrpSpPr>
                  <a:grpSpLocks/>
                </p:cNvGrpSpPr>
                <p:nvPr/>
              </p:nvGrpSpPr>
              <p:grpSpPr bwMode="auto">
                <a:xfrm>
                  <a:off x="2242" y="3181"/>
                  <a:ext cx="492" cy="76"/>
                  <a:chOff x="2296" y="3104"/>
                  <a:chExt cx="480" cy="104"/>
                </a:xfrm>
              </p:grpSpPr>
              <p:grpSp>
                <p:nvGrpSpPr>
                  <p:cNvPr id="78" name="Group 903"/>
                  <p:cNvGrpSpPr>
                    <a:grpSpLocks/>
                  </p:cNvGrpSpPr>
                  <p:nvPr/>
                </p:nvGrpSpPr>
                <p:grpSpPr bwMode="auto">
                  <a:xfrm>
                    <a:off x="2310" y="3120"/>
                    <a:ext cx="448" cy="72"/>
                    <a:chOff x="2310" y="3120"/>
                    <a:chExt cx="432" cy="48"/>
                  </a:xfrm>
                </p:grpSpPr>
                <p:sp>
                  <p:nvSpPr>
                    <p:cNvPr id="197" name="Rectangle 904"/>
                    <p:cNvSpPr>
                      <a:spLocks noChangeArrowheads="1"/>
                    </p:cNvSpPr>
                    <p:nvPr/>
                  </p:nvSpPr>
                  <p:spPr bwMode="auto">
                    <a:xfrm>
                      <a:off x="2310" y="3120"/>
                      <a:ext cx="432"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98" name="Rectangle 905"/>
                    <p:cNvSpPr>
                      <a:spLocks noChangeArrowheads="1"/>
                    </p:cNvSpPr>
                    <p:nvPr/>
                  </p:nvSpPr>
                  <p:spPr bwMode="auto">
                    <a:xfrm>
                      <a:off x="2508" y="3126"/>
                      <a:ext cx="48" cy="42"/>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99" name="Rectangle 906"/>
                    <p:cNvSpPr>
                      <a:spLocks noChangeArrowheads="1"/>
                    </p:cNvSpPr>
                    <p:nvPr/>
                  </p:nvSpPr>
                  <p:spPr bwMode="auto">
                    <a:xfrm>
                      <a:off x="2460" y="3126"/>
                      <a:ext cx="3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196" name="Rectangle 907"/>
                  <p:cNvSpPr>
                    <a:spLocks noChangeArrowheads="1"/>
                  </p:cNvSpPr>
                  <p:nvPr/>
                </p:nvSpPr>
                <p:spPr bwMode="auto">
                  <a:xfrm>
                    <a:off x="2296" y="3104"/>
                    <a:ext cx="480" cy="10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nvGrpSpPr>
                <p:cNvPr id="89" name="Group 908"/>
                <p:cNvGrpSpPr>
                  <a:grpSpLocks/>
                </p:cNvGrpSpPr>
                <p:nvPr/>
              </p:nvGrpSpPr>
              <p:grpSpPr bwMode="auto">
                <a:xfrm>
                  <a:off x="577" y="3205"/>
                  <a:ext cx="599" cy="116"/>
                  <a:chOff x="1680" y="2536"/>
                  <a:chExt cx="584" cy="160"/>
                </a:xfrm>
              </p:grpSpPr>
              <p:sp>
                <p:nvSpPr>
                  <p:cNvPr id="186" name="Rectangle 90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87" name="Line 91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88" name="Line 91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91" name="Group 912"/>
                  <p:cNvGrpSpPr>
                    <a:grpSpLocks/>
                  </p:cNvGrpSpPr>
                  <p:nvPr/>
                </p:nvGrpSpPr>
                <p:grpSpPr bwMode="auto">
                  <a:xfrm>
                    <a:off x="1688" y="2648"/>
                    <a:ext cx="576" cy="32"/>
                    <a:chOff x="2496" y="2624"/>
                    <a:chExt cx="576" cy="32"/>
                  </a:xfrm>
                </p:grpSpPr>
                <p:sp>
                  <p:nvSpPr>
                    <p:cNvPr id="193" name="Line 91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94" name="Line 91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95" name="Group 915"/>
                  <p:cNvGrpSpPr>
                    <a:grpSpLocks/>
                  </p:cNvGrpSpPr>
                  <p:nvPr/>
                </p:nvGrpSpPr>
                <p:grpSpPr bwMode="auto">
                  <a:xfrm>
                    <a:off x="1696" y="2592"/>
                    <a:ext cx="320" cy="64"/>
                    <a:chOff x="1336" y="1856"/>
                    <a:chExt cx="320" cy="64"/>
                  </a:xfrm>
                </p:grpSpPr>
                <p:sp>
                  <p:nvSpPr>
                    <p:cNvPr id="191" name="Rectangle 91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192" name="Rectangle 91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nvGrpSpPr>
                <p:cNvPr id="96" name="Group 918"/>
                <p:cNvGrpSpPr>
                  <a:grpSpLocks/>
                </p:cNvGrpSpPr>
                <p:nvPr/>
              </p:nvGrpSpPr>
              <p:grpSpPr bwMode="auto">
                <a:xfrm>
                  <a:off x="1242" y="3205"/>
                  <a:ext cx="598" cy="116"/>
                  <a:chOff x="1680" y="2536"/>
                  <a:chExt cx="584" cy="160"/>
                </a:xfrm>
              </p:grpSpPr>
              <p:sp>
                <p:nvSpPr>
                  <p:cNvPr id="177" name="Rectangle 91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78" name="Line 92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79" name="Line 92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97" name="Group 922"/>
                  <p:cNvGrpSpPr>
                    <a:grpSpLocks/>
                  </p:cNvGrpSpPr>
                  <p:nvPr/>
                </p:nvGrpSpPr>
                <p:grpSpPr bwMode="auto">
                  <a:xfrm>
                    <a:off x="1688" y="2648"/>
                    <a:ext cx="576" cy="32"/>
                    <a:chOff x="2496" y="2624"/>
                    <a:chExt cx="576" cy="32"/>
                  </a:xfrm>
                </p:grpSpPr>
                <p:sp>
                  <p:nvSpPr>
                    <p:cNvPr id="184" name="Line 92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85" name="Line 92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98" name="Group 925"/>
                  <p:cNvGrpSpPr>
                    <a:grpSpLocks/>
                  </p:cNvGrpSpPr>
                  <p:nvPr/>
                </p:nvGrpSpPr>
                <p:grpSpPr bwMode="auto">
                  <a:xfrm>
                    <a:off x="1696" y="2592"/>
                    <a:ext cx="320" cy="64"/>
                    <a:chOff x="1336" y="1856"/>
                    <a:chExt cx="320" cy="64"/>
                  </a:xfrm>
                </p:grpSpPr>
                <p:sp>
                  <p:nvSpPr>
                    <p:cNvPr id="182" name="Rectangle 92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183" name="Rectangle 92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grpSp>
        <p:grpSp>
          <p:nvGrpSpPr>
            <p:cNvPr id="102" name="Group 928"/>
            <p:cNvGrpSpPr>
              <a:grpSpLocks/>
            </p:cNvGrpSpPr>
            <p:nvPr/>
          </p:nvGrpSpPr>
          <p:grpSpPr bwMode="auto">
            <a:xfrm>
              <a:off x="5034" y="2100"/>
              <a:ext cx="582" cy="56"/>
              <a:chOff x="528" y="3158"/>
              <a:chExt cx="2362" cy="210"/>
            </a:xfrm>
          </p:grpSpPr>
          <p:sp>
            <p:nvSpPr>
              <p:cNvPr id="127" name="Rectangle 929"/>
              <p:cNvSpPr>
                <a:spLocks noChangeArrowheads="1"/>
              </p:cNvSpPr>
              <p:nvPr/>
            </p:nvSpPr>
            <p:spPr bwMode="auto">
              <a:xfrm>
                <a:off x="528" y="3158"/>
                <a:ext cx="2362" cy="210"/>
              </a:xfrm>
              <a:prstGeom prst="rect">
                <a:avLst/>
              </a:prstGeom>
              <a:solidFill>
                <a:schemeClr val="bg2"/>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2"/>
                </a:extrusionClr>
              </a:sp3d>
            </p:spPr>
            <p:txBody>
              <a:bodyPr wrap="none" anchor="ctr">
                <a:flatTx/>
              </a:bodyPr>
              <a:lstStyle/>
              <a:p>
                <a:endParaRPr lang="en-US">
                  <a:ea typeface="ＭＳ Ｐゴシック" pitchFamily="34" charset="-128"/>
                </a:endParaRPr>
              </a:p>
            </p:txBody>
          </p:sp>
          <p:grpSp>
            <p:nvGrpSpPr>
              <p:cNvPr id="103" name="Group 930"/>
              <p:cNvGrpSpPr>
                <a:grpSpLocks/>
              </p:cNvGrpSpPr>
              <p:nvPr/>
            </p:nvGrpSpPr>
            <p:grpSpPr bwMode="auto">
              <a:xfrm>
                <a:off x="528" y="3158"/>
                <a:ext cx="2362" cy="210"/>
                <a:chOff x="528" y="3158"/>
                <a:chExt cx="2362" cy="210"/>
              </a:xfrm>
            </p:grpSpPr>
            <p:sp>
              <p:nvSpPr>
                <p:cNvPr id="129" name="Rectangle 931"/>
                <p:cNvSpPr>
                  <a:spLocks noChangeArrowheads="1"/>
                </p:cNvSpPr>
                <p:nvPr/>
              </p:nvSpPr>
              <p:spPr bwMode="auto">
                <a:xfrm>
                  <a:off x="528" y="3158"/>
                  <a:ext cx="2362" cy="21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111" name="Group 932"/>
                <p:cNvGrpSpPr>
                  <a:grpSpLocks/>
                </p:cNvGrpSpPr>
                <p:nvPr/>
              </p:nvGrpSpPr>
              <p:grpSpPr bwMode="auto">
                <a:xfrm>
                  <a:off x="2338" y="3297"/>
                  <a:ext cx="282" cy="46"/>
                  <a:chOff x="2304" y="3888"/>
                  <a:chExt cx="384" cy="88"/>
                </a:xfrm>
              </p:grpSpPr>
              <p:sp>
                <p:nvSpPr>
                  <p:cNvPr id="163" name="Rectangle 933"/>
                  <p:cNvSpPr>
                    <a:spLocks noChangeArrowheads="1"/>
                  </p:cNvSpPr>
                  <p:nvPr/>
                </p:nvSpPr>
                <p:spPr bwMode="auto">
                  <a:xfrm>
                    <a:off x="2304" y="3888"/>
                    <a:ext cx="384"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64" name="Rectangle 934"/>
                  <p:cNvSpPr>
                    <a:spLocks noChangeArrowheads="1"/>
                  </p:cNvSpPr>
                  <p:nvPr/>
                </p:nvSpPr>
                <p:spPr bwMode="auto">
                  <a:xfrm>
                    <a:off x="2448" y="3911"/>
                    <a:ext cx="96"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65" name="Rectangle 935"/>
                  <p:cNvSpPr>
                    <a:spLocks noChangeArrowheads="1"/>
                  </p:cNvSpPr>
                  <p:nvPr/>
                </p:nvSpPr>
                <p:spPr bwMode="auto">
                  <a:xfrm>
                    <a:off x="2603" y="3949"/>
                    <a:ext cx="4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131" name="Oval 936"/>
                <p:cNvSpPr>
                  <a:spLocks noChangeArrowheads="1"/>
                </p:cNvSpPr>
                <p:nvPr/>
              </p:nvSpPr>
              <p:spPr bwMode="auto">
                <a:xfrm>
                  <a:off x="2814"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132" name="Oval 937"/>
                <p:cNvSpPr>
                  <a:spLocks noChangeArrowheads="1"/>
                </p:cNvSpPr>
                <p:nvPr/>
              </p:nvSpPr>
              <p:spPr bwMode="auto">
                <a:xfrm>
                  <a:off x="2765"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133" name="Oval 938"/>
                <p:cNvSpPr>
                  <a:spLocks noChangeArrowheads="1"/>
                </p:cNvSpPr>
                <p:nvPr/>
              </p:nvSpPr>
              <p:spPr bwMode="auto">
                <a:xfrm>
                  <a:off x="2765" y="3235"/>
                  <a:ext cx="28" cy="24"/>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grpSp>
              <p:nvGrpSpPr>
                <p:cNvPr id="112" name="Group 939"/>
                <p:cNvGrpSpPr>
                  <a:grpSpLocks/>
                </p:cNvGrpSpPr>
                <p:nvPr/>
              </p:nvGrpSpPr>
              <p:grpSpPr bwMode="auto">
                <a:xfrm>
                  <a:off x="2816" y="3302"/>
                  <a:ext cx="39" cy="41"/>
                  <a:chOff x="3552" y="3486"/>
                  <a:chExt cx="56" cy="74"/>
                </a:xfrm>
              </p:grpSpPr>
              <p:sp>
                <p:nvSpPr>
                  <p:cNvPr id="161" name="Oval 940"/>
                  <p:cNvSpPr>
                    <a:spLocks noChangeArrowheads="1"/>
                  </p:cNvSpPr>
                  <p:nvPr/>
                </p:nvSpPr>
                <p:spPr bwMode="auto">
                  <a:xfrm>
                    <a:off x="3552" y="3504"/>
                    <a:ext cx="56" cy="56"/>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162" name="Line 941"/>
                  <p:cNvSpPr>
                    <a:spLocks noChangeShapeType="1"/>
                  </p:cNvSpPr>
                  <p:nvPr/>
                </p:nvSpPr>
                <p:spPr bwMode="auto">
                  <a:xfrm>
                    <a:off x="3580" y="3486"/>
                    <a:ext cx="0" cy="48"/>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117" name="Group 942"/>
                <p:cNvGrpSpPr>
                  <a:grpSpLocks/>
                </p:cNvGrpSpPr>
                <p:nvPr/>
              </p:nvGrpSpPr>
              <p:grpSpPr bwMode="auto">
                <a:xfrm>
                  <a:off x="2242" y="3181"/>
                  <a:ext cx="492" cy="76"/>
                  <a:chOff x="2296" y="3104"/>
                  <a:chExt cx="480" cy="104"/>
                </a:xfrm>
              </p:grpSpPr>
              <p:grpSp>
                <p:nvGrpSpPr>
                  <p:cNvPr id="128" name="Group 943"/>
                  <p:cNvGrpSpPr>
                    <a:grpSpLocks/>
                  </p:cNvGrpSpPr>
                  <p:nvPr/>
                </p:nvGrpSpPr>
                <p:grpSpPr bwMode="auto">
                  <a:xfrm>
                    <a:off x="2310" y="3120"/>
                    <a:ext cx="448" cy="72"/>
                    <a:chOff x="2310" y="3120"/>
                    <a:chExt cx="432" cy="48"/>
                  </a:xfrm>
                </p:grpSpPr>
                <p:sp>
                  <p:nvSpPr>
                    <p:cNvPr id="158" name="Rectangle 944"/>
                    <p:cNvSpPr>
                      <a:spLocks noChangeArrowheads="1"/>
                    </p:cNvSpPr>
                    <p:nvPr/>
                  </p:nvSpPr>
                  <p:spPr bwMode="auto">
                    <a:xfrm>
                      <a:off x="2310" y="3120"/>
                      <a:ext cx="432"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59" name="Rectangle 945"/>
                    <p:cNvSpPr>
                      <a:spLocks noChangeArrowheads="1"/>
                    </p:cNvSpPr>
                    <p:nvPr/>
                  </p:nvSpPr>
                  <p:spPr bwMode="auto">
                    <a:xfrm>
                      <a:off x="2508" y="3126"/>
                      <a:ext cx="48" cy="42"/>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60" name="Rectangle 946"/>
                    <p:cNvSpPr>
                      <a:spLocks noChangeArrowheads="1"/>
                    </p:cNvSpPr>
                    <p:nvPr/>
                  </p:nvSpPr>
                  <p:spPr bwMode="auto">
                    <a:xfrm>
                      <a:off x="2460" y="3126"/>
                      <a:ext cx="3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157" name="Rectangle 947"/>
                  <p:cNvSpPr>
                    <a:spLocks noChangeArrowheads="1"/>
                  </p:cNvSpPr>
                  <p:nvPr/>
                </p:nvSpPr>
                <p:spPr bwMode="auto">
                  <a:xfrm>
                    <a:off x="2296" y="3104"/>
                    <a:ext cx="480" cy="10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nvGrpSpPr>
                <p:cNvPr id="130" name="Group 948"/>
                <p:cNvGrpSpPr>
                  <a:grpSpLocks/>
                </p:cNvGrpSpPr>
                <p:nvPr/>
              </p:nvGrpSpPr>
              <p:grpSpPr bwMode="auto">
                <a:xfrm>
                  <a:off x="577" y="3205"/>
                  <a:ext cx="599" cy="116"/>
                  <a:chOff x="1680" y="2536"/>
                  <a:chExt cx="584" cy="160"/>
                </a:xfrm>
              </p:grpSpPr>
              <p:sp>
                <p:nvSpPr>
                  <p:cNvPr id="147" name="Rectangle 94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48" name="Line 95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49" name="Line 95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134" name="Group 952"/>
                  <p:cNvGrpSpPr>
                    <a:grpSpLocks/>
                  </p:cNvGrpSpPr>
                  <p:nvPr/>
                </p:nvGrpSpPr>
                <p:grpSpPr bwMode="auto">
                  <a:xfrm>
                    <a:off x="1688" y="2648"/>
                    <a:ext cx="576" cy="32"/>
                    <a:chOff x="2496" y="2624"/>
                    <a:chExt cx="576" cy="32"/>
                  </a:xfrm>
                </p:grpSpPr>
                <p:sp>
                  <p:nvSpPr>
                    <p:cNvPr id="154" name="Line 95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55" name="Line 95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135" name="Group 955"/>
                  <p:cNvGrpSpPr>
                    <a:grpSpLocks/>
                  </p:cNvGrpSpPr>
                  <p:nvPr/>
                </p:nvGrpSpPr>
                <p:grpSpPr bwMode="auto">
                  <a:xfrm>
                    <a:off x="1696" y="2592"/>
                    <a:ext cx="320" cy="64"/>
                    <a:chOff x="1336" y="1856"/>
                    <a:chExt cx="320" cy="64"/>
                  </a:xfrm>
                </p:grpSpPr>
                <p:sp>
                  <p:nvSpPr>
                    <p:cNvPr id="152" name="Rectangle 95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153" name="Rectangle 95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nvGrpSpPr>
                <p:cNvPr id="136" name="Group 958"/>
                <p:cNvGrpSpPr>
                  <a:grpSpLocks/>
                </p:cNvGrpSpPr>
                <p:nvPr/>
              </p:nvGrpSpPr>
              <p:grpSpPr bwMode="auto">
                <a:xfrm>
                  <a:off x="1242" y="3205"/>
                  <a:ext cx="598" cy="116"/>
                  <a:chOff x="1680" y="2536"/>
                  <a:chExt cx="584" cy="160"/>
                </a:xfrm>
              </p:grpSpPr>
              <p:sp>
                <p:nvSpPr>
                  <p:cNvPr id="138" name="Rectangle 95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39" name="Line 96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40" name="Line 96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137" name="Group 962"/>
                  <p:cNvGrpSpPr>
                    <a:grpSpLocks/>
                  </p:cNvGrpSpPr>
                  <p:nvPr/>
                </p:nvGrpSpPr>
                <p:grpSpPr bwMode="auto">
                  <a:xfrm>
                    <a:off x="1688" y="2648"/>
                    <a:ext cx="576" cy="32"/>
                    <a:chOff x="2496" y="2624"/>
                    <a:chExt cx="576" cy="32"/>
                  </a:xfrm>
                </p:grpSpPr>
                <p:sp>
                  <p:nvSpPr>
                    <p:cNvPr id="145" name="Line 96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46" name="Line 96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141" name="Group 965"/>
                  <p:cNvGrpSpPr>
                    <a:grpSpLocks/>
                  </p:cNvGrpSpPr>
                  <p:nvPr/>
                </p:nvGrpSpPr>
                <p:grpSpPr bwMode="auto">
                  <a:xfrm>
                    <a:off x="1696" y="2592"/>
                    <a:ext cx="320" cy="64"/>
                    <a:chOff x="1336" y="1856"/>
                    <a:chExt cx="320" cy="64"/>
                  </a:xfrm>
                </p:grpSpPr>
                <p:sp>
                  <p:nvSpPr>
                    <p:cNvPr id="143" name="Rectangle 96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144" name="Rectangle 96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grpSp>
        <p:grpSp>
          <p:nvGrpSpPr>
            <p:cNvPr id="142" name="Group 968"/>
            <p:cNvGrpSpPr>
              <a:grpSpLocks/>
            </p:cNvGrpSpPr>
            <p:nvPr/>
          </p:nvGrpSpPr>
          <p:grpSpPr bwMode="auto">
            <a:xfrm>
              <a:off x="5035" y="2057"/>
              <a:ext cx="581" cy="55"/>
              <a:chOff x="528" y="3158"/>
              <a:chExt cx="2362" cy="210"/>
            </a:xfrm>
          </p:grpSpPr>
          <p:sp>
            <p:nvSpPr>
              <p:cNvPr id="88" name="Rectangle 969"/>
              <p:cNvSpPr>
                <a:spLocks noChangeArrowheads="1"/>
              </p:cNvSpPr>
              <p:nvPr/>
            </p:nvSpPr>
            <p:spPr bwMode="auto">
              <a:xfrm>
                <a:off x="528" y="3158"/>
                <a:ext cx="2362" cy="210"/>
              </a:xfrm>
              <a:prstGeom prst="rect">
                <a:avLst/>
              </a:prstGeom>
              <a:solidFill>
                <a:schemeClr val="bg2"/>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2"/>
                </a:extrusionClr>
              </a:sp3d>
            </p:spPr>
            <p:txBody>
              <a:bodyPr wrap="none" anchor="ctr">
                <a:flatTx/>
              </a:bodyPr>
              <a:lstStyle/>
              <a:p>
                <a:endParaRPr lang="en-US">
                  <a:ea typeface="ＭＳ Ｐゴシック" pitchFamily="34" charset="-128"/>
                </a:endParaRPr>
              </a:p>
            </p:txBody>
          </p:sp>
          <p:grpSp>
            <p:nvGrpSpPr>
              <p:cNvPr id="150" name="Group 970"/>
              <p:cNvGrpSpPr>
                <a:grpSpLocks/>
              </p:cNvGrpSpPr>
              <p:nvPr/>
            </p:nvGrpSpPr>
            <p:grpSpPr bwMode="auto">
              <a:xfrm>
                <a:off x="528" y="3158"/>
                <a:ext cx="2362" cy="210"/>
                <a:chOff x="528" y="3158"/>
                <a:chExt cx="2362" cy="210"/>
              </a:xfrm>
            </p:grpSpPr>
            <p:sp>
              <p:nvSpPr>
                <p:cNvPr id="90" name="Rectangle 971"/>
                <p:cNvSpPr>
                  <a:spLocks noChangeArrowheads="1"/>
                </p:cNvSpPr>
                <p:nvPr/>
              </p:nvSpPr>
              <p:spPr bwMode="auto">
                <a:xfrm>
                  <a:off x="528" y="3158"/>
                  <a:ext cx="2362" cy="21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151" name="Group 972"/>
                <p:cNvGrpSpPr>
                  <a:grpSpLocks/>
                </p:cNvGrpSpPr>
                <p:nvPr/>
              </p:nvGrpSpPr>
              <p:grpSpPr bwMode="auto">
                <a:xfrm>
                  <a:off x="2338" y="3297"/>
                  <a:ext cx="282" cy="46"/>
                  <a:chOff x="2304" y="3888"/>
                  <a:chExt cx="384" cy="88"/>
                </a:xfrm>
              </p:grpSpPr>
              <p:sp>
                <p:nvSpPr>
                  <p:cNvPr id="124" name="Rectangle 973"/>
                  <p:cNvSpPr>
                    <a:spLocks noChangeArrowheads="1"/>
                  </p:cNvSpPr>
                  <p:nvPr/>
                </p:nvSpPr>
                <p:spPr bwMode="auto">
                  <a:xfrm>
                    <a:off x="2304" y="3888"/>
                    <a:ext cx="384"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25" name="Rectangle 974"/>
                  <p:cNvSpPr>
                    <a:spLocks noChangeArrowheads="1"/>
                  </p:cNvSpPr>
                  <p:nvPr/>
                </p:nvSpPr>
                <p:spPr bwMode="auto">
                  <a:xfrm>
                    <a:off x="2448" y="3911"/>
                    <a:ext cx="96"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26" name="Rectangle 975"/>
                  <p:cNvSpPr>
                    <a:spLocks noChangeArrowheads="1"/>
                  </p:cNvSpPr>
                  <p:nvPr/>
                </p:nvSpPr>
                <p:spPr bwMode="auto">
                  <a:xfrm>
                    <a:off x="2603" y="3949"/>
                    <a:ext cx="4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92" name="Oval 976"/>
                <p:cNvSpPr>
                  <a:spLocks noChangeArrowheads="1"/>
                </p:cNvSpPr>
                <p:nvPr/>
              </p:nvSpPr>
              <p:spPr bwMode="auto">
                <a:xfrm>
                  <a:off x="2814"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93" name="Oval 977"/>
                <p:cNvSpPr>
                  <a:spLocks noChangeArrowheads="1"/>
                </p:cNvSpPr>
                <p:nvPr/>
              </p:nvSpPr>
              <p:spPr bwMode="auto">
                <a:xfrm>
                  <a:off x="2765"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94" name="Oval 978"/>
                <p:cNvSpPr>
                  <a:spLocks noChangeArrowheads="1"/>
                </p:cNvSpPr>
                <p:nvPr/>
              </p:nvSpPr>
              <p:spPr bwMode="auto">
                <a:xfrm>
                  <a:off x="2765" y="3235"/>
                  <a:ext cx="28" cy="24"/>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grpSp>
              <p:nvGrpSpPr>
                <p:cNvPr id="156" name="Group 979"/>
                <p:cNvGrpSpPr>
                  <a:grpSpLocks/>
                </p:cNvGrpSpPr>
                <p:nvPr/>
              </p:nvGrpSpPr>
              <p:grpSpPr bwMode="auto">
                <a:xfrm>
                  <a:off x="2816" y="3302"/>
                  <a:ext cx="39" cy="41"/>
                  <a:chOff x="3552" y="3486"/>
                  <a:chExt cx="56" cy="74"/>
                </a:xfrm>
              </p:grpSpPr>
              <p:sp>
                <p:nvSpPr>
                  <p:cNvPr id="122" name="Oval 980"/>
                  <p:cNvSpPr>
                    <a:spLocks noChangeArrowheads="1"/>
                  </p:cNvSpPr>
                  <p:nvPr/>
                </p:nvSpPr>
                <p:spPr bwMode="auto">
                  <a:xfrm>
                    <a:off x="3552" y="3504"/>
                    <a:ext cx="56" cy="56"/>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123" name="Line 981"/>
                  <p:cNvSpPr>
                    <a:spLocks noChangeShapeType="1"/>
                  </p:cNvSpPr>
                  <p:nvPr/>
                </p:nvSpPr>
                <p:spPr bwMode="auto">
                  <a:xfrm>
                    <a:off x="3580" y="3486"/>
                    <a:ext cx="0" cy="48"/>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167" name="Group 982"/>
                <p:cNvGrpSpPr>
                  <a:grpSpLocks/>
                </p:cNvGrpSpPr>
                <p:nvPr/>
              </p:nvGrpSpPr>
              <p:grpSpPr bwMode="auto">
                <a:xfrm>
                  <a:off x="2242" y="3181"/>
                  <a:ext cx="492" cy="76"/>
                  <a:chOff x="2296" y="3104"/>
                  <a:chExt cx="480" cy="104"/>
                </a:xfrm>
              </p:grpSpPr>
              <p:grpSp>
                <p:nvGrpSpPr>
                  <p:cNvPr id="169" name="Group 983"/>
                  <p:cNvGrpSpPr>
                    <a:grpSpLocks/>
                  </p:cNvGrpSpPr>
                  <p:nvPr/>
                </p:nvGrpSpPr>
                <p:grpSpPr bwMode="auto">
                  <a:xfrm>
                    <a:off x="2310" y="3120"/>
                    <a:ext cx="448" cy="72"/>
                    <a:chOff x="2310" y="3120"/>
                    <a:chExt cx="432" cy="48"/>
                  </a:xfrm>
                </p:grpSpPr>
                <p:sp>
                  <p:nvSpPr>
                    <p:cNvPr id="119" name="Rectangle 984"/>
                    <p:cNvSpPr>
                      <a:spLocks noChangeArrowheads="1"/>
                    </p:cNvSpPr>
                    <p:nvPr/>
                  </p:nvSpPr>
                  <p:spPr bwMode="auto">
                    <a:xfrm>
                      <a:off x="2310" y="3120"/>
                      <a:ext cx="432"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20" name="Rectangle 985"/>
                    <p:cNvSpPr>
                      <a:spLocks noChangeArrowheads="1"/>
                    </p:cNvSpPr>
                    <p:nvPr/>
                  </p:nvSpPr>
                  <p:spPr bwMode="auto">
                    <a:xfrm>
                      <a:off x="2508" y="3126"/>
                      <a:ext cx="48" cy="42"/>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21" name="Rectangle 986"/>
                    <p:cNvSpPr>
                      <a:spLocks noChangeArrowheads="1"/>
                    </p:cNvSpPr>
                    <p:nvPr/>
                  </p:nvSpPr>
                  <p:spPr bwMode="auto">
                    <a:xfrm>
                      <a:off x="2460" y="3126"/>
                      <a:ext cx="3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118" name="Rectangle 987"/>
                  <p:cNvSpPr>
                    <a:spLocks noChangeArrowheads="1"/>
                  </p:cNvSpPr>
                  <p:nvPr/>
                </p:nvSpPr>
                <p:spPr bwMode="auto">
                  <a:xfrm>
                    <a:off x="2296" y="3104"/>
                    <a:ext cx="480" cy="10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nvGrpSpPr>
                <p:cNvPr id="173" name="Group 988"/>
                <p:cNvGrpSpPr>
                  <a:grpSpLocks/>
                </p:cNvGrpSpPr>
                <p:nvPr/>
              </p:nvGrpSpPr>
              <p:grpSpPr bwMode="auto">
                <a:xfrm>
                  <a:off x="577" y="3205"/>
                  <a:ext cx="599" cy="116"/>
                  <a:chOff x="1680" y="2536"/>
                  <a:chExt cx="584" cy="160"/>
                </a:xfrm>
              </p:grpSpPr>
              <p:sp>
                <p:nvSpPr>
                  <p:cNvPr id="108" name="Rectangle 98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09" name="Line 99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10" name="Line 99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174" name="Group 992"/>
                  <p:cNvGrpSpPr>
                    <a:grpSpLocks/>
                  </p:cNvGrpSpPr>
                  <p:nvPr/>
                </p:nvGrpSpPr>
                <p:grpSpPr bwMode="auto">
                  <a:xfrm>
                    <a:off x="1688" y="2648"/>
                    <a:ext cx="576" cy="32"/>
                    <a:chOff x="2496" y="2624"/>
                    <a:chExt cx="576" cy="32"/>
                  </a:xfrm>
                </p:grpSpPr>
                <p:sp>
                  <p:nvSpPr>
                    <p:cNvPr id="115" name="Line 99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16" name="Line 99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175" name="Group 995"/>
                  <p:cNvGrpSpPr>
                    <a:grpSpLocks/>
                  </p:cNvGrpSpPr>
                  <p:nvPr/>
                </p:nvGrpSpPr>
                <p:grpSpPr bwMode="auto">
                  <a:xfrm>
                    <a:off x="1696" y="2592"/>
                    <a:ext cx="320" cy="64"/>
                    <a:chOff x="1336" y="1856"/>
                    <a:chExt cx="320" cy="64"/>
                  </a:xfrm>
                </p:grpSpPr>
                <p:sp>
                  <p:nvSpPr>
                    <p:cNvPr id="113" name="Rectangle 99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114" name="Rectangle 99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nvGrpSpPr>
                <p:cNvPr id="176" name="Group 998"/>
                <p:cNvGrpSpPr>
                  <a:grpSpLocks/>
                </p:cNvGrpSpPr>
                <p:nvPr/>
              </p:nvGrpSpPr>
              <p:grpSpPr bwMode="auto">
                <a:xfrm>
                  <a:off x="1242" y="3205"/>
                  <a:ext cx="598" cy="116"/>
                  <a:chOff x="1680" y="2536"/>
                  <a:chExt cx="584" cy="160"/>
                </a:xfrm>
              </p:grpSpPr>
              <p:sp>
                <p:nvSpPr>
                  <p:cNvPr id="99" name="Rectangle 99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00" name="Line 100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01" name="Line 100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180" name="Group 1002"/>
                  <p:cNvGrpSpPr>
                    <a:grpSpLocks/>
                  </p:cNvGrpSpPr>
                  <p:nvPr/>
                </p:nvGrpSpPr>
                <p:grpSpPr bwMode="auto">
                  <a:xfrm>
                    <a:off x="1688" y="2648"/>
                    <a:ext cx="576" cy="32"/>
                    <a:chOff x="2496" y="2624"/>
                    <a:chExt cx="576" cy="32"/>
                  </a:xfrm>
                </p:grpSpPr>
                <p:sp>
                  <p:nvSpPr>
                    <p:cNvPr id="106" name="Line 100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07" name="Line 100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181" name="Group 1005"/>
                  <p:cNvGrpSpPr>
                    <a:grpSpLocks/>
                  </p:cNvGrpSpPr>
                  <p:nvPr/>
                </p:nvGrpSpPr>
                <p:grpSpPr bwMode="auto">
                  <a:xfrm>
                    <a:off x="1696" y="2592"/>
                    <a:ext cx="320" cy="64"/>
                    <a:chOff x="1336" y="1856"/>
                    <a:chExt cx="320" cy="64"/>
                  </a:xfrm>
                </p:grpSpPr>
                <p:sp>
                  <p:nvSpPr>
                    <p:cNvPr id="104" name="Rectangle 100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105" name="Rectangle 100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grpSp>
        <p:grpSp>
          <p:nvGrpSpPr>
            <p:cNvPr id="189" name="Group 1008"/>
            <p:cNvGrpSpPr>
              <a:grpSpLocks/>
            </p:cNvGrpSpPr>
            <p:nvPr/>
          </p:nvGrpSpPr>
          <p:grpSpPr bwMode="auto">
            <a:xfrm>
              <a:off x="5035" y="2008"/>
              <a:ext cx="581" cy="56"/>
              <a:chOff x="528" y="3158"/>
              <a:chExt cx="2362" cy="210"/>
            </a:xfrm>
          </p:grpSpPr>
          <p:sp>
            <p:nvSpPr>
              <p:cNvPr id="49" name="Rectangle 1009"/>
              <p:cNvSpPr>
                <a:spLocks noChangeArrowheads="1"/>
              </p:cNvSpPr>
              <p:nvPr/>
            </p:nvSpPr>
            <p:spPr bwMode="auto">
              <a:xfrm>
                <a:off x="528" y="3158"/>
                <a:ext cx="2362" cy="210"/>
              </a:xfrm>
              <a:prstGeom prst="rect">
                <a:avLst/>
              </a:prstGeom>
              <a:solidFill>
                <a:schemeClr val="bg2"/>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2"/>
                </a:extrusionClr>
              </a:sp3d>
            </p:spPr>
            <p:txBody>
              <a:bodyPr wrap="none" anchor="ctr">
                <a:flatTx/>
              </a:bodyPr>
              <a:lstStyle/>
              <a:p>
                <a:endParaRPr lang="en-US">
                  <a:ea typeface="ＭＳ Ｐゴシック" pitchFamily="34" charset="-128"/>
                </a:endParaRPr>
              </a:p>
            </p:txBody>
          </p:sp>
          <p:grpSp>
            <p:nvGrpSpPr>
              <p:cNvPr id="190" name="Group 1010"/>
              <p:cNvGrpSpPr>
                <a:grpSpLocks/>
              </p:cNvGrpSpPr>
              <p:nvPr/>
            </p:nvGrpSpPr>
            <p:grpSpPr bwMode="auto">
              <a:xfrm>
                <a:off x="528" y="3158"/>
                <a:ext cx="2362" cy="210"/>
                <a:chOff x="528" y="3158"/>
                <a:chExt cx="2362" cy="210"/>
              </a:xfrm>
            </p:grpSpPr>
            <p:sp>
              <p:nvSpPr>
                <p:cNvPr id="51" name="Rectangle 1011"/>
                <p:cNvSpPr>
                  <a:spLocks noChangeArrowheads="1"/>
                </p:cNvSpPr>
                <p:nvPr/>
              </p:nvSpPr>
              <p:spPr bwMode="auto">
                <a:xfrm>
                  <a:off x="528" y="3158"/>
                  <a:ext cx="2362" cy="21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195" name="Group 1012"/>
                <p:cNvGrpSpPr>
                  <a:grpSpLocks/>
                </p:cNvGrpSpPr>
                <p:nvPr/>
              </p:nvGrpSpPr>
              <p:grpSpPr bwMode="auto">
                <a:xfrm>
                  <a:off x="2338" y="3297"/>
                  <a:ext cx="282" cy="46"/>
                  <a:chOff x="2304" y="3888"/>
                  <a:chExt cx="384" cy="88"/>
                </a:xfrm>
              </p:grpSpPr>
              <p:sp>
                <p:nvSpPr>
                  <p:cNvPr id="85" name="Rectangle 1013"/>
                  <p:cNvSpPr>
                    <a:spLocks noChangeArrowheads="1"/>
                  </p:cNvSpPr>
                  <p:nvPr/>
                </p:nvSpPr>
                <p:spPr bwMode="auto">
                  <a:xfrm>
                    <a:off x="2304" y="3888"/>
                    <a:ext cx="384"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86" name="Rectangle 1014"/>
                  <p:cNvSpPr>
                    <a:spLocks noChangeArrowheads="1"/>
                  </p:cNvSpPr>
                  <p:nvPr/>
                </p:nvSpPr>
                <p:spPr bwMode="auto">
                  <a:xfrm>
                    <a:off x="2448" y="3911"/>
                    <a:ext cx="96"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87" name="Rectangle 1015"/>
                  <p:cNvSpPr>
                    <a:spLocks noChangeArrowheads="1"/>
                  </p:cNvSpPr>
                  <p:nvPr/>
                </p:nvSpPr>
                <p:spPr bwMode="auto">
                  <a:xfrm>
                    <a:off x="2603" y="3949"/>
                    <a:ext cx="4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53" name="Oval 1016"/>
                <p:cNvSpPr>
                  <a:spLocks noChangeArrowheads="1"/>
                </p:cNvSpPr>
                <p:nvPr/>
              </p:nvSpPr>
              <p:spPr bwMode="auto">
                <a:xfrm>
                  <a:off x="2814"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54" name="Oval 1017"/>
                <p:cNvSpPr>
                  <a:spLocks noChangeArrowheads="1"/>
                </p:cNvSpPr>
                <p:nvPr/>
              </p:nvSpPr>
              <p:spPr bwMode="auto">
                <a:xfrm>
                  <a:off x="2765"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55" name="Oval 1018"/>
                <p:cNvSpPr>
                  <a:spLocks noChangeArrowheads="1"/>
                </p:cNvSpPr>
                <p:nvPr/>
              </p:nvSpPr>
              <p:spPr bwMode="auto">
                <a:xfrm>
                  <a:off x="2765" y="3235"/>
                  <a:ext cx="28" cy="24"/>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grpSp>
              <p:nvGrpSpPr>
                <p:cNvPr id="206" name="Group 1019"/>
                <p:cNvGrpSpPr>
                  <a:grpSpLocks/>
                </p:cNvGrpSpPr>
                <p:nvPr/>
              </p:nvGrpSpPr>
              <p:grpSpPr bwMode="auto">
                <a:xfrm>
                  <a:off x="2816" y="3302"/>
                  <a:ext cx="39" cy="41"/>
                  <a:chOff x="3552" y="3486"/>
                  <a:chExt cx="56" cy="74"/>
                </a:xfrm>
              </p:grpSpPr>
              <p:sp>
                <p:nvSpPr>
                  <p:cNvPr id="83" name="Oval 1020"/>
                  <p:cNvSpPr>
                    <a:spLocks noChangeArrowheads="1"/>
                  </p:cNvSpPr>
                  <p:nvPr/>
                </p:nvSpPr>
                <p:spPr bwMode="auto">
                  <a:xfrm>
                    <a:off x="3552" y="3504"/>
                    <a:ext cx="56" cy="56"/>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84" name="Line 1021"/>
                  <p:cNvSpPr>
                    <a:spLocks noChangeShapeType="1"/>
                  </p:cNvSpPr>
                  <p:nvPr/>
                </p:nvSpPr>
                <p:spPr bwMode="auto">
                  <a:xfrm>
                    <a:off x="3580" y="3486"/>
                    <a:ext cx="0" cy="48"/>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208" name="Group 1022"/>
                <p:cNvGrpSpPr>
                  <a:grpSpLocks/>
                </p:cNvGrpSpPr>
                <p:nvPr/>
              </p:nvGrpSpPr>
              <p:grpSpPr bwMode="auto">
                <a:xfrm>
                  <a:off x="2242" y="3181"/>
                  <a:ext cx="492" cy="76"/>
                  <a:chOff x="2296" y="3104"/>
                  <a:chExt cx="480" cy="104"/>
                </a:xfrm>
              </p:grpSpPr>
              <p:grpSp>
                <p:nvGrpSpPr>
                  <p:cNvPr id="212" name="Group 1023"/>
                  <p:cNvGrpSpPr>
                    <a:grpSpLocks/>
                  </p:cNvGrpSpPr>
                  <p:nvPr/>
                </p:nvGrpSpPr>
                <p:grpSpPr bwMode="auto">
                  <a:xfrm>
                    <a:off x="2310" y="3120"/>
                    <a:ext cx="448" cy="72"/>
                    <a:chOff x="2310" y="3120"/>
                    <a:chExt cx="432" cy="48"/>
                  </a:xfrm>
                </p:grpSpPr>
                <p:sp>
                  <p:nvSpPr>
                    <p:cNvPr id="80" name="Rectangle 1024"/>
                    <p:cNvSpPr>
                      <a:spLocks noChangeArrowheads="1"/>
                    </p:cNvSpPr>
                    <p:nvPr/>
                  </p:nvSpPr>
                  <p:spPr bwMode="auto">
                    <a:xfrm>
                      <a:off x="2310" y="3120"/>
                      <a:ext cx="432"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81" name="Rectangle 1025"/>
                    <p:cNvSpPr>
                      <a:spLocks noChangeArrowheads="1"/>
                    </p:cNvSpPr>
                    <p:nvPr/>
                  </p:nvSpPr>
                  <p:spPr bwMode="auto">
                    <a:xfrm>
                      <a:off x="2508" y="3126"/>
                      <a:ext cx="48" cy="42"/>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82" name="Rectangle 1026"/>
                    <p:cNvSpPr>
                      <a:spLocks noChangeArrowheads="1"/>
                    </p:cNvSpPr>
                    <p:nvPr/>
                  </p:nvSpPr>
                  <p:spPr bwMode="auto">
                    <a:xfrm>
                      <a:off x="2460" y="3126"/>
                      <a:ext cx="3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79" name="Rectangle 1027"/>
                  <p:cNvSpPr>
                    <a:spLocks noChangeArrowheads="1"/>
                  </p:cNvSpPr>
                  <p:nvPr/>
                </p:nvSpPr>
                <p:spPr bwMode="auto">
                  <a:xfrm>
                    <a:off x="2296" y="3104"/>
                    <a:ext cx="480" cy="10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nvGrpSpPr>
                <p:cNvPr id="213" name="Group 1028"/>
                <p:cNvGrpSpPr>
                  <a:grpSpLocks/>
                </p:cNvGrpSpPr>
                <p:nvPr/>
              </p:nvGrpSpPr>
              <p:grpSpPr bwMode="auto">
                <a:xfrm>
                  <a:off x="577" y="3205"/>
                  <a:ext cx="599" cy="116"/>
                  <a:chOff x="1680" y="2536"/>
                  <a:chExt cx="584" cy="160"/>
                </a:xfrm>
              </p:grpSpPr>
              <p:sp>
                <p:nvSpPr>
                  <p:cNvPr id="69" name="Rectangle 102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70" name="Line 103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71" name="Line 103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214" name="Group 1032"/>
                  <p:cNvGrpSpPr>
                    <a:grpSpLocks/>
                  </p:cNvGrpSpPr>
                  <p:nvPr/>
                </p:nvGrpSpPr>
                <p:grpSpPr bwMode="auto">
                  <a:xfrm>
                    <a:off x="1688" y="2648"/>
                    <a:ext cx="576" cy="32"/>
                    <a:chOff x="2496" y="2624"/>
                    <a:chExt cx="576" cy="32"/>
                  </a:xfrm>
                </p:grpSpPr>
                <p:sp>
                  <p:nvSpPr>
                    <p:cNvPr id="76" name="Line 103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77" name="Line 103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215" name="Group 1035"/>
                  <p:cNvGrpSpPr>
                    <a:grpSpLocks/>
                  </p:cNvGrpSpPr>
                  <p:nvPr/>
                </p:nvGrpSpPr>
                <p:grpSpPr bwMode="auto">
                  <a:xfrm>
                    <a:off x="1696" y="2592"/>
                    <a:ext cx="320" cy="64"/>
                    <a:chOff x="1336" y="1856"/>
                    <a:chExt cx="320" cy="64"/>
                  </a:xfrm>
                </p:grpSpPr>
                <p:sp>
                  <p:nvSpPr>
                    <p:cNvPr id="74" name="Rectangle 103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75" name="Rectangle 103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nvGrpSpPr>
                <p:cNvPr id="219" name="Group 1038"/>
                <p:cNvGrpSpPr>
                  <a:grpSpLocks/>
                </p:cNvGrpSpPr>
                <p:nvPr/>
              </p:nvGrpSpPr>
              <p:grpSpPr bwMode="auto">
                <a:xfrm>
                  <a:off x="1242" y="3205"/>
                  <a:ext cx="598" cy="116"/>
                  <a:chOff x="1680" y="2536"/>
                  <a:chExt cx="584" cy="160"/>
                </a:xfrm>
              </p:grpSpPr>
              <p:sp>
                <p:nvSpPr>
                  <p:cNvPr id="60" name="Rectangle 103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61" name="Line 104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62" name="Line 104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220" name="Group 1042"/>
                  <p:cNvGrpSpPr>
                    <a:grpSpLocks/>
                  </p:cNvGrpSpPr>
                  <p:nvPr/>
                </p:nvGrpSpPr>
                <p:grpSpPr bwMode="auto">
                  <a:xfrm>
                    <a:off x="1688" y="2648"/>
                    <a:ext cx="576" cy="32"/>
                    <a:chOff x="2496" y="2624"/>
                    <a:chExt cx="576" cy="32"/>
                  </a:xfrm>
                </p:grpSpPr>
                <p:sp>
                  <p:nvSpPr>
                    <p:cNvPr id="67" name="Line 104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68" name="Line 104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228" name="Group 1045"/>
                  <p:cNvGrpSpPr>
                    <a:grpSpLocks/>
                  </p:cNvGrpSpPr>
                  <p:nvPr/>
                </p:nvGrpSpPr>
                <p:grpSpPr bwMode="auto">
                  <a:xfrm>
                    <a:off x="1696" y="2592"/>
                    <a:ext cx="320" cy="64"/>
                    <a:chOff x="1336" y="1856"/>
                    <a:chExt cx="320" cy="64"/>
                  </a:xfrm>
                </p:grpSpPr>
                <p:sp>
                  <p:nvSpPr>
                    <p:cNvPr id="65" name="Rectangle 104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66" name="Rectangle 104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grpSp>
      </p:grpSp>
      <p:sp>
        <p:nvSpPr>
          <p:cNvPr id="244" name="AutoShape 260"/>
          <p:cNvSpPr>
            <a:spLocks noChangeArrowheads="1"/>
          </p:cNvSpPr>
          <p:nvPr/>
        </p:nvSpPr>
        <p:spPr bwMode="auto">
          <a:xfrm>
            <a:off x="4140200" y="5084763"/>
            <a:ext cx="2025650" cy="1406525"/>
          </a:xfrm>
          <a:prstGeom prst="roundRect">
            <a:avLst>
              <a:gd name="adj" fmla="val 16667"/>
            </a:avLst>
          </a:prstGeom>
          <a:noFill/>
          <a:ln w="9525" algn="ctr">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nchor="ctr"/>
          <a:lstStyle/>
          <a:p>
            <a:endParaRPr lang="it-IT"/>
          </a:p>
        </p:txBody>
      </p:sp>
      <p:sp>
        <p:nvSpPr>
          <p:cNvPr id="245" name="Text Box 261"/>
          <p:cNvSpPr txBox="1">
            <a:spLocks noChangeArrowheads="1"/>
          </p:cNvSpPr>
          <p:nvPr/>
        </p:nvSpPr>
        <p:spPr bwMode="auto">
          <a:xfrm>
            <a:off x="4097338" y="5734050"/>
            <a:ext cx="1266825" cy="212725"/>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r>
              <a:rPr lang="it-IT" sz="1200">
                <a:solidFill>
                  <a:srgbClr val="000000"/>
                </a:solidFill>
                <a:latin typeface="Calibri" pitchFamily="34" charset="0"/>
              </a:rPr>
              <a:t>LAN Sezione</a:t>
            </a:r>
            <a:endParaRPr lang="it-IT" sz="1200">
              <a:latin typeface="Calibri" pitchFamily="34" charset="0"/>
            </a:endParaRPr>
          </a:p>
        </p:txBody>
      </p:sp>
      <p:grpSp>
        <p:nvGrpSpPr>
          <p:cNvPr id="229" name="Group 262"/>
          <p:cNvGrpSpPr>
            <a:grpSpLocks/>
          </p:cNvGrpSpPr>
          <p:nvPr/>
        </p:nvGrpSpPr>
        <p:grpSpPr bwMode="auto">
          <a:xfrm>
            <a:off x="5003800" y="5588000"/>
            <a:ext cx="647700" cy="433388"/>
            <a:chOff x="3515" y="3702"/>
            <a:chExt cx="408" cy="273"/>
          </a:xfrm>
        </p:grpSpPr>
        <p:sp>
          <p:nvSpPr>
            <p:cNvPr id="247" name="Line 263"/>
            <p:cNvSpPr>
              <a:spLocks noChangeShapeType="1"/>
            </p:cNvSpPr>
            <p:nvPr/>
          </p:nvSpPr>
          <p:spPr bwMode="auto">
            <a:xfrm flipH="1" flipV="1">
              <a:off x="3515" y="3839"/>
              <a:ext cx="408" cy="0"/>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248" name="Line 264"/>
            <p:cNvSpPr>
              <a:spLocks noChangeShapeType="1"/>
            </p:cNvSpPr>
            <p:nvPr/>
          </p:nvSpPr>
          <p:spPr bwMode="auto">
            <a:xfrm flipH="1" flipV="1">
              <a:off x="3735" y="3702"/>
              <a:ext cx="0" cy="137"/>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249" name="Line 265"/>
            <p:cNvSpPr>
              <a:spLocks noChangeShapeType="1"/>
            </p:cNvSpPr>
            <p:nvPr/>
          </p:nvSpPr>
          <p:spPr bwMode="auto">
            <a:xfrm flipH="1" flipV="1">
              <a:off x="3606" y="3838"/>
              <a:ext cx="0" cy="137"/>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250" name="Line 266"/>
            <p:cNvSpPr>
              <a:spLocks noChangeShapeType="1"/>
            </p:cNvSpPr>
            <p:nvPr/>
          </p:nvSpPr>
          <p:spPr bwMode="auto">
            <a:xfrm flipH="1" flipV="1">
              <a:off x="3864" y="3838"/>
              <a:ext cx="0" cy="137"/>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grpSp>
      <p:grpSp>
        <p:nvGrpSpPr>
          <p:cNvPr id="234" name="Group 257"/>
          <p:cNvGrpSpPr>
            <a:grpSpLocks/>
          </p:cNvGrpSpPr>
          <p:nvPr/>
        </p:nvGrpSpPr>
        <p:grpSpPr bwMode="auto">
          <a:xfrm>
            <a:off x="5132388" y="5300663"/>
            <a:ext cx="447675" cy="396875"/>
            <a:chOff x="4623" y="1502"/>
            <a:chExt cx="282" cy="250"/>
          </a:xfrm>
        </p:grpSpPr>
        <p:pic>
          <p:nvPicPr>
            <p:cNvPr id="252" name="Picture 258"/>
            <p:cNvPicPr>
              <a:picLocks noChangeArrowheads="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623" y="1502"/>
              <a:ext cx="282" cy="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pic>
        <p:sp>
          <p:nvSpPr>
            <p:cNvPr id="253" name="Text Box 259"/>
            <p:cNvSpPr txBox="1">
              <a:spLocks noChangeArrowheads="1"/>
            </p:cNvSpPr>
            <p:nvPr/>
          </p:nvSpPr>
          <p:spPr bwMode="auto">
            <a:xfrm>
              <a:off x="4636" y="1628"/>
              <a:ext cx="245" cy="10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endParaRPr lang="it-IT" sz="800"/>
            </a:p>
          </p:txBody>
        </p:sp>
      </p:grpSp>
      <p:sp>
        <p:nvSpPr>
          <p:cNvPr id="254" name="AutoShape 631"/>
          <p:cNvSpPr>
            <a:spLocks noChangeArrowheads="1"/>
          </p:cNvSpPr>
          <p:nvPr/>
        </p:nvSpPr>
        <p:spPr bwMode="auto">
          <a:xfrm>
            <a:off x="2555875" y="5916613"/>
            <a:ext cx="338138" cy="320675"/>
          </a:xfrm>
          <a:prstGeom prst="can">
            <a:avLst>
              <a:gd name="adj" fmla="val 25000"/>
            </a:avLst>
          </a:prstGeom>
          <a:solidFill>
            <a:schemeClr val="accent1"/>
          </a:solidFill>
          <a:ln w="9525">
            <a:solidFill>
              <a:schemeClr val="tx1"/>
            </a:solidFill>
            <a:round/>
            <a:headEnd/>
            <a:tailEnd/>
          </a:ln>
        </p:spPr>
        <p:txBody>
          <a:bodyPr wrap="none" anchor="ctr"/>
          <a:lstStyle/>
          <a:p>
            <a:endParaRPr lang="en-US">
              <a:ea typeface="ＭＳ Ｐゴシック" pitchFamily="34" charset="-128"/>
            </a:endParaRPr>
          </a:p>
        </p:txBody>
      </p:sp>
      <p:grpSp>
        <p:nvGrpSpPr>
          <p:cNvPr id="246" name="Group 189"/>
          <p:cNvGrpSpPr>
            <a:grpSpLocks/>
          </p:cNvGrpSpPr>
          <p:nvPr/>
        </p:nvGrpSpPr>
        <p:grpSpPr bwMode="auto">
          <a:xfrm flipV="1">
            <a:off x="5265738" y="6096000"/>
            <a:ext cx="601662" cy="69850"/>
            <a:chOff x="528" y="3158"/>
            <a:chExt cx="2362" cy="210"/>
          </a:xfrm>
        </p:grpSpPr>
        <p:sp>
          <p:nvSpPr>
            <p:cNvPr id="256" name="Rectangle 190"/>
            <p:cNvSpPr>
              <a:spLocks noChangeArrowheads="1"/>
            </p:cNvSpPr>
            <p:nvPr/>
          </p:nvSpPr>
          <p:spPr bwMode="auto">
            <a:xfrm>
              <a:off x="528" y="3158"/>
              <a:ext cx="2362" cy="210"/>
            </a:xfrm>
            <a:prstGeom prst="rect">
              <a:avLst/>
            </a:prstGeom>
            <a:solidFill>
              <a:schemeClr val="bg2"/>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2"/>
              </a:extrusionClr>
            </a:sp3d>
          </p:spPr>
          <p:txBody>
            <a:bodyPr rot="10800000" wrap="none" anchor="ctr">
              <a:flatTx/>
            </a:bodyPr>
            <a:lstStyle/>
            <a:p>
              <a:endParaRPr lang="en-US">
                <a:ea typeface="ＭＳ Ｐゴシック" pitchFamily="34" charset="-128"/>
              </a:endParaRPr>
            </a:p>
          </p:txBody>
        </p:sp>
        <p:grpSp>
          <p:nvGrpSpPr>
            <p:cNvPr id="251" name="Group 191"/>
            <p:cNvGrpSpPr>
              <a:grpSpLocks/>
            </p:cNvGrpSpPr>
            <p:nvPr/>
          </p:nvGrpSpPr>
          <p:grpSpPr bwMode="auto">
            <a:xfrm>
              <a:off x="528" y="3158"/>
              <a:ext cx="2362" cy="210"/>
              <a:chOff x="528" y="3158"/>
              <a:chExt cx="2362" cy="210"/>
            </a:xfrm>
          </p:grpSpPr>
          <p:sp>
            <p:nvSpPr>
              <p:cNvPr id="258" name="Rectangle 192"/>
              <p:cNvSpPr>
                <a:spLocks noChangeArrowheads="1"/>
              </p:cNvSpPr>
              <p:nvPr/>
            </p:nvSpPr>
            <p:spPr bwMode="auto">
              <a:xfrm>
                <a:off x="528" y="3158"/>
                <a:ext cx="2362" cy="210"/>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grpSp>
            <p:nvGrpSpPr>
              <p:cNvPr id="255" name="Group 193"/>
              <p:cNvGrpSpPr>
                <a:grpSpLocks/>
              </p:cNvGrpSpPr>
              <p:nvPr/>
            </p:nvGrpSpPr>
            <p:grpSpPr bwMode="auto">
              <a:xfrm>
                <a:off x="2338" y="3297"/>
                <a:ext cx="282" cy="46"/>
                <a:chOff x="2304" y="3888"/>
                <a:chExt cx="384" cy="88"/>
              </a:xfrm>
            </p:grpSpPr>
            <p:sp>
              <p:nvSpPr>
                <p:cNvPr id="292" name="Rectangle 194"/>
                <p:cNvSpPr>
                  <a:spLocks noChangeArrowheads="1"/>
                </p:cNvSpPr>
                <p:nvPr/>
              </p:nvSpPr>
              <p:spPr bwMode="auto">
                <a:xfrm>
                  <a:off x="2304" y="3888"/>
                  <a:ext cx="384" cy="48"/>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sp>
              <p:nvSpPr>
                <p:cNvPr id="293" name="Rectangle 195"/>
                <p:cNvSpPr>
                  <a:spLocks noChangeArrowheads="1"/>
                </p:cNvSpPr>
                <p:nvPr/>
              </p:nvSpPr>
              <p:spPr bwMode="auto">
                <a:xfrm>
                  <a:off x="2448" y="3911"/>
                  <a:ext cx="96" cy="48"/>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sp>
              <p:nvSpPr>
                <p:cNvPr id="294" name="Rectangle 196"/>
                <p:cNvSpPr>
                  <a:spLocks noChangeArrowheads="1"/>
                </p:cNvSpPr>
                <p:nvPr/>
              </p:nvSpPr>
              <p:spPr bwMode="auto">
                <a:xfrm>
                  <a:off x="2603" y="3949"/>
                  <a:ext cx="48" cy="27"/>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grpSp>
          <p:sp>
            <p:nvSpPr>
              <p:cNvPr id="260" name="Oval 197"/>
              <p:cNvSpPr>
                <a:spLocks noChangeArrowheads="1"/>
              </p:cNvSpPr>
              <p:nvPr/>
            </p:nvSpPr>
            <p:spPr bwMode="auto">
              <a:xfrm>
                <a:off x="2814" y="3209"/>
                <a:ext cx="28" cy="23"/>
              </a:xfrm>
              <a:prstGeom prst="ellipse">
                <a:avLst/>
              </a:prstGeom>
              <a:solidFill>
                <a:schemeClr val="bg2"/>
              </a:solidFill>
              <a:ln w="9525">
                <a:solidFill>
                  <a:schemeClr val="tx1"/>
                </a:solidFill>
                <a:round/>
                <a:headEnd/>
                <a:tailEnd/>
              </a:ln>
            </p:spPr>
            <p:txBody>
              <a:bodyPr rot="10800000" wrap="none" anchor="ctr"/>
              <a:lstStyle/>
              <a:p>
                <a:endParaRPr lang="en-US">
                  <a:ea typeface="ＭＳ Ｐゴシック" pitchFamily="34" charset="-128"/>
                </a:endParaRPr>
              </a:p>
            </p:txBody>
          </p:sp>
          <p:sp>
            <p:nvSpPr>
              <p:cNvPr id="261" name="Oval 198"/>
              <p:cNvSpPr>
                <a:spLocks noChangeArrowheads="1"/>
              </p:cNvSpPr>
              <p:nvPr/>
            </p:nvSpPr>
            <p:spPr bwMode="auto">
              <a:xfrm>
                <a:off x="2765" y="3209"/>
                <a:ext cx="28" cy="23"/>
              </a:xfrm>
              <a:prstGeom prst="ellipse">
                <a:avLst/>
              </a:prstGeom>
              <a:solidFill>
                <a:schemeClr val="bg2"/>
              </a:solidFill>
              <a:ln w="9525">
                <a:solidFill>
                  <a:schemeClr val="tx1"/>
                </a:solidFill>
                <a:round/>
                <a:headEnd/>
                <a:tailEnd/>
              </a:ln>
            </p:spPr>
            <p:txBody>
              <a:bodyPr rot="10800000" wrap="none" anchor="ctr"/>
              <a:lstStyle/>
              <a:p>
                <a:endParaRPr lang="en-US">
                  <a:ea typeface="ＭＳ Ｐゴシック" pitchFamily="34" charset="-128"/>
                </a:endParaRPr>
              </a:p>
            </p:txBody>
          </p:sp>
          <p:sp>
            <p:nvSpPr>
              <p:cNvPr id="262" name="Oval 199"/>
              <p:cNvSpPr>
                <a:spLocks noChangeArrowheads="1"/>
              </p:cNvSpPr>
              <p:nvPr/>
            </p:nvSpPr>
            <p:spPr bwMode="auto">
              <a:xfrm>
                <a:off x="2765" y="3235"/>
                <a:ext cx="28" cy="24"/>
              </a:xfrm>
              <a:prstGeom prst="ellipse">
                <a:avLst/>
              </a:prstGeom>
              <a:solidFill>
                <a:schemeClr val="bg2"/>
              </a:solidFill>
              <a:ln w="9525">
                <a:solidFill>
                  <a:schemeClr val="tx1"/>
                </a:solidFill>
                <a:round/>
                <a:headEnd/>
                <a:tailEnd/>
              </a:ln>
            </p:spPr>
            <p:txBody>
              <a:bodyPr rot="10800000" wrap="none" anchor="ctr"/>
              <a:lstStyle/>
              <a:p>
                <a:endParaRPr lang="en-US">
                  <a:ea typeface="ＭＳ Ｐゴシック" pitchFamily="34" charset="-128"/>
                </a:endParaRPr>
              </a:p>
            </p:txBody>
          </p:sp>
          <p:grpSp>
            <p:nvGrpSpPr>
              <p:cNvPr id="257" name="Group 200"/>
              <p:cNvGrpSpPr>
                <a:grpSpLocks/>
              </p:cNvGrpSpPr>
              <p:nvPr/>
            </p:nvGrpSpPr>
            <p:grpSpPr bwMode="auto">
              <a:xfrm>
                <a:off x="2816" y="3302"/>
                <a:ext cx="39" cy="41"/>
                <a:chOff x="3552" y="3486"/>
                <a:chExt cx="56" cy="74"/>
              </a:xfrm>
            </p:grpSpPr>
            <p:sp>
              <p:nvSpPr>
                <p:cNvPr id="290" name="Oval 201"/>
                <p:cNvSpPr>
                  <a:spLocks noChangeArrowheads="1"/>
                </p:cNvSpPr>
                <p:nvPr/>
              </p:nvSpPr>
              <p:spPr bwMode="auto">
                <a:xfrm>
                  <a:off x="3552" y="3504"/>
                  <a:ext cx="56" cy="56"/>
                </a:xfrm>
                <a:prstGeom prst="ellipse">
                  <a:avLst/>
                </a:prstGeom>
                <a:solidFill>
                  <a:schemeClr val="bg2"/>
                </a:solidFill>
                <a:ln w="9525">
                  <a:solidFill>
                    <a:schemeClr val="tx1"/>
                  </a:solidFill>
                  <a:round/>
                  <a:headEnd/>
                  <a:tailEnd/>
                </a:ln>
              </p:spPr>
              <p:txBody>
                <a:bodyPr rot="10800000" wrap="none" anchor="ctr"/>
                <a:lstStyle/>
                <a:p>
                  <a:endParaRPr lang="en-US">
                    <a:ea typeface="ＭＳ Ｐゴシック" pitchFamily="34" charset="-128"/>
                  </a:endParaRPr>
                </a:p>
              </p:txBody>
            </p:sp>
            <p:sp>
              <p:nvSpPr>
                <p:cNvPr id="291" name="Line 202"/>
                <p:cNvSpPr>
                  <a:spLocks noChangeShapeType="1"/>
                </p:cNvSpPr>
                <p:nvPr/>
              </p:nvSpPr>
              <p:spPr bwMode="auto">
                <a:xfrm>
                  <a:off x="3580" y="3486"/>
                  <a:ext cx="0" cy="48"/>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259" name="Group 203"/>
              <p:cNvGrpSpPr>
                <a:grpSpLocks/>
              </p:cNvGrpSpPr>
              <p:nvPr/>
            </p:nvGrpSpPr>
            <p:grpSpPr bwMode="auto">
              <a:xfrm>
                <a:off x="2242" y="3181"/>
                <a:ext cx="492" cy="76"/>
                <a:chOff x="2296" y="3104"/>
                <a:chExt cx="480" cy="104"/>
              </a:xfrm>
            </p:grpSpPr>
            <p:grpSp>
              <p:nvGrpSpPr>
                <p:cNvPr id="263" name="Group 204"/>
                <p:cNvGrpSpPr>
                  <a:grpSpLocks/>
                </p:cNvGrpSpPr>
                <p:nvPr/>
              </p:nvGrpSpPr>
              <p:grpSpPr bwMode="auto">
                <a:xfrm>
                  <a:off x="2310" y="3120"/>
                  <a:ext cx="448" cy="72"/>
                  <a:chOff x="2310" y="3120"/>
                  <a:chExt cx="432" cy="48"/>
                </a:xfrm>
              </p:grpSpPr>
              <p:sp>
                <p:nvSpPr>
                  <p:cNvPr id="287" name="Rectangle 205"/>
                  <p:cNvSpPr>
                    <a:spLocks noChangeArrowheads="1"/>
                  </p:cNvSpPr>
                  <p:nvPr/>
                </p:nvSpPr>
                <p:spPr bwMode="auto">
                  <a:xfrm>
                    <a:off x="2310" y="3120"/>
                    <a:ext cx="432" cy="48"/>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sp>
                <p:nvSpPr>
                  <p:cNvPr id="288" name="Rectangle 206"/>
                  <p:cNvSpPr>
                    <a:spLocks noChangeArrowheads="1"/>
                  </p:cNvSpPr>
                  <p:nvPr/>
                </p:nvSpPr>
                <p:spPr bwMode="auto">
                  <a:xfrm>
                    <a:off x="2508" y="3126"/>
                    <a:ext cx="48" cy="42"/>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sp>
                <p:nvSpPr>
                  <p:cNvPr id="289" name="Rectangle 207"/>
                  <p:cNvSpPr>
                    <a:spLocks noChangeArrowheads="1"/>
                  </p:cNvSpPr>
                  <p:nvPr/>
                </p:nvSpPr>
                <p:spPr bwMode="auto">
                  <a:xfrm>
                    <a:off x="2460" y="3126"/>
                    <a:ext cx="38" cy="27"/>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grpSp>
            <p:sp>
              <p:nvSpPr>
                <p:cNvPr id="286" name="Rectangle 208"/>
                <p:cNvSpPr>
                  <a:spLocks noChangeArrowheads="1"/>
                </p:cNvSpPr>
                <p:nvPr/>
              </p:nvSpPr>
              <p:spPr bwMode="auto">
                <a:xfrm>
                  <a:off x="2296" y="3104"/>
                  <a:ext cx="480" cy="104"/>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grpSp>
          <p:grpSp>
            <p:nvGrpSpPr>
              <p:cNvPr id="264" name="Group 209"/>
              <p:cNvGrpSpPr>
                <a:grpSpLocks/>
              </p:cNvGrpSpPr>
              <p:nvPr/>
            </p:nvGrpSpPr>
            <p:grpSpPr bwMode="auto">
              <a:xfrm>
                <a:off x="577" y="3205"/>
                <a:ext cx="599" cy="116"/>
                <a:chOff x="1680" y="2536"/>
                <a:chExt cx="584" cy="160"/>
              </a:xfrm>
            </p:grpSpPr>
            <p:sp>
              <p:nvSpPr>
                <p:cNvPr id="276" name="Rectangle 210"/>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sp>
              <p:nvSpPr>
                <p:cNvPr id="277" name="Line 211"/>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78" name="Line 212"/>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265" name="Group 213"/>
                <p:cNvGrpSpPr>
                  <a:grpSpLocks/>
                </p:cNvGrpSpPr>
                <p:nvPr/>
              </p:nvGrpSpPr>
              <p:grpSpPr bwMode="auto">
                <a:xfrm>
                  <a:off x="1688" y="2648"/>
                  <a:ext cx="576" cy="32"/>
                  <a:chOff x="2496" y="2624"/>
                  <a:chExt cx="576" cy="32"/>
                </a:xfrm>
              </p:grpSpPr>
              <p:sp>
                <p:nvSpPr>
                  <p:cNvPr id="283" name="Line 214"/>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84" name="Line 215"/>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266" name="Group 216"/>
                <p:cNvGrpSpPr>
                  <a:grpSpLocks/>
                </p:cNvGrpSpPr>
                <p:nvPr/>
              </p:nvGrpSpPr>
              <p:grpSpPr bwMode="auto">
                <a:xfrm>
                  <a:off x="1696" y="2592"/>
                  <a:ext cx="320" cy="64"/>
                  <a:chOff x="1336" y="1856"/>
                  <a:chExt cx="320" cy="64"/>
                </a:xfrm>
              </p:grpSpPr>
              <p:sp>
                <p:nvSpPr>
                  <p:cNvPr id="281" name="Rectangle 217"/>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rot="10800000" wrap="none" anchor="ctr"/>
                  <a:lstStyle/>
                  <a:p>
                    <a:endParaRPr lang="en-US">
                      <a:ea typeface="ＭＳ Ｐゴシック" pitchFamily="34" charset="-128"/>
                    </a:endParaRPr>
                  </a:p>
                </p:txBody>
              </p:sp>
              <p:sp>
                <p:nvSpPr>
                  <p:cNvPr id="282" name="Rectangle 218"/>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grpSp>
          </p:grpSp>
          <p:grpSp>
            <p:nvGrpSpPr>
              <p:cNvPr id="270" name="Group 219"/>
              <p:cNvGrpSpPr>
                <a:grpSpLocks/>
              </p:cNvGrpSpPr>
              <p:nvPr/>
            </p:nvGrpSpPr>
            <p:grpSpPr bwMode="auto">
              <a:xfrm>
                <a:off x="1242" y="3205"/>
                <a:ext cx="598" cy="116"/>
                <a:chOff x="1680" y="2536"/>
                <a:chExt cx="584" cy="160"/>
              </a:xfrm>
            </p:grpSpPr>
            <p:sp>
              <p:nvSpPr>
                <p:cNvPr id="267" name="Rectangle 220"/>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sp>
              <p:nvSpPr>
                <p:cNvPr id="268" name="Line 221"/>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69" name="Line 222"/>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271" name="Group 223"/>
                <p:cNvGrpSpPr>
                  <a:grpSpLocks/>
                </p:cNvGrpSpPr>
                <p:nvPr/>
              </p:nvGrpSpPr>
              <p:grpSpPr bwMode="auto">
                <a:xfrm>
                  <a:off x="1688" y="2648"/>
                  <a:ext cx="576" cy="32"/>
                  <a:chOff x="2496" y="2624"/>
                  <a:chExt cx="576" cy="32"/>
                </a:xfrm>
              </p:grpSpPr>
              <p:sp>
                <p:nvSpPr>
                  <p:cNvPr id="274" name="Line 224"/>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75" name="Line 225"/>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279" name="Group 226"/>
                <p:cNvGrpSpPr>
                  <a:grpSpLocks/>
                </p:cNvGrpSpPr>
                <p:nvPr/>
              </p:nvGrpSpPr>
              <p:grpSpPr bwMode="auto">
                <a:xfrm>
                  <a:off x="1696" y="2592"/>
                  <a:ext cx="320" cy="64"/>
                  <a:chOff x="1336" y="1856"/>
                  <a:chExt cx="320" cy="64"/>
                </a:xfrm>
              </p:grpSpPr>
              <p:sp>
                <p:nvSpPr>
                  <p:cNvPr id="272" name="Rectangle 227"/>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rot="10800000" wrap="none" anchor="ctr"/>
                  <a:lstStyle/>
                  <a:p>
                    <a:endParaRPr lang="en-US">
                      <a:ea typeface="ＭＳ Ｐゴシック" pitchFamily="34" charset="-128"/>
                    </a:endParaRPr>
                  </a:p>
                </p:txBody>
              </p:sp>
              <p:sp>
                <p:nvSpPr>
                  <p:cNvPr id="273" name="Rectangle 228"/>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grpSp>
          </p:grpSp>
        </p:grpSp>
      </p:grpSp>
      <p:sp>
        <p:nvSpPr>
          <p:cNvPr id="295" name="Freeform 470"/>
          <p:cNvSpPr>
            <a:spLocks/>
          </p:cNvSpPr>
          <p:nvPr/>
        </p:nvSpPr>
        <p:spPr bwMode="auto">
          <a:xfrm>
            <a:off x="5400675" y="4583113"/>
            <a:ext cx="344488" cy="739775"/>
          </a:xfrm>
          <a:custGeom>
            <a:avLst/>
            <a:gdLst>
              <a:gd name="T0" fmla="*/ 42 w 217"/>
              <a:gd name="T1" fmla="*/ 466 h 466"/>
              <a:gd name="T2" fmla="*/ 210 w 217"/>
              <a:gd name="T3" fmla="*/ 217 h 466"/>
              <a:gd name="T4" fmla="*/ 0 w 217"/>
              <a:gd name="T5" fmla="*/ 0 h 466"/>
            </a:gdLst>
            <a:ahLst/>
            <a:cxnLst>
              <a:cxn ang="0">
                <a:pos x="T0" y="T1"/>
              </a:cxn>
              <a:cxn ang="0">
                <a:pos x="T2" y="T3"/>
              </a:cxn>
              <a:cxn ang="0">
                <a:pos x="T4" y="T5"/>
              </a:cxn>
            </a:cxnLst>
            <a:rect l="0" t="0" r="r" b="b"/>
            <a:pathLst>
              <a:path w="217" h="466">
                <a:moveTo>
                  <a:pt x="42" y="466"/>
                </a:moveTo>
                <a:cubicBezTo>
                  <a:pt x="70" y="425"/>
                  <a:pt x="217" y="295"/>
                  <a:pt x="210" y="217"/>
                </a:cubicBezTo>
                <a:cubicBezTo>
                  <a:pt x="203" y="139"/>
                  <a:pt x="44" y="45"/>
                  <a:pt x="0" y="0"/>
                </a:cubicBezTo>
              </a:path>
            </a:pathLst>
          </a:custGeom>
          <a:noFill/>
          <a:ln w="44450" cap="flat" cmpd="sng">
            <a:solidFill>
              <a:schemeClr val="accent2"/>
            </a:solidFill>
            <a:prstDash val="sysDot"/>
            <a:round/>
            <a:headEnd type="triangle" w="sm" len="sm"/>
            <a:tailEnd type="triangle" w="sm" len="sm"/>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296" name="Text Box 471"/>
          <p:cNvSpPr txBox="1">
            <a:spLocks noChangeArrowheads="1"/>
          </p:cNvSpPr>
          <p:nvPr/>
        </p:nvSpPr>
        <p:spPr bwMode="auto">
          <a:xfrm>
            <a:off x="5867400" y="4652963"/>
            <a:ext cx="1512888" cy="36036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r>
              <a:rPr lang="it-IT" sz="1000">
                <a:solidFill>
                  <a:srgbClr val="000000"/>
                </a:solidFill>
                <a:latin typeface="Calibri" pitchFamily="34" charset="0"/>
              </a:rPr>
              <a:t>Routing statico o dinamico</a:t>
            </a:r>
            <a:endParaRPr lang="it-IT" sz="1000">
              <a:latin typeface="Calibri" pitchFamily="34" charset="0"/>
            </a:endParaRPr>
          </a:p>
        </p:txBody>
      </p:sp>
      <p:sp>
        <p:nvSpPr>
          <p:cNvPr id="297" name="Text Box 472"/>
          <p:cNvSpPr txBox="1">
            <a:spLocks noChangeArrowheads="1"/>
          </p:cNvSpPr>
          <p:nvPr/>
        </p:nvSpPr>
        <p:spPr bwMode="auto">
          <a:xfrm>
            <a:off x="1762968" y="4581525"/>
            <a:ext cx="1512888" cy="36036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r>
              <a:rPr lang="it-IT" sz="1000" dirty="0">
                <a:solidFill>
                  <a:srgbClr val="000000"/>
                </a:solidFill>
                <a:latin typeface="Calibri" pitchFamily="34" charset="0"/>
              </a:rPr>
              <a:t>Routing </a:t>
            </a:r>
            <a:r>
              <a:rPr lang="it-IT" sz="1000" dirty="0" smtClean="0">
                <a:solidFill>
                  <a:srgbClr val="000000"/>
                </a:solidFill>
                <a:latin typeface="Calibri" pitchFamily="34" charset="0"/>
              </a:rPr>
              <a:t>BGP</a:t>
            </a:r>
            <a:endParaRPr lang="it-IT" sz="1000" dirty="0">
              <a:latin typeface="Calibri" pitchFamily="34" charset="0"/>
            </a:endParaRPr>
          </a:p>
        </p:txBody>
      </p:sp>
      <p:sp>
        <p:nvSpPr>
          <p:cNvPr id="298" name="Line 475"/>
          <p:cNvSpPr>
            <a:spLocks noChangeShapeType="1"/>
          </p:cNvSpPr>
          <p:nvPr/>
        </p:nvSpPr>
        <p:spPr bwMode="auto">
          <a:xfrm flipV="1">
            <a:off x="6732588" y="5589588"/>
            <a:ext cx="574675" cy="0"/>
          </a:xfrm>
          <a:prstGeom prst="line">
            <a:avLst/>
          </a:prstGeom>
          <a:noFill/>
          <a:ln w="38100">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299" name="Line 478"/>
          <p:cNvSpPr>
            <a:spLocks noChangeShapeType="1"/>
          </p:cNvSpPr>
          <p:nvPr/>
        </p:nvSpPr>
        <p:spPr bwMode="auto">
          <a:xfrm flipV="1">
            <a:off x="6732588" y="6164263"/>
            <a:ext cx="574675" cy="0"/>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302" name="Text Box 476"/>
          <p:cNvSpPr txBox="1">
            <a:spLocks noChangeArrowheads="1"/>
          </p:cNvSpPr>
          <p:nvPr/>
        </p:nvSpPr>
        <p:spPr bwMode="auto">
          <a:xfrm>
            <a:off x="7451725" y="5373688"/>
            <a:ext cx="1512888" cy="36036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r>
              <a:rPr lang="it-IT" sz="1000" dirty="0">
                <a:solidFill>
                  <a:srgbClr val="000000"/>
                </a:solidFill>
                <a:latin typeface="Calibri" pitchFamily="34" charset="0"/>
              </a:rPr>
              <a:t>Accesso Tier2:</a:t>
            </a:r>
            <a:br>
              <a:rPr lang="it-IT" sz="1000" dirty="0">
                <a:solidFill>
                  <a:srgbClr val="000000"/>
                </a:solidFill>
                <a:latin typeface="Calibri" pitchFamily="34" charset="0"/>
              </a:rPr>
            </a:br>
            <a:r>
              <a:rPr lang="it-IT" sz="1000" dirty="0" smtClean="0">
                <a:solidFill>
                  <a:srgbClr val="000000"/>
                </a:solidFill>
                <a:latin typeface="Calibri" pitchFamily="34" charset="0"/>
              </a:rPr>
              <a:t>10GE </a:t>
            </a:r>
            <a:r>
              <a:rPr lang="it-IT" sz="1000" dirty="0">
                <a:solidFill>
                  <a:srgbClr val="000000"/>
                </a:solidFill>
                <a:latin typeface="Calibri" pitchFamily="34" charset="0"/>
              </a:rPr>
              <a:t>in GARR-X</a:t>
            </a:r>
            <a:endParaRPr lang="it-IT" sz="1000" dirty="0">
              <a:latin typeface="Calibri" pitchFamily="34" charset="0"/>
            </a:endParaRPr>
          </a:p>
        </p:txBody>
      </p:sp>
      <p:sp>
        <p:nvSpPr>
          <p:cNvPr id="303" name="Text Box 479"/>
          <p:cNvSpPr txBox="1">
            <a:spLocks noChangeArrowheads="1"/>
          </p:cNvSpPr>
          <p:nvPr/>
        </p:nvSpPr>
        <p:spPr bwMode="auto">
          <a:xfrm>
            <a:off x="7451725" y="5948363"/>
            <a:ext cx="1512888" cy="36036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r>
              <a:rPr lang="it-IT" sz="1000" dirty="0">
                <a:solidFill>
                  <a:srgbClr val="000000"/>
                </a:solidFill>
                <a:latin typeface="Calibri" pitchFamily="34" charset="0"/>
              </a:rPr>
              <a:t>Accesso Sezione INFN:</a:t>
            </a:r>
            <a:br>
              <a:rPr lang="it-IT" sz="1000" dirty="0">
                <a:solidFill>
                  <a:srgbClr val="000000"/>
                </a:solidFill>
                <a:latin typeface="Calibri" pitchFamily="34" charset="0"/>
              </a:rPr>
            </a:br>
            <a:r>
              <a:rPr lang="it-IT" sz="1000" dirty="0" smtClean="0">
                <a:solidFill>
                  <a:srgbClr val="000000"/>
                </a:solidFill>
                <a:latin typeface="Calibri" pitchFamily="34" charset="0"/>
              </a:rPr>
              <a:t>1 </a:t>
            </a:r>
            <a:r>
              <a:rPr lang="it-IT" sz="1000" dirty="0">
                <a:solidFill>
                  <a:srgbClr val="000000"/>
                </a:solidFill>
                <a:latin typeface="Calibri" pitchFamily="34" charset="0"/>
              </a:rPr>
              <a:t>x GE in GARR-X</a:t>
            </a:r>
            <a:endParaRPr lang="it-IT" sz="1000" dirty="0">
              <a:latin typeface="Calibri" pitchFamily="34" charset="0"/>
            </a:endParaRPr>
          </a:p>
        </p:txBody>
      </p:sp>
      <p:sp>
        <p:nvSpPr>
          <p:cNvPr id="305" name="Text Box 480"/>
          <p:cNvSpPr txBox="1">
            <a:spLocks noChangeArrowheads="1"/>
          </p:cNvSpPr>
          <p:nvPr/>
        </p:nvSpPr>
        <p:spPr bwMode="auto">
          <a:xfrm>
            <a:off x="3139021" y="5402263"/>
            <a:ext cx="1676401" cy="36036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r>
              <a:rPr lang="it-IT" sz="1600" dirty="0" smtClean="0">
                <a:solidFill>
                  <a:srgbClr val="000000"/>
                </a:solidFill>
                <a:latin typeface="Calibri" pitchFamily="34" charset="0"/>
              </a:rPr>
              <a:t>Backup link</a:t>
            </a:r>
            <a:endParaRPr lang="it-IT" sz="1600" dirty="0">
              <a:latin typeface="Calibri" pitchFamily="34" charset="0"/>
            </a:endParaRPr>
          </a:p>
        </p:txBody>
      </p:sp>
      <p:sp>
        <p:nvSpPr>
          <p:cNvPr id="306" name="Text Box 480"/>
          <p:cNvSpPr txBox="1">
            <a:spLocks noChangeArrowheads="1"/>
          </p:cNvSpPr>
          <p:nvPr/>
        </p:nvSpPr>
        <p:spPr bwMode="auto">
          <a:xfrm>
            <a:off x="141287" y="3944145"/>
            <a:ext cx="1676401" cy="36036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r>
              <a:rPr lang="it-IT" sz="1600" dirty="0" err="1" smtClean="0">
                <a:solidFill>
                  <a:srgbClr val="000000"/>
                </a:solidFill>
                <a:latin typeface="Calibri" pitchFamily="34" charset="0"/>
              </a:rPr>
              <a:t>Dedicated</a:t>
            </a:r>
            <a:r>
              <a:rPr lang="it-IT" sz="1600" dirty="0" smtClean="0">
                <a:solidFill>
                  <a:srgbClr val="000000"/>
                </a:solidFill>
                <a:latin typeface="Calibri" pitchFamily="34" charset="0"/>
              </a:rPr>
              <a:t> LHCONE </a:t>
            </a:r>
            <a:br>
              <a:rPr lang="it-IT" sz="1600" dirty="0" smtClean="0">
                <a:solidFill>
                  <a:srgbClr val="000000"/>
                </a:solidFill>
                <a:latin typeface="Calibri" pitchFamily="34" charset="0"/>
              </a:rPr>
            </a:br>
            <a:r>
              <a:rPr lang="it-IT" sz="1600" dirty="0" smtClean="0">
                <a:solidFill>
                  <a:srgbClr val="000000"/>
                </a:solidFill>
                <a:latin typeface="Calibri" pitchFamily="34" charset="0"/>
              </a:rPr>
              <a:t>link</a:t>
            </a:r>
            <a:endParaRPr lang="it-IT" sz="1600" dirty="0">
              <a:latin typeface="Calibri" pitchFamily="34" charset="0"/>
            </a:endParaRPr>
          </a:p>
        </p:txBody>
      </p:sp>
      <p:cxnSp>
        <p:nvCxnSpPr>
          <p:cNvPr id="307" name="Connettore 2 306"/>
          <p:cNvCxnSpPr/>
          <p:nvPr/>
        </p:nvCxnSpPr>
        <p:spPr>
          <a:xfrm>
            <a:off x="1555750" y="4259573"/>
            <a:ext cx="1498819" cy="32354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10" name="Text Box 480"/>
          <p:cNvSpPr txBox="1">
            <a:spLocks noChangeArrowheads="1"/>
          </p:cNvSpPr>
          <p:nvPr/>
        </p:nvSpPr>
        <p:spPr bwMode="auto">
          <a:xfrm>
            <a:off x="7164288" y="3500686"/>
            <a:ext cx="1676401" cy="36036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r>
              <a:rPr lang="it-IT" sz="1600" dirty="0" smtClean="0">
                <a:solidFill>
                  <a:srgbClr val="000000"/>
                </a:solidFill>
                <a:latin typeface="Calibri" pitchFamily="34" charset="0"/>
              </a:rPr>
              <a:t>T2 general </a:t>
            </a:r>
            <a:r>
              <a:rPr lang="it-IT" sz="1600" dirty="0" err="1" smtClean="0">
                <a:solidFill>
                  <a:srgbClr val="000000"/>
                </a:solidFill>
                <a:latin typeface="Calibri" pitchFamily="34" charset="0"/>
              </a:rPr>
              <a:t>purpose</a:t>
            </a:r>
            <a:r>
              <a:rPr lang="it-IT" sz="1600" dirty="0" smtClean="0">
                <a:solidFill>
                  <a:srgbClr val="000000"/>
                </a:solidFill>
                <a:latin typeface="Calibri" pitchFamily="34" charset="0"/>
              </a:rPr>
              <a:t> </a:t>
            </a:r>
            <a:br>
              <a:rPr lang="it-IT" sz="1600" dirty="0" smtClean="0">
                <a:solidFill>
                  <a:srgbClr val="000000"/>
                </a:solidFill>
                <a:latin typeface="Calibri" pitchFamily="34" charset="0"/>
              </a:rPr>
            </a:br>
            <a:r>
              <a:rPr lang="it-IT" sz="1600" dirty="0" smtClean="0">
                <a:solidFill>
                  <a:srgbClr val="000000"/>
                </a:solidFill>
                <a:latin typeface="Calibri" pitchFamily="34" charset="0"/>
              </a:rPr>
              <a:t>link</a:t>
            </a:r>
            <a:endParaRPr lang="it-IT" sz="1600" dirty="0">
              <a:latin typeface="Calibri" pitchFamily="34" charset="0"/>
            </a:endParaRPr>
          </a:p>
        </p:txBody>
      </p:sp>
      <p:cxnSp>
        <p:nvCxnSpPr>
          <p:cNvPr id="311" name="Connettore 2 310"/>
          <p:cNvCxnSpPr>
            <a:endCxn id="38" idx="1"/>
          </p:cNvCxnSpPr>
          <p:nvPr/>
        </p:nvCxnSpPr>
        <p:spPr>
          <a:xfrm flipH="1">
            <a:off x="5148263" y="4005064"/>
            <a:ext cx="2376065" cy="34309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15" name="Connettore 2 314"/>
          <p:cNvCxnSpPr/>
          <p:nvPr/>
        </p:nvCxnSpPr>
        <p:spPr>
          <a:xfrm flipH="1">
            <a:off x="4094368" y="4739481"/>
            <a:ext cx="3357357" cy="25658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16" name="Connettore 2 315"/>
          <p:cNvCxnSpPr/>
          <p:nvPr/>
        </p:nvCxnSpPr>
        <p:spPr>
          <a:xfrm flipH="1">
            <a:off x="3067051" y="4546600"/>
            <a:ext cx="4313237" cy="38576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20" name="Text Box 480"/>
          <p:cNvSpPr txBox="1">
            <a:spLocks noChangeArrowheads="1"/>
          </p:cNvSpPr>
          <p:nvPr/>
        </p:nvSpPr>
        <p:spPr bwMode="auto">
          <a:xfrm>
            <a:off x="7236296" y="4365104"/>
            <a:ext cx="1676401" cy="36036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r>
              <a:rPr lang="it-IT" sz="1600" dirty="0" smtClean="0">
                <a:solidFill>
                  <a:srgbClr val="000000"/>
                </a:solidFill>
                <a:latin typeface="Calibri" pitchFamily="34" charset="0"/>
              </a:rPr>
              <a:t>Can be a single </a:t>
            </a:r>
            <a:r>
              <a:rPr lang="it-IT" sz="1600" dirty="0" err="1" smtClean="0">
                <a:solidFill>
                  <a:srgbClr val="000000"/>
                </a:solidFill>
                <a:latin typeface="Calibri" pitchFamily="34" charset="0"/>
              </a:rPr>
              <a:t>physical</a:t>
            </a:r>
            <a:r>
              <a:rPr lang="it-IT" sz="1600" dirty="0" smtClean="0">
                <a:solidFill>
                  <a:srgbClr val="000000"/>
                </a:solidFill>
                <a:latin typeface="Calibri" pitchFamily="34" charset="0"/>
              </a:rPr>
              <a:t> link with VLAN trunk</a:t>
            </a:r>
            <a:endParaRPr lang="it-IT" sz="1600" dirty="0">
              <a:latin typeface="Calibri" pitchFamily="34" charset="0"/>
            </a:endParaRPr>
          </a:p>
        </p:txBody>
      </p:sp>
      <p:sp>
        <p:nvSpPr>
          <p:cNvPr id="309" name="Footer Placeholder 308"/>
          <p:cNvSpPr>
            <a:spLocks noGrp="1"/>
          </p:cNvSpPr>
          <p:nvPr>
            <p:ph type="ftr" sz="quarter" idx="11"/>
          </p:nvPr>
        </p:nvSpPr>
        <p:spPr/>
        <p:txBody>
          <a:bodyPr/>
          <a:lstStyle/>
          <a:p>
            <a:r>
              <a:rPr lang="en-US" smtClean="0"/>
              <a:t>Workshop INFN CCR - GARR, Napoli, 2012</a:t>
            </a:r>
            <a:endParaRPr lang="it-IT"/>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373401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6"/>
                                        </p:tgtEl>
                                        <p:attrNameLst>
                                          <p:attrName>style.visibility</p:attrName>
                                        </p:attrNameLst>
                                      </p:cBhvr>
                                      <p:to>
                                        <p:strVal val="visible"/>
                                      </p:to>
                                    </p:set>
                                    <p:animEffect transition="in" filter="fade">
                                      <p:cBhvr>
                                        <p:cTn id="7" dur="500"/>
                                        <p:tgtEl>
                                          <p:spTgt spid="306"/>
                                        </p:tgtEl>
                                      </p:cBhvr>
                                    </p:animEffect>
                                  </p:childTnLst>
                                </p:cTn>
                              </p:par>
                              <p:par>
                                <p:cTn id="8" presetID="10" presetClass="entr" presetSubtype="0" fill="hold" nodeType="withEffect">
                                  <p:stCondLst>
                                    <p:cond delay="0"/>
                                  </p:stCondLst>
                                  <p:childTnLst>
                                    <p:set>
                                      <p:cBhvr>
                                        <p:cTn id="9" dur="1" fill="hold">
                                          <p:stCondLst>
                                            <p:cond delay="0"/>
                                          </p:stCondLst>
                                        </p:cTn>
                                        <p:tgtEl>
                                          <p:spTgt spid="307"/>
                                        </p:tgtEl>
                                        <p:attrNameLst>
                                          <p:attrName>style.visibility</p:attrName>
                                        </p:attrNameLst>
                                      </p:cBhvr>
                                      <p:to>
                                        <p:strVal val="visible"/>
                                      </p:to>
                                    </p:set>
                                    <p:animEffect transition="in" filter="fade">
                                      <p:cBhvr>
                                        <p:cTn id="10" dur="500"/>
                                        <p:tgtEl>
                                          <p:spTgt spid="30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11"/>
                                        </p:tgtEl>
                                        <p:attrNameLst>
                                          <p:attrName>style.visibility</p:attrName>
                                        </p:attrNameLst>
                                      </p:cBhvr>
                                      <p:to>
                                        <p:strVal val="visible"/>
                                      </p:to>
                                    </p:set>
                                    <p:animEffect transition="in" filter="fade">
                                      <p:cBhvr>
                                        <p:cTn id="15" dur="500"/>
                                        <p:tgtEl>
                                          <p:spTgt spid="3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10"/>
                                        </p:tgtEl>
                                        <p:attrNameLst>
                                          <p:attrName>style.visibility</p:attrName>
                                        </p:attrNameLst>
                                      </p:cBhvr>
                                      <p:to>
                                        <p:strVal val="visible"/>
                                      </p:to>
                                    </p:set>
                                    <p:animEffect transition="in" filter="fade">
                                      <p:cBhvr>
                                        <p:cTn id="18" dur="500"/>
                                        <p:tgtEl>
                                          <p:spTgt spid="3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16"/>
                                        </p:tgtEl>
                                        <p:attrNameLst>
                                          <p:attrName>style.visibility</p:attrName>
                                        </p:attrNameLst>
                                      </p:cBhvr>
                                      <p:to>
                                        <p:strVal val="visible"/>
                                      </p:to>
                                    </p:set>
                                    <p:animEffect transition="in" filter="fade">
                                      <p:cBhvr>
                                        <p:cTn id="23" dur="500"/>
                                        <p:tgtEl>
                                          <p:spTgt spid="31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15"/>
                                        </p:tgtEl>
                                        <p:attrNameLst>
                                          <p:attrName>style.visibility</p:attrName>
                                        </p:attrNameLst>
                                      </p:cBhvr>
                                      <p:to>
                                        <p:strVal val="visible"/>
                                      </p:to>
                                    </p:set>
                                    <p:animEffect transition="in" filter="fade">
                                      <p:cBhvr>
                                        <p:cTn id="28" dur="500"/>
                                        <p:tgtEl>
                                          <p:spTgt spid="315"/>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20"/>
                                        </p:tgtEl>
                                        <p:attrNameLst>
                                          <p:attrName>style.visibility</p:attrName>
                                        </p:attrNameLst>
                                      </p:cBhvr>
                                      <p:to>
                                        <p:strVal val="visible"/>
                                      </p:to>
                                    </p:set>
                                    <p:animEffect transition="in" filter="fade">
                                      <p:cBhvr>
                                        <p:cTn id="33" dur="500"/>
                                        <p:tgtEl>
                                          <p:spTgt spid="3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 grpId="0"/>
      <p:bldP spid="310" grpId="0"/>
      <p:bldP spid="320"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4624"/>
            <a:ext cx="8229600" cy="1143000"/>
          </a:xfrm>
        </p:spPr>
        <p:txBody>
          <a:bodyPr>
            <a:normAutofit/>
          </a:bodyPr>
          <a:lstStyle/>
          <a:p>
            <a:r>
              <a:rPr lang="it-IT" sz="2800" dirty="0"/>
              <a:t>2 - A and A’ </a:t>
            </a:r>
            <a:r>
              <a:rPr lang="it-IT" sz="2800" dirty="0" err="1" smtClean="0"/>
              <a:t>have</a:t>
            </a:r>
            <a:r>
              <a:rPr lang="it-IT" sz="2800" dirty="0" smtClean="0"/>
              <a:t> separate </a:t>
            </a:r>
            <a:r>
              <a:rPr lang="it-IT" sz="2800" dirty="0" err="1" smtClean="0"/>
              <a:t>routers</a:t>
            </a:r>
            <a:r>
              <a:rPr lang="it-IT" sz="2800" dirty="0" smtClean="0"/>
              <a:t> </a:t>
            </a:r>
            <a:r>
              <a:rPr lang="it-IT" sz="2800" dirty="0" err="1" smtClean="0"/>
              <a:t>but</a:t>
            </a:r>
            <a:r>
              <a:rPr lang="it-IT" sz="2800" dirty="0" smtClean="0"/>
              <a:t> A’ </a:t>
            </a:r>
            <a:r>
              <a:rPr lang="it-IT" sz="2800" dirty="0" err="1" smtClean="0"/>
              <a:t>can’t</a:t>
            </a:r>
            <a:r>
              <a:rPr lang="it-IT" sz="2800" dirty="0" smtClean="0"/>
              <a:t> do BGP</a:t>
            </a:r>
            <a:endParaRPr lang="it-IT" sz="2800" dirty="0"/>
          </a:p>
        </p:txBody>
      </p:sp>
      <p:sp>
        <p:nvSpPr>
          <p:cNvPr id="4" name="Line 474"/>
          <p:cNvSpPr>
            <a:spLocks noChangeShapeType="1"/>
          </p:cNvSpPr>
          <p:nvPr/>
        </p:nvSpPr>
        <p:spPr bwMode="auto">
          <a:xfrm flipV="1">
            <a:off x="3563938" y="3429000"/>
            <a:ext cx="1152525" cy="0"/>
          </a:xfrm>
          <a:prstGeom prst="line">
            <a:avLst/>
          </a:prstGeom>
          <a:noFill/>
          <a:ln w="508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5" name="Line 473"/>
          <p:cNvSpPr>
            <a:spLocks noChangeShapeType="1"/>
          </p:cNvSpPr>
          <p:nvPr/>
        </p:nvSpPr>
        <p:spPr bwMode="auto">
          <a:xfrm flipV="1">
            <a:off x="3203575" y="5445125"/>
            <a:ext cx="2089150" cy="0"/>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6" name="Line 469"/>
          <p:cNvSpPr>
            <a:spLocks noChangeShapeType="1"/>
          </p:cNvSpPr>
          <p:nvPr/>
        </p:nvSpPr>
        <p:spPr bwMode="auto">
          <a:xfrm flipH="1" flipV="1">
            <a:off x="5364163" y="4365625"/>
            <a:ext cx="0" cy="1008063"/>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grpSp>
        <p:nvGrpSpPr>
          <p:cNvPr id="3" name="Group 256"/>
          <p:cNvGrpSpPr>
            <a:grpSpLocks/>
          </p:cNvGrpSpPr>
          <p:nvPr/>
        </p:nvGrpSpPr>
        <p:grpSpPr bwMode="auto">
          <a:xfrm>
            <a:off x="2687638" y="5588000"/>
            <a:ext cx="647700" cy="433388"/>
            <a:chOff x="3515" y="3702"/>
            <a:chExt cx="408" cy="273"/>
          </a:xfrm>
        </p:grpSpPr>
        <p:sp>
          <p:nvSpPr>
            <p:cNvPr id="8" name="Line 50"/>
            <p:cNvSpPr>
              <a:spLocks noChangeShapeType="1"/>
            </p:cNvSpPr>
            <p:nvPr/>
          </p:nvSpPr>
          <p:spPr bwMode="auto">
            <a:xfrm flipH="1" flipV="1">
              <a:off x="3515" y="3839"/>
              <a:ext cx="408" cy="0"/>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9" name="Line 51"/>
            <p:cNvSpPr>
              <a:spLocks noChangeShapeType="1"/>
            </p:cNvSpPr>
            <p:nvPr/>
          </p:nvSpPr>
          <p:spPr bwMode="auto">
            <a:xfrm flipH="1" flipV="1">
              <a:off x="3735" y="3702"/>
              <a:ext cx="0" cy="137"/>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10" name="Line 52"/>
            <p:cNvSpPr>
              <a:spLocks noChangeShapeType="1"/>
            </p:cNvSpPr>
            <p:nvPr/>
          </p:nvSpPr>
          <p:spPr bwMode="auto">
            <a:xfrm flipH="1" flipV="1">
              <a:off x="3606" y="3838"/>
              <a:ext cx="0" cy="137"/>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11" name="Line 53"/>
            <p:cNvSpPr>
              <a:spLocks noChangeShapeType="1"/>
            </p:cNvSpPr>
            <p:nvPr/>
          </p:nvSpPr>
          <p:spPr bwMode="auto">
            <a:xfrm flipH="1" flipV="1">
              <a:off x="3864" y="3838"/>
              <a:ext cx="0" cy="137"/>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grpSp>
      <p:grpSp>
        <p:nvGrpSpPr>
          <p:cNvPr id="7" name="Group 48"/>
          <p:cNvGrpSpPr>
            <a:grpSpLocks/>
          </p:cNvGrpSpPr>
          <p:nvPr/>
        </p:nvGrpSpPr>
        <p:grpSpPr bwMode="auto">
          <a:xfrm>
            <a:off x="5588000" y="1052513"/>
            <a:ext cx="2224088" cy="1778000"/>
            <a:chOff x="2744" y="2854"/>
            <a:chExt cx="1401" cy="1120"/>
          </a:xfrm>
        </p:grpSpPr>
        <p:sp>
          <p:nvSpPr>
            <p:cNvPr id="13" name="AutoShape 2"/>
            <p:cNvSpPr>
              <a:spLocks noChangeArrowheads="1"/>
            </p:cNvSpPr>
            <p:nvPr/>
          </p:nvSpPr>
          <p:spPr bwMode="auto">
            <a:xfrm>
              <a:off x="2744" y="2854"/>
              <a:ext cx="1401" cy="1120"/>
            </a:xfrm>
            <a:prstGeom prst="cloudCallout">
              <a:avLst>
                <a:gd name="adj1" fmla="val 31657"/>
                <a:gd name="adj2" fmla="val 5269"/>
              </a:avLst>
            </a:prstGeom>
            <a:solidFill>
              <a:schemeClr val="accent1"/>
            </a:solidFill>
            <a:ln>
              <a:noFill/>
            </a:ln>
            <a:effectLst/>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round/>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0" tIns="0" rIns="0" bIns="0"/>
            <a:lstStyle/>
            <a:p>
              <a:pPr algn="ctr"/>
              <a:endParaRPr lang="it-IT" sz="1600">
                <a:cs typeface="Arial" charset="0"/>
              </a:endParaRPr>
            </a:p>
          </p:txBody>
        </p:sp>
        <p:sp>
          <p:nvSpPr>
            <p:cNvPr id="14" name="Text Box 3"/>
            <p:cNvSpPr txBox="1">
              <a:spLocks noChangeArrowheads="1"/>
            </p:cNvSpPr>
            <p:nvPr/>
          </p:nvSpPr>
          <p:spPr bwMode="auto">
            <a:xfrm>
              <a:off x="3151" y="3248"/>
              <a:ext cx="636" cy="21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spAutoFit/>
            </a:bodyPr>
            <a:lstStyle/>
            <a:p>
              <a:pPr algn="ctr">
                <a:spcBef>
                  <a:spcPct val="50000"/>
                </a:spcBef>
              </a:pPr>
              <a:r>
                <a:rPr lang="en-US" sz="1600" b="1">
                  <a:latin typeface="Calibri" pitchFamily="34" charset="0"/>
                </a:rPr>
                <a:t>GEANT</a:t>
              </a:r>
              <a:endParaRPr lang="it-IT" sz="1600" b="1">
                <a:latin typeface="Calibri" pitchFamily="34" charset="0"/>
              </a:endParaRPr>
            </a:p>
          </p:txBody>
        </p:sp>
      </p:grpSp>
      <p:grpSp>
        <p:nvGrpSpPr>
          <p:cNvPr id="12" name="Group 49"/>
          <p:cNvGrpSpPr>
            <a:grpSpLocks/>
          </p:cNvGrpSpPr>
          <p:nvPr/>
        </p:nvGrpSpPr>
        <p:grpSpPr bwMode="auto">
          <a:xfrm>
            <a:off x="979488" y="1052513"/>
            <a:ext cx="2224087" cy="1778000"/>
            <a:chOff x="340" y="391"/>
            <a:chExt cx="1401" cy="1120"/>
          </a:xfrm>
        </p:grpSpPr>
        <p:sp>
          <p:nvSpPr>
            <p:cNvPr id="16" name="AutoShape 4"/>
            <p:cNvSpPr>
              <a:spLocks noChangeArrowheads="1"/>
            </p:cNvSpPr>
            <p:nvPr/>
          </p:nvSpPr>
          <p:spPr bwMode="auto">
            <a:xfrm>
              <a:off x="340" y="391"/>
              <a:ext cx="1401" cy="1120"/>
            </a:xfrm>
            <a:prstGeom prst="cloudCallout">
              <a:avLst>
                <a:gd name="adj1" fmla="val 31657"/>
                <a:gd name="adj2" fmla="val 5269"/>
              </a:avLst>
            </a:prstGeom>
            <a:solidFill>
              <a:schemeClr val="accent1"/>
            </a:solidFill>
            <a:ln>
              <a:noFill/>
            </a:ln>
            <a:effectLst/>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round/>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0" tIns="0" rIns="0" bIns="0"/>
            <a:lstStyle/>
            <a:p>
              <a:pPr algn="ctr"/>
              <a:endParaRPr lang="it-IT" sz="1600">
                <a:cs typeface="Arial" charset="0"/>
              </a:endParaRPr>
            </a:p>
          </p:txBody>
        </p:sp>
        <p:sp>
          <p:nvSpPr>
            <p:cNvPr id="17" name="Text Box 5"/>
            <p:cNvSpPr txBox="1">
              <a:spLocks noChangeArrowheads="1"/>
            </p:cNvSpPr>
            <p:nvPr/>
          </p:nvSpPr>
          <p:spPr bwMode="auto">
            <a:xfrm>
              <a:off x="703" y="619"/>
              <a:ext cx="636" cy="679"/>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spAutoFit/>
            </a:bodyPr>
            <a:lstStyle/>
            <a:p>
              <a:pPr algn="ctr">
                <a:spcBef>
                  <a:spcPct val="50000"/>
                </a:spcBef>
              </a:pPr>
              <a:r>
                <a:rPr lang="en-US" sz="1600" b="1" dirty="0" smtClean="0">
                  <a:latin typeface="Calibri" pitchFamily="34" charset="0"/>
                </a:rPr>
                <a:t>GEANT</a:t>
              </a:r>
              <a:br>
                <a:rPr lang="en-US" sz="1600" b="1" dirty="0" smtClean="0">
                  <a:latin typeface="Calibri" pitchFamily="34" charset="0"/>
                </a:rPr>
              </a:br>
              <a:r>
                <a:rPr lang="en-US" sz="1600" b="1" dirty="0" smtClean="0">
                  <a:latin typeface="Calibri" pitchFamily="34" charset="0"/>
                </a:rPr>
                <a:t>LHCONE</a:t>
              </a:r>
              <a:r>
                <a:rPr lang="it-IT" sz="1600" b="1" dirty="0">
                  <a:latin typeface="Calibri" pitchFamily="34" charset="0"/>
                </a:rPr>
                <a:t/>
              </a:r>
              <a:br>
                <a:rPr lang="it-IT" sz="1600" b="1" dirty="0">
                  <a:latin typeface="Calibri" pitchFamily="34" charset="0"/>
                </a:rPr>
              </a:br>
              <a:r>
                <a:rPr lang="it-IT" sz="1600" b="1" dirty="0" smtClean="0">
                  <a:latin typeface="Calibri" pitchFamily="34" charset="0"/>
                </a:rPr>
                <a:t>routing </a:t>
              </a:r>
              <a:r>
                <a:rPr lang="it-IT" sz="1600" b="1" dirty="0" err="1" smtClean="0">
                  <a:latin typeface="Calibri" pitchFamily="34" charset="0"/>
                </a:rPr>
                <a:t>instance</a:t>
              </a:r>
              <a:endParaRPr lang="en-US" sz="1600" b="1" dirty="0" smtClean="0">
                <a:latin typeface="Calibri" pitchFamily="34" charset="0"/>
              </a:endParaRPr>
            </a:p>
          </p:txBody>
        </p:sp>
      </p:grpSp>
      <p:sp>
        <p:nvSpPr>
          <p:cNvPr id="18" name="AutoShape 7"/>
          <p:cNvSpPr>
            <a:spLocks noChangeArrowheads="1"/>
          </p:cNvSpPr>
          <p:nvPr/>
        </p:nvSpPr>
        <p:spPr bwMode="auto">
          <a:xfrm>
            <a:off x="1714500" y="5084763"/>
            <a:ext cx="2025650" cy="1406525"/>
          </a:xfrm>
          <a:prstGeom prst="roundRect">
            <a:avLst>
              <a:gd name="adj" fmla="val 16667"/>
            </a:avLst>
          </a:prstGeom>
          <a:noFill/>
          <a:ln w="9525" algn="ctr">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nchor="ctr"/>
          <a:lstStyle/>
          <a:p>
            <a:endParaRPr lang="it-IT"/>
          </a:p>
        </p:txBody>
      </p:sp>
      <p:sp>
        <p:nvSpPr>
          <p:cNvPr id="19" name="Line 23"/>
          <p:cNvSpPr>
            <a:spLocks noChangeShapeType="1"/>
          </p:cNvSpPr>
          <p:nvPr/>
        </p:nvSpPr>
        <p:spPr bwMode="auto">
          <a:xfrm flipH="1" flipV="1">
            <a:off x="3054350" y="4437063"/>
            <a:ext cx="0" cy="936625"/>
          </a:xfrm>
          <a:prstGeom prst="line">
            <a:avLst/>
          </a:prstGeom>
          <a:noFill/>
          <a:ln w="38100">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grpSp>
        <p:nvGrpSpPr>
          <p:cNvPr id="15" name="Group 24"/>
          <p:cNvGrpSpPr>
            <a:grpSpLocks/>
          </p:cNvGrpSpPr>
          <p:nvPr/>
        </p:nvGrpSpPr>
        <p:grpSpPr bwMode="auto">
          <a:xfrm>
            <a:off x="2832100" y="5300663"/>
            <a:ext cx="447675" cy="396875"/>
            <a:chOff x="4623" y="1502"/>
            <a:chExt cx="282" cy="250"/>
          </a:xfrm>
        </p:grpSpPr>
        <p:pic>
          <p:nvPicPr>
            <p:cNvPr id="21" name="Picture 25"/>
            <p:cNvPicPr>
              <a:picLocks noChangeArrowheads="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623" y="1502"/>
              <a:ext cx="282" cy="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pic>
        <p:sp>
          <p:nvSpPr>
            <p:cNvPr id="22" name="Text Box 26"/>
            <p:cNvSpPr txBox="1">
              <a:spLocks noChangeArrowheads="1"/>
            </p:cNvSpPr>
            <p:nvPr/>
          </p:nvSpPr>
          <p:spPr bwMode="auto">
            <a:xfrm>
              <a:off x="4636" y="1628"/>
              <a:ext cx="245" cy="10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endParaRPr lang="it-IT" sz="800"/>
            </a:p>
          </p:txBody>
        </p:sp>
      </p:grpSp>
      <p:grpSp>
        <p:nvGrpSpPr>
          <p:cNvPr id="20" name="Group 27"/>
          <p:cNvGrpSpPr>
            <a:grpSpLocks/>
          </p:cNvGrpSpPr>
          <p:nvPr/>
        </p:nvGrpSpPr>
        <p:grpSpPr bwMode="auto">
          <a:xfrm>
            <a:off x="1692275" y="2636838"/>
            <a:ext cx="2224088" cy="1778000"/>
            <a:chOff x="1202" y="2492"/>
            <a:chExt cx="1401" cy="1120"/>
          </a:xfrm>
        </p:grpSpPr>
        <p:sp>
          <p:nvSpPr>
            <p:cNvPr id="24" name="AutoShape 28"/>
            <p:cNvSpPr>
              <a:spLocks noChangeArrowheads="1"/>
            </p:cNvSpPr>
            <p:nvPr/>
          </p:nvSpPr>
          <p:spPr bwMode="auto">
            <a:xfrm>
              <a:off x="1202" y="2492"/>
              <a:ext cx="1401" cy="1120"/>
            </a:xfrm>
            <a:prstGeom prst="cloudCallout">
              <a:avLst>
                <a:gd name="adj1" fmla="val 31657"/>
                <a:gd name="adj2" fmla="val 5269"/>
              </a:avLst>
            </a:prstGeom>
            <a:solidFill>
              <a:schemeClr val="accent1"/>
            </a:solidFill>
            <a:ln>
              <a:noFill/>
            </a:ln>
            <a:effectLst/>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round/>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0" tIns="0" rIns="0" bIns="0"/>
            <a:lstStyle/>
            <a:p>
              <a:pPr algn="ctr"/>
              <a:endParaRPr lang="it-IT" sz="1600">
                <a:cs typeface="Arial" charset="0"/>
              </a:endParaRPr>
            </a:p>
          </p:txBody>
        </p:sp>
        <p:sp>
          <p:nvSpPr>
            <p:cNvPr id="25" name="Text Box 29"/>
            <p:cNvSpPr txBox="1">
              <a:spLocks noChangeArrowheads="1"/>
            </p:cNvSpPr>
            <p:nvPr/>
          </p:nvSpPr>
          <p:spPr bwMode="auto">
            <a:xfrm>
              <a:off x="1655" y="2750"/>
              <a:ext cx="590" cy="679"/>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square">
              <a:spAutoFit/>
            </a:bodyPr>
            <a:lstStyle/>
            <a:p>
              <a:pPr algn="ctr">
                <a:spcBef>
                  <a:spcPct val="50000"/>
                </a:spcBef>
              </a:pPr>
              <a:r>
                <a:rPr lang="en-US" sz="1600" b="1" dirty="0">
                  <a:latin typeface="Calibri" pitchFamily="34" charset="0"/>
                </a:rPr>
                <a:t>GARR</a:t>
              </a:r>
              <a:br>
                <a:rPr lang="en-US" sz="1600" b="1" dirty="0">
                  <a:latin typeface="Calibri" pitchFamily="34" charset="0"/>
                </a:rPr>
              </a:br>
              <a:r>
                <a:rPr lang="en-US" sz="1600" b="1" dirty="0" smtClean="0">
                  <a:latin typeface="Calibri" pitchFamily="34" charset="0"/>
                </a:rPr>
                <a:t>LHCONE routing instance</a:t>
              </a:r>
              <a:endParaRPr lang="it-IT" sz="1600" b="1" dirty="0">
                <a:latin typeface="Calibri" pitchFamily="34" charset="0"/>
              </a:endParaRPr>
            </a:p>
          </p:txBody>
        </p:sp>
      </p:grpSp>
      <p:grpSp>
        <p:nvGrpSpPr>
          <p:cNvPr id="23" name="Group 30"/>
          <p:cNvGrpSpPr>
            <a:grpSpLocks/>
          </p:cNvGrpSpPr>
          <p:nvPr/>
        </p:nvGrpSpPr>
        <p:grpSpPr bwMode="auto">
          <a:xfrm>
            <a:off x="4356100" y="2565400"/>
            <a:ext cx="2224088" cy="1778000"/>
            <a:chOff x="1202" y="2492"/>
            <a:chExt cx="1401" cy="1120"/>
          </a:xfrm>
        </p:grpSpPr>
        <p:sp>
          <p:nvSpPr>
            <p:cNvPr id="27" name="AutoShape 31"/>
            <p:cNvSpPr>
              <a:spLocks noChangeArrowheads="1"/>
            </p:cNvSpPr>
            <p:nvPr/>
          </p:nvSpPr>
          <p:spPr bwMode="auto">
            <a:xfrm>
              <a:off x="1202" y="2492"/>
              <a:ext cx="1401" cy="1120"/>
            </a:xfrm>
            <a:prstGeom prst="cloudCallout">
              <a:avLst>
                <a:gd name="adj1" fmla="val 31657"/>
                <a:gd name="adj2" fmla="val 5269"/>
              </a:avLst>
            </a:prstGeom>
            <a:solidFill>
              <a:schemeClr val="accent1"/>
            </a:solidFill>
            <a:ln>
              <a:noFill/>
            </a:ln>
            <a:effectLst/>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round/>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0" tIns="0" rIns="0" bIns="0"/>
            <a:lstStyle/>
            <a:p>
              <a:pPr algn="ctr"/>
              <a:endParaRPr lang="it-IT" sz="1600">
                <a:cs typeface="Arial" charset="0"/>
              </a:endParaRPr>
            </a:p>
          </p:txBody>
        </p:sp>
        <p:sp>
          <p:nvSpPr>
            <p:cNvPr id="28" name="Text Box 32"/>
            <p:cNvSpPr txBox="1">
              <a:spLocks noChangeArrowheads="1"/>
            </p:cNvSpPr>
            <p:nvPr/>
          </p:nvSpPr>
          <p:spPr bwMode="auto">
            <a:xfrm>
              <a:off x="1655" y="2750"/>
              <a:ext cx="499" cy="52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spAutoFit/>
            </a:bodyPr>
            <a:lstStyle/>
            <a:p>
              <a:pPr algn="ctr">
                <a:spcBef>
                  <a:spcPct val="50000"/>
                </a:spcBef>
              </a:pPr>
              <a:r>
                <a:rPr lang="en-US" sz="1600" b="1" dirty="0">
                  <a:latin typeface="Calibri" pitchFamily="34" charset="0"/>
                </a:rPr>
                <a:t>GARR</a:t>
              </a:r>
              <a:br>
                <a:rPr lang="en-US" sz="1600" b="1" dirty="0">
                  <a:latin typeface="Calibri" pitchFamily="34" charset="0"/>
                </a:rPr>
              </a:br>
              <a:r>
                <a:rPr lang="en-US" sz="1600" b="1" dirty="0">
                  <a:latin typeface="Calibri" pitchFamily="34" charset="0"/>
                </a:rPr>
                <a:t>IP service</a:t>
              </a:r>
              <a:endParaRPr lang="it-IT" sz="1600" b="1" dirty="0">
                <a:latin typeface="Calibri" pitchFamily="34" charset="0"/>
              </a:endParaRPr>
            </a:p>
          </p:txBody>
        </p:sp>
      </p:grpSp>
      <p:sp>
        <p:nvSpPr>
          <p:cNvPr id="29" name="Text Box 33"/>
          <p:cNvSpPr txBox="1">
            <a:spLocks noChangeArrowheads="1"/>
          </p:cNvSpPr>
          <p:nvPr/>
        </p:nvSpPr>
        <p:spPr bwMode="auto">
          <a:xfrm>
            <a:off x="1692275" y="5734050"/>
            <a:ext cx="1266825" cy="212725"/>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r>
              <a:rPr lang="it-IT" sz="1200">
                <a:solidFill>
                  <a:srgbClr val="000000"/>
                </a:solidFill>
                <a:latin typeface="Calibri" pitchFamily="34" charset="0"/>
              </a:rPr>
              <a:t>LAN Tier2</a:t>
            </a:r>
            <a:endParaRPr lang="it-IT" sz="1200">
              <a:latin typeface="Calibri" pitchFamily="34" charset="0"/>
            </a:endParaRPr>
          </a:p>
        </p:txBody>
      </p:sp>
      <p:grpSp>
        <p:nvGrpSpPr>
          <p:cNvPr id="26" name="Group 34"/>
          <p:cNvGrpSpPr>
            <a:grpSpLocks/>
          </p:cNvGrpSpPr>
          <p:nvPr/>
        </p:nvGrpSpPr>
        <p:grpSpPr bwMode="auto">
          <a:xfrm>
            <a:off x="2347913" y="2492375"/>
            <a:ext cx="447675" cy="396875"/>
            <a:chOff x="4623" y="1502"/>
            <a:chExt cx="282" cy="250"/>
          </a:xfrm>
        </p:grpSpPr>
        <p:pic>
          <p:nvPicPr>
            <p:cNvPr id="31" name="Picture 35"/>
            <p:cNvPicPr>
              <a:picLocks noChangeArrowheads="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623" y="1502"/>
              <a:ext cx="282" cy="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pic>
        <p:sp>
          <p:nvSpPr>
            <p:cNvPr id="32" name="Text Box 36"/>
            <p:cNvSpPr txBox="1">
              <a:spLocks noChangeArrowheads="1"/>
            </p:cNvSpPr>
            <p:nvPr/>
          </p:nvSpPr>
          <p:spPr bwMode="auto">
            <a:xfrm>
              <a:off x="4636" y="1628"/>
              <a:ext cx="245" cy="10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endParaRPr lang="it-IT" sz="800"/>
            </a:p>
          </p:txBody>
        </p:sp>
      </p:grpSp>
      <p:sp>
        <p:nvSpPr>
          <p:cNvPr id="33" name="Freeform 37"/>
          <p:cNvSpPr>
            <a:spLocks/>
          </p:cNvSpPr>
          <p:nvPr/>
        </p:nvSpPr>
        <p:spPr bwMode="auto">
          <a:xfrm>
            <a:off x="2708275" y="4560888"/>
            <a:ext cx="336550" cy="742950"/>
          </a:xfrm>
          <a:custGeom>
            <a:avLst/>
            <a:gdLst>
              <a:gd name="T0" fmla="*/ 198 w 212"/>
              <a:gd name="T1" fmla="*/ 0 h 468"/>
              <a:gd name="T2" fmla="*/ 2 w 212"/>
              <a:gd name="T3" fmla="*/ 231 h 468"/>
              <a:gd name="T4" fmla="*/ 212 w 212"/>
              <a:gd name="T5" fmla="*/ 468 h 468"/>
            </a:gdLst>
            <a:ahLst/>
            <a:cxnLst>
              <a:cxn ang="0">
                <a:pos x="T0" y="T1"/>
              </a:cxn>
              <a:cxn ang="0">
                <a:pos x="T2" y="T3"/>
              </a:cxn>
              <a:cxn ang="0">
                <a:pos x="T4" y="T5"/>
              </a:cxn>
            </a:cxnLst>
            <a:rect l="0" t="0" r="r" b="b"/>
            <a:pathLst>
              <a:path w="212" h="468">
                <a:moveTo>
                  <a:pt x="198" y="0"/>
                </a:moveTo>
                <a:cubicBezTo>
                  <a:pt x="165" y="38"/>
                  <a:pt x="0" y="153"/>
                  <a:pt x="2" y="231"/>
                </a:cubicBezTo>
                <a:cubicBezTo>
                  <a:pt x="4" y="309"/>
                  <a:pt x="168" y="419"/>
                  <a:pt x="212" y="468"/>
                </a:cubicBezTo>
              </a:path>
            </a:pathLst>
          </a:custGeom>
          <a:noFill/>
          <a:ln w="44450" cap="flat" cmpd="sng">
            <a:solidFill>
              <a:schemeClr val="accent2"/>
            </a:solidFill>
            <a:prstDash val="sysDot"/>
            <a:round/>
            <a:headEnd type="triangle" w="sm" len="sm"/>
            <a:tailEnd type="triangle" w="sm" len="sm"/>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grpSp>
        <p:nvGrpSpPr>
          <p:cNvPr id="30" name="Group 38"/>
          <p:cNvGrpSpPr>
            <a:grpSpLocks/>
          </p:cNvGrpSpPr>
          <p:nvPr/>
        </p:nvGrpSpPr>
        <p:grpSpPr bwMode="auto">
          <a:xfrm>
            <a:off x="2843213" y="4149725"/>
            <a:ext cx="447675" cy="396875"/>
            <a:chOff x="4623" y="1502"/>
            <a:chExt cx="282" cy="250"/>
          </a:xfrm>
        </p:grpSpPr>
        <p:pic>
          <p:nvPicPr>
            <p:cNvPr id="35" name="Picture 39"/>
            <p:cNvPicPr>
              <a:picLocks noChangeArrowheads="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623" y="1502"/>
              <a:ext cx="282" cy="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pic>
        <p:sp>
          <p:nvSpPr>
            <p:cNvPr id="36" name="Text Box 40"/>
            <p:cNvSpPr txBox="1">
              <a:spLocks noChangeArrowheads="1"/>
            </p:cNvSpPr>
            <p:nvPr/>
          </p:nvSpPr>
          <p:spPr bwMode="auto">
            <a:xfrm>
              <a:off x="4636" y="1628"/>
              <a:ext cx="245" cy="10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endParaRPr lang="it-IT" sz="800"/>
            </a:p>
          </p:txBody>
        </p:sp>
      </p:grpSp>
      <p:grpSp>
        <p:nvGrpSpPr>
          <p:cNvPr id="34" name="Group 42"/>
          <p:cNvGrpSpPr>
            <a:grpSpLocks/>
          </p:cNvGrpSpPr>
          <p:nvPr/>
        </p:nvGrpSpPr>
        <p:grpSpPr bwMode="auto">
          <a:xfrm>
            <a:off x="5148263" y="4149725"/>
            <a:ext cx="447675" cy="396875"/>
            <a:chOff x="4623" y="1502"/>
            <a:chExt cx="282" cy="250"/>
          </a:xfrm>
        </p:grpSpPr>
        <p:pic>
          <p:nvPicPr>
            <p:cNvPr id="38" name="Picture 43"/>
            <p:cNvPicPr>
              <a:picLocks noChangeArrowheads="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623" y="1502"/>
              <a:ext cx="282" cy="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pic>
        <p:sp>
          <p:nvSpPr>
            <p:cNvPr id="39" name="Text Box 44"/>
            <p:cNvSpPr txBox="1">
              <a:spLocks noChangeArrowheads="1"/>
            </p:cNvSpPr>
            <p:nvPr/>
          </p:nvSpPr>
          <p:spPr bwMode="auto">
            <a:xfrm>
              <a:off x="4636" y="1628"/>
              <a:ext cx="245" cy="10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endParaRPr lang="it-IT" sz="800"/>
            </a:p>
          </p:txBody>
        </p:sp>
      </p:grpSp>
      <p:grpSp>
        <p:nvGrpSpPr>
          <p:cNvPr id="37" name="Group 45"/>
          <p:cNvGrpSpPr>
            <a:grpSpLocks/>
          </p:cNvGrpSpPr>
          <p:nvPr/>
        </p:nvGrpSpPr>
        <p:grpSpPr bwMode="auto">
          <a:xfrm>
            <a:off x="5940425" y="2565400"/>
            <a:ext cx="447675" cy="396875"/>
            <a:chOff x="4623" y="1502"/>
            <a:chExt cx="282" cy="250"/>
          </a:xfrm>
        </p:grpSpPr>
        <p:pic>
          <p:nvPicPr>
            <p:cNvPr id="41" name="Picture 46"/>
            <p:cNvPicPr>
              <a:picLocks noChangeArrowheads="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623" y="1502"/>
              <a:ext cx="282" cy="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pic>
        <p:sp>
          <p:nvSpPr>
            <p:cNvPr id="42" name="Text Box 47"/>
            <p:cNvSpPr txBox="1">
              <a:spLocks noChangeArrowheads="1"/>
            </p:cNvSpPr>
            <p:nvPr/>
          </p:nvSpPr>
          <p:spPr bwMode="auto">
            <a:xfrm>
              <a:off x="4636" y="1628"/>
              <a:ext cx="245" cy="10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endParaRPr lang="it-IT" sz="800"/>
            </a:p>
          </p:txBody>
        </p:sp>
      </p:grpSp>
      <p:grpSp>
        <p:nvGrpSpPr>
          <p:cNvPr id="40" name="Group 847"/>
          <p:cNvGrpSpPr>
            <a:grpSpLocks/>
          </p:cNvGrpSpPr>
          <p:nvPr/>
        </p:nvGrpSpPr>
        <p:grpSpPr bwMode="auto">
          <a:xfrm>
            <a:off x="2970213" y="6070600"/>
            <a:ext cx="534987" cy="247650"/>
            <a:chOff x="5034" y="2008"/>
            <a:chExt cx="582" cy="248"/>
          </a:xfrm>
        </p:grpSpPr>
        <p:grpSp>
          <p:nvGrpSpPr>
            <p:cNvPr id="43" name="Group 848"/>
            <p:cNvGrpSpPr>
              <a:grpSpLocks/>
            </p:cNvGrpSpPr>
            <p:nvPr/>
          </p:nvGrpSpPr>
          <p:grpSpPr bwMode="auto">
            <a:xfrm>
              <a:off x="5035" y="2200"/>
              <a:ext cx="581" cy="56"/>
              <a:chOff x="528" y="3158"/>
              <a:chExt cx="2362" cy="210"/>
            </a:xfrm>
          </p:grpSpPr>
          <p:sp>
            <p:nvSpPr>
              <p:cNvPr id="205" name="Rectangle 849"/>
              <p:cNvSpPr>
                <a:spLocks noChangeArrowheads="1"/>
              </p:cNvSpPr>
              <p:nvPr/>
            </p:nvSpPr>
            <p:spPr bwMode="auto">
              <a:xfrm>
                <a:off x="528" y="3158"/>
                <a:ext cx="2362" cy="210"/>
              </a:xfrm>
              <a:prstGeom prst="rect">
                <a:avLst/>
              </a:prstGeom>
              <a:solidFill>
                <a:schemeClr val="bg2"/>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2"/>
                </a:extrusionClr>
              </a:sp3d>
            </p:spPr>
            <p:txBody>
              <a:bodyPr wrap="none" anchor="ctr">
                <a:flatTx/>
              </a:bodyPr>
              <a:lstStyle/>
              <a:p>
                <a:endParaRPr lang="en-US">
                  <a:ea typeface="ＭＳ Ｐゴシック" pitchFamily="34" charset="-128"/>
                </a:endParaRPr>
              </a:p>
            </p:txBody>
          </p:sp>
          <p:grpSp>
            <p:nvGrpSpPr>
              <p:cNvPr id="44" name="Group 850"/>
              <p:cNvGrpSpPr>
                <a:grpSpLocks/>
              </p:cNvGrpSpPr>
              <p:nvPr/>
            </p:nvGrpSpPr>
            <p:grpSpPr bwMode="auto">
              <a:xfrm>
                <a:off x="528" y="3158"/>
                <a:ext cx="2362" cy="210"/>
                <a:chOff x="528" y="3158"/>
                <a:chExt cx="2362" cy="210"/>
              </a:xfrm>
            </p:grpSpPr>
            <p:sp>
              <p:nvSpPr>
                <p:cNvPr id="207" name="Rectangle 851"/>
                <p:cNvSpPr>
                  <a:spLocks noChangeArrowheads="1"/>
                </p:cNvSpPr>
                <p:nvPr/>
              </p:nvSpPr>
              <p:spPr bwMode="auto">
                <a:xfrm>
                  <a:off x="528" y="3158"/>
                  <a:ext cx="2362" cy="21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45" name="Group 852"/>
                <p:cNvGrpSpPr>
                  <a:grpSpLocks/>
                </p:cNvGrpSpPr>
                <p:nvPr/>
              </p:nvGrpSpPr>
              <p:grpSpPr bwMode="auto">
                <a:xfrm>
                  <a:off x="2338" y="3297"/>
                  <a:ext cx="282" cy="46"/>
                  <a:chOff x="2304" y="3888"/>
                  <a:chExt cx="384" cy="88"/>
                </a:xfrm>
              </p:grpSpPr>
              <p:sp>
                <p:nvSpPr>
                  <p:cNvPr id="241" name="Rectangle 853"/>
                  <p:cNvSpPr>
                    <a:spLocks noChangeArrowheads="1"/>
                  </p:cNvSpPr>
                  <p:nvPr/>
                </p:nvSpPr>
                <p:spPr bwMode="auto">
                  <a:xfrm>
                    <a:off x="2304" y="3888"/>
                    <a:ext cx="384"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42" name="Rectangle 854"/>
                  <p:cNvSpPr>
                    <a:spLocks noChangeArrowheads="1"/>
                  </p:cNvSpPr>
                  <p:nvPr/>
                </p:nvSpPr>
                <p:spPr bwMode="auto">
                  <a:xfrm>
                    <a:off x="2448" y="3911"/>
                    <a:ext cx="96"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43" name="Rectangle 855"/>
                  <p:cNvSpPr>
                    <a:spLocks noChangeArrowheads="1"/>
                  </p:cNvSpPr>
                  <p:nvPr/>
                </p:nvSpPr>
                <p:spPr bwMode="auto">
                  <a:xfrm>
                    <a:off x="2603" y="3949"/>
                    <a:ext cx="4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209" name="Oval 856"/>
                <p:cNvSpPr>
                  <a:spLocks noChangeArrowheads="1"/>
                </p:cNvSpPr>
                <p:nvPr/>
              </p:nvSpPr>
              <p:spPr bwMode="auto">
                <a:xfrm>
                  <a:off x="2814"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210" name="Oval 857"/>
                <p:cNvSpPr>
                  <a:spLocks noChangeArrowheads="1"/>
                </p:cNvSpPr>
                <p:nvPr/>
              </p:nvSpPr>
              <p:spPr bwMode="auto">
                <a:xfrm>
                  <a:off x="2765"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211" name="Oval 858"/>
                <p:cNvSpPr>
                  <a:spLocks noChangeArrowheads="1"/>
                </p:cNvSpPr>
                <p:nvPr/>
              </p:nvSpPr>
              <p:spPr bwMode="auto">
                <a:xfrm>
                  <a:off x="2765" y="3235"/>
                  <a:ext cx="28" cy="24"/>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grpSp>
              <p:nvGrpSpPr>
                <p:cNvPr id="46" name="Group 859"/>
                <p:cNvGrpSpPr>
                  <a:grpSpLocks/>
                </p:cNvGrpSpPr>
                <p:nvPr/>
              </p:nvGrpSpPr>
              <p:grpSpPr bwMode="auto">
                <a:xfrm>
                  <a:off x="2816" y="3302"/>
                  <a:ext cx="39" cy="41"/>
                  <a:chOff x="3552" y="3486"/>
                  <a:chExt cx="56" cy="74"/>
                </a:xfrm>
              </p:grpSpPr>
              <p:sp>
                <p:nvSpPr>
                  <p:cNvPr id="239" name="Oval 860"/>
                  <p:cNvSpPr>
                    <a:spLocks noChangeArrowheads="1"/>
                  </p:cNvSpPr>
                  <p:nvPr/>
                </p:nvSpPr>
                <p:spPr bwMode="auto">
                  <a:xfrm>
                    <a:off x="3552" y="3504"/>
                    <a:ext cx="56" cy="56"/>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240" name="Line 861"/>
                  <p:cNvSpPr>
                    <a:spLocks noChangeShapeType="1"/>
                  </p:cNvSpPr>
                  <p:nvPr/>
                </p:nvSpPr>
                <p:spPr bwMode="auto">
                  <a:xfrm>
                    <a:off x="3580" y="3486"/>
                    <a:ext cx="0" cy="48"/>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47" name="Group 862"/>
                <p:cNvGrpSpPr>
                  <a:grpSpLocks/>
                </p:cNvGrpSpPr>
                <p:nvPr/>
              </p:nvGrpSpPr>
              <p:grpSpPr bwMode="auto">
                <a:xfrm>
                  <a:off x="2242" y="3181"/>
                  <a:ext cx="492" cy="76"/>
                  <a:chOff x="2296" y="3104"/>
                  <a:chExt cx="480" cy="104"/>
                </a:xfrm>
              </p:grpSpPr>
              <p:grpSp>
                <p:nvGrpSpPr>
                  <p:cNvPr id="48" name="Group 863"/>
                  <p:cNvGrpSpPr>
                    <a:grpSpLocks/>
                  </p:cNvGrpSpPr>
                  <p:nvPr/>
                </p:nvGrpSpPr>
                <p:grpSpPr bwMode="auto">
                  <a:xfrm>
                    <a:off x="2310" y="3120"/>
                    <a:ext cx="448" cy="72"/>
                    <a:chOff x="2310" y="3120"/>
                    <a:chExt cx="432" cy="48"/>
                  </a:xfrm>
                </p:grpSpPr>
                <p:sp>
                  <p:nvSpPr>
                    <p:cNvPr id="236" name="Rectangle 864"/>
                    <p:cNvSpPr>
                      <a:spLocks noChangeArrowheads="1"/>
                    </p:cNvSpPr>
                    <p:nvPr/>
                  </p:nvSpPr>
                  <p:spPr bwMode="auto">
                    <a:xfrm>
                      <a:off x="2310" y="3120"/>
                      <a:ext cx="432"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37" name="Rectangle 865"/>
                    <p:cNvSpPr>
                      <a:spLocks noChangeArrowheads="1"/>
                    </p:cNvSpPr>
                    <p:nvPr/>
                  </p:nvSpPr>
                  <p:spPr bwMode="auto">
                    <a:xfrm>
                      <a:off x="2508" y="3126"/>
                      <a:ext cx="48" cy="42"/>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38" name="Rectangle 866"/>
                    <p:cNvSpPr>
                      <a:spLocks noChangeArrowheads="1"/>
                    </p:cNvSpPr>
                    <p:nvPr/>
                  </p:nvSpPr>
                  <p:spPr bwMode="auto">
                    <a:xfrm>
                      <a:off x="2460" y="3126"/>
                      <a:ext cx="3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235" name="Rectangle 867"/>
                  <p:cNvSpPr>
                    <a:spLocks noChangeArrowheads="1"/>
                  </p:cNvSpPr>
                  <p:nvPr/>
                </p:nvSpPr>
                <p:spPr bwMode="auto">
                  <a:xfrm>
                    <a:off x="2296" y="3104"/>
                    <a:ext cx="480" cy="10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nvGrpSpPr>
                <p:cNvPr id="50" name="Group 868"/>
                <p:cNvGrpSpPr>
                  <a:grpSpLocks/>
                </p:cNvGrpSpPr>
                <p:nvPr/>
              </p:nvGrpSpPr>
              <p:grpSpPr bwMode="auto">
                <a:xfrm>
                  <a:off x="577" y="3205"/>
                  <a:ext cx="599" cy="116"/>
                  <a:chOff x="1680" y="2536"/>
                  <a:chExt cx="584" cy="160"/>
                </a:xfrm>
              </p:grpSpPr>
              <p:sp>
                <p:nvSpPr>
                  <p:cNvPr id="225" name="Rectangle 86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26" name="Line 87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27" name="Line 87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52" name="Group 872"/>
                  <p:cNvGrpSpPr>
                    <a:grpSpLocks/>
                  </p:cNvGrpSpPr>
                  <p:nvPr/>
                </p:nvGrpSpPr>
                <p:grpSpPr bwMode="auto">
                  <a:xfrm>
                    <a:off x="1688" y="2648"/>
                    <a:ext cx="576" cy="32"/>
                    <a:chOff x="2496" y="2624"/>
                    <a:chExt cx="576" cy="32"/>
                  </a:xfrm>
                </p:grpSpPr>
                <p:sp>
                  <p:nvSpPr>
                    <p:cNvPr id="232" name="Line 87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33" name="Line 87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56" name="Group 875"/>
                  <p:cNvGrpSpPr>
                    <a:grpSpLocks/>
                  </p:cNvGrpSpPr>
                  <p:nvPr/>
                </p:nvGrpSpPr>
                <p:grpSpPr bwMode="auto">
                  <a:xfrm>
                    <a:off x="1696" y="2592"/>
                    <a:ext cx="320" cy="64"/>
                    <a:chOff x="1336" y="1856"/>
                    <a:chExt cx="320" cy="64"/>
                  </a:xfrm>
                </p:grpSpPr>
                <p:sp>
                  <p:nvSpPr>
                    <p:cNvPr id="230" name="Rectangle 87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231" name="Rectangle 87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nvGrpSpPr>
                <p:cNvPr id="57" name="Group 878"/>
                <p:cNvGrpSpPr>
                  <a:grpSpLocks/>
                </p:cNvGrpSpPr>
                <p:nvPr/>
              </p:nvGrpSpPr>
              <p:grpSpPr bwMode="auto">
                <a:xfrm>
                  <a:off x="1242" y="3205"/>
                  <a:ext cx="598" cy="116"/>
                  <a:chOff x="1680" y="2536"/>
                  <a:chExt cx="584" cy="160"/>
                </a:xfrm>
              </p:grpSpPr>
              <p:sp>
                <p:nvSpPr>
                  <p:cNvPr id="216" name="Rectangle 87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17" name="Line 88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18" name="Line 88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58" name="Group 882"/>
                  <p:cNvGrpSpPr>
                    <a:grpSpLocks/>
                  </p:cNvGrpSpPr>
                  <p:nvPr/>
                </p:nvGrpSpPr>
                <p:grpSpPr bwMode="auto">
                  <a:xfrm>
                    <a:off x="1688" y="2648"/>
                    <a:ext cx="576" cy="32"/>
                    <a:chOff x="2496" y="2624"/>
                    <a:chExt cx="576" cy="32"/>
                  </a:xfrm>
                </p:grpSpPr>
                <p:sp>
                  <p:nvSpPr>
                    <p:cNvPr id="223" name="Line 88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24" name="Line 88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59" name="Group 885"/>
                  <p:cNvGrpSpPr>
                    <a:grpSpLocks/>
                  </p:cNvGrpSpPr>
                  <p:nvPr/>
                </p:nvGrpSpPr>
                <p:grpSpPr bwMode="auto">
                  <a:xfrm>
                    <a:off x="1696" y="2592"/>
                    <a:ext cx="320" cy="64"/>
                    <a:chOff x="1336" y="1856"/>
                    <a:chExt cx="320" cy="64"/>
                  </a:xfrm>
                </p:grpSpPr>
                <p:sp>
                  <p:nvSpPr>
                    <p:cNvPr id="221" name="Rectangle 88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222" name="Rectangle 88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grpSp>
        <p:grpSp>
          <p:nvGrpSpPr>
            <p:cNvPr id="63" name="Group 888"/>
            <p:cNvGrpSpPr>
              <a:grpSpLocks/>
            </p:cNvGrpSpPr>
            <p:nvPr/>
          </p:nvGrpSpPr>
          <p:grpSpPr bwMode="auto">
            <a:xfrm>
              <a:off x="5035" y="2153"/>
              <a:ext cx="581" cy="55"/>
              <a:chOff x="528" y="3158"/>
              <a:chExt cx="2362" cy="210"/>
            </a:xfrm>
          </p:grpSpPr>
          <p:sp>
            <p:nvSpPr>
              <p:cNvPr id="166" name="Rectangle 889"/>
              <p:cNvSpPr>
                <a:spLocks noChangeArrowheads="1"/>
              </p:cNvSpPr>
              <p:nvPr/>
            </p:nvSpPr>
            <p:spPr bwMode="auto">
              <a:xfrm>
                <a:off x="528" y="3158"/>
                <a:ext cx="2362" cy="210"/>
              </a:xfrm>
              <a:prstGeom prst="rect">
                <a:avLst/>
              </a:prstGeom>
              <a:solidFill>
                <a:schemeClr val="bg2"/>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2"/>
                </a:extrusionClr>
              </a:sp3d>
            </p:spPr>
            <p:txBody>
              <a:bodyPr wrap="none" anchor="ctr">
                <a:flatTx/>
              </a:bodyPr>
              <a:lstStyle/>
              <a:p>
                <a:endParaRPr lang="en-US">
                  <a:ea typeface="ＭＳ Ｐゴシック" pitchFamily="34" charset="-128"/>
                </a:endParaRPr>
              </a:p>
            </p:txBody>
          </p:sp>
          <p:grpSp>
            <p:nvGrpSpPr>
              <p:cNvPr id="64" name="Group 890"/>
              <p:cNvGrpSpPr>
                <a:grpSpLocks/>
              </p:cNvGrpSpPr>
              <p:nvPr/>
            </p:nvGrpSpPr>
            <p:grpSpPr bwMode="auto">
              <a:xfrm>
                <a:off x="528" y="3158"/>
                <a:ext cx="2362" cy="210"/>
                <a:chOff x="528" y="3158"/>
                <a:chExt cx="2362" cy="210"/>
              </a:xfrm>
            </p:grpSpPr>
            <p:sp>
              <p:nvSpPr>
                <p:cNvPr id="168" name="Rectangle 891"/>
                <p:cNvSpPr>
                  <a:spLocks noChangeArrowheads="1"/>
                </p:cNvSpPr>
                <p:nvPr/>
              </p:nvSpPr>
              <p:spPr bwMode="auto">
                <a:xfrm>
                  <a:off x="528" y="3158"/>
                  <a:ext cx="2362" cy="21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72" name="Group 892"/>
                <p:cNvGrpSpPr>
                  <a:grpSpLocks/>
                </p:cNvGrpSpPr>
                <p:nvPr/>
              </p:nvGrpSpPr>
              <p:grpSpPr bwMode="auto">
                <a:xfrm>
                  <a:off x="2338" y="3297"/>
                  <a:ext cx="282" cy="46"/>
                  <a:chOff x="2304" y="3888"/>
                  <a:chExt cx="384" cy="88"/>
                </a:xfrm>
              </p:grpSpPr>
              <p:sp>
                <p:nvSpPr>
                  <p:cNvPr id="202" name="Rectangle 893"/>
                  <p:cNvSpPr>
                    <a:spLocks noChangeArrowheads="1"/>
                  </p:cNvSpPr>
                  <p:nvPr/>
                </p:nvSpPr>
                <p:spPr bwMode="auto">
                  <a:xfrm>
                    <a:off x="2304" y="3888"/>
                    <a:ext cx="384"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03" name="Rectangle 894"/>
                  <p:cNvSpPr>
                    <a:spLocks noChangeArrowheads="1"/>
                  </p:cNvSpPr>
                  <p:nvPr/>
                </p:nvSpPr>
                <p:spPr bwMode="auto">
                  <a:xfrm>
                    <a:off x="2448" y="3911"/>
                    <a:ext cx="96"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04" name="Rectangle 895"/>
                  <p:cNvSpPr>
                    <a:spLocks noChangeArrowheads="1"/>
                  </p:cNvSpPr>
                  <p:nvPr/>
                </p:nvSpPr>
                <p:spPr bwMode="auto">
                  <a:xfrm>
                    <a:off x="2603" y="3949"/>
                    <a:ext cx="4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170" name="Oval 896"/>
                <p:cNvSpPr>
                  <a:spLocks noChangeArrowheads="1"/>
                </p:cNvSpPr>
                <p:nvPr/>
              </p:nvSpPr>
              <p:spPr bwMode="auto">
                <a:xfrm>
                  <a:off x="2814"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171" name="Oval 897"/>
                <p:cNvSpPr>
                  <a:spLocks noChangeArrowheads="1"/>
                </p:cNvSpPr>
                <p:nvPr/>
              </p:nvSpPr>
              <p:spPr bwMode="auto">
                <a:xfrm>
                  <a:off x="2765"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172" name="Oval 898"/>
                <p:cNvSpPr>
                  <a:spLocks noChangeArrowheads="1"/>
                </p:cNvSpPr>
                <p:nvPr/>
              </p:nvSpPr>
              <p:spPr bwMode="auto">
                <a:xfrm>
                  <a:off x="2765" y="3235"/>
                  <a:ext cx="28" cy="24"/>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grpSp>
              <p:nvGrpSpPr>
                <p:cNvPr id="73" name="Group 899"/>
                <p:cNvGrpSpPr>
                  <a:grpSpLocks/>
                </p:cNvGrpSpPr>
                <p:nvPr/>
              </p:nvGrpSpPr>
              <p:grpSpPr bwMode="auto">
                <a:xfrm>
                  <a:off x="2816" y="3302"/>
                  <a:ext cx="39" cy="41"/>
                  <a:chOff x="3552" y="3486"/>
                  <a:chExt cx="56" cy="74"/>
                </a:xfrm>
              </p:grpSpPr>
              <p:sp>
                <p:nvSpPr>
                  <p:cNvPr id="200" name="Oval 900"/>
                  <p:cNvSpPr>
                    <a:spLocks noChangeArrowheads="1"/>
                  </p:cNvSpPr>
                  <p:nvPr/>
                </p:nvSpPr>
                <p:spPr bwMode="auto">
                  <a:xfrm>
                    <a:off x="3552" y="3504"/>
                    <a:ext cx="56" cy="56"/>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201" name="Line 901"/>
                  <p:cNvSpPr>
                    <a:spLocks noChangeShapeType="1"/>
                  </p:cNvSpPr>
                  <p:nvPr/>
                </p:nvSpPr>
                <p:spPr bwMode="auto">
                  <a:xfrm>
                    <a:off x="3580" y="3486"/>
                    <a:ext cx="0" cy="48"/>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78" name="Group 902"/>
                <p:cNvGrpSpPr>
                  <a:grpSpLocks/>
                </p:cNvGrpSpPr>
                <p:nvPr/>
              </p:nvGrpSpPr>
              <p:grpSpPr bwMode="auto">
                <a:xfrm>
                  <a:off x="2242" y="3181"/>
                  <a:ext cx="492" cy="76"/>
                  <a:chOff x="2296" y="3104"/>
                  <a:chExt cx="480" cy="104"/>
                </a:xfrm>
              </p:grpSpPr>
              <p:grpSp>
                <p:nvGrpSpPr>
                  <p:cNvPr id="89" name="Group 903"/>
                  <p:cNvGrpSpPr>
                    <a:grpSpLocks/>
                  </p:cNvGrpSpPr>
                  <p:nvPr/>
                </p:nvGrpSpPr>
                <p:grpSpPr bwMode="auto">
                  <a:xfrm>
                    <a:off x="2310" y="3120"/>
                    <a:ext cx="448" cy="72"/>
                    <a:chOff x="2310" y="3120"/>
                    <a:chExt cx="432" cy="48"/>
                  </a:xfrm>
                </p:grpSpPr>
                <p:sp>
                  <p:nvSpPr>
                    <p:cNvPr id="197" name="Rectangle 904"/>
                    <p:cNvSpPr>
                      <a:spLocks noChangeArrowheads="1"/>
                    </p:cNvSpPr>
                    <p:nvPr/>
                  </p:nvSpPr>
                  <p:spPr bwMode="auto">
                    <a:xfrm>
                      <a:off x="2310" y="3120"/>
                      <a:ext cx="432"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98" name="Rectangle 905"/>
                    <p:cNvSpPr>
                      <a:spLocks noChangeArrowheads="1"/>
                    </p:cNvSpPr>
                    <p:nvPr/>
                  </p:nvSpPr>
                  <p:spPr bwMode="auto">
                    <a:xfrm>
                      <a:off x="2508" y="3126"/>
                      <a:ext cx="48" cy="42"/>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99" name="Rectangle 906"/>
                    <p:cNvSpPr>
                      <a:spLocks noChangeArrowheads="1"/>
                    </p:cNvSpPr>
                    <p:nvPr/>
                  </p:nvSpPr>
                  <p:spPr bwMode="auto">
                    <a:xfrm>
                      <a:off x="2460" y="3126"/>
                      <a:ext cx="3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196" name="Rectangle 907"/>
                  <p:cNvSpPr>
                    <a:spLocks noChangeArrowheads="1"/>
                  </p:cNvSpPr>
                  <p:nvPr/>
                </p:nvSpPr>
                <p:spPr bwMode="auto">
                  <a:xfrm>
                    <a:off x="2296" y="3104"/>
                    <a:ext cx="480" cy="10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nvGrpSpPr>
                <p:cNvPr id="91" name="Group 908"/>
                <p:cNvGrpSpPr>
                  <a:grpSpLocks/>
                </p:cNvGrpSpPr>
                <p:nvPr/>
              </p:nvGrpSpPr>
              <p:grpSpPr bwMode="auto">
                <a:xfrm>
                  <a:off x="577" y="3205"/>
                  <a:ext cx="599" cy="116"/>
                  <a:chOff x="1680" y="2536"/>
                  <a:chExt cx="584" cy="160"/>
                </a:xfrm>
              </p:grpSpPr>
              <p:sp>
                <p:nvSpPr>
                  <p:cNvPr id="186" name="Rectangle 90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87" name="Line 91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88" name="Line 91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95" name="Group 912"/>
                  <p:cNvGrpSpPr>
                    <a:grpSpLocks/>
                  </p:cNvGrpSpPr>
                  <p:nvPr/>
                </p:nvGrpSpPr>
                <p:grpSpPr bwMode="auto">
                  <a:xfrm>
                    <a:off x="1688" y="2648"/>
                    <a:ext cx="576" cy="32"/>
                    <a:chOff x="2496" y="2624"/>
                    <a:chExt cx="576" cy="32"/>
                  </a:xfrm>
                </p:grpSpPr>
                <p:sp>
                  <p:nvSpPr>
                    <p:cNvPr id="193" name="Line 91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94" name="Line 91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96" name="Group 915"/>
                  <p:cNvGrpSpPr>
                    <a:grpSpLocks/>
                  </p:cNvGrpSpPr>
                  <p:nvPr/>
                </p:nvGrpSpPr>
                <p:grpSpPr bwMode="auto">
                  <a:xfrm>
                    <a:off x="1696" y="2592"/>
                    <a:ext cx="320" cy="64"/>
                    <a:chOff x="1336" y="1856"/>
                    <a:chExt cx="320" cy="64"/>
                  </a:xfrm>
                </p:grpSpPr>
                <p:sp>
                  <p:nvSpPr>
                    <p:cNvPr id="191" name="Rectangle 91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192" name="Rectangle 91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nvGrpSpPr>
                <p:cNvPr id="97" name="Group 918"/>
                <p:cNvGrpSpPr>
                  <a:grpSpLocks/>
                </p:cNvGrpSpPr>
                <p:nvPr/>
              </p:nvGrpSpPr>
              <p:grpSpPr bwMode="auto">
                <a:xfrm>
                  <a:off x="1242" y="3205"/>
                  <a:ext cx="598" cy="116"/>
                  <a:chOff x="1680" y="2536"/>
                  <a:chExt cx="584" cy="160"/>
                </a:xfrm>
              </p:grpSpPr>
              <p:sp>
                <p:nvSpPr>
                  <p:cNvPr id="177" name="Rectangle 91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78" name="Line 92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79" name="Line 92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98" name="Group 922"/>
                  <p:cNvGrpSpPr>
                    <a:grpSpLocks/>
                  </p:cNvGrpSpPr>
                  <p:nvPr/>
                </p:nvGrpSpPr>
                <p:grpSpPr bwMode="auto">
                  <a:xfrm>
                    <a:off x="1688" y="2648"/>
                    <a:ext cx="576" cy="32"/>
                    <a:chOff x="2496" y="2624"/>
                    <a:chExt cx="576" cy="32"/>
                  </a:xfrm>
                </p:grpSpPr>
                <p:sp>
                  <p:nvSpPr>
                    <p:cNvPr id="184" name="Line 92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85" name="Line 92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102" name="Group 925"/>
                  <p:cNvGrpSpPr>
                    <a:grpSpLocks/>
                  </p:cNvGrpSpPr>
                  <p:nvPr/>
                </p:nvGrpSpPr>
                <p:grpSpPr bwMode="auto">
                  <a:xfrm>
                    <a:off x="1696" y="2592"/>
                    <a:ext cx="320" cy="64"/>
                    <a:chOff x="1336" y="1856"/>
                    <a:chExt cx="320" cy="64"/>
                  </a:xfrm>
                </p:grpSpPr>
                <p:sp>
                  <p:nvSpPr>
                    <p:cNvPr id="182" name="Rectangle 92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183" name="Rectangle 92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grpSp>
        <p:grpSp>
          <p:nvGrpSpPr>
            <p:cNvPr id="103" name="Group 928"/>
            <p:cNvGrpSpPr>
              <a:grpSpLocks/>
            </p:cNvGrpSpPr>
            <p:nvPr/>
          </p:nvGrpSpPr>
          <p:grpSpPr bwMode="auto">
            <a:xfrm>
              <a:off x="5034" y="2100"/>
              <a:ext cx="582" cy="56"/>
              <a:chOff x="528" y="3158"/>
              <a:chExt cx="2362" cy="210"/>
            </a:xfrm>
          </p:grpSpPr>
          <p:sp>
            <p:nvSpPr>
              <p:cNvPr id="127" name="Rectangle 929"/>
              <p:cNvSpPr>
                <a:spLocks noChangeArrowheads="1"/>
              </p:cNvSpPr>
              <p:nvPr/>
            </p:nvSpPr>
            <p:spPr bwMode="auto">
              <a:xfrm>
                <a:off x="528" y="3158"/>
                <a:ext cx="2362" cy="210"/>
              </a:xfrm>
              <a:prstGeom prst="rect">
                <a:avLst/>
              </a:prstGeom>
              <a:solidFill>
                <a:schemeClr val="bg2"/>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2"/>
                </a:extrusionClr>
              </a:sp3d>
            </p:spPr>
            <p:txBody>
              <a:bodyPr wrap="none" anchor="ctr">
                <a:flatTx/>
              </a:bodyPr>
              <a:lstStyle/>
              <a:p>
                <a:endParaRPr lang="en-US">
                  <a:ea typeface="ＭＳ Ｐゴシック" pitchFamily="34" charset="-128"/>
                </a:endParaRPr>
              </a:p>
            </p:txBody>
          </p:sp>
          <p:grpSp>
            <p:nvGrpSpPr>
              <p:cNvPr id="111" name="Group 930"/>
              <p:cNvGrpSpPr>
                <a:grpSpLocks/>
              </p:cNvGrpSpPr>
              <p:nvPr/>
            </p:nvGrpSpPr>
            <p:grpSpPr bwMode="auto">
              <a:xfrm>
                <a:off x="528" y="3158"/>
                <a:ext cx="2362" cy="210"/>
                <a:chOff x="528" y="3158"/>
                <a:chExt cx="2362" cy="210"/>
              </a:xfrm>
            </p:grpSpPr>
            <p:sp>
              <p:nvSpPr>
                <p:cNvPr id="129" name="Rectangle 931"/>
                <p:cNvSpPr>
                  <a:spLocks noChangeArrowheads="1"/>
                </p:cNvSpPr>
                <p:nvPr/>
              </p:nvSpPr>
              <p:spPr bwMode="auto">
                <a:xfrm>
                  <a:off x="528" y="3158"/>
                  <a:ext cx="2362" cy="21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112" name="Group 932"/>
                <p:cNvGrpSpPr>
                  <a:grpSpLocks/>
                </p:cNvGrpSpPr>
                <p:nvPr/>
              </p:nvGrpSpPr>
              <p:grpSpPr bwMode="auto">
                <a:xfrm>
                  <a:off x="2338" y="3297"/>
                  <a:ext cx="282" cy="46"/>
                  <a:chOff x="2304" y="3888"/>
                  <a:chExt cx="384" cy="88"/>
                </a:xfrm>
              </p:grpSpPr>
              <p:sp>
                <p:nvSpPr>
                  <p:cNvPr id="163" name="Rectangle 933"/>
                  <p:cNvSpPr>
                    <a:spLocks noChangeArrowheads="1"/>
                  </p:cNvSpPr>
                  <p:nvPr/>
                </p:nvSpPr>
                <p:spPr bwMode="auto">
                  <a:xfrm>
                    <a:off x="2304" y="3888"/>
                    <a:ext cx="384"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64" name="Rectangle 934"/>
                  <p:cNvSpPr>
                    <a:spLocks noChangeArrowheads="1"/>
                  </p:cNvSpPr>
                  <p:nvPr/>
                </p:nvSpPr>
                <p:spPr bwMode="auto">
                  <a:xfrm>
                    <a:off x="2448" y="3911"/>
                    <a:ext cx="96"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65" name="Rectangle 935"/>
                  <p:cNvSpPr>
                    <a:spLocks noChangeArrowheads="1"/>
                  </p:cNvSpPr>
                  <p:nvPr/>
                </p:nvSpPr>
                <p:spPr bwMode="auto">
                  <a:xfrm>
                    <a:off x="2603" y="3949"/>
                    <a:ext cx="4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131" name="Oval 936"/>
                <p:cNvSpPr>
                  <a:spLocks noChangeArrowheads="1"/>
                </p:cNvSpPr>
                <p:nvPr/>
              </p:nvSpPr>
              <p:spPr bwMode="auto">
                <a:xfrm>
                  <a:off x="2814"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132" name="Oval 937"/>
                <p:cNvSpPr>
                  <a:spLocks noChangeArrowheads="1"/>
                </p:cNvSpPr>
                <p:nvPr/>
              </p:nvSpPr>
              <p:spPr bwMode="auto">
                <a:xfrm>
                  <a:off x="2765"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133" name="Oval 938"/>
                <p:cNvSpPr>
                  <a:spLocks noChangeArrowheads="1"/>
                </p:cNvSpPr>
                <p:nvPr/>
              </p:nvSpPr>
              <p:spPr bwMode="auto">
                <a:xfrm>
                  <a:off x="2765" y="3235"/>
                  <a:ext cx="28" cy="24"/>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grpSp>
              <p:nvGrpSpPr>
                <p:cNvPr id="117" name="Group 939"/>
                <p:cNvGrpSpPr>
                  <a:grpSpLocks/>
                </p:cNvGrpSpPr>
                <p:nvPr/>
              </p:nvGrpSpPr>
              <p:grpSpPr bwMode="auto">
                <a:xfrm>
                  <a:off x="2816" y="3302"/>
                  <a:ext cx="39" cy="41"/>
                  <a:chOff x="3552" y="3486"/>
                  <a:chExt cx="56" cy="74"/>
                </a:xfrm>
              </p:grpSpPr>
              <p:sp>
                <p:nvSpPr>
                  <p:cNvPr id="161" name="Oval 940"/>
                  <p:cNvSpPr>
                    <a:spLocks noChangeArrowheads="1"/>
                  </p:cNvSpPr>
                  <p:nvPr/>
                </p:nvSpPr>
                <p:spPr bwMode="auto">
                  <a:xfrm>
                    <a:off x="3552" y="3504"/>
                    <a:ext cx="56" cy="56"/>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162" name="Line 941"/>
                  <p:cNvSpPr>
                    <a:spLocks noChangeShapeType="1"/>
                  </p:cNvSpPr>
                  <p:nvPr/>
                </p:nvSpPr>
                <p:spPr bwMode="auto">
                  <a:xfrm>
                    <a:off x="3580" y="3486"/>
                    <a:ext cx="0" cy="48"/>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128" name="Group 942"/>
                <p:cNvGrpSpPr>
                  <a:grpSpLocks/>
                </p:cNvGrpSpPr>
                <p:nvPr/>
              </p:nvGrpSpPr>
              <p:grpSpPr bwMode="auto">
                <a:xfrm>
                  <a:off x="2242" y="3181"/>
                  <a:ext cx="492" cy="76"/>
                  <a:chOff x="2296" y="3104"/>
                  <a:chExt cx="480" cy="104"/>
                </a:xfrm>
              </p:grpSpPr>
              <p:grpSp>
                <p:nvGrpSpPr>
                  <p:cNvPr id="130" name="Group 943"/>
                  <p:cNvGrpSpPr>
                    <a:grpSpLocks/>
                  </p:cNvGrpSpPr>
                  <p:nvPr/>
                </p:nvGrpSpPr>
                <p:grpSpPr bwMode="auto">
                  <a:xfrm>
                    <a:off x="2310" y="3120"/>
                    <a:ext cx="448" cy="72"/>
                    <a:chOff x="2310" y="3120"/>
                    <a:chExt cx="432" cy="48"/>
                  </a:xfrm>
                </p:grpSpPr>
                <p:sp>
                  <p:nvSpPr>
                    <p:cNvPr id="158" name="Rectangle 944"/>
                    <p:cNvSpPr>
                      <a:spLocks noChangeArrowheads="1"/>
                    </p:cNvSpPr>
                    <p:nvPr/>
                  </p:nvSpPr>
                  <p:spPr bwMode="auto">
                    <a:xfrm>
                      <a:off x="2310" y="3120"/>
                      <a:ext cx="432"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59" name="Rectangle 945"/>
                    <p:cNvSpPr>
                      <a:spLocks noChangeArrowheads="1"/>
                    </p:cNvSpPr>
                    <p:nvPr/>
                  </p:nvSpPr>
                  <p:spPr bwMode="auto">
                    <a:xfrm>
                      <a:off x="2508" y="3126"/>
                      <a:ext cx="48" cy="42"/>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60" name="Rectangle 946"/>
                    <p:cNvSpPr>
                      <a:spLocks noChangeArrowheads="1"/>
                    </p:cNvSpPr>
                    <p:nvPr/>
                  </p:nvSpPr>
                  <p:spPr bwMode="auto">
                    <a:xfrm>
                      <a:off x="2460" y="3126"/>
                      <a:ext cx="3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157" name="Rectangle 947"/>
                  <p:cNvSpPr>
                    <a:spLocks noChangeArrowheads="1"/>
                  </p:cNvSpPr>
                  <p:nvPr/>
                </p:nvSpPr>
                <p:spPr bwMode="auto">
                  <a:xfrm>
                    <a:off x="2296" y="3104"/>
                    <a:ext cx="480" cy="10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nvGrpSpPr>
                <p:cNvPr id="134" name="Group 948"/>
                <p:cNvGrpSpPr>
                  <a:grpSpLocks/>
                </p:cNvGrpSpPr>
                <p:nvPr/>
              </p:nvGrpSpPr>
              <p:grpSpPr bwMode="auto">
                <a:xfrm>
                  <a:off x="577" y="3205"/>
                  <a:ext cx="599" cy="116"/>
                  <a:chOff x="1680" y="2536"/>
                  <a:chExt cx="584" cy="160"/>
                </a:xfrm>
              </p:grpSpPr>
              <p:sp>
                <p:nvSpPr>
                  <p:cNvPr id="147" name="Rectangle 94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48" name="Line 95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49" name="Line 95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135" name="Group 952"/>
                  <p:cNvGrpSpPr>
                    <a:grpSpLocks/>
                  </p:cNvGrpSpPr>
                  <p:nvPr/>
                </p:nvGrpSpPr>
                <p:grpSpPr bwMode="auto">
                  <a:xfrm>
                    <a:off x="1688" y="2648"/>
                    <a:ext cx="576" cy="32"/>
                    <a:chOff x="2496" y="2624"/>
                    <a:chExt cx="576" cy="32"/>
                  </a:xfrm>
                </p:grpSpPr>
                <p:sp>
                  <p:nvSpPr>
                    <p:cNvPr id="154" name="Line 95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55" name="Line 95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136" name="Group 955"/>
                  <p:cNvGrpSpPr>
                    <a:grpSpLocks/>
                  </p:cNvGrpSpPr>
                  <p:nvPr/>
                </p:nvGrpSpPr>
                <p:grpSpPr bwMode="auto">
                  <a:xfrm>
                    <a:off x="1696" y="2592"/>
                    <a:ext cx="320" cy="64"/>
                    <a:chOff x="1336" y="1856"/>
                    <a:chExt cx="320" cy="64"/>
                  </a:xfrm>
                </p:grpSpPr>
                <p:sp>
                  <p:nvSpPr>
                    <p:cNvPr id="152" name="Rectangle 95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153" name="Rectangle 95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nvGrpSpPr>
                <p:cNvPr id="137" name="Group 958"/>
                <p:cNvGrpSpPr>
                  <a:grpSpLocks/>
                </p:cNvGrpSpPr>
                <p:nvPr/>
              </p:nvGrpSpPr>
              <p:grpSpPr bwMode="auto">
                <a:xfrm>
                  <a:off x="1242" y="3205"/>
                  <a:ext cx="598" cy="116"/>
                  <a:chOff x="1680" y="2536"/>
                  <a:chExt cx="584" cy="160"/>
                </a:xfrm>
              </p:grpSpPr>
              <p:sp>
                <p:nvSpPr>
                  <p:cNvPr id="138" name="Rectangle 95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39" name="Line 96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40" name="Line 96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141" name="Group 962"/>
                  <p:cNvGrpSpPr>
                    <a:grpSpLocks/>
                  </p:cNvGrpSpPr>
                  <p:nvPr/>
                </p:nvGrpSpPr>
                <p:grpSpPr bwMode="auto">
                  <a:xfrm>
                    <a:off x="1688" y="2648"/>
                    <a:ext cx="576" cy="32"/>
                    <a:chOff x="2496" y="2624"/>
                    <a:chExt cx="576" cy="32"/>
                  </a:xfrm>
                </p:grpSpPr>
                <p:sp>
                  <p:nvSpPr>
                    <p:cNvPr id="145" name="Line 96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46" name="Line 96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142" name="Group 965"/>
                  <p:cNvGrpSpPr>
                    <a:grpSpLocks/>
                  </p:cNvGrpSpPr>
                  <p:nvPr/>
                </p:nvGrpSpPr>
                <p:grpSpPr bwMode="auto">
                  <a:xfrm>
                    <a:off x="1696" y="2592"/>
                    <a:ext cx="320" cy="64"/>
                    <a:chOff x="1336" y="1856"/>
                    <a:chExt cx="320" cy="64"/>
                  </a:xfrm>
                </p:grpSpPr>
                <p:sp>
                  <p:nvSpPr>
                    <p:cNvPr id="143" name="Rectangle 96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144" name="Rectangle 96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grpSp>
        <p:grpSp>
          <p:nvGrpSpPr>
            <p:cNvPr id="150" name="Group 968"/>
            <p:cNvGrpSpPr>
              <a:grpSpLocks/>
            </p:cNvGrpSpPr>
            <p:nvPr/>
          </p:nvGrpSpPr>
          <p:grpSpPr bwMode="auto">
            <a:xfrm>
              <a:off x="5035" y="2057"/>
              <a:ext cx="581" cy="55"/>
              <a:chOff x="528" y="3158"/>
              <a:chExt cx="2362" cy="210"/>
            </a:xfrm>
          </p:grpSpPr>
          <p:sp>
            <p:nvSpPr>
              <p:cNvPr id="88" name="Rectangle 969"/>
              <p:cNvSpPr>
                <a:spLocks noChangeArrowheads="1"/>
              </p:cNvSpPr>
              <p:nvPr/>
            </p:nvSpPr>
            <p:spPr bwMode="auto">
              <a:xfrm>
                <a:off x="528" y="3158"/>
                <a:ext cx="2362" cy="210"/>
              </a:xfrm>
              <a:prstGeom prst="rect">
                <a:avLst/>
              </a:prstGeom>
              <a:solidFill>
                <a:schemeClr val="bg2"/>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2"/>
                </a:extrusionClr>
              </a:sp3d>
            </p:spPr>
            <p:txBody>
              <a:bodyPr wrap="none" anchor="ctr">
                <a:flatTx/>
              </a:bodyPr>
              <a:lstStyle/>
              <a:p>
                <a:endParaRPr lang="en-US">
                  <a:ea typeface="ＭＳ Ｐゴシック" pitchFamily="34" charset="-128"/>
                </a:endParaRPr>
              </a:p>
            </p:txBody>
          </p:sp>
          <p:grpSp>
            <p:nvGrpSpPr>
              <p:cNvPr id="151" name="Group 970"/>
              <p:cNvGrpSpPr>
                <a:grpSpLocks/>
              </p:cNvGrpSpPr>
              <p:nvPr/>
            </p:nvGrpSpPr>
            <p:grpSpPr bwMode="auto">
              <a:xfrm>
                <a:off x="528" y="3158"/>
                <a:ext cx="2362" cy="210"/>
                <a:chOff x="528" y="3158"/>
                <a:chExt cx="2362" cy="210"/>
              </a:xfrm>
            </p:grpSpPr>
            <p:sp>
              <p:nvSpPr>
                <p:cNvPr id="90" name="Rectangle 971"/>
                <p:cNvSpPr>
                  <a:spLocks noChangeArrowheads="1"/>
                </p:cNvSpPr>
                <p:nvPr/>
              </p:nvSpPr>
              <p:spPr bwMode="auto">
                <a:xfrm>
                  <a:off x="528" y="3158"/>
                  <a:ext cx="2362" cy="21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156" name="Group 972"/>
                <p:cNvGrpSpPr>
                  <a:grpSpLocks/>
                </p:cNvGrpSpPr>
                <p:nvPr/>
              </p:nvGrpSpPr>
              <p:grpSpPr bwMode="auto">
                <a:xfrm>
                  <a:off x="2338" y="3297"/>
                  <a:ext cx="282" cy="46"/>
                  <a:chOff x="2304" y="3888"/>
                  <a:chExt cx="384" cy="88"/>
                </a:xfrm>
              </p:grpSpPr>
              <p:sp>
                <p:nvSpPr>
                  <p:cNvPr id="124" name="Rectangle 973"/>
                  <p:cNvSpPr>
                    <a:spLocks noChangeArrowheads="1"/>
                  </p:cNvSpPr>
                  <p:nvPr/>
                </p:nvSpPr>
                <p:spPr bwMode="auto">
                  <a:xfrm>
                    <a:off x="2304" y="3888"/>
                    <a:ext cx="384"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25" name="Rectangle 974"/>
                  <p:cNvSpPr>
                    <a:spLocks noChangeArrowheads="1"/>
                  </p:cNvSpPr>
                  <p:nvPr/>
                </p:nvSpPr>
                <p:spPr bwMode="auto">
                  <a:xfrm>
                    <a:off x="2448" y="3911"/>
                    <a:ext cx="96"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26" name="Rectangle 975"/>
                  <p:cNvSpPr>
                    <a:spLocks noChangeArrowheads="1"/>
                  </p:cNvSpPr>
                  <p:nvPr/>
                </p:nvSpPr>
                <p:spPr bwMode="auto">
                  <a:xfrm>
                    <a:off x="2603" y="3949"/>
                    <a:ext cx="4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92" name="Oval 976"/>
                <p:cNvSpPr>
                  <a:spLocks noChangeArrowheads="1"/>
                </p:cNvSpPr>
                <p:nvPr/>
              </p:nvSpPr>
              <p:spPr bwMode="auto">
                <a:xfrm>
                  <a:off x="2814"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93" name="Oval 977"/>
                <p:cNvSpPr>
                  <a:spLocks noChangeArrowheads="1"/>
                </p:cNvSpPr>
                <p:nvPr/>
              </p:nvSpPr>
              <p:spPr bwMode="auto">
                <a:xfrm>
                  <a:off x="2765"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94" name="Oval 978"/>
                <p:cNvSpPr>
                  <a:spLocks noChangeArrowheads="1"/>
                </p:cNvSpPr>
                <p:nvPr/>
              </p:nvSpPr>
              <p:spPr bwMode="auto">
                <a:xfrm>
                  <a:off x="2765" y="3235"/>
                  <a:ext cx="28" cy="24"/>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grpSp>
              <p:nvGrpSpPr>
                <p:cNvPr id="167" name="Group 979"/>
                <p:cNvGrpSpPr>
                  <a:grpSpLocks/>
                </p:cNvGrpSpPr>
                <p:nvPr/>
              </p:nvGrpSpPr>
              <p:grpSpPr bwMode="auto">
                <a:xfrm>
                  <a:off x="2816" y="3302"/>
                  <a:ext cx="39" cy="41"/>
                  <a:chOff x="3552" y="3486"/>
                  <a:chExt cx="56" cy="74"/>
                </a:xfrm>
              </p:grpSpPr>
              <p:sp>
                <p:nvSpPr>
                  <p:cNvPr id="122" name="Oval 980"/>
                  <p:cNvSpPr>
                    <a:spLocks noChangeArrowheads="1"/>
                  </p:cNvSpPr>
                  <p:nvPr/>
                </p:nvSpPr>
                <p:spPr bwMode="auto">
                  <a:xfrm>
                    <a:off x="3552" y="3504"/>
                    <a:ext cx="56" cy="56"/>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123" name="Line 981"/>
                  <p:cNvSpPr>
                    <a:spLocks noChangeShapeType="1"/>
                  </p:cNvSpPr>
                  <p:nvPr/>
                </p:nvSpPr>
                <p:spPr bwMode="auto">
                  <a:xfrm>
                    <a:off x="3580" y="3486"/>
                    <a:ext cx="0" cy="48"/>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169" name="Group 982"/>
                <p:cNvGrpSpPr>
                  <a:grpSpLocks/>
                </p:cNvGrpSpPr>
                <p:nvPr/>
              </p:nvGrpSpPr>
              <p:grpSpPr bwMode="auto">
                <a:xfrm>
                  <a:off x="2242" y="3181"/>
                  <a:ext cx="492" cy="76"/>
                  <a:chOff x="2296" y="3104"/>
                  <a:chExt cx="480" cy="104"/>
                </a:xfrm>
              </p:grpSpPr>
              <p:grpSp>
                <p:nvGrpSpPr>
                  <p:cNvPr id="173" name="Group 983"/>
                  <p:cNvGrpSpPr>
                    <a:grpSpLocks/>
                  </p:cNvGrpSpPr>
                  <p:nvPr/>
                </p:nvGrpSpPr>
                <p:grpSpPr bwMode="auto">
                  <a:xfrm>
                    <a:off x="2310" y="3120"/>
                    <a:ext cx="448" cy="72"/>
                    <a:chOff x="2310" y="3120"/>
                    <a:chExt cx="432" cy="48"/>
                  </a:xfrm>
                </p:grpSpPr>
                <p:sp>
                  <p:nvSpPr>
                    <p:cNvPr id="119" name="Rectangle 984"/>
                    <p:cNvSpPr>
                      <a:spLocks noChangeArrowheads="1"/>
                    </p:cNvSpPr>
                    <p:nvPr/>
                  </p:nvSpPr>
                  <p:spPr bwMode="auto">
                    <a:xfrm>
                      <a:off x="2310" y="3120"/>
                      <a:ext cx="432"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20" name="Rectangle 985"/>
                    <p:cNvSpPr>
                      <a:spLocks noChangeArrowheads="1"/>
                    </p:cNvSpPr>
                    <p:nvPr/>
                  </p:nvSpPr>
                  <p:spPr bwMode="auto">
                    <a:xfrm>
                      <a:off x="2508" y="3126"/>
                      <a:ext cx="48" cy="42"/>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21" name="Rectangle 986"/>
                    <p:cNvSpPr>
                      <a:spLocks noChangeArrowheads="1"/>
                    </p:cNvSpPr>
                    <p:nvPr/>
                  </p:nvSpPr>
                  <p:spPr bwMode="auto">
                    <a:xfrm>
                      <a:off x="2460" y="3126"/>
                      <a:ext cx="3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118" name="Rectangle 987"/>
                  <p:cNvSpPr>
                    <a:spLocks noChangeArrowheads="1"/>
                  </p:cNvSpPr>
                  <p:nvPr/>
                </p:nvSpPr>
                <p:spPr bwMode="auto">
                  <a:xfrm>
                    <a:off x="2296" y="3104"/>
                    <a:ext cx="480" cy="10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nvGrpSpPr>
                <p:cNvPr id="174" name="Group 988"/>
                <p:cNvGrpSpPr>
                  <a:grpSpLocks/>
                </p:cNvGrpSpPr>
                <p:nvPr/>
              </p:nvGrpSpPr>
              <p:grpSpPr bwMode="auto">
                <a:xfrm>
                  <a:off x="577" y="3205"/>
                  <a:ext cx="599" cy="116"/>
                  <a:chOff x="1680" y="2536"/>
                  <a:chExt cx="584" cy="160"/>
                </a:xfrm>
              </p:grpSpPr>
              <p:sp>
                <p:nvSpPr>
                  <p:cNvPr id="108" name="Rectangle 98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09" name="Line 99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10" name="Line 99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175" name="Group 992"/>
                  <p:cNvGrpSpPr>
                    <a:grpSpLocks/>
                  </p:cNvGrpSpPr>
                  <p:nvPr/>
                </p:nvGrpSpPr>
                <p:grpSpPr bwMode="auto">
                  <a:xfrm>
                    <a:off x="1688" y="2648"/>
                    <a:ext cx="576" cy="32"/>
                    <a:chOff x="2496" y="2624"/>
                    <a:chExt cx="576" cy="32"/>
                  </a:xfrm>
                </p:grpSpPr>
                <p:sp>
                  <p:nvSpPr>
                    <p:cNvPr id="115" name="Line 99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16" name="Line 99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176" name="Group 995"/>
                  <p:cNvGrpSpPr>
                    <a:grpSpLocks/>
                  </p:cNvGrpSpPr>
                  <p:nvPr/>
                </p:nvGrpSpPr>
                <p:grpSpPr bwMode="auto">
                  <a:xfrm>
                    <a:off x="1696" y="2592"/>
                    <a:ext cx="320" cy="64"/>
                    <a:chOff x="1336" y="1856"/>
                    <a:chExt cx="320" cy="64"/>
                  </a:xfrm>
                </p:grpSpPr>
                <p:sp>
                  <p:nvSpPr>
                    <p:cNvPr id="113" name="Rectangle 99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114" name="Rectangle 99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nvGrpSpPr>
                <p:cNvPr id="180" name="Group 998"/>
                <p:cNvGrpSpPr>
                  <a:grpSpLocks/>
                </p:cNvGrpSpPr>
                <p:nvPr/>
              </p:nvGrpSpPr>
              <p:grpSpPr bwMode="auto">
                <a:xfrm>
                  <a:off x="1242" y="3205"/>
                  <a:ext cx="598" cy="116"/>
                  <a:chOff x="1680" y="2536"/>
                  <a:chExt cx="584" cy="160"/>
                </a:xfrm>
              </p:grpSpPr>
              <p:sp>
                <p:nvSpPr>
                  <p:cNvPr id="99" name="Rectangle 99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00" name="Line 100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01" name="Line 100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181" name="Group 1002"/>
                  <p:cNvGrpSpPr>
                    <a:grpSpLocks/>
                  </p:cNvGrpSpPr>
                  <p:nvPr/>
                </p:nvGrpSpPr>
                <p:grpSpPr bwMode="auto">
                  <a:xfrm>
                    <a:off x="1688" y="2648"/>
                    <a:ext cx="576" cy="32"/>
                    <a:chOff x="2496" y="2624"/>
                    <a:chExt cx="576" cy="32"/>
                  </a:xfrm>
                </p:grpSpPr>
                <p:sp>
                  <p:nvSpPr>
                    <p:cNvPr id="106" name="Line 100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07" name="Line 100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189" name="Group 1005"/>
                  <p:cNvGrpSpPr>
                    <a:grpSpLocks/>
                  </p:cNvGrpSpPr>
                  <p:nvPr/>
                </p:nvGrpSpPr>
                <p:grpSpPr bwMode="auto">
                  <a:xfrm>
                    <a:off x="1696" y="2592"/>
                    <a:ext cx="320" cy="64"/>
                    <a:chOff x="1336" y="1856"/>
                    <a:chExt cx="320" cy="64"/>
                  </a:xfrm>
                </p:grpSpPr>
                <p:sp>
                  <p:nvSpPr>
                    <p:cNvPr id="104" name="Rectangle 100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105" name="Rectangle 100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grpSp>
        <p:grpSp>
          <p:nvGrpSpPr>
            <p:cNvPr id="190" name="Group 1008"/>
            <p:cNvGrpSpPr>
              <a:grpSpLocks/>
            </p:cNvGrpSpPr>
            <p:nvPr/>
          </p:nvGrpSpPr>
          <p:grpSpPr bwMode="auto">
            <a:xfrm>
              <a:off x="5035" y="2008"/>
              <a:ext cx="581" cy="56"/>
              <a:chOff x="528" y="3158"/>
              <a:chExt cx="2362" cy="210"/>
            </a:xfrm>
          </p:grpSpPr>
          <p:sp>
            <p:nvSpPr>
              <p:cNvPr id="49" name="Rectangle 1009"/>
              <p:cNvSpPr>
                <a:spLocks noChangeArrowheads="1"/>
              </p:cNvSpPr>
              <p:nvPr/>
            </p:nvSpPr>
            <p:spPr bwMode="auto">
              <a:xfrm>
                <a:off x="528" y="3158"/>
                <a:ext cx="2362" cy="210"/>
              </a:xfrm>
              <a:prstGeom prst="rect">
                <a:avLst/>
              </a:prstGeom>
              <a:solidFill>
                <a:schemeClr val="bg2"/>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2"/>
                </a:extrusionClr>
              </a:sp3d>
            </p:spPr>
            <p:txBody>
              <a:bodyPr wrap="none" anchor="ctr">
                <a:flatTx/>
              </a:bodyPr>
              <a:lstStyle/>
              <a:p>
                <a:endParaRPr lang="en-US">
                  <a:ea typeface="ＭＳ Ｐゴシック" pitchFamily="34" charset="-128"/>
                </a:endParaRPr>
              </a:p>
            </p:txBody>
          </p:sp>
          <p:grpSp>
            <p:nvGrpSpPr>
              <p:cNvPr id="195" name="Group 1010"/>
              <p:cNvGrpSpPr>
                <a:grpSpLocks/>
              </p:cNvGrpSpPr>
              <p:nvPr/>
            </p:nvGrpSpPr>
            <p:grpSpPr bwMode="auto">
              <a:xfrm>
                <a:off x="528" y="3158"/>
                <a:ext cx="2362" cy="210"/>
                <a:chOff x="528" y="3158"/>
                <a:chExt cx="2362" cy="210"/>
              </a:xfrm>
            </p:grpSpPr>
            <p:sp>
              <p:nvSpPr>
                <p:cNvPr id="51" name="Rectangle 1011"/>
                <p:cNvSpPr>
                  <a:spLocks noChangeArrowheads="1"/>
                </p:cNvSpPr>
                <p:nvPr/>
              </p:nvSpPr>
              <p:spPr bwMode="auto">
                <a:xfrm>
                  <a:off x="528" y="3158"/>
                  <a:ext cx="2362" cy="21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206" name="Group 1012"/>
                <p:cNvGrpSpPr>
                  <a:grpSpLocks/>
                </p:cNvGrpSpPr>
                <p:nvPr/>
              </p:nvGrpSpPr>
              <p:grpSpPr bwMode="auto">
                <a:xfrm>
                  <a:off x="2338" y="3297"/>
                  <a:ext cx="282" cy="46"/>
                  <a:chOff x="2304" y="3888"/>
                  <a:chExt cx="384" cy="88"/>
                </a:xfrm>
              </p:grpSpPr>
              <p:sp>
                <p:nvSpPr>
                  <p:cNvPr id="85" name="Rectangle 1013"/>
                  <p:cNvSpPr>
                    <a:spLocks noChangeArrowheads="1"/>
                  </p:cNvSpPr>
                  <p:nvPr/>
                </p:nvSpPr>
                <p:spPr bwMode="auto">
                  <a:xfrm>
                    <a:off x="2304" y="3888"/>
                    <a:ext cx="384"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86" name="Rectangle 1014"/>
                  <p:cNvSpPr>
                    <a:spLocks noChangeArrowheads="1"/>
                  </p:cNvSpPr>
                  <p:nvPr/>
                </p:nvSpPr>
                <p:spPr bwMode="auto">
                  <a:xfrm>
                    <a:off x="2448" y="3911"/>
                    <a:ext cx="96"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87" name="Rectangle 1015"/>
                  <p:cNvSpPr>
                    <a:spLocks noChangeArrowheads="1"/>
                  </p:cNvSpPr>
                  <p:nvPr/>
                </p:nvSpPr>
                <p:spPr bwMode="auto">
                  <a:xfrm>
                    <a:off x="2603" y="3949"/>
                    <a:ext cx="4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53" name="Oval 1016"/>
                <p:cNvSpPr>
                  <a:spLocks noChangeArrowheads="1"/>
                </p:cNvSpPr>
                <p:nvPr/>
              </p:nvSpPr>
              <p:spPr bwMode="auto">
                <a:xfrm>
                  <a:off x="2814"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54" name="Oval 1017"/>
                <p:cNvSpPr>
                  <a:spLocks noChangeArrowheads="1"/>
                </p:cNvSpPr>
                <p:nvPr/>
              </p:nvSpPr>
              <p:spPr bwMode="auto">
                <a:xfrm>
                  <a:off x="2765"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55" name="Oval 1018"/>
                <p:cNvSpPr>
                  <a:spLocks noChangeArrowheads="1"/>
                </p:cNvSpPr>
                <p:nvPr/>
              </p:nvSpPr>
              <p:spPr bwMode="auto">
                <a:xfrm>
                  <a:off x="2765" y="3235"/>
                  <a:ext cx="28" cy="24"/>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grpSp>
              <p:nvGrpSpPr>
                <p:cNvPr id="208" name="Group 1019"/>
                <p:cNvGrpSpPr>
                  <a:grpSpLocks/>
                </p:cNvGrpSpPr>
                <p:nvPr/>
              </p:nvGrpSpPr>
              <p:grpSpPr bwMode="auto">
                <a:xfrm>
                  <a:off x="2816" y="3302"/>
                  <a:ext cx="39" cy="41"/>
                  <a:chOff x="3552" y="3486"/>
                  <a:chExt cx="56" cy="74"/>
                </a:xfrm>
              </p:grpSpPr>
              <p:sp>
                <p:nvSpPr>
                  <p:cNvPr id="83" name="Oval 1020"/>
                  <p:cNvSpPr>
                    <a:spLocks noChangeArrowheads="1"/>
                  </p:cNvSpPr>
                  <p:nvPr/>
                </p:nvSpPr>
                <p:spPr bwMode="auto">
                  <a:xfrm>
                    <a:off x="3552" y="3504"/>
                    <a:ext cx="56" cy="56"/>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84" name="Line 1021"/>
                  <p:cNvSpPr>
                    <a:spLocks noChangeShapeType="1"/>
                  </p:cNvSpPr>
                  <p:nvPr/>
                </p:nvSpPr>
                <p:spPr bwMode="auto">
                  <a:xfrm>
                    <a:off x="3580" y="3486"/>
                    <a:ext cx="0" cy="48"/>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212" name="Group 1022"/>
                <p:cNvGrpSpPr>
                  <a:grpSpLocks/>
                </p:cNvGrpSpPr>
                <p:nvPr/>
              </p:nvGrpSpPr>
              <p:grpSpPr bwMode="auto">
                <a:xfrm>
                  <a:off x="2242" y="3181"/>
                  <a:ext cx="492" cy="76"/>
                  <a:chOff x="2296" y="3104"/>
                  <a:chExt cx="480" cy="104"/>
                </a:xfrm>
              </p:grpSpPr>
              <p:grpSp>
                <p:nvGrpSpPr>
                  <p:cNvPr id="213" name="Group 1023"/>
                  <p:cNvGrpSpPr>
                    <a:grpSpLocks/>
                  </p:cNvGrpSpPr>
                  <p:nvPr/>
                </p:nvGrpSpPr>
                <p:grpSpPr bwMode="auto">
                  <a:xfrm>
                    <a:off x="2310" y="3120"/>
                    <a:ext cx="448" cy="72"/>
                    <a:chOff x="2310" y="3120"/>
                    <a:chExt cx="432" cy="48"/>
                  </a:xfrm>
                </p:grpSpPr>
                <p:sp>
                  <p:nvSpPr>
                    <p:cNvPr id="80" name="Rectangle 1024"/>
                    <p:cNvSpPr>
                      <a:spLocks noChangeArrowheads="1"/>
                    </p:cNvSpPr>
                    <p:nvPr/>
                  </p:nvSpPr>
                  <p:spPr bwMode="auto">
                    <a:xfrm>
                      <a:off x="2310" y="3120"/>
                      <a:ext cx="432"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81" name="Rectangle 1025"/>
                    <p:cNvSpPr>
                      <a:spLocks noChangeArrowheads="1"/>
                    </p:cNvSpPr>
                    <p:nvPr/>
                  </p:nvSpPr>
                  <p:spPr bwMode="auto">
                    <a:xfrm>
                      <a:off x="2508" y="3126"/>
                      <a:ext cx="48" cy="42"/>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82" name="Rectangle 1026"/>
                    <p:cNvSpPr>
                      <a:spLocks noChangeArrowheads="1"/>
                    </p:cNvSpPr>
                    <p:nvPr/>
                  </p:nvSpPr>
                  <p:spPr bwMode="auto">
                    <a:xfrm>
                      <a:off x="2460" y="3126"/>
                      <a:ext cx="3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79" name="Rectangle 1027"/>
                  <p:cNvSpPr>
                    <a:spLocks noChangeArrowheads="1"/>
                  </p:cNvSpPr>
                  <p:nvPr/>
                </p:nvSpPr>
                <p:spPr bwMode="auto">
                  <a:xfrm>
                    <a:off x="2296" y="3104"/>
                    <a:ext cx="480" cy="10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nvGrpSpPr>
                <p:cNvPr id="214" name="Group 1028"/>
                <p:cNvGrpSpPr>
                  <a:grpSpLocks/>
                </p:cNvGrpSpPr>
                <p:nvPr/>
              </p:nvGrpSpPr>
              <p:grpSpPr bwMode="auto">
                <a:xfrm>
                  <a:off x="577" y="3205"/>
                  <a:ext cx="599" cy="116"/>
                  <a:chOff x="1680" y="2536"/>
                  <a:chExt cx="584" cy="160"/>
                </a:xfrm>
              </p:grpSpPr>
              <p:sp>
                <p:nvSpPr>
                  <p:cNvPr id="69" name="Rectangle 102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70" name="Line 103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71" name="Line 103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215" name="Group 1032"/>
                  <p:cNvGrpSpPr>
                    <a:grpSpLocks/>
                  </p:cNvGrpSpPr>
                  <p:nvPr/>
                </p:nvGrpSpPr>
                <p:grpSpPr bwMode="auto">
                  <a:xfrm>
                    <a:off x="1688" y="2648"/>
                    <a:ext cx="576" cy="32"/>
                    <a:chOff x="2496" y="2624"/>
                    <a:chExt cx="576" cy="32"/>
                  </a:xfrm>
                </p:grpSpPr>
                <p:sp>
                  <p:nvSpPr>
                    <p:cNvPr id="76" name="Line 103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77" name="Line 103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219" name="Group 1035"/>
                  <p:cNvGrpSpPr>
                    <a:grpSpLocks/>
                  </p:cNvGrpSpPr>
                  <p:nvPr/>
                </p:nvGrpSpPr>
                <p:grpSpPr bwMode="auto">
                  <a:xfrm>
                    <a:off x="1696" y="2592"/>
                    <a:ext cx="320" cy="64"/>
                    <a:chOff x="1336" y="1856"/>
                    <a:chExt cx="320" cy="64"/>
                  </a:xfrm>
                </p:grpSpPr>
                <p:sp>
                  <p:nvSpPr>
                    <p:cNvPr id="74" name="Rectangle 103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75" name="Rectangle 103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nvGrpSpPr>
                <p:cNvPr id="220" name="Group 1038"/>
                <p:cNvGrpSpPr>
                  <a:grpSpLocks/>
                </p:cNvGrpSpPr>
                <p:nvPr/>
              </p:nvGrpSpPr>
              <p:grpSpPr bwMode="auto">
                <a:xfrm>
                  <a:off x="1242" y="3205"/>
                  <a:ext cx="598" cy="116"/>
                  <a:chOff x="1680" y="2536"/>
                  <a:chExt cx="584" cy="160"/>
                </a:xfrm>
              </p:grpSpPr>
              <p:sp>
                <p:nvSpPr>
                  <p:cNvPr id="60" name="Rectangle 103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61" name="Line 104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62" name="Line 104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228" name="Group 1042"/>
                  <p:cNvGrpSpPr>
                    <a:grpSpLocks/>
                  </p:cNvGrpSpPr>
                  <p:nvPr/>
                </p:nvGrpSpPr>
                <p:grpSpPr bwMode="auto">
                  <a:xfrm>
                    <a:off x="1688" y="2648"/>
                    <a:ext cx="576" cy="32"/>
                    <a:chOff x="2496" y="2624"/>
                    <a:chExt cx="576" cy="32"/>
                  </a:xfrm>
                </p:grpSpPr>
                <p:sp>
                  <p:nvSpPr>
                    <p:cNvPr id="67" name="Line 104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68" name="Line 104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229" name="Group 1045"/>
                  <p:cNvGrpSpPr>
                    <a:grpSpLocks/>
                  </p:cNvGrpSpPr>
                  <p:nvPr/>
                </p:nvGrpSpPr>
                <p:grpSpPr bwMode="auto">
                  <a:xfrm>
                    <a:off x="1696" y="2592"/>
                    <a:ext cx="320" cy="64"/>
                    <a:chOff x="1336" y="1856"/>
                    <a:chExt cx="320" cy="64"/>
                  </a:xfrm>
                </p:grpSpPr>
                <p:sp>
                  <p:nvSpPr>
                    <p:cNvPr id="65" name="Rectangle 104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66" name="Rectangle 104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grpSp>
      </p:grpSp>
      <p:sp>
        <p:nvSpPr>
          <p:cNvPr id="244" name="AutoShape 260"/>
          <p:cNvSpPr>
            <a:spLocks noChangeArrowheads="1"/>
          </p:cNvSpPr>
          <p:nvPr/>
        </p:nvSpPr>
        <p:spPr bwMode="auto">
          <a:xfrm>
            <a:off x="4140200" y="5084763"/>
            <a:ext cx="2025650" cy="1406525"/>
          </a:xfrm>
          <a:prstGeom prst="roundRect">
            <a:avLst>
              <a:gd name="adj" fmla="val 16667"/>
            </a:avLst>
          </a:prstGeom>
          <a:noFill/>
          <a:ln w="9525" algn="ctr">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nchor="ctr"/>
          <a:lstStyle/>
          <a:p>
            <a:endParaRPr lang="it-IT"/>
          </a:p>
        </p:txBody>
      </p:sp>
      <p:sp>
        <p:nvSpPr>
          <p:cNvPr id="245" name="Text Box 261"/>
          <p:cNvSpPr txBox="1">
            <a:spLocks noChangeArrowheads="1"/>
          </p:cNvSpPr>
          <p:nvPr/>
        </p:nvSpPr>
        <p:spPr bwMode="auto">
          <a:xfrm>
            <a:off x="4097338" y="5734050"/>
            <a:ext cx="1266825" cy="212725"/>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r>
              <a:rPr lang="it-IT" sz="1200">
                <a:solidFill>
                  <a:srgbClr val="000000"/>
                </a:solidFill>
                <a:latin typeface="Calibri" pitchFamily="34" charset="0"/>
              </a:rPr>
              <a:t>LAN Sezione</a:t>
            </a:r>
            <a:endParaRPr lang="it-IT" sz="1200">
              <a:latin typeface="Calibri" pitchFamily="34" charset="0"/>
            </a:endParaRPr>
          </a:p>
        </p:txBody>
      </p:sp>
      <p:grpSp>
        <p:nvGrpSpPr>
          <p:cNvPr id="234" name="Group 262"/>
          <p:cNvGrpSpPr>
            <a:grpSpLocks/>
          </p:cNvGrpSpPr>
          <p:nvPr/>
        </p:nvGrpSpPr>
        <p:grpSpPr bwMode="auto">
          <a:xfrm>
            <a:off x="5003800" y="5588000"/>
            <a:ext cx="647700" cy="433388"/>
            <a:chOff x="3515" y="3702"/>
            <a:chExt cx="408" cy="273"/>
          </a:xfrm>
        </p:grpSpPr>
        <p:sp>
          <p:nvSpPr>
            <p:cNvPr id="247" name="Line 263"/>
            <p:cNvSpPr>
              <a:spLocks noChangeShapeType="1"/>
            </p:cNvSpPr>
            <p:nvPr/>
          </p:nvSpPr>
          <p:spPr bwMode="auto">
            <a:xfrm flipH="1" flipV="1">
              <a:off x="3515" y="3839"/>
              <a:ext cx="408" cy="0"/>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248" name="Line 264"/>
            <p:cNvSpPr>
              <a:spLocks noChangeShapeType="1"/>
            </p:cNvSpPr>
            <p:nvPr/>
          </p:nvSpPr>
          <p:spPr bwMode="auto">
            <a:xfrm flipH="1" flipV="1">
              <a:off x="3735" y="3702"/>
              <a:ext cx="0" cy="137"/>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249" name="Line 265"/>
            <p:cNvSpPr>
              <a:spLocks noChangeShapeType="1"/>
            </p:cNvSpPr>
            <p:nvPr/>
          </p:nvSpPr>
          <p:spPr bwMode="auto">
            <a:xfrm flipH="1" flipV="1">
              <a:off x="3606" y="3838"/>
              <a:ext cx="0" cy="137"/>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250" name="Line 266"/>
            <p:cNvSpPr>
              <a:spLocks noChangeShapeType="1"/>
            </p:cNvSpPr>
            <p:nvPr/>
          </p:nvSpPr>
          <p:spPr bwMode="auto">
            <a:xfrm flipH="1" flipV="1">
              <a:off x="3864" y="3838"/>
              <a:ext cx="0" cy="137"/>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grpSp>
      <p:grpSp>
        <p:nvGrpSpPr>
          <p:cNvPr id="246" name="Group 257"/>
          <p:cNvGrpSpPr>
            <a:grpSpLocks/>
          </p:cNvGrpSpPr>
          <p:nvPr/>
        </p:nvGrpSpPr>
        <p:grpSpPr bwMode="auto">
          <a:xfrm>
            <a:off x="5132388" y="5300663"/>
            <a:ext cx="447675" cy="396875"/>
            <a:chOff x="4623" y="1502"/>
            <a:chExt cx="282" cy="250"/>
          </a:xfrm>
        </p:grpSpPr>
        <p:pic>
          <p:nvPicPr>
            <p:cNvPr id="252" name="Picture 258"/>
            <p:cNvPicPr>
              <a:picLocks noChangeArrowheads="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623" y="1502"/>
              <a:ext cx="282" cy="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pic>
        <p:sp>
          <p:nvSpPr>
            <p:cNvPr id="253" name="Text Box 259"/>
            <p:cNvSpPr txBox="1">
              <a:spLocks noChangeArrowheads="1"/>
            </p:cNvSpPr>
            <p:nvPr/>
          </p:nvSpPr>
          <p:spPr bwMode="auto">
            <a:xfrm>
              <a:off x="4636" y="1628"/>
              <a:ext cx="245" cy="10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endParaRPr lang="it-IT" sz="800"/>
            </a:p>
          </p:txBody>
        </p:sp>
      </p:grpSp>
      <p:sp>
        <p:nvSpPr>
          <p:cNvPr id="254" name="AutoShape 631"/>
          <p:cNvSpPr>
            <a:spLocks noChangeArrowheads="1"/>
          </p:cNvSpPr>
          <p:nvPr/>
        </p:nvSpPr>
        <p:spPr bwMode="auto">
          <a:xfrm>
            <a:off x="2555875" y="5916613"/>
            <a:ext cx="338138" cy="320675"/>
          </a:xfrm>
          <a:prstGeom prst="can">
            <a:avLst>
              <a:gd name="adj" fmla="val 25000"/>
            </a:avLst>
          </a:prstGeom>
          <a:solidFill>
            <a:schemeClr val="accent1"/>
          </a:solidFill>
          <a:ln w="9525">
            <a:solidFill>
              <a:schemeClr val="tx1"/>
            </a:solidFill>
            <a:round/>
            <a:headEnd/>
            <a:tailEnd/>
          </a:ln>
        </p:spPr>
        <p:txBody>
          <a:bodyPr wrap="none" anchor="ctr"/>
          <a:lstStyle/>
          <a:p>
            <a:endParaRPr lang="en-US">
              <a:ea typeface="ＭＳ Ｐゴシック" pitchFamily="34" charset="-128"/>
            </a:endParaRPr>
          </a:p>
        </p:txBody>
      </p:sp>
      <p:grpSp>
        <p:nvGrpSpPr>
          <p:cNvPr id="251" name="Group 189"/>
          <p:cNvGrpSpPr>
            <a:grpSpLocks/>
          </p:cNvGrpSpPr>
          <p:nvPr/>
        </p:nvGrpSpPr>
        <p:grpSpPr bwMode="auto">
          <a:xfrm flipV="1">
            <a:off x="5265738" y="6096000"/>
            <a:ext cx="601662" cy="69850"/>
            <a:chOff x="528" y="3158"/>
            <a:chExt cx="2362" cy="210"/>
          </a:xfrm>
        </p:grpSpPr>
        <p:sp>
          <p:nvSpPr>
            <p:cNvPr id="256" name="Rectangle 190"/>
            <p:cNvSpPr>
              <a:spLocks noChangeArrowheads="1"/>
            </p:cNvSpPr>
            <p:nvPr/>
          </p:nvSpPr>
          <p:spPr bwMode="auto">
            <a:xfrm>
              <a:off x="528" y="3158"/>
              <a:ext cx="2362" cy="210"/>
            </a:xfrm>
            <a:prstGeom prst="rect">
              <a:avLst/>
            </a:prstGeom>
            <a:solidFill>
              <a:schemeClr val="bg2"/>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2"/>
              </a:extrusionClr>
            </a:sp3d>
          </p:spPr>
          <p:txBody>
            <a:bodyPr rot="10800000" wrap="none" anchor="ctr">
              <a:flatTx/>
            </a:bodyPr>
            <a:lstStyle/>
            <a:p>
              <a:endParaRPr lang="en-US">
                <a:ea typeface="ＭＳ Ｐゴシック" pitchFamily="34" charset="-128"/>
              </a:endParaRPr>
            </a:p>
          </p:txBody>
        </p:sp>
        <p:grpSp>
          <p:nvGrpSpPr>
            <p:cNvPr id="255" name="Group 191"/>
            <p:cNvGrpSpPr>
              <a:grpSpLocks/>
            </p:cNvGrpSpPr>
            <p:nvPr/>
          </p:nvGrpSpPr>
          <p:grpSpPr bwMode="auto">
            <a:xfrm>
              <a:off x="528" y="3158"/>
              <a:ext cx="2362" cy="210"/>
              <a:chOff x="528" y="3158"/>
              <a:chExt cx="2362" cy="210"/>
            </a:xfrm>
          </p:grpSpPr>
          <p:sp>
            <p:nvSpPr>
              <p:cNvPr id="258" name="Rectangle 192"/>
              <p:cNvSpPr>
                <a:spLocks noChangeArrowheads="1"/>
              </p:cNvSpPr>
              <p:nvPr/>
            </p:nvSpPr>
            <p:spPr bwMode="auto">
              <a:xfrm>
                <a:off x="528" y="3158"/>
                <a:ext cx="2362" cy="210"/>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grpSp>
            <p:nvGrpSpPr>
              <p:cNvPr id="257" name="Group 193"/>
              <p:cNvGrpSpPr>
                <a:grpSpLocks/>
              </p:cNvGrpSpPr>
              <p:nvPr/>
            </p:nvGrpSpPr>
            <p:grpSpPr bwMode="auto">
              <a:xfrm>
                <a:off x="2338" y="3297"/>
                <a:ext cx="282" cy="46"/>
                <a:chOff x="2304" y="3888"/>
                <a:chExt cx="384" cy="88"/>
              </a:xfrm>
            </p:grpSpPr>
            <p:sp>
              <p:nvSpPr>
                <p:cNvPr id="292" name="Rectangle 194"/>
                <p:cNvSpPr>
                  <a:spLocks noChangeArrowheads="1"/>
                </p:cNvSpPr>
                <p:nvPr/>
              </p:nvSpPr>
              <p:spPr bwMode="auto">
                <a:xfrm>
                  <a:off x="2304" y="3888"/>
                  <a:ext cx="384" cy="48"/>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sp>
              <p:nvSpPr>
                <p:cNvPr id="293" name="Rectangle 195"/>
                <p:cNvSpPr>
                  <a:spLocks noChangeArrowheads="1"/>
                </p:cNvSpPr>
                <p:nvPr/>
              </p:nvSpPr>
              <p:spPr bwMode="auto">
                <a:xfrm>
                  <a:off x="2448" y="3911"/>
                  <a:ext cx="96" cy="48"/>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sp>
              <p:nvSpPr>
                <p:cNvPr id="294" name="Rectangle 196"/>
                <p:cNvSpPr>
                  <a:spLocks noChangeArrowheads="1"/>
                </p:cNvSpPr>
                <p:nvPr/>
              </p:nvSpPr>
              <p:spPr bwMode="auto">
                <a:xfrm>
                  <a:off x="2603" y="3949"/>
                  <a:ext cx="48" cy="27"/>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grpSp>
          <p:sp>
            <p:nvSpPr>
              <p:cNvPr id="260" name="Oval 197"/>
              <p:cNvSpPr>
                <a:spLocks noChangeArrowheads="1"/>
              </p:cNvSpPr>
              <p:nvPr/>
            </p:nvSpPr>
            <p:spPr bwMode="auto">
              <a:xfrm>
                <a:off x="2814" y="3209"/>
                <a:ext cx="28" cy="23"/>
              </a:xfrm>
              <a:prstGeom prst="ellipse">
                <a:avLst/>
              </a:prstGeom>
              <a:solidFill>
                <a:schemeClr val="bg2"/>
              </a:solidFill>
              <a:ln w="9525">
                <a:solidFill>
                  <a:schemeClr val="tx1"/>
                </a:solidFill>
                <a:round/>
                <a:headEnd/>
                <a:tailEnd/>
              </a:ln>
            </p:spPr>
            <p:txBody>
              <a:bodyPr rot="10800000" wrap="none" anchor="ctr"/>
              <a:lstStyle/>
              <a:p>
                <a:endParaRPr lang="en-US">
                  <a:ea typeface="ＭＳ Ｐゴシック" pitchFamily="34" charset="-128"/>
                </a:endParaRPr>
              </a:p>
            </p:txBody>
          </p:sp>
          <p:sp>
            <p:nvSpPr>
              <p:cNvPr id="261" name="Oval 198"/>
              <p:cNvSpPr>
                <a:spLocks noChangeArrowheads="1"/>
              </p:cNvSpPr>
              <p:nvPr/>
            </p:nvSpPr>
            <p:spPr bwMode="auto">
              <a:xfrm>
                <a:off x="2765" y="3209"/>
                <a:ext cx="28" cy="23"/>
              </a:xfrm>
              <a:prstGeom prst="ellipse">
                <a:avLst/>
              </a:prstGeom>
              <a:solidFill>
                <a:schemeClr val="bg2"/>
              </a:solidFill>
              <a:ln w="9525">
                <a:solidFill>
                  <a:schemeClr val="tx1"/>
                </a:solidFill>
                <a:round/>
                <a:headEnd/>
                <a:tailEnd/>
              </a:ln>
            </p:spPr>
            <p:txBody>
              <a:bodyPr rot="10800000" wrap="none" anchor="ctr"/>
              <a:lstStyle/>
              <a:p>
                <a:endParaRPr lang="en-US">
                  <a:ea typeface="ＭＳ Ｐゴシック" pitchFamily="34" charset="-128"/>
                </a:endParaRPr>
              </a:p>
            </p:txBody>
          </p:sp>
          <p:sp>
            <p:nvSpPr>
              <p:cNvPr id="262" name="Oval 199"/>
              <p:cNvSpPr>
                <a:spLocks noChangeArrowheads="1"/>
              </p:cNvSpPr>
              <p:nvPr/>
            </p:nvSpPr>
            <p:spPr bwMode="auto">
              <a:xfrm>
                <a:off x="2765" y="3235"/>
                <a:ext cx="28" cy="24"/>
              </a:xfrm>
              <a:prstGeom prst="ellipse">
                <a:avLst/>
              </a:prstGeom>
              <a:solidFill>
                <a:schemeClr val="bg2"/>
              </a:solidFill>
              <a:ln w="9525">
                <a:solidFill>
                  <a:schemeClr val="tx1"/>
                </a:solidFill>
                <a:round/>
                <a:headEnd/>
                <a:tailEnd/>
              </a:ln>
            </p:spPr>
            <p:txBody>
              <a:bodyPr rot="10800000" wrap="none" anchor="ctr"/>
              <a:lstStyle/>
              <a:p>
                <a:endParaRPr lang="en-US">
                  <a:ea typeface="ＭＳ Ｐゴシック" pitchFamily="34" charset="-128"/>
                </a:endParaRPr>
              </a:p>
            </p:txBody>
          </p:sp>
          <p:grpSp>
            <p:nvGrpSpPr>
              <p:cNvPr id="259" name="Group 200"/>
              <p:cNvGrpSpPr>
                <a:grpSpLocks/>
              </p:cNvGrpSpPr>
              <p:nvPr/>
            </p:nvGrpSpPr>
            <p:grpSpPr bwMode="auto">
              <a:xfrm>
                <a:off x="2816" y="3302"/>
                <a:ext cx="39" cy="41"/>
                <a:chOff x="3552" y="3486"/>
                <a:chExt cx="56" cy="74"/>
              </a:xfrm>
            </p:grpSpPr>
            <p:sp>
              <p:nvSpPr>
                <p:cNvPr id="290" name="Oval 201"/>
                <p:cNvSpPr>
                  <a:spLocks noChangeArrowheads="1"/>
                </p:cNvSpPr>
                <p:nvPr/>
              </p:nvSpPr>
              <p:spPr bwMode="auto">
                <a:xfrm>
                  <a:off x="3552" y="3504"/>
                  <a:ext cx="56" cy="56"/>
                </a:xfrm>
                <a:prstGeom prst="ellipse">
                  <a:avLst/>
                </a:prstGeom>
                <a:solidFill>
                  <a:schemeClr val="bg2"/>
                </a:solidFill>
                <a:ln w="9525">
                  <a:solidFill>
                    <a:schemeClr val="tx1"/>
                  </a:solidFill>
                  <a:round/>
                  <a:headEnd/>
                  <a:tailEnd/>
                </a:ln>
              </p:spPr>
              <p:txBody>
                <a:bodyPr rot="10800000" wrap="none" anchor="ctr"/>
                <a:lstStyle/>
                <a:p>
                  <a:endParaRPr lang="en-US">
                    <a:ea typeface="ＭＳ Ｐゴシック" pitchFamily="34" charset="-128"/>
                  </a:endParaRPr>
                </a:p>
              </p:txBody>
            </p:sp>
            <p:sp>
              <p:nvSpPr>
                <p:cNvPr id="291" name="Line 202"/>
                <p:cNvSpPr>
                  <a:spLocks noChangeShapeType="1"/>
                </p:cNvSpPr>
                <p:nvPr/>
              </p:nvSpPr>
              <p:spPr bwMode="auto">
                <a:xfrm>
                  <a:off x="3580" y="3486"/>
                  <a:ext cx="0" cy="48"/>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263" name="Group 203"/>
              <p:cNvGrpSpPr>
                <a:grpSpLocks/>
              </p:cNvGrpSpPr>
              <p:nvPr/>
            </p:nvGrpSpPr>
            <p:grpSpPr bwMode="auto">
              <a:xfrm>
                <a:off x="2242" y="3181"/>
                <a:ext cx="492" cy="76"/>
                <a:chOff x="2296" y="3104"/>
                <a:chExt cx="480" cy="104"/>
              </a:xfrm>
            </p:grpSpPr>
            <p:grpSp>
              <p:nvGrpSpPr>
                <p:cNvPr id="264" name="Group 204"/>
                <p:cNvGrpSpPr>
                  <a:grpSpLocks/>
                </p:cNvGrpSpPr>
                <p:nvPr/>
              </p:nvGrpSpPr>
              <p:grpSpPr bwMode="auto">
                <a:xfrm>
                  <a:off x="2310" y="3120"/>
                  <a:ext cx="448" cy="72"/>
                  <a:chOff x="2310" y="3120"/>
                  <a:chExt cx="432" cy="48"/>
                </a:xfrm>
              </p:grpSpPr>
              <p:sp>
                <p:nvSpPr>
                  <p:cNvPr id="287" name="Rectangle 205"/>
                  <p:cNvSpPr>
                    <a:spLocks noChangeArrowheads="1"/>
                  </p:cNvSpPr>
                  <p:nvPr/>
                </p:nvSpPr>
                <p:spPr bwMode="auto">
                  <a:xfrm>
                    <a:off x="2310" y="3120"/>
                    <a:ext cx="432" cy="48"/>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sp>
                <p:nvSpPr>
                  <p:cNvPr id="288" name="Rectangle 206"/>
                  <p:cNvSpPr>
                    <a:spLocks noChangeArrowheads="1"/>
                  </p:cNvSpPr>
                  <p:nvPr/>
                </p:nvSpPr>
                <p:spPr bwMode="auto">
                  <a:xfrm>
                    <a:off x="2508" y="3126"/>
                    <a:ext cx="48" cy="42"/>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sp>
                <p:nvSpPr>
                  <p:cNvPr id="289" name="Rectangle 207"/>
                  <p:cNvSpPr>
                    <a:spLocks noChangeArrowheads="1"/>
                  </p:cNvSpPr>
                  <p:nvPr/>
                </p:nvSpPr>
                <p:spPr bwMode="auto">
                  <a:xfrm>
                    <a:off x="2460" y="3126"/>
                    <a:ext cx="38" cy="27"/>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grpSp>
            <p:sp>
              <p:nvSpPr>
                <p:cNvPr id="286" name="Rectangle 208"/>
                <p:cNvSpPr>
                  <a:spLocks noChangeArrowheads="1"/>
                </p:cNvSpPr>
                <p:nvPr/>
              </p:nvSpPr>
              <p:spPr bwMode="auto">
                <a:xfrm>
                  <a:off x="2296" y="3104"/>
                  <a:ext cx="480" cy="104"/>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grpSp>
          <p:grpSp>
            <p:nvGrpSpPr>
              <p:cNvPr id="265" name="Group 209"/>
              <p:cNvGrpSpPr>
                <a:grpSpLocks/>
              </p:cNvGrpSpPr>
              <p:nvPr/>
            </p:nvGrpSpPr>
            <p:grpSpPr bwMode="auto">
              <a:xfrm>
                <a:off x="577" y="3205"/>
                <a:ext cx="599" cy="116"/>
                <a:chOff x="1680" y="2536"/>
                <a:chExt cx="584" cy="160"/>
              </a:xfrm>
            </p:grpSpPr>
            <p:sp>
              <p:nvSpPr>
                <p:cNvPr id="276" name="Rectangle 210"/>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sp>
              <p:nvSpPr>
                <p:cNvPr id="277" name="Line 211"/>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78" name="Line 212"/>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266" name="Group 213"/>
                <p:cNvGrpSpPr>
                  <a:grpSpLocks/>
                </p:cNvGrpSpPr>
                <p:nvPr/>
              </p:nvGrpSpPr>
              <p:grpSpPr bwMode="auto">
                <a:xfrm>
                  <a:off x="1688" y="2648"/>
                  <a:ext cx="576" cy="32"/>
                  <a:chOff x="2496" y="2624"/>
                  <a:chExt cx="576" cy="32"/>
                </a:xfrm>
              </p:grpSpPr>
              <p:sp>
                <p:nvSpPr>
                  <p:cNvPr id="283" name="Line 214"/>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84" name="Line 215"/>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270" name="Group 216"/>
                <p:cNvGrpSpPr>
                  <a:grpSpLocks/>
                </p:cNvGrpSpPr>
                <p:nvPr/>
              </p:nvGrpSpPr>
              <p:grpSpPr bwMode="auto">
                <a:xfrm>
                  <a:off x="1696" y="2592"/>
                  <a:ext cx="320" cy="64"/>
                  <a:chOff x="1336" y="1856"/>
                  <a:chExt cx="320" cy="64"/>
                </a:xfrm>
              </p:grpSpPr>
              <p:sp>
                <p:nvSpPr>
                  <p:cNvPr id="281" name="Rectangle 217"/>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rot="10800000" wrap="none" anchor="ctr"/>
                  <a:lstStyle/>
                  <a:p>
                    <a:endParaRPr lang="en-US">
                      <a:ea typeface="ＭＳ Ｐゴシック" pitchFamily="34" charset="-128"/>
                    </a:endParaRPr>
                  </a:p>
                </p:txBody>
              </p:sp>
              <p:sp>
                <p:nvSpPr>
                  <p:cNvPr id="282" name="Rectangle 218"/>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grpSp>
          </p:grpSp>
          <p:grpSp>
            <p:nvGrpSpPr>
              <p:cNvPr id="271" name="Group 219"/>
              <p:cNvGrpSpPr>
                <a:grpSpLocks/>
              </p:cNvGrpSpPr>
              <p:nvPr/>
            </p:nvGrpSpPr>
            <p:grpSpPr bwMode="auto">
              <a:xfrm>
                <a:off x="1242" y="3205"/>
                <a:ext cx="598" cy="116"/>
                <a:chOff x="1680" y="2536"/>
                <a:chExt cx="584" cy="160"/>
              </a:xfrm>
            </p:grpSpPr>
            <p:sp>
              <p:nvSpPr>
                <p:cNvPr id="267" name="Rectangle 220"/>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sp>
              <p:nvSpPr>
                <p:cNvPr id="268" name="Line 221"/>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69" name="Line 222"/>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279" name="Group 223"/>
                <p:cNvGrpSpPr>
                  <a:grpSpLocks/>
                </p:cNvGrpSpPr>
                <p:nvPr/>
              </p:nvGrpSpPr>
              <p:grpSpPr bwMode="auto">
                <a:xfrm>
                  <a:off x="1688" y="2648"/>
                  <a:ext cx="576" cy="32"/>
                  <a:chOff x="2496" y="2624"/>
                  <a:chExt cx="576" cy="32"/>
                </a:xfrm>
              </p:grpSpPr>
              <p:sp>
                <p:nvSpPr>
                  <p:cNvPr id="274" name="Line 224"/>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75" name="Line 225"/>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280" name="Group 226"/>
                <p:cNvGrpSpPr>
                  <a:grpSpLocks/>
                </p:cNvGrpSpPr>
                <p:nvPr/>
              </p:nvGrpSpPr>
              <p:grpSpPr bwMode="auto">
                <a:xfrm>
                  <a:off x="1696" y="2592"/>
                  <a:ext cx="320" cy="64"/>
                  <a:chOff x="1336" y="1856"/>
                  <a:chExt cx="320" cy="64"/>
                </a:xfrm>
              </p:grpSpPr>
              <p:sp>
                <p:nvSpPr>
                  <p:cNvPr id="272" name="Rectangle 227"/>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rot="10800000" wrap="none" anchor="ctr"/>
                  <a:lstStyle/>
                  <a:p>
                    <a:endParaRPr lang="en-US">
                      <a:ea typeface="ＭＳ Ｐゴシック" pitchFamily="34" charset="-128"/>
                    </a:endParaRPr>
                  </a:p>
                </p:txBody>
              </p:sp>
              <p:sp>
                <p:nvSpPr>
                  <p:cNvPr id="273" name="Rectangle 228"/>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grpSp>
          </p:grpSp>
        </p:grpSp>
      </p:grpSp>
      <p:sp>
        <p:nvSpPr>
          <p:cNvPr id="295" name="Freeform 470"/>
          <p:cNvSpPr>
            <a:spLocks/>
          </p:cNvSpPr>
          <p:nvPr/>
        </p:nvSpPr>
        <p:spPr bwMode="auto">
          <a:xfrm>
            <a:off x="5400675" y="4583113"/>
            <a:ext cx="344488" cy="739775"/>
          </a:xfrm>
          <a:custGeom>
            <a:avLst/>
            <a:gdLst>
              <a:gd name="T0" fmla="*/ 42 w 217"/>
              <a:gd name="T1" fmla="*/ 466 h 466"/>
              <a:gd name="T2" fmla="*/ 210 w 217"/>
              <a:gd name="T3" fmla="*/ 217 h 466"/>
              <a:gd name="T4" fmla="*/ 0 w 217"/>
              <a:gd name="T5" fmla="*/ 0 h 466"/>
            </a:gdLst>
            <a:ahLst/>
            <a:cxnLst>
              <a:cxn ang="0">
                <a:pos x="T0" y="T1"/>
              </a:cxn>
              <a:cxn ang="0">
                <a:pos x="T2" y="T3"/>
              </a:cxn>
              <a:cxn ang="0">
                <a:pos x="T4" y="T5"/>
              </a:cxn>
            </a:cxnLst>
            <a:rect l="0" t="0" r="r" b="b"/>
            <a:pathLst>
              <a:path w="217" h="466">
                <a:moveTo>
                  <a:pt x="42" y="466"/>
                </a:moveTo>
                <a:cubicBezTo>
                  <a:pt x="70" y="425"/>
                  <a:pt x="217" y="295"/>
                  <a:pt x="210" y="217"/>
                </a:cubicBezTo>
                <a:cubicBezTo>
                  <a:pt x="203" y="139"/>
                  <a:pt x="44" y="45"/>
                  <a:pt x="0" y="0"/>
                </a:cubicBezTo>
              </a:path>
            </a:pathLst>
          </a:custGeom>
          <a:noFill/>
          <a:ln w="44450" cap="flat" cmpd="sng">
            <a:solidFill>
              <a:schemeClr val="accent2"/>
            </a:solidFill>
            <a:prstDash val="sysDot"/>
            <a:round/>
            <a:headEnd type="triangle" w="sm" len="sm"/>
            <a:tailEnd type="triangle" w="sm" len="sm"/>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296" name="Text Box 471"/>
          <p:cNvSpPr txBox="1">
            <a:spLocks noChangeArrowheads="1"/>
          </p:cNvSpPr>
          <p:nvPr/>
        </p:nvSpPr>
        <p:spPr bwMode="auto">
          <a:xfrm>
            <a:off x="5867400" y="4652963"/>
            <a:ext cx="1512888" cy="36036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r>
              <a:rPr lang="it-IT" sz="1000">
                <a:solidFill>
                  <a:srgbClr val="000000"/>
                </a:solidFill>
                <a:latin typeface="Calibri" pitchFamily="34" charset="0"/>
              </a:rPr>
              <a:t>Routing statico o dinamico</a:t>
            </a:r>
            <a:endParaRPr lang="it-IT" sz="1000">
              <a:latin typeface="Calibri" pitchFamily="34" charset="0"/>
            </a:endParaRPr>
          </a:p>
        </p:txBody>
      </p:sp>
      <p:sp>
        <p:nvSpPr>
          <p:cNvPr id="297" name="Text Box 472"/>
          <p:cNvSpPr txBox="1">
            <a:spLocks noChangeArrowheads="1"/>
          </p:cNvSpPr>
          <p:nvPr/>
        </p:nvSpPr>
        <p:spPr bwMode="auto">
          <a:xfrm>
            <a:off x="1762968" y="4724821"/>
            <a:ext cx="1512888" cy="36036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r>
              <a:rPr lang="it-IT" sz="1000" dirty="0">
                <a:solidFill>
                  <a:srgbClr val="000000"/>
                </a:solidFill>
                <a:latin typeface="Calibri" pitchFamily="34" charset="0"/>
              </a:rPr>
              <a:t>Routing </a:t>
            </a:r>
            <a:r>
              <a:rPr lang="it-IT" sz="1000" dirty="0" smtClean="0">
                <a:solidFill>
                  <a:srgbClr val="000000"/>
                </a:solidFill>
                <a:latin typeface="Calibri" pitchFamily="34" charset="0"/>
              </a:rPr>
              <a:t>statico</a:t>
            </a:r>
            <a:endParaRPr lang="it-IT" sz="1000" dirty="0">
              <a:latin typeface="Calibri" pitchFamily="34" charset="0"/>
            </a:endParaRPr>
          </a:p>
        </p:txBody>
      </p:sp>
      <p:sp>
        <p:nvSpPr>
          <p:cNvPr id="298" name="Line 475"/>
          <p:cNvSpPr>
            <a:spLocks noChangeShapeType="1"/>
          </p:cNvSpPr>
          <p:nvPr/>
        </p:nvSpPr>
        <p:spPr bwMode="auto">
          <a:xfrm flipV="1">
            <a:off x="6732588" y="5589588"/>
            <a:ext cx="574675" cy="0"/>
          </a:xfrm>
          <a:prstGeom prst="line">
            <a:avLst/>
          </a:prstGeom>
          <a:noFill/>
          <a:ln w="38100">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299" name="Line 478"/>
          <p:cNvSpPr>
            <a:spLocks noChangeShapeType="1"/>
          </p:cNvSpPr>
          <p:nvPr/>
        </p:nvSpPr>
        <p:spPr bwMode="auto">
          <a:xfrm flipV="1">
            <a:off x="6732588" y="6164263"/>
            <a:ext cx="574675" cy="0"/>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cxnSp>
        <p:nvCxnSpPr>
          <p:cNvPr id="301" name="Connettore 2 300"/>
          <p:cNvCxnSpPr/>
          <p:nvPr/>
        </p:nvCxnSpPr>
        <p:spPr>
          <a:xfrm>
            <a:off x="4140200" y="2855913"/>
            <a:ext cx="0" cy="5730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02" name="Text Box 476"/>
          <p:cNvSpPr txBox="1">
            <a:spLocks noChangeArrowheads="1"/>
          </p:cNvSpPr>
          <p:nvPr/>
        </p:nvSpPr>
        <p:spPr bwMode="auto">
          <a:xfrm>
            <a:off x="7451725" y="5373688"/>
            <a:ext cx="1512888" cy="36036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r>
              <a:rPr lang="it-IT" sz="1000" dirty="0">
                <a:solidFill>
                  <a:srgbClr val="000000"/>
                </a:solidFill>
                <a:latin typeface="Calibri" pitchFamily="34" charset="0"/>
              </a:rPr>
              <a:t>Accesso Tier2:</a:t>
            </a:r>
            <a:br>
              <a:rPr lang="it-IT" sz="1000" dirty="0">
                <a:solidFill>
                  <a:srgbClr val="000000"/>
                </a:solidFill>
                <a:latin typeface="Calibri" pitchFamily="34" charset="0"/>
              </a:rPr>
            </a:br>
            <a:r>
              <a:rPr lang="it-IT" sz="1000" dirty="0" smtClean="0">
                <a:solidFill>
                  <a:srgbClr val="000000"/>
                </a:solidFill>
                <a:latin typeface="Calibri" pitchFamily="34" charset="0"/>
              </a:rPr>
              <a:t>10GE </a:t>
            </a:r>
            <a:r>
              <a:rPr lang="it-IT" sz="1000" dirty="0">
                <a:solidFill>
                  <a:srgbClr val="000000"/>
                </a:solidFill>
                <a:latin typeface="Calibri" pitchFamily="34" charset="0"/>
              </a:rPr>
              <a:t>in GARR-X</a:t>
            </a:r>
            <a:endParaRPr lang="it-IT" sz="1000" dirty="0">
              <a:latin typeface="Calibri" pitchFamily="34" charset="0"/>
            </a:endParaRPr>
          </a:p>
        </p:txBody>
      </p:sp>
      <p:sp>
        <p:nvSpPr>
          <p:cNvPr id="303" name="Text Box 479"/>
          <p:cNvSpPr txBox="1">
            <a:spLocks noChangeArrowheads="1"/>
          </p:cNvSpPr>
          <p:nvPr/>
        </p:nvSpPr>
        <p:spPr bwMode="auto">
          <a:xfrm>
            <a:off x="7451725" y="5948363"/>
            <a:ext cx="1512888" cy="36036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r>
              <a:rPr lang="it-IT" sz="1000" dirty="0">
                <a:solidFill>
                  <a:srgbClr val="000000"/>
                </a:solidFill>
                <a:latin typeface="Calibri" pitchFamily="34" charset="0"/>
              </a:rPr>
              <a:t>Accesso Sezione INFN:</a:t>
            </a:r>
            <a:br>
              <a:rPr lang="it-IT" sz="1000" dirty="0">
                <a:solidFill>
                  <a:srgbClr val="000000"/>
                </a:solidFill>
                <a:latin typeface="Calibri" pitchFamily="34" charset="0"/>
              </a:rPr>
            </a:br>
            <a:r>
              <a:rPr lang="it-IT" sz="1000" dirty="0" smtClean="0">
                <a:solidFill>
                  <a:srgbClr val="000000"/>
                </a:solidFill>
                <a:latin typeface="Calibri" pitchFamily="34" charset="0"/>
              </a:rPr>
              <a:t>1 </a:t>
            </a:r>
            <a:r>
              <a:rPr lang="it-IT" sz="1000" dirty="0">
                <a:solidFill>
                  <a:srgbClr val="000000"/>
                </a:solidFill>
                <a:latin typeface="Calibri" pitchFamily="34" charset="0"/>
              </a:rPr>
              <a:t>x GE in GARR-X</a:t>
            </a:r>
            <a:endParaRPr lang="it-IT" sz="1000" dirty="0">
              <a:latin typeface="Calibri" pitchFamily="34" charset="0"/>
            </a:endParaRPr>
          </a:p>
        </p:txBody>
      </p:sp>
      <p:sp>
        <p:nvSpPr>
          <p:cNvPr id="305" name="Text Box 480"/>
          <p:cNvSpPr txBox="1">
            <a:spLocks noChangeArrowheads="1"/>
          </p:cNvSpPr>
          <p:nvPr/>
        </p:nvSpPr>
        <p:spPr bwMode="auto">
          <a:xfrm>
            <a:off x="3139021" y="5402263"/>
            <a:ext cx="1676401" cy="36036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r>
              <a:rPr lang="it-IT" sz="1600" dirty="0" smtClean="0">
                <a:solidFill>
                  <a:srgbClr val="000000"/>
                </a:solidFill>
                <a:latin typeface="Calibri" pitchFamily="34" charset="0"/>
              </a:rPr>
              <a:t>Backup link</a:t>
            </a:r>
            <a:endParaRPr lang="it-IT" sz="1600" dirty="0">
              <a:latin typeface="Calibri" pitchFamily="34" charset="0"/>
            </a:endParaRPr>
          </a:p>
        </p:txBody>
      </p:sp>
      <p:sp>
        <p:nvSpPr>
          <p:cNvPr id="306" name="Text Box 480"/>
          <p:cNvSpPr txBox="1">
            <a:spLocks noChangeArrowheads="1"/>
          </p:cNvSpPr>
          <p:nvPr/>
        </p:nvSpPr>
        <p:spPr bwMode="auto">
          <a:xfrm>
            <a:off x="141287" y="3944145"/>
            <a:ext cx="1676401" cy="36036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r>
              <a:rPr lang="it-IT" sz="1600" dirty="0" smtClean="0">
                <a:solidFill>
                  <a:srgbClr val="000000"/>
                </a:solidFill>
                <a:latin typeface="Calibri" pitchFamily="34" charset="0"/>
              </a:rPr>
              <a:t>LHCONE </a:t>
            </a:r>
            <a:br>
              <a:rPr lang="it-IT" sz="1600" dirty="0" smtClean="0">
                <a:solidFill>
                  <a:srgbClr val="000000"/>
                </a:solidFill>
                <a:latin typeface="Calibri" pitchFamily="34" charset="0"/>
              </a:rPr>
            </a:br>
            <a:r>
              <a:rPr lang="it-IT" sz="1600" dirty="0" smtClean="0">
                <a:solidFill>
                  <a:srgbClr val="000000"/>
                </a:solidFill>
                <a:latin typeface="Calibri" pitchFamily="34" charset="0"/>
              </a:rPr>
              <a:t>+</a:t>
            </a:r>
          </a:p>
          <a:p>
            <a:pPr algn="ctr"/>
            <a:r>
              <a:rPr lang="it-IT" sz="1600" dirty="0" smtClean="0">
                <a:solidFill>
                  <a:srgbClr val="000000"/>
                </a:solidFill>
                <a:latin typeface="Calibri" pitchFamily="34" charset="0"/>
              </a:rPr>
              <a:t>General </a:t>
            </a:r>
            <a:r>
              <a:rPr lang="it-IT" sz="1600" dirty="0" err="1" smtClean="0">
                <a:solidFill>
                  <a:srgbClr val="000000"/>
                </a:solidFill>
                <a:latin typeface="Calibri" pitchFamily="34" charset="0"/>
              </a:rPr>
              <a:t>purpose</a:t>
            </a:r>
            <a:r>
              <a:rPr lang="it-IT" sz="1600" dirty="0" smtClean="0">
                <a:solidFill>
                  <a:srgbClr val="000000"/>
                </a:solidFill>
                <a:latin typeface="Calibri" pitchFamily="34" charset="0"/>
              </a:rPr>
              <a:t/>
            </a:r>
            <a:br>
              <a:rPr lang="it-IT" sz="1600" dirty="0" smtClean="0">
                <a:solidFill>
                  <a:srgbClr val="000000"/>
                </a:solidFill>
                <a:latin typeface="Calibri" pitchFamily="34" charset="0"/>
              </a:rPr>
            </a:br>
            <a:r>
              <a:rPr lang="it-IT" sz="1600" dirty="0" smtClean="0">
                <a:solidFill>
                  <a:srgbClr val="000000"/>
                </a:solidFill>
                <a:latin typeface="Calibri" pitchFamily="34" charset="0"/>
              </a:rPr>
              <a:t>link</a:t>
            </a:r>
            <a:endParaRPr lang="it-IT" sz="1600" dirty="0">
              <a:latin typeface="Calibri" pitchFamily="34" charset="0"/>
            </a:endParaRPr>
          </a:p>
        </p:txBody>
      </p:sp>
      <p:cxnSp>
        <p:nvCxnSpPr>
          <p:cNvPr id="307" name="Connettore 2 306"/>
          <p:cNvCxnSpPr/>
          <p:nvPr/>
        </p:nvCxnSpPr>
        <p:spPr>
          <a:xfrm>
            <a:off x="1555750" y="4259573"/>
            <a:ext cx="1498819" cy="32354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12" name="Text Box 480"/>
          <p:cNvSpPr txBox="1">
            <a:spLocks noChangeArrowheads="1"/>
          </p:cNvSpPr>
          <p:nvPr/>
        </p:nvSpPr>
        <p:spPr bwMode="auto">
          <a:xfrm>
            <a:off x="3347864" y="1988840"/>
            <a:ext cx="1676401" cy="36036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r>
              <a:rPr lang="it-IT" sz="1600" dirty="0" err="1">
                <a:solidFill>
                  <a:srgbClr val="000000"/>
                </a:solidFill>
                <a:latin typeface="Calibri" pitchFamily="34" charset="0"/>
              </a:rPr>
              <a:t>Interconnection</a:t>
            </a:r>
            <a:r>
              <a:rPr lang="it-IT" sz="1600" dirty="0">
                <a:solidFill>
                  <a:srgbClr val="000000"/>
                </a:solidFill>
                <a:latin typeface="Calibri" pitchFamily="34" charset="0"/>
              </a:rPr>
              <a:t> </a:t>
            </a:r>
            <a:r>
              <a:rPr lang="it-IT" sz="1600" dirty="0" err="1">
                <a:solidFill>
                  <a:srgbClr val="000000"/>
                </a:solidFill>
                <a:latin typeface="Calibri" pitchFamily="34" charset="0"/>
              </a:rPr>
              <a:t>between</a:t>
            </a:r>
            <a:r>
              <a:rPr lang="it-IT" sz="1600" dirty="0">
                <a:solidFill>
                  <a:srgbClr val="000000"/>
                </a:solidFill>
                <a:latin typeface="Calibri" pitchFamily="34" charset="0"/>
              </a:rPr>
              <a:t> </a:t>
            </a:r>
            <a:r>
              <a:rPr lang="it-IT" sz="1600" dirty="0" err="1" smtClean="0">
                <a:solidFill>
                  <a:srgbClr val="000000"/>
                </a:solidFill>
                <a:latin typeface="Calibri" pitchFamily="34" charset="0"/>
              </a:rPr>
              <a:t>instances</a:t>
            </a:r>
            <a:endParaRPr lang="it-IT" sz="1600" dirty="0">
              <a:latin typeface="Calibri" pitchFamily="34" charset="0"/>
            </a:endParaRPr>
          </a:p>
        </p:txBody>
      </p:sp>
      <p:sp>
        <p:nvSpPr>
          <p:cNvPr id="308" name="Footer Placeholder 307"/>
          <p:cNvSpPr>
            <a:spLocks noGrp="1"/>
          </p:cNvSpPr>
          <p:nvPr>
            <p:ph type="ftr" sz="quarter" idx="11"/>
          </p:nvPr>
        </p:nvSpPr>
        <p:spPr/>
        <p:txBody>
          <a:bodyPr/>
          <a:lstStyle/>
          <a:p>
            <a:r>
              <a:rPr lang="en-US" smtClean="0"/>
              <a:t>Workshop INFN CCR - GARR, Napoli, 2012</a:t>
            </a:r>
            <a:endParaRPr lang="it-IT"/>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170711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6"/>
                                        </p:tgtEl>
                                        <p:attrNameLst>
                                          <p:attrName>style.visibility</p:attrName>
                                        </p:attrNameLst>
                                      </p:cBhvr>
                                      <p:to>
                                        <p:strVal val="visible"/>
                                      </p:to>
                                    </p:set>
                                    <p:animEffect transition="in" filter="fade">
                                      <p:cBhvr>
                                        <p:cTn id="7" dur="500"/>
                                        <p:tgtEl>
                                          <p:spTgt spid="306"/>
                                        </p:tgtEl>
                                      </p:cBhvr>
                                    </p:animEffect>
                                  </p:childTnLst>
                                </p:cTn>
                              </p:par>
                              <p:par>
                                <p:cTn id="8" presetID="10" presetClass="entr" presetSubtype="0" fill="hold" nodeType="withEffect">
                                  <p:stCondLst>
                                    <p:cond delay="0"/>
                                  </p:stCondLst>
                                  <p:childTnLst>
                                    <p:set>
                                      <p:cBhvr>
                                        <p:cTn id="9" dur="1" fill="hold">
                                          <p:stCondLst>
                                            <p:cond delay="0"/>
                                          </p:stCondLst>
                                        </p:cTn>
                                        <p:tgtEl>
                                          <p:spTgt spid="307"/>
                                        </p:tgtEl>
                                        <p:attrNameLst>
                                          <p:attrName>style.visibility</p:attrName>
                                        </p:attrNameLst>
                                      </p:cBhvr>
                                      <p:to>
                                        <p:strVal val="visible"/>
                                      </p:to>
                                    </p:set>
                                    <p:animEffect transition="in" filter="fade">
                                      <p:cBhvr>
                                        <p:cTn id="10" dur="500"/>
                                        <p:tgtEl>
                                          <p:spTgt spid="30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12"/>
                                        </p:tgtEl>
                                        <p:attrNameLst>
                                          <p:attrName>style.visibility</p:attrName>
                                        </p:attrNameLst>
                                      </p:cBhvr>
                                      <p:to>
                                        <p:strVal val="visible"/>
                                      </p:to>
                                    </p:set>
                                    <p:animEffect transition="in" filter="fade">
                                      <p:cBhvr>
                                        <p:cTn id="15" dur="500"/>
                                        <p:tgtEl>
                                          <p:spTgt spid="312"/>
                                        </p:tgtEl>
                                      </p:cBhvr>
                                    </p:animEffect>
                                  </p:childTnLst>
                                </p:cTn>
                              </p:par>
                              <p:par>
                                <p:cTn id="16" presetID="10" presetClass="entr" presetSubtype="0" fill="hold" nodeType="withEffect">
                                  <p:stCondLst>
                                    <p:cond delay="0"/>
                                  </p:stCondLst>
                                  <p:childTnLst>
                                    <p:set>
                                      <p:cBhvr>
                                        <p:cTn id="17" dur="1" fill="hold">
                                          <p:stCondLst>
                                            <p:cond delay="0"/>
                                          </p:stCondLst>
                                        </p:cTn>
                                        <p:tgtEl>
                                          <p:spTgt spid="301"/>
                                        </p:tgtEl>
                                        <p:attrNameLst>
                                          <p:attrName>style.visibility</p:attrName>
                                        </p:attrNameLst>
                                      </p:cBhvr>
                                      <p:to>
                                        <p:strVal val="visible"/>
                                      </p:to>
                                    </p:set>
                                    <p:animEffect transition="in" filter="fade">
                                      <p:cBhvr>
                                        <p:cTn id="18" dur="500"/>
                                        <p:tgtEl>
                                          <p:spTgt spid="3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 grpId="0"/>
      <p:bldP spid="312" grpId="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88640"/>
            <a:ext cx="8229600" cy="1143000"/>
          </a:xfrm>
        </p:spPr>
        <p:txBody>
          <a:bodyPr>
            <a:noAutofit/>
          </a:bodyPr>
          <a:lstStyle/>
          <a:p>
            <a:r>
              <a:rPr lang="it-IT" sz="2800" dirty="0" smtClean="0"/>
              <a:t>3 - A </a:t>
            </a:r>
            <a:r>
              <a:rPr lang="it-IT" sz="2800" dirty="0"/>
              <a:t>and A’ share the </a:t>
            </a:r>
            <a:r>
              <a:rPr lang="it-IT" sz="2800" dirty="0" err="1"/>
              <a:t>same</a:t>
            </a:r>
            <a:r>
              <a:rPr lang="it-IT" sz="2800" dirty="0"/>
              <a:t> </a:t>
            </a:r>
            <a:r>
              <a:rPr lang="it-IT" sz="2800" dirty="0" smtClean="0"/>
              <a:t>router</a:t>
            </a:r>
            <a:endParaRPr lang="it-IT" sz="2800" dirty="0"/>
          </a:p>
        </p:txBody>
      </p:sp>
      <p:sp>
        <p:nvSpPr>
          <p:cNvPr id="4" name="Line 474"/>
          <p:cNvSpPr>
            <a:spLocks noChangeShapeType="1"/>
          </p:cNvSpPr>
          <p:nvPr/>
        </p:nvSpPr>
        <p:spPr bwMode="auto">
          <a:xfrm flipV="1">
            <a:off x="3563938" y="3429000"/>
            <a:ext cx="1152525" cy="0"/>
          </a:xfrm>
          <a:prstGeom prst="line">
            <a:avLst/>
          </a:prstGeom>
          <a:noFill/>
          <a:ln w="508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6" name="Line 469"/>
          <p:cNvSpPr>
            <a:spLocks noChangeShapeType="1"/>
          </p:cNvSpPr>
          <p:nvPr/>
        </p:nvSpPr>
        <p:spPr bwMode="auto">
          <a:xfrm flipV="1">
            <a:off x="4140200" y="4365625"/>
            <a:ext cx="1223963" cy="719138"/>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8" name="Line 50"/>
          <p:cNvSpPr>
            <a:spLocks noChangeShapeType="1"/>
          </p:cNvSpPr>
          <p:nvPr/>
        </p:nvSpPr>
        <p:spPr bwMode="auto">
          <a:xfrm flipH="1" flipV="1">
            <a:off x="2687638" y="5805488"/>
            <a:ext cx="1308323" cy="0"/>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9" name="Line 51"/>
          <p:cNvSpPr>
            <a:spLocks noChangeShapeType="1"/>
          </p:cNvSpPr>
          <p:nvPr/>
        </p:nvSpPr>
        <p:spPr bwMode="auto">
          <a:xfrm flipH="1" flipV="1">
            <a:off x="3822933" y="5570537"/>
            <a:ext cx="0" cy="217488"/>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10" name="Line 52"/>
          <p:cNvSpPr>
            <a:spLocks noChangeShapeType="1"/>
          </p:cNvSpPr>
          <p:nvPr/>
        </p:nvSpPr>
        <p:spPr bwMode="auto">
          <a:xfrm flipH="1" flipV="1">
            <a:off x="2832101" y="5803900"/>
            <a:ext cx="0" cy="217488"/>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11" name="Line 53"/>
          <p:cNvSpPr>
            <a:spLocks noChangeShapeType="1"/>
          </p:cNvSpPr>
          <p:nvPr/>
        </p:nvSpPr>
        <p:spPr bwMode="auto">
          <a:xfrm flipH="1" flipV="1">
            <a:off x="3241676" y="5803900"/>
            <a:ext cx="0" cy="217488"/>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grpSp>
        <p:nvGrpSpPr>
          <p:cNvPr id="3" name="Group 48"/>
          <p:cNvGrpSpPr>
            <a:grpSpLocks/>
          </p:cNvGrpSpPr>
          <p:nvPr/>
        </p:nvGrpSpPr>
        <p:grpSpPr bwMode="auto">
          <a:xfrm>
            <a:off x="5588000" y="1052513"/>
            <a:ext cx="2224088" cy="1778000"/>
            <a:chOff x="2744" y="2854"/>
            <a:chExt cx="1401" cy="1120"/>
          </a:xfrm>
        </p:grpSpPr>
        <p:sp>
          <p:nvSpPr>
            <p:cNvPr id="13" name="AutoShape 2"/>
            <p:cNvSpPr>
              <a:spLocks noChangeArrowheads="1"/>
            </p:cNvSpPr>
            <p:nvPr/>
          </p:nvSpPr>
          <p:spPr bwMode="auto">
            <a:xfrm>
              <a:off x="2744" y="2854"/>
              <a:ext cx="1401" cy="1120"/>
            </a:xfrm>
            <a:prstGeom prst="cloudCallout">
              <a:avLst>
                <a:gd name="adj1" fmla="val 31657"/>
                <a:gd name="adj2" fmla="val 5269"/>
              </a:avLst>
            </a:prstGeom>
            <a:solidFill>
              <a:schemeClr val="accent1"/>
            </a:solidFill>
            <a:ln>
              <a:noFill/>
            </a:ln>
            <a:effectLst/>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round/>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0" tIns="0" rIns="0" bIns="0"/>
            <a:lstStyle/>
            <a:p>
              <a:pPr algn="ctr"/>
              <a:endParaRPr lang="it-IT" sz="1600">
                <a:cs typeface="Arial" charset="0"/>
              </a:endParaRPr>
            </a:p>
          </p:txBody>
        </p:sp>
        <p:sp>
          <p:nvSpPr>
            <p:cNvPr id="14" name="Text Box 3"/>
            <p:cNvSpPr txBox="1">
              <a:spLocks noChangeArrowheads="1"/>
            </p:cNvSpPr>
            <p:nvPr/>
          </p:nvSpPr>
          <p:spPr bwMode="auto">
            <a:xfrm>
              <a:off x="3151" y="3248"/>
              <a:ext cx="636" cy="21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spAutoFit/>
            </a:bodyPr>
            <a:lstStyle/>
            <a:p>
              <a:pPr algn="ctr">
                <a:spcBef>
                  <a:spcPct val="50000"/>
                </a:spcBef>
              </a:pPr>
              <a:r>
                <a:rPr lang="en-US" sz="1600" b="1">
                  <a:latin typeface="Calibri" pitchFamily="34" charset="0"/>
                </a:rPr>
                <a:t>GEANT</a:t>
              </a:r>
              <a:endParaRPr lang="it-IT" sz="1600" b="1">
                <a:latin typeface="Calibri" pitchFamily="34" charset="0"/>
              </a:endParaRPr>
            </a:p>
          </p:txBody>
        </p:sp>
      </p:grpSp>
      <p:grpSp>
        <p:nvGrpSpPr>
          <p:cNvPr id="5" name="Group 49"/>
          <p:cNvGrpSpPr>
            <a:grpSpLocks/>
          </p:cNvGrpSpPr>
          <p:nvPr/>
        </p:nvGrpSpPr>
        <p:grpSpPr bwMode="auto">
          <a:xfrm>
            <a:off x="979488" y="1052513"/>
            <a:ext cx="2224087" cy="1778000"/>
            <a:chOff x="340" y="391"/>
            <a:chExt cx="1401" cy="1120"/>
          </a:xfrm>
        </p:grpSpPr>
        <p:sp>
          <p:nvSpPr>
            <p:cNvPr id="16" name="AutoShape 4"/>
            <p:cNvSpPr>
              <a:spLocks noChangeArrowheads="1"/>
            </p:cNvSpPr>
            <p:nvPr/>
          </p:nvSpPr>
          <p:spPr bwMode="auto">
            <a:xfrm>
              <a:off x="340" y="391"/>
              <a:ext cx="1401" cy="1120"/>
            </a:xfrm>
            <a:prstGeom prst="cloudCallout">
              <a:avLst>
                <a:gd name="adj1" fmla="val 31657"/>
                <a:gd name="adj2" fmla="val 5269"/>
              </a:avLst>
            </a:prstGeom>
            <a:solidFill>
              <a:schemeClr val="accent1"/>
            </a:solidFill>
            <a:ln>
              <a:noFill/>
            </a:ln>
            <a:effectLst/>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round/>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0" tIns="0" rIns="0" bIns="0"/>
            <a:lstStyle/>
            <a:p>
              <a:pPr algn="ctr"/>
              <a:endParaRPr lang="it-IT" sz="1600">
                <a:cs typeface="Arial" charset="0"/>
              </a:endParaRPr>
            </a:p>
          </p:txBody>
        </p:sp>
        <p:sp>
          <p:nvSpPr>
            <p:cNvPr id="17" name="Text Box 5"/>
            <p:cNvSpPr txBox="1">
              <a:spLocks noChangeArrowheads="1"/>
            </p:cNvSpPr>
            <p:nvPr/>
          </p:nvSpPr>
          <p:spPr bwMode="auto">
            <a:xfrm>
              <a:off x="703" y="619"/>
              <a:ext cx="636" cy="679"/>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spAutoFit/>
            </a:bodyPr>
            <a:lstStyle/>
            <a:p>
              <a:pPr algn="ctr">
                <a:spcBef>
                  <a:spcPct val="50000"/>
                </a:spcBef>
              </a:pPr>
              <a:r>
                <a:rPr lang="en-US" sz="1600" b="1" dirty="0" smtClean="0">
                  <a:latin typeface="Calibri" pitchFamily="34" charset="0"/>
                </a:rPr>
                <a:t>GEANT</a:t>
              </a:r>
              <a:br>
                <a:rPr lang="en-US" sz="1600" b="1" dirty="0" smtClean="0">
                  <a:latin typeface="Calibri" pitchFamily="34" charset="0"/>
                </a:rPr>
              </a:br>
              <a:r>
                <a:rPr lang="en-US" sz="1600" b="1" dirty="0" smtClean="0">
                  <a:latin typeface="Calibri" pitchFamily="34" charset="0"/>
                </a:rPr>
                <a:t>LHCONE</a:t>
              </a:r>
              <a:r>
                <a:rPr lang="it-IT" sz="1600" b="1" dirty="0">
                  <a:latin typeface="Calibri" pitchFamily="34" charset="0"/>
                </a:rPr>
                <a:t/>
              </a:r>
              <a:br>
                <a:rPr lang="it-IT" sz="1600" b="1" dirty="0">
                  <a:latin typeface="Calibri" pitchFamily="34" charset="0"/>
                </a:rPr>
              </a:br>
              <a:r>
                <a:rPr lang="it-IT" sz="1600" b="1" dirty="0" smtClean="0">
                  <a:latin typeface="Calibri" pitchFamily="34" charset="0"/>
                </a:rPr>
                <a:t>routing </a:t>
              </a:r>
              <a:r>
                <a:rPr lang="it-IT" sz="1600" b="1" dirty="0" err="1" smtClean="0">
                  <a:latin typeface="Calibri" pitchFamily="34" charset="0"/>
                </a:rPr>
                <a:t>instance</a:t>
              </a:r>
              <a:endParaRPr lang="en-US" sz="1600" b="1" dirty="0" smtClean="0">
                <a:latin typeface="Calibri" pitchFamily="34" charset="0"/>
              </a:endParaRPr>
            </a:p>
          </p:txBody>
        </p:sp>
      </p:grpSp>
      <p:sp>
        <p:nvSpPr>
          <p:cNvPr id="18" name="AutoShape 7"/>
          <p:cNvSpPr>
            <a:spLocks noChangeArrowheads="1"/>
          </p:cNvSpPr>
          <p:nvPr/>
        </p:nvSpPr>
        <p:spPr bwMode="auto">
          <a:xfrm>
            <a:off x="1714500" y="5084763"/>
            <a:ext cx="2025650" cy="1406525"/>
          </a:xfrm>
          <a:prstGeom prst="roundRect">
            <a:avLst>
              <a:gd name="adj" fmla="val 16667"/>
            </a:avLst>
          </a:prstGeom>
          <a:noFill/>
          <a:ln w="9525" algn="ctr">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nchor="ctr"/>
          <a:lstStyle/>
          <a:p>
            <a:endParaRPr lang="it-IT"/>
          </a:p>
        </p:txBody>
      </p:sp>
      <p:sp>
        <p:nvSpPr>
          <p:cNvPr id="19" name="Line 23"/>
          <p:cNvSpPr>
            <a:spLocks noChangeShapeType="1"/>
          </p:cNvSpPr>
          <p:nvPr/>
        </p:nvSpPr>
        <p:spPr bwMode="auto">
          <a:xfrm flipH="1" flipV="1">
            <a:off x="3054349" y="4437062"/>
            <a:ext cx="862013" cy="792137"/>
          </a:xfrm>
          <a:prstGeom prst="line">
            <a:avLst/>
          </a:prstGeom>
          <a:noFill/>
          <a:ln w="38100">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grpSp>
        <p:nvGrpSpPr>
          <p:cNvPr id="7" name="Group 27"/>
          <p:cNvGrpSpPr>
            <a:grpSpLocks/>
          </p:cNvGrpSpPr>
          <p:nvPr/>
        </p:nvGrpSpPr>
        <p:grpSpPr bwMode="auto">
          <a:xfrm>
            <a:off x="1692275" y="2636838"/>
            <a:ext cx="2224088" cy="1778000"/>
            <a:chOff x="1202" y="2492"/>
            <a:chExt cx="1401" cy="1120"/>
          </a:xfrm>
        </p:grpSpPr>
        <p:sp>
          <p:nvSpPr>
            <p:cNvPr id="24" name="AutoShape 28"/>
            <p:cNvSpPr>
              <a:spLocks noChangeArrowheads="1"/>
            </p:cNvSpPr>
            <p:nvPr/>
          </p:nvSpPr>
          <p:spPr bwMode="auto">
            <a:xfrm>
              <a:off x="1202" y="2492"/>
              <a:ext cx="1401" cy="1120"/>
            </a:xfrm>
            <a:prstGeom prst="cloudCallout">
              <a:avLst>
                <a:gd name="adj1" fmla="val 31657"/>
                <a:gd name="adj2" fmla="val 5269"/>
              </a:avLst>
            </a:prstGeom>
            <a:solidFill>
              <a:schemeClr val="accent1"/>
            </a:solidFill>
            <a:ln>
              <a:noFill/>
            </a:ln>
            <a:effectLst/>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round/>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0" tIns="0" rIns="0" bIns="0"/>
            <a:lstStyle/>
            <a:p>
              <a:pPr algn="ctr"/>
              <a:endParaRPr lang="it-IT" sz="1600">
                <a:cs typeface="Arial" charset="0"/>
              </a:endParaRPr>
            </a:p>
          </p:txBody>
        </p:sp>
        <p:sp>
          <p:nvSpPr>
            <p:cNvPr id="25" name="Text Box 29"/>
            <p:cNvSpPr txBox="1">
              <a:spLocks noChangeArrowheads="1"/>
            </p:cNvSpPr>
            <p:nvPr/>
          </p:nvSpPr>
          <p:spPr bwMode="auto">
            <a:xfrm>
              <a:off x="1655" y="2750"/>
              <a:ext cx="590" cy="679"/>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square">
              <a:spAutoFit/>
            </a:bodyPr>
            <a:lstStyle/>
            <a:p>
              <a:pPr algn="ctr">
                <a:spcBef>
                  <a:spcPct val="50000"/>
                </a:spcBef>
              </a:pPr>
              <a:r>
                <a:rPr lang="en-US" sz="1600" b="1" dirty="0">
                  <a:latin typeface="Calibri" pitchFamily="34" charset="0"/>
                </a:rPr>
                <a:t>GARR</a:t>
              </a:r>
              <a:br>
                <a:rPr lang="en-US" sz="1600" b="1" dirty="0">
                  <a:latin typeface="Calibri" pitchFamily="34" charset="0"/>
                </a:rPr>
              </a:br>
              <a:r>
                <a:rPr lang="en-US" sz="1600" b="1" dirty="0" smtClean="0">
                  <a:latin typeface="Calibri" pitchFamily="34" charset="0"/>
                </a:rPr>
                <a:t>LHCONE routing instance</a:t>
              </a:r>
              <a:endParaRPr lang="it-IT" sz="1600" b="1" dirty="0">
                <a:latin typeface="Calibri" pitchFamily="34" charset="0"/>
              </a:endParaRPr>
            </a:p>
          </p:txBody>
        </p:sp>
      </p:grpSp>
      <p:grpSp>
        <p:nvGrpSpPr>
          <p:cNvPr id="12" name="Group 30"/>
          <p:cNvGrpSpPr>
            <a:grpSpLocks/>
          </p:cNvGrpSpPr>
          <p:nvPr/>
        </p:nvGrpSpPr>
        <p:grpSpPr bwMode="auto">
          <a:xfrm>
            <a:off x="4356100" y="2565400"/>
            <a:ext cx="2224088" cy="1778000"/>
            <a:chOff x="1202" y="2492"/>
            <a:chExt cx="1401" cy="1120"/>
          </a:xfrm>
        </p:grpSpPr>
        <p:sp>
          <p:nvSpPr>
            <p:cNvPr id="27" name="AutoShape 31"/>
            <p:cNvSpPr>
              <a:spLocks noChangeArrowheads="1"/>
            </p:cNvSpPr>
            <p:nvPr/>
          </p:nvSpPr>
          <p:spPr bwMode="auto">
            <a:xfrm>
              <a:off x="1202" y="2492"/>
              <a:ext cx="1401" cy="1120"/>
            </a:xfrm>
            <a:prstGeom prst="cloudCallout">
              <a:avLst>
                <a:gd name="adj1" fmla="val 31657"/>
                <a:gd name="adj2" fmla="val 5269"/>
              </a:avLst>
            </a:prstGeom>
            <a:solidFill>
              <a:schemeClr val="accent1"/>
            </a:solidFill>
            <a:ln>
              <a:noFill/>
            </a:ln>
            <a:effectLst/>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round/>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0" tIns="0" rIns="0" bIns="0"/>
            <a:lstStyle/>
            <a:p>
              <a:pPr algn="ctr"/>
              <a:endParaRPr lang="it-IT" sz="1600">
                <a:cs typeface="Arial" charset="0"/>
              </a:endParaRPr>
            </a:p>
          </p:txBody>
        </p:sp>
        <p:sp>
          <p:nvSpPr>
            <p:cNvPr id="28" name="Text Box 32"/>
            <p:cNvSpPr txBox="1">
              <a:spLocks noChangeArrowheads="1"/>
            </p:cNvSpPr>
            <p:nvPr/>
          </p:nvSpPr>
          <p:spPr bwMode="auto">
            <a:xfrm>
              <a:off x="1655" y="2750"/>
              <a:ext cx="499" cy="52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spAutoFit/>
            </a:bodyPr>
            <a:lstStyle/>
            <a:p>
              <a:pPr algn="ctr">
                <a:spcBef>
                  <a:spcPct val="50000"/>
                </a:spcBef>
              </a:pPr>
              <a:r>
                <a:rPr lang="en-US" sz="1600" b="1" dirty="0">
                  <a:latin typeface="Calibri" pitchFamily="34" charset="0"/>
                </a:rPr>
                <a:t>GARR</a:t>
              </a:r>
              <a:br>
                <a:rPr lang="en-US" sz="1600" b="1" dirty="0">
                  <a:latin typeface="Calibri" pitchFamily="34" charset="0"/>
                </a:rPr>
              </a:br>
              <a:r>
                <a:rPr lang="en-US" sz="1600" b="1" dirty="0">
                  <a:latin typeface="Calibri" pitchFamily="34" charset="0"/>
                </a:rPr>
                <a:t>IP service</a:t>
              </a:r>
              <a:endParaRPr lang="it-IT" sz="1600" b="1" dirty="0">
                <a:latin typeface="Calibri" pitchFamily="34" charset="0"/>
              </a:endParaRPr>
            </a:p>
          </p:txBody>
        </p:sp>
      </p:grpSp>
      <p:sp>
        <p:nvSpPr>
          <p:cNvPr id="29" name="Text Box 33"/>
          <p:cNvSpPr txBox="1">
            <a:spLocks noChangeArrowheads="1"/>
          </p:cNvSpPr>
          <p:nvPr/>
        </p:nvSpPr>
        <p:spPr bwMode="auto">
          <a:xfrm>
            <a:off x="1692275" y="5734050"/>
            <a:ext cx="1266825" cy="212725"/>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r>
              <a:rPr lang="it-IT" sz="1200">
                <a:solidFill>
                  <a:srgbClr val="000000"/>
                </a:solidFill>
                <a:latin typeface="Calibri" pitchFamily="34" charset="0"/>
              </a:rPr>
              <a:t>LAN Tier2</a:t>
            </a:r>
            <a:endParaRPr lang="it-IT" sz="1200">
              <a:latin typeface="Calibri" pitchFamily="34" charset="0"/>
            </a:endParaRPr>
          </a:p>
        </p:txBody>
      </p:sp>
      <p:grpSp>
        <p:nvGrpSpPr>
          <p:cNvPr id="15" name="Group 34"/>
          <p:cNvGrpSpPr>
            <a:grpSpLocks/>
          </p:cNvGrpSpPr>
          <p:nvPr/>
        </p:nvGrpSpPr>
        <p:grpSpPr bwMode="auto">
          <a:xfrm>
            <a:off x="2347913" y="2492375"/>
            <a:ext cx="447675" cy="396875"/>
            <a:chOff x="4623" y="1502"/>
            <a:chExt cx="282" cy="250"/>
          </a:xfrm>
        </p:grpSpPr>
        <p:pic>
          <p:nvPicPr>
            <p:cNvPr id="31" name="Picture 35"/>
            <p:cNvPicPr>
              <a:picLocks noChangeArrowheads="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623" y="1502"/>
              <a:ext cx="282" cy="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pic>
        <p:sp>
          <p:nvSpPr>
            <p:cNvPr id="32" name="Text Box 36"/>
            <p:cNvSpPr txBox="1">
              <a:spLocks noChangeArrowheads="1"/>
            </p:cNvSpPr>
            <p:nvPr/>
          </p:nvSpPr>
          <p:spPr bwMode="auto">
            <a:xfrm>
              <a:off x="4636" y="1628"/>
              <a:ext cx="245" cy="10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endParaRPr lang="it-IT" sz="800"/>
            </a:p>
          </p:txBody>
        </p:sp>
      </p:grpSp>
      <p:sp>
        <p:nvSpPr>
          <p:cNvPr id="33" name="Freeform 37"/>
          <p:cNvSpPr>
            <a:spLocks/>
          </p:cNvSpPr>
          <p:nvPr/>
        </p:nvSpPr>
        <p:spPr bwMode="auto">
          <a:xfrm>
            <a:off x="2922257" y="4560887"/>
            <a:ext cx="846050" cy="632399"/>
          </a:xfrm>
          <a:custGeom>
            <a:avLst/>
            <a:gdLst>
              <a:gd name="T0" fmla="*/ 198 w 212"/>
              <a:gd name="T1" fmla="*/ 0 h 468"/>
              <a:gd name="T2" fmla="*/ 2 w 212"/>
              <a:gd name="T3" fmla="*/ 231 h 468"/>
              <a:gd name="T4" fmla="*/ 212 w 212"/>
              <a:gd name="T5" fmla="*/ 468 h 468"/>
              <a:gd name="connsiteX0" fmla="*/ 9247 w 31404"/>
              <a:gd name="connsiteY0" fmla="*/ 0 h 8512"/>
              <a:gd name="connsiteX1" fmla="*/ 1 w 31404"/>
              <a:gd name="connsiteY1" fmla="*/ 4936 h 8512"/>
              <a:gd name="connsiteX2" fmla="*/ 31404 w 31404"/>
              <a:gd name="connsiteY2" fmla="*/ 8512 h 8512"/>
              <a:gd name="connsiteX0" fmla="*/ 950 w 8005"/>
              <a:gd name="connsiteY0" fmla="*/ 0 h 10000"/>
              <a:gd name="connsiteX1" fmla="*/ 2 w 8005"/>
              <a:gd name="connsiteY1" fmla="*/ 6435 h 10000"/>
              <a:gd name="connsiteX2" fmla="*/ 8005 w 8005"/>
              <a:gd name="connsiteY2" fmla="*/ 10000 h 10000"/>
            </a:gdLst>
            <a:ahLst/>
            <a:cxnLst>
              <a:cxn ang="0">
                <a:pos x="connsiteX0" y="connsiteY0"/>
              </a:cxn>
              <a:cxn ang="0">
                <a:pos x="connsiteX1" y="connsiteY1"/>
              </a:cxn>
              <a:cxn ang="0">
                <a:pos x="connsiteX2" y="connsiteY2"/>
              </a:cxn>
            </a:cxnLst>
            <a:rect l="l" t="t" r="r" b="b"/>
            <a:pathLst>
              <a:path w="8005" h="10000">
                <a:moveTo>
                  <a:pt x="950" y="0"/>
                </a:moveTo>
                <a:cubicBezTo>
                  <a:pt x="454" y="954"/>
                  <a:pt x="-28" y="4476"/>
                  <a:pt x="2" y="6435"/>
                </a:cubicBezTo>
                <a:cubicBezTo>
                  <a:pt x="33" y="8393"/>
                  <a:pt x="7344" y="8770"/>
                  <a:pt x="8005" y="10000"/>
                </a:cubicBezTo>
              </a:path>
            </a:pathLst>
          </a:custGeom>
          <a:noFill/>
          <a:ln w="44450" cap="flat" cmpd="sng">
            <a:solidFill>
              <a:schemeClr val="accent2"/>
            </a:solidFill>
            <a:prstDash val="sysDot"/>
            <a:round/>
            <a:headEnd type="triangle" w="sm" len="sm"/>
            <a:tailEnd type="triangle" w="sm" len="sm"/>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grpSp>
        <p:nvGrpSpPr>
          <p:cNvPr id="20" name="Group 38"/>
          <p:cNvGrpSpPr>
            <a:grpSpLocks/>
          </p:cNvGrpSpPr>
          <p:nvPr/>
        </p:nvGrpSpPr>
        <p:grpSpPr bwMode="auto">
          <a:xfrm>
            <a:off x="2843213" y="4149725"/>
            <a:ext cx="447675" cy="396875"/>
            <a:chOff x="4623" y="1502"/>
            <a:chExt cx="282" cy="250"/>
          </a:xfrm>
        </p:grpSpPr>
        <p:pic>
          <p:nvPicPr>
            <p:cNvPr id="35" name="Picture 39"/>
            <p:cNvPicPr>
              <a:picLocks noChangeArrowheads="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623" y="1502"/>
              <a:ext cx="282" cy="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pic>
        <p:sp>
          <p:nvSpPr>
            <p:cNvPr id="36" name="Text Box 40"/>
            <p:cNvSpPr txBox="1">
              <a:spLocks noChangeArrowheads="1"/>
            </p:cNvSpPr>
            <p:nvPr/>
          </p:nvSpPr>
          <p:spPr bwMode="auto">
            <a:xfrm>
              <a:off x="4636" y="1628"/>
              <a:ext cx="245" cy="10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endParaRPr lang="it-IT" sz="800"/>
            </a:p>
          </p:txBody>
        </p:sp>
      </p:grpSp>
      <p:grpSp>
        <p:nvGrpSpPr>
          <p:cNvPr id="23" name="Group 42"/>
          <p:cNvGrpSpPr>
            <a:grpSpLocks/>
          </p:cNvGrpSpPr>
          <p:nvPr/>
        </p:nvGrpSpPr>
        <p:grpSpPr bwMode="auto">
          <a:xfrm>
            <a:off x="5148263" y="4149725"/>
            <a:ext cx="447675" cy="396875"/>
            <a:chOff x="4623" y="1502"/>
            <a:chExt cx="282" cy="250"/>
          </a:xfrm>
        </p:grpSpPr>
        <p:pic>
          <p:nvPicPr>
            <p:cNvPr id="38" name="Picture 43"/>
            <p:cNvPicPr>
              <a:picLocks noChangeArrowheads="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623" y="1502"/>
              <a:ext cx="282" cy="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pic>
        <p:sp>
          <p:nvSpPr>
            <p:cNvPr id="39" name="Text Box 44"/>
            <p:cNvSpPr txBox="1">
              <a:spLocks noChangeArrowheads="1"/>
            </p:cNvSpPr>
            <p:nvPr/>
          </p:nvSpPr>
          <p:spPr bwMode="auto">
            <a:xfrm>
              <a:off x="4636" y="1628"/>
              <a:ext cx="245" cy="10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endParaRPr lang="it-IT" sz="800"/>
            </a:p>
          </p:txBody>
        </p:sp>
      </p:grpSp>
      <p:grpSp>
        <p:nvGrpSpPr>
          <p:cNvPr id="26" name="Group 45"/>
          <p:cNvGrpSpPr>
            <a:grpSpLocks/>
          </p:cNvGrpSpPr>
          <p:nvPr/>
        </p:nvGrpSpPr>
        <p:grpSpPr bwMode="auto">
          <a:xfrm>
            <a:off x="5940425" y="2565400"/>
            <a:ext cx="447675" cy="396875"/>
            <a:chOff x="4623" y="1502"/>
            <a:chExt cx="282" cy="250"/>
          </a:xfrm>
        </p:grpSpPr>
        <p:pic>
          <p:nvPicPr>
            <p:cNvPr id="41" name="Picture 46"/>
            <p:cNvPicPr>
              <a:picLocks noChangeArrowheads="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623" y="1502"/>
              <a:ext cx="282" cy="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pic>
        <p:sp>
          <p:nvSpPr>
            <p:cNvPr id="42" name="Text Box 47"/>
            <p:cNvSpPr txBox="1">
              <a:spLocks noChangeArrowheads="1"/>
            </p:cNvSpPr>
            <p:nvPr/>
          </p:nvSpPr>
          <p:spPr bwMode="auto">
            <a:xfrm>
              <a:off x="4636" y="1628"/>
              <a:ext cx="245" cy="10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endParaRPr lang="it-IT" sz="800"/>
            </a:p>
          </p:txBody>
        </p:sp>
      </p:grpSp>
      <p:grpSp>
        <p:nvGrpSpPr>
          <p:cNvPr id="30" name="Group 847"/>
          <p:cNvGrpSpPr>
            <a:grpSpLocks/>
          </p:cNvGrpSpPr>
          <p:nvPr/>
        </p:nvGrpSpPr>
        <p:grpSpPr bwMode="auto">
          <a:xfrm>
            <a:off x="2970213" y="6070600"/>
            <a:ext cx="534987" cy="247650"/>
            <a:chOff x="5034" y="2008"/>
            <a:chExt cx="582" cy="248"/>
          </a:xfrm>
        </p:grpSpPr>
        <p:grpSp>
          <p:nvGrpSpPr>
            <p:cNvPr id="34" name="Group 848"/>
            <p:cNvGrpSpPr>
              <a:grpSpLocks/>
            </p:cNvGrpSpPr>
            <p:nvPr/>
          </p:nvGrpSpPr>
          <p:grpSpPr bwMode="auto">
            <a:xfrm>
              <a:off x="5035" y="2200"/>
              <a:ext cx="581" cy="56"/>
              <a:chOff x="528" y="3158"/>
              <a:chExt cx="2362" cy="210"/>
            </a:xfrm>
          </p:grpSpPr>
          <p:sp>
            <p:nvSpPr>
              <p:cNvPr id="205" name="Rectangle 849"/>
              <p:cNvSpPr>
                <a:spLocks noChangeArrowheads="1"/>
              </p:cNvSpPr>
              <p:nvPr/>
            </p:nvSpPr>
            <p:spPr bwMode="auto">
              <a:xfrm>
                <a:off x="528" y="3158"/>
                <a:ext cx="2362" cy="210"/>
              </a:xfrm>
              <a:prstGeom prst="rect">
                <a:avLst/>
              </a:prstGeom>
              <a:solidFill>
                <a:schemeClr val="bg2"/>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2"/>
                </a:extrusionClr>
              </a:sp3d>
            </p:spPr>
            <p:txBody>
              <a:bodyPr wrap="none" anchor="ctr">
                <a:flatTx/>
              </a:bodyPr>
              <a:lstStyle/>
              <a:p>
                <a:endParaRPr lang="en-US">
                  <a:ea typeface="ＭＳ Ｐゴシック" pitchFamily="34" charset="-128"/>
                </a:endParaRPr>
              </a:p>
            </p:txBody>
          </p:sp>
          <p:grpSp>
            <p:nvGrpSpPr>
              <p:cNvPr id="37" name="Group 850"/>
              <p:cNvGrpSpPr>
                <a:grpSpLocks/>
              </p:cNvGrpSpPr>
              <p:nvPr/>
            </p:nvGrpSpPr>
            <p:grpSpPr bwMode="auto">
              <a:xfrm>
                <a:off x="528" y="3158"/>
                <a:ext cx="2362" cy="210"/>
                <a:chOff x="528" y="3158"/>
                <a:chExt cx="2362" cy="210"/>
              </a:xfrm>
            </p:grpSpPr>
            <p:sp>
              <p:nvSpPr>
                <p:cNvPr id="207" name="Rectangle 851"/>
                <p:cNvSpPr>
                  <a:spLocks noChangeArrowheads="1"/>
                </p:cNvSpPr>
                <p:nvPr/>
              </p:nvSpPr>
              <p:spPr bwMode="auto">
                <a:xfrm>
                  <a:off x="528" y="3158"/>
                  <a:ext cx="2362" cy="21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40" name="Group 852"/>
                <p:cNvGrpSpPr>
                  <a:grpSpLocks/>
                </p:cNvGrpSpPr>
                <p:nvPr/>
              </p:nvGrpSpPr>
              <p:grpSpPr bwMode="auto">
                <a:xfrm>
                  <a:off x="2338" y="3297"/>
                  <a:ext cx="282" cy="46"/>
                  <a:chOff x="2304" y="3888"/>
                  <a:chExt cx="384" cy="88"/>
                </a:xfrm>
              </p:grpSpPr>
              <p:sp>
                <p:nvSpPr>
                  <p:cNvPr id="241" name="Rectangle 853"/>
                  <p:cNvSpPr>
                    <a:spLocks noChangeArrowheads="1"/>
                  </p:cNvSpPr>
                  <p:nvPr/>
                </p:nvSpPr>
                <p:spPr bwMode="auto">
                  <a:xfrm>
                    <a:off x="2304" y="3888"/>
                    <a:ext cx="384"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42" name="Rectangle 854"/>
                  <p:cNvSpPr>
                    <a:spLocks noChangeArrowheads="1"/>
                  </p:cNvSpPr>
                  <p:nvPr/>
                </p:nvSpPr>
                <p:spPr bwMode="auto">
                  <a:xfrm>
                    <a:off x="2448" y="3911"/>
                    <a:ext cx="96"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43" name="Rectangle 855"/>
                  <p:cNvSpPr>
                    <a:spLocks noChangeArrowheads="1"/>
                  </p:cNvSpPr>
                  <p:nvPr/>
                </p:nvSpPr>
                <p:spPr bwMode="auto">
                  <a:xfrm>
                    <a:off x="2603" y="3949"/>
                    <a:ext cx="4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209" name="Oval 856"/>
                <p:cNvSpPr>
                  <a:spLocks noChangeArrowheads="1"/>
                </p:cNvSpPr>
                <p:nvPr/>
              </p:nvSpPr>
              <p:spPr bwMode="auto">
                <a:xfrm>
                  <a:off x="2814"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210" name="Oval 857"/>
                <p:cNvSpPr>
                  <a:spLocks noChangeArrowheads="1"/>
                </p:cNvSpPr>
                <p:nvPr/>
              </p:nvSpPr>
              <p:spPr bwMode="auto">
                <a:xfrm>
                  <a:off x="2765"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211" name="Oval 858"/>
                <p:cNvSpPr>
                  <a:spLocks noChangeArrowheads="1"/>
                </p:cNvSpPr>
                <p:nvPr/>
              </p:nvSpPr>
              <p:spPr bwMode="auto">
                <a:xfrm>
                  <a:off x="2765" y="3235"/>
                  <a:ext cx="28" cy="24"/>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grpSp>
              <p:nvGrpSpPr>
                <p:cNvPr id="43" name="Group 859"/>
                <p:cNvGrpSpPr>
                  <a:grpSpLocks/>
                </p:cNvGrpSpPr>
                <p:nvPr/>
              </p:nvGrpSpPr>
              <p:grpSpPr bwMode="auto">
                <a:xfrm>
                  <a:off x="2816" y="3302"/>
                  <a:ext cx="39" cy="41"/>
                  <a:chOff x="3552" y="3486"/>
                  <a:chExt cx="56" cy="74"/>
                </a:xfrm>
              </p:grpSpPr>
              <p:sp>
                <p:nvSpPr>
                  <p:cNvPr id="239" name="Oval 860"/>
                  <p:cNvSpPr>
                    <a:spLocks noChangeArrowheads="1"/>
                  </p:cNvSpPr>
                  <p:nvPr/>
                </p:nvSpPr>
                <p:spPr bwMode="auto">
                  <a:xfrm>
                    <a:off x="3552" y="3504"/>
                    <a:ext cx="56" cy="56"/>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240" name="Line 861"/>
                  <p:cNvSpPr>
                    <a:spLocks noChangeShapeType="1"/>
                  </p:cNvSpPr>
                  <p:nvPr/>
                </p:nvSpPr>
                <p:spPr bwMode="auto">
                  <a:xfrm>
                    <a:off x="3580" y="3486"/>
                    <a:ext cx="0" cy="48"/>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44" name="Group 862"/>
                <p:cNvGrpSpPr>
                  <a:grpSpLocks/>
                </p:cNvGrpSpPr>
                <p:nvPr/>
              </p:nvGrpSpPr>
              <p:grpSpPr bwMode="auto">
                <a:xfrm>
                  <a:off x="2242" y="3181"/>
                  <a:ext cx="492" cy="76"/>
                  <a:chOff x="2296" y="3104"/>
                  <a:chExt cx="480" cy="104"/>
                </a:xfrm>
              </p:grpSpPr>
              <p:grpSp>
                <p:nvGrpSpPr>
                  <p:cNvPr id="45" name="Group 863"/>
                  <p:cNvGrpSpPr>
                    <a:grpSpLocks/>
                  </p:cNvGrpSpPr>
                  <p:nvPr/>
                </p:nvGrpSpPr>
                <p:grpSpPr bwMode="auto">
                  <a:xfrm>
                    <a:off x="2310" y="3120"/>
                    <a:ext cx="448" cy="72"/>
                    <a:chOff x="2310" y="3120"/>
                    <a:chExt cx="432" cy="48"/>
                  </a:xfrm>
                </p:grpSpPr>
                <p:sp>
                  <p:nvSpPr>
                    <p:cNvPr id="236" name="Rectangle 864"/>
                    <p:cNvSpPr>
                      <a:spLocks noChangeArrowheads="1"/>
                    </p:cNvSpPr>
                    <p:nvPr/>
                  </p:nvSpPr>
                  <p:spPr bwMode="auto">
                    <a:xfrm>
                      <a:off x="2310" y="3120"/>
                      <a:ext cx="432"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37" name="Rectangle 865"/>
                    <p:cNvSpPr>
                      <a:spLocks noChangeArrowheads="1"/>
                    </p:cNvSpPr>
                    <p:nvPr/>
                  </p:nvSpPr>
                  <p:spPr bwMode="auto">
                    <a:xfrm>
                      <a:off x="2508" y="3126"/>
                      <a:ext cx="48" cy="42"/>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38" name="Rectangle 866"/>
                    <p:cNvSpPr>
                      <a:spLocks noChangeArrowheads="1"/>
                    </p:cNvSpPr>
                    <p:nvPr/>
                  </p:nvSpPr>
                  <p:spPr bwMode="auto">
                    <a:xfrm>
                      <a:off x="2460" y="3126"/>
                      <a:ext cx="3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235" name="Rectangle 867"/>
                  <p:cNvSpPr>
                    <a:spLocks noChangeArrowheads="1"/>
                  </p:cNvSpPr>
                  <p:nvPr/>
                </p:nvSpPr>
                <p:spPr bwMode="auto">
                  <a:xfrm>
                    <a:off x="2296" y="3104"/>
                    <a:ext cx="480" cy="10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nvGrpSpPr>
                <p:cNvPr id="46" name="Group 868"/>
                <p:cNvGrpSpPr>
                  <a:grpSpLocks/>
                </p:cNvGrpSpPr>
                <p:nvPr/>
              </p:nvGrpSpPr>
              <p:grpSpPr bwMode="auto">
                <a:xfrm>
                  <a:off x="577" y="3205"/>
                  <a:ext cx="599" cy="116"/>
                  <a:chOff x="1680" y="2536"/>
                  <a:chExt cx="584" cy="160"/>
                </a:xfrm>
              </p:grpSpPr>
              <p:sp>
                <p:nvSpPr>
                  <p:cNvPr id="225" name="Rectangle 86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26" name="Line 87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27" name="Line 87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47" name="Group 872"/>
                  <p:cNvGrpSpPr>
                    <a:grpSpLocks/>
                  </p:cNvGrpSpPr>
                  <p:nvPr/>
                </p:nvGrpSpPr>
                <p:grpSpPr bwMode="auto">
                  <a:xfrm>
                    <a:off x="1688" y="2648"/>
                    <a:ext cx="576" cy="32"/>
                    <a:chOff x="2496" y="2624"/>
                    <a:chExt cx="576" cy="32"/>
                  </a:xfrm>
                </p:grpSpPr>
                <p:sp>
                  <p:nvSpPr>
                    <p:cNvPr id="232" name="Line 87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33" name="Line 87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48" name="Group 875"/>
                  <p:cNvGrpSpPr>
                    <a:grpSpLocks/>
                  </p:cNvGrpSpPr>
                  <p:nvPr/>
                </p:nvGrpSpPr>
                <p:grpSpPr bwMode="auto">
                  <a:xfrm>
                    <a:off x="1696" y="2592"/>
                    <a:ext cx="320" cy="64"/>
                    <a:chOff x="1336" y="1856"/>
                    <a:chExt cx="320" cy="64"/>
                  </a:xfrm>
                </p:grpSpPr>
                <p:sp>
                  <p:nvSpPr>
                    <p:cNvPr id="230" name="Rectangle 87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231" name="Rectangle 87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nvGrpSpPr>
                <p:cNvPr id="50" name="Group 878"/>
                <p:cNvGrpSpPr>
                  <a:grpSpLocks/>
                </p:cNvGrpSpPr>
                <p:nvPr/>
              </p:nvGrpSpPr>
              <p:grpSpPr bwMode="auto">
                <a:xfrm>
                  <a:off x="1242" y="3205"/>
                  <a:ext cx="598" cy="116"/>
                  <a:chOff x="1680" y="2536"/>
                  <a:chExt cx="584" cy="160"/>
                </a:xfrm>
              </p:grpSpPr>
              <p:sp>
                <p:nvSpPr>
                  <p:cNvPr id="216" name="Rectangle 87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17" name="Line 88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18" name="Line 88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52" name="Group 882"/>
                  <p:cNvGrpSpPr>
                    <a:grpSpLocks/>
                  </p:cNvGrpSpPr>
                  <p:nvPr/>
                </p:nvGrpSpPr>
                <p:grpSpPr bwMode="auto">
                  <a:xfrm>
                    <a:off x="1688" y="2648"/>
                    <a:ext cx="576" cy="32"/>
                    <a:chOff x="2496" y="2624"/>
                    <a:chExt cx="576" cy="32"/>
                  </a:xfrm>
                </p:grpSpPr>
                <p:sp>
                  <p:nvSpPr>
                    <p:cNvPr id="223" name="Line 88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24" name="Line 88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56" name="Group 885"/>
                  <p:cNvGrpSpPr>
                    <a:grpSpLocks/>
                  </p:cNvGrpSpPr>
                  <p:nvPr/>
                </p:nvGrpSpPr>
                <p:grpSpPr bwMode="auto">
                  <a:xfrm>
                    <a:off x="1696" y="2592"/>
                    <a:ext cx="320" cy="64"/>
                    <a:chOff x="1336" y="1856"/>
                    <a:chExt cx="320" cy="64"/>
                  </a:xfrm>
                </p:grpSpPr>
                <p:sp>
                  <p:nvSpPr>
                    <p:cNvPr id="221" name="Rectangle 88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222" name="Rectangle 88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grpSp>
        <p:grpSp>
          <p:nvGrpSpPr>
            <p:cNvPr id="57" name="Group 888"/>
            <p:cNvGrpSpPr>
              <a:grpSpLocks/>
            </p:cNvGrpSpPr>
            <p:nvPr/>
          </p:nvGrpSpPr>
          <p:grpSpPr bwMode="auto">
            <a:xfrm>
              <a:off x="5035" y="2153"/>
              <a:ext cx="581" cy="55"/>
              <a:chOff x="528" y="3158"/>
              <a:chExt cx="2362" cy="210"/>
            </a:xfrm>
          </p:grpSpPr>
          <p:sp>
            <p:nvSpPr>
              <p:cNvPr id="166" name="Rectangle 889"/>
              <p:cNvSpPr>
                <a:spLocks noChangeArrowheads="1"/>
              </p:cNvSpPr>
              <p:nvPr/>
            </p:nvSpPr>
            <p:spPr bwMode="auto">
              <a:xfrm>
                <a:off x="528" y="3158"/>
                <a:ext cx="2362" cy="210"/>
              </a:xfrm>
              <a:prstGeom prst="rect">
                <a:avLst/>
              </a:prstGeom>
              <a:solidFill>
                <a:schemeClr val="bg2"/>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2"/>
                </a:extrusionClr>
              </a:sp3d>
            </p:spPr>
            <p:txBody>
              <a:bodyPr wrap="none" anchor="ctr">
                <a:flatTx/>
              </a:bodyPr>
              <a:lstStyle/>
              <a:p>
                <a:endParaRPr lang="en-US">
                  <a:ea typeface="ＭＳ Ｐゴシック" pitchFamily="34" charset="-128"/>
                </a:endParaRPr>
              </a:p>
            </p:txBody>
          </p:sp>
          <p:grpSp>
            <p:nvGrpSpPr>
              <p:cNvPr id="58" name="Group 890"/>
              <p:cNvGrpSpPr>
                <a:grpSpLocks/>
              </p:cNvGrpSpPr>
              <p:nvPr/>
            </p:nvGrpSpPr>
            <p:grpSpPr bwMode="auto">
              <a:xfrm>
                <a:off x="528" y="3158"/>
                <a:ext cx="2362" cy="210"/>
                <a:chOff x="528" y="3158"/>
                <a:chExt cx="2362" cy="210"/>
              </a:xfrm>
            </p:grpSpPr>
            <p:sp>
              <p:nvSpPr>
                <p:cNvPr id="168" name="Rectangle 891"/>
                <p:cNvSpPr>
                  <a:spLocks noChangeArrowheads="1"/>
                </p:cNvSpPr>
                <p:nvPr/>
              </p:nvSpPr>
              <p:spPr bwMode="auto">
                <a:xfrm>
                  <a:off x="528" y="3158"/>
                  <a:ext cx="2362" cy="21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59" name="Group 892"/>
                <p:cNvGrpSpPr>
                  <a:grpSpLocks/>
                </p:cNvGrpSpPr>
                <p:nvPr/>
              </p:nvGrpSpPr>
              <p:grpSpPr bwMode="auto">
                <a:xfrm>
                  <a:off x="2338" y="3297"/>
                  <a:ext cx="282" cy="46"/>
                  <a:chOff x="2304" y="3888"/>
                  <a:chExt cx="384" cy="88"/>
                </a:xfrm>
              </p:grpSpPr>
              <p:sp>
                <p:nvSpPr>
                  <p:cNvPr id="202" name="Rectangle 893"/>
                  <p:cNvSpPr>
                    <a:spLocks noChangeArrowheads="1"/>
                  </p:cNvSpPr>
                  <p:nvPr/>
                </p:nvSpPr>
                <p:spPr bwMode="auto">
                  <a:xfrm>
                    <a:off x="2304" y="3888"/>
                    <a:ext cx="384"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03" name="Rectangle 894"/>
                  <p:cNvSpPr>
                    <a:spLocks noChangeArrowheads="1"/>
                  </p:cNvSpPr>
                  <p:nvPr/>
                </p:nvSpPr>
                <p:spPr bwMode="auto">
                  <a:xfrm>
                    <a:off x="2448" y="3911"/>
                    <a:ext cx="96"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204" name="Rectangle 895"/>
                  <p:cNvSpPr>
                    <a:spLocks noChangeArrowheads="1"/>
                  </p:cNvSpPr>
                  <p:nvPr/>
                </p:nvSpPr>
                <p:spPr bwMode="auto">
                  <a:xfrm>
                    <a:off x="2603" y="3949"/>
                    <a:ext cx="4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170" name="Oval 896"/>
                <p:cNvSpPr>
                  <a:spLocks noChangeArrowheads="1"/>
                </p:cNvSpPr>
                <p:nvPr/>
              </p:nvSpPr>
              <p:spPr bwMode="auto">
                <a:xfrm>
                  <a:off x="2814"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171" name="Oval 897"/>
                <p:cNvSpPr>
                  <a:spLocks noChangeArrowheads="1"/>
                </p:cNvSpPr>
                <p:nvPr/>
              </p:nvSpPr>
              <p:spPr bwMode="auto">
                <a:xfrm>
                  <a:off x="2765"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172" name="Oval 898"/>
                <p:cNvSpPr>
                  <a:spLocks noChangeArrowheads="1"/>
                </p:cNvSpPr>
                <p:nvPr/>
              </p:nvSpPr>
              <p:spPr bwMode="auto">
                <a:xfrm>
                  <a:off x="2765" y="3235"/>
                  <a:ext cx="28" cy="24"/>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grpSp>
              <p:nvGrpSpPr>
                <p:cNvPr id="63" name="Group 899"/>
                <p:cNvGrpSpPr>
                  <a:grpSpLocks/>
                </p:cNvGrpSpPr>
                <p:nvPr/>
              </p:nvGrpSpPr>
              <p:grpSpPr bwMode="auto">
                <a:xfrm>
                  <a:off x="2816" y="3302"/>
                  <a:ext cx="39" cy="41"/>
                  <a:chOff x="3552" y="3486"/>
                  <a:chExt cx="56" cy="74"/>
                </a:xfrm>
              </p:grpSpPr>
              <p:sp>
                <p:nvSpPr>
                  <p:cNvPr id="200" name="Oval 900"/>
                  <p:cNvSpPr>
                    <a:spLocks noChangeArrowheads="1"/>
                  </p:cNvSpPr>
                  <p:nvPr/>
                </p:nvSpPr>
                <p:spPr bwMode="auto">
                  <a:xfrm>
                    <a:off x="3552" y="3504"/>
                    <a:ext cx="56" cy="56"/>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201" name="Line 901"/>
                  <p:cNvSpPr>
                    <a:spLocks noChangeShapeType="1"/>
                  </p:cNvSpPr>
                  <p:nvPr/>
                </p:nvSpPr>
                <p:spPr bwMode="auto">
                  <a:xfrm>
                    <a:off x="3580" y="3486"/>
                    <a:ext cx="0" cy="48"/>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64" name="Group 902"/>
                <p:cNvGrpSpPr>
                  <a:grpSpLocks/>
                </p:cNvGrpSpPr>
                <p:nvPr/>
              </p:nvGrpSpPr>
              <p:grpSpPr bwMode="auto">
                <a:xfrm>
                  <a:off x="2242" y="3181"/>
                  <a:ext cx="492" cy="76"/>
                  <a:chOff x="2296" y="3104"/>
                  <a:chExt cx="480" cy="104"/>
                </a:xfrm>
              </p:grpSpPr>
              <p:grpSp>
                <p:nvGrpSpPr>
                  <p:cNvPr id="72" name="Group 903"/>
                  <p:cNvGrpSpPr>
                    <a:grpSpLocks/>
                  </p:cNvGrpSpPr>
                  <p:nvPr/>
                </p:nvGrpSpPr>
                <p:grpSpPr bwMode="auto">
                  <a:xfrm>
                    <a:off x="2310" y="3120"/>
                    <a:ext cx="448" cy="72"/>
                    <a:chOff x="2310" y="3120"/>
                    <a:chExt cx="432" cy="48"/>
                  </a:xfrm>
                </p:grpSpPr>
                <p:sp>
                  <p:nvSpPr>
                    <p:cNvPr id="197" name="Rectangle 904"/>
                    <p:cNvSpPr>
                      <a:spLocks noChangeArrowheads="1"/>
                    </p:cNvSpPr>
                    <p:nvPr/>
                  </p:nvSpPr>
                  <p:spPr bwMode="auto">
                    <a:xfrm>
                      <a:off x="2310" y="3120"/>
                      <a:ext cx="432"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98" name="Rectangle 905"/>
                    <p:cNvSpPr>
                      <a:spLocks noChangeArrowheads="1"/>
                    </p:cNvSpPr>
                    <p:nvPr/>
                  </p:nvSpPr>
                  <p:spPr bwMode="auto">
                    <a:xfrm>
                      <a:off x="2508" y="3126"/>
                      <a:ext cx="48" cy="42"/>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99" name="Rectangle 906"/>
                    <p:cNvSpPr>
                      <a:spLocks noChangeArrowheads="1"/>
                    </p:cNvSpPr>
                    <p:nvPr/>
                  </p:nvSpPr>
                  <p:spPr bwMode="auto">
                    <a:xfrm>
                      <a:off x="2460" y="3126"/>
                      <a:ext cx="3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196" name="Rectangle 907"/>
                  <p:cNvSpPr>
                    <a:spLocks noChangeArrowheads="1"/>
                  </p:cNvSpPr>
                  <p:nvPr/>
                </p:nvSpPr>
                <p:spPr bwMode="auto">
                  <a:xfrm>
                    <a:off x="2296" y="3104"/>
                    <a:ext cx="480" cy="10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nvGrpSpPr>
                <p:cNvPr id="73" name="Group 908"/>
                <p:cNvGrpSpPr>
                  <a:grpSpLocks/>
                </p:cNvGrpSpPr>
                <p:nvPr/>
              </p:nvGrpSpPr>
              <p:grpSpPr bwMode="auto">
                <a:xfrm>
                  <a:off x="577" y="3205"/>
                  <a:ext cx="599" cy="116"/>
                  <a:chOff x="1680" y="2536"/>
                  <a:chExt cx="584" cy="160"/>
                </a:xfrm>
              </p:grpSpPr>
              <p:sp>
                <p:nvSpPr>
                  <p:cNvPr id="186" name="Rectangle 90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87" name="Line 91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88" name="Line 91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78" name="Group 912"/>
                  <p:cNvGrpSpPr>
                    <a:grpSpLocks/>
                  </p:cNvGrpSpPr>
                  <p:nvPr/>
                </p:nvGrpSpPr>
                <p:grpSpPr bwMode="auto">
                  <a:xfrm>
                    <a:off x="1688" y="2648"/>
                    <a:ext cx="576" cy="32"/>
                    <a:chOff x="2496" y="2624"/>
                    <a:chExt cx="576" cy="32"/>
                  </a:xfrm>
                </p:grpSpPr>
                <p:sp>
                  <p:nvSpPr>
                    <p:cNvPr id="193" name="Line 91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94" name="Line 91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89" name="Group 915"/>
                  <p:cNvGrpSpPr>
                    <a:grpSpLocks/>
                  </p:cNvGrpSpPr>
                  <p:nvPr/>
                </p:nvGrpSpPr>
                <p:grpSpPr bwMode="auto">
                  <a:xfrm>
                    <a:off x="1696" y="2592"/>
                    <a:ext cx="320" cy="64"/>
                    <a:chOff x="1336" y="1856"/>
                    <a:chExt cx="320" cy="64"/>
                  </a:xfrm>
                </p:grpSpPr>
                <p:sp>
                  <p:nvSpPr>
                    <p:cNvPr id="191" name="Rectangle 91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192" name="Rectangle 91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nvGrpSpPr>
                <p:cNvPr id="91" name="Group 918"/>
                <p:cNvGrpSpPr>
                  <a:grpSpLocks/>
                </p:cNvGrpSpPr>
                <p:nvPr/>
              </p:nvGrpSpPr>
              <p:grpSpPr bwMode="auto">
                <a:xfrm>
                  <a:off x="1242" y="3205"/>
                  <a:ext cx="598" cy="116"/>
                  <a:chOff x="1680" y="2536"/>
                  <a:chExt cx="584" cy="160"/>
                </a:xfrm>
              </p:grpSpPr>
              <p:sp>
                <p:nvSpPr>
                  <p:cNvPr id="177" name="Rectangle 91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78" name="Line 92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79" name="Line 92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95" name="Group 922"/>
                  <p:cNvGrpSpPr>
                    <a:grpSpLocks/>
                  </p:cNvGrpSpPr>
                  <p:nvPr/>
                </p:nvGrpSpPr>
                <p:grpSpPr bwMode="auto">
                  <a:xfrm>
                    <a:off x="1688" y="2648"/>
                    <a:ext cx="576" cy="32"/>
                    <a:chOff x="2496" y="2624"/>
                    <a:chExt cx="576" cy="32"/>
                  </a:xfrm>
                </p:grpSpPr>
                <p:sp>
                  <p:nvSpPr>
                    <p:cNvPr id="184" name="Line 92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85" name="Line 92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96" name="Group 925"/>
                  <p:cNvGrpSpPr>
                    <a:grpSpLocks/>
                  </p:cNvGrpSpPr>
                  <p:nvPr/>
                </p:nvGrpSpPr>
                <p:grpSpPr bwMode="auto">
                  <a:xfrm>
                    <a:off x="1696" y="2592"/>
                    <a:ext cx="320" cy="64"/>
                    <a:chOff x="1336" y="1856"/>
                    <a:chExt cx="320" cy="64"/>
                  </a:xfrm>
                </p:grpSpPr>
                <p:sp>
                  <p:nvSpPr>
                    <p:cNvPr id="182" name="Rectangle 92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183" name="Rectangle 92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grpSp>
        <p:grpSp>
          <p:nvGrpSpPr>
            <p:cNvPr id="97" name="Group 928"/>
            <p:cNvGrpSpPr>
              <a:grpSpLocks/>
            </p:cNvGrpSpPr>
            <p:nvPr/>
          </p:nvGrpSpPr>
          <p:grpSpPr bwMode="auto">
            <a:xfrm>
              <a:off x="5034" y="2100"/>
              <a:ext cx="582" cy="56"/>
              <a:chOff x="528" y="3158"/>
              <a:chExt cx="2362" cy="210"/>
            </a:xfrm>
          </p:grpSpPr>
          <p:sp>
            <p:nvSpPr>
              <p:cNvPr id="127" name="Rectangle 929"/>
              <p:cNvSpPr>
                <a:spLocks noChangeArrowheads="1"/>
              </p:cNvSpPr>
              <p:nvPr/>
            </p:nvSpPr>
            <p:spPr bwMode="auto">
              <a:xfrm>
                <a:off x="528" y="3158"/>
                <a:ext cx="2362" cy="210"/>
              </a:xfrm>
              <a:prstGeom prst="rect">
                <a:avLst/>
              </a:prstGeom>
              <a:solidFill>
                <a:schemeClr val="bg2"/>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2"/>
                </a:extrusionClr>
              </a:sp3d>
            </p:spPr>
            <p:txBody>
              <a:bodyPr wrap="none" anchor="ctr">
                <a:flatTx/>
              </a:bodyPr>
              <a:lstStyle/>
              <a:p>
                <a:endParaRPr lang="en-US">
                  <a:ea typeface="ＭＳ Ｐゴシック" pitchFamily="34" charset="-128"/>
                </a:endParaRPr>
              </a:p>
            </p:txBody>
          </p:sp>
          <p:grpSp>
            <p:nvGrpSpPr>
              <p:cNvPr id="98" name="Group 930"/>
              <p:cNvGrpSpPr>
                <a:grpSpLocks/>
              </p:cNvGrpSpPr>
              <p:nvPr/>
            </p:nvGrpSpPr>
            <p:grpSpPr bwMode="auto">
              <a:xfrm>
                <a:off x="528" y="3158"/>
                <a:ext cx="2362" cy="210"/>
                <a:chOff x="528" y="3158"/>
                <a:chExt cx="2362" cy="210"/>
              </a:xfrm>
            </p:grpSpPr>
            <p:sp>
              <p:nvSpPr>
                <p:cNvPr id="129" name="Rectangle 931"/>
                <p:cNvSpPr>
                  <a:spLocks noChangeArrowheads="1"/>
                </p:cNvSpPr>
                <p:nvPr/>
              </p:nvSpPr>
              <p:spPr bwMode="auto">
                <a:xfrm>
                  <a:off x="528" y="3158"/>
                  <a:ext cx="2362" cy="21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102" name="Group 932"/>
                <p:cNvGrpSpPr>
                  <a:grpSpLocks/>
                </p:cNvGrpSpPr>
                <p:nvPr/>
              </p:nvGrpSpPr>
              <p:grpSpPr bwMode="auto">
                <a:xfrm>
                  <a:off x="2338" y="3297"/>
                  <a:ext cx="282" cy="46"/>
                  <a:chOff x="2304" y="3888"/>
                  <a:chExt cx="384" cy="88"/>
                </a:xfrm>
              </p:grpSpPr>
              <p:sp>
                <p:nvSpPr>
                  <p:cNvPr id="163" name="Rectangle 933"/>
                  <p:cNvSpPr>
                    <a:spLocks noChangeArrowheads="1"/>
                  </p:cNvSpPr>
                  <p:nvPr/>
                </p:nvSpPr>
                <p:spPr bwMode="auto">
                  <a:xfrm>
                    <a:off x="2304" y="3888"/>
                    <a:ext cx="384"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64" name="Rectangle 934"/>
                  <p:cNvSpPr>
                    <a:spLocks noChangeArrowheads="1"/>
                  </p:cNvSpPr>
                  <p:nvPr/>
                </p:nvSpPr>
                <p:spPr bwMode="auto">
                  <a:xfrm>
                    <a:off x="2448" y="3911"/>
                    <a:ext cx="96"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65" name="Rectangle 935"/>
                  <p:cNvSpPr>
                    <a:spLocks noChangeArrowheads="1"/>
                  </p:cNvSpPr>
                  <p:nvPr/>
                </p:nvSpPr>
                <p:spPr bwMode="auto">
                  <a:xfrm>
                    <a:off x="2603" y="3949"/>
                    <a:ext cx="4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131" name="Oval 936"/>
                <p:cNvSpPr>
                  <a:spLocks noChangeArrowheads="1"/>
                </p:cNvSpPr>
                <p:nvPr/>
              </p:nvSpPr>
              <p:spPr bwMode="auto">
                <a:xfrm>
                  <a:off x="2814"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132" name="Oval 937"/>
                <p:cNvSpPr>
                  <a:spLocks noChangeArrowheads="1"/>
                </p:cNvSpPr>
                <p:nvPr/>
              </p:nvSpPr>
              <p:spPr bwMode="auto">
                <a:xfrm>
                  <a:off x="2765"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133" name="Oval 938"/>
                <p:cNvSpPr>
                  <a:spLocks noChangeArrowheads="1"/>
                </p:cNvSpPr>
                <p:nvPr/>
              </p:nvSpPr>
              <p:spPr bwMode="auto">
                <a:xfrm>
                  <a:off x="2765" y="3235"/>
                  <a:ext cx="28" cy="24"/>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grpSp>
              <p:nvGrpSpPr>
                <p:cNvPr id="103" name="Group 939"/>
                <p:cNvGrpSpPr>
                  <a:grpSpLocks/>
                </p:cNvGrpSpPr>
                <p:nvPr/>
              </p:nvGrpSpPr>
              <p:grpSpPr bwMode="auto">
                <a:xfrm>
                  <a:off x="2816" y="3302"/>
                  <a:ext cx="39" cy="41"/>
                  <a:chOff x="3552" y="3486"/>
                  <a:chExt cx="56" cy="74"/>
                </a:xfrm>
              </p:grpSpPr>
              <p:sp>
                <p:nvSpPr>
                  <p:cNvPr id="161" name="Oval 940"/>
                  <p:cNvSpPr>
                    <a:spLocks noChangeArrowheads="1"/>
                  </p:cNvSpPr>
                  <p:nvPr/>
                </p:nvSpPr>
                <p:spPr bwMode="auto">
                  <a:xfrm>
                    <a:off x="3552" y="3504"/>
                    <a:ext cx="56" cy="56"/>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162" name="Line 941"/>
                  <p:cNvSpPr>
                    <a:spLocks noChangeShapeType="1"/>
                  </p:cNvSpPr>
                  <p:nvPr/>
                </p:nvSpPr>
                <p:spPr bwMode="auto">
                  <a:xfrm>
                    <a:off x="3580" y="3486"/>
                    <a:ext cx="0" cy="48"/>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111" name="Group 942"/>
                <p:cNvGrpSpPr>
                  <a:grpSpLocks/>
                </p:cNvGrpSpPr>
                <p:nvPr/>
              </p:nvGrpSpPr>
              <p:grpSpPr bwMode="auto">
                <a:xfrm>
                  <a:off x="2242" y="3181"/>
                  <a:ext cx="492" cy="76"/>
                  <a:chOff x="2296" y="3104"/>
                  <a:chExt cx="480" cy="104"/>
                </a:xfrm>
              </p:grpSpPr>
              <p:grpSp>
                <p:nvGrpSpPr>
                  <p:cNvPr id="112" name="Group 943"/>
                  <p:cNvGrpSpPr>
                    <a:grpSpLocks/>
                  </p:cNvGrpSpPr>
                  <p:nvPr/>
                </p:nvGrpSpPr>
                <p:grpSpPr bwMode="auto">
                  <a:xfrm>
                    <a:off x="2310" y="3120"/>
                    <a:ext cx="448" cy="72"/>
                    <a:chOff x="2310" y="3120"/>
                    <a:chExt cx="432" cy="48"/>
                  </a:xfrm>
                </p:grpSpPr>
                <p:sp>
                  <p:nvSpPr>
                    <p:cNvPr id="158" name="Rectangle 944"/>
                    <p:cNvSpPr>
                      <a:spLocks noChangeArrowheads="1"/>
                    </p:cNvSpPr>
                    <p:nvPr/>
                  </p:nvSpPr>
                  <p:spPr bwMode="auto">
                    <a:xfrm>
                      <a:off x="2310" y="3120"/>
                      <a:ext cx="432"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59" name="Rectangle 945"/>
                    <p:cNvSpPr>
                      <a:spLocks noChangeArrowheads="1"/>
                    </p:cNvSpPr>
                    <p:nvPr/>
                  </p:nvSpPr>
                  <p:spPr bwMode="auto">
                    <a:xfrm>
                      <a:off x="2508" y="3126"/>
                      <a:ext cx="48" cy="42"/>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60" name="Rectangle 946"/>
                    <p:cNvSpPr>
                      <a:spLocks noChangeArrowheads="1"/>
                    </p:cNvSpPr>
                    <p:nvPr/>
                  </p:nvSpPr>
                  <p:spPr bwMode="auto">
                    <a:xfrm>
                      <a:off x="2460" y="3126"/>
                      <a:ext cx="3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157" name="Rectangle 947"/>
                  <p:cNvSpPr>
                    <a:spLocks noChangeArrowheads="1"/>
                  </p:cNvSpPr>
                  <p:nvPr/>
                </p:nvSpPr>
                <p:spPr bwMode="auto">
                  <a:xfrm>
                    <a:off x="2296" y="3104"/>
                    <a:ext cx="480" cy="10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nvGrpSpPr>
                <p:cNvPr id="117" name="Group 948"/>
                <p:cNvGrpSpPr>
                  <a:grpSpLocks/>
                </p:cNvGrpSpPr>
                <p:nvPr/>
              </p:nvGrpSpPr>
              <p:grpSpPr bwMode="auto">
                <a:xfrm>
                  <a:off x="577" y="3205"/>
                  <a:ext cx="599" cy="116"/>
                  <a:chOff x="1680" y="2536"/>
                  <a:chExt cx="584" cy="160"/>
                </a:xfrm>
              </p:grpSpPr>
              <p:sp>
                <p:nvSpPr>
                  <p:cNvPr id="147" name="Rectangle 94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48" name="Line 95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49" name="Line 95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128" name="Group 952"/>
                  <p:cNvGrpSpPr>
                    <a:grpSpLocks/>
                  </p:cNvGrpSpPr>
                  <p:nvPr/>
                </p:nvGrpSpPr>
                <p:grpSpPr bwMode="auto">
                  <a:xfrm>
                    <a:off x="1688" y="2648"/>
                    <a:ext cx="576" cy="32"/>
                    <a:chOff x="2496" y="2624"/>
                    <a:chExt cx="576" cy="32"/>
                  </a:xfrm>
                </p:grpSpPr>
                <p:sp>
                  <p:nvSpPr>
                    <p:cNvPr id="154" name="Line 95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55" name="Line 95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130" name="Group 955"/>
                  <p:cNvGrpSpPr>
                    <a:grpSpLocks/>
                  </p:cNvGrpSpPr>
                  <p:nvPr/>
                </p:nvGrpSpPr>
                <p:grpSpPr bwMode="auto">
                  <a:xfrm>
                    <a:off x="1696" y="2592"/>
                    <a:ext cx="320" cy="64"/>
                    <a:chOff x="1336" y="1856"/>
                    <a:chExt cx="320" cy="64"/>
                  </a:xfrm>
                </p:grpSpPr>
                <p:sp>
                  <p:nvSpPr>
                    <p:cNvPr id="152" name="Rectangle 95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153" name="Rectangle 95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nvGrpSpPr>
                <p:cNvPr id="134" name="Group 958"/>
                <p:cNvGrpSpPr>
                  <a:grpSpLocks/>
                </p:cNvGrpSpPr>
                <p:nvPr/>
              </p:nvGrpSpPr>
              <p:grpSpPr bwMode="auto">
                <a:xfrm>
                  <a:off x="1242" y="3205"/>
                  <a:ext cx="598" cy="116"/>
                  <a:chOff x="1680" y="2536"/>
                  <a:chExt cx="584" cy="160"/>
                </a:xfrm>
              </p:grpSpPr>
              <p:sp>
                <p:nvSpPr>
                  <p:cNvPr id="138" name="Rectangle 95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39" name="Line 96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40" name="Line 96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135" name="Group 962"/>
                  <p:cNvGrpSpPr>
                    <a:grpSpLocks/>
                  </p:cNvGrpSpPr>
                  <p:nvPr/>
                </p:nvGrpSpPr>
                <p:grpSpPr bwMode="auto">
                  <a:xfrm>
                    <a:off x="1688" y="2648"/>
                    <a:ext cx="576" cy="32"/>
                    <a:chOff x="2496" y="2624"/>
                    <a:chExt cx="576" cy="32"/>
                  </a:xfrm>
                </p:grpSpPr>
                <p:sp>
                  <p:nvSpPr>
                    <p:cNvPr id="145" name="Line 96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46" name="Line 96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136" name="Group 965"/>
                  <p:cNvGrpSpPr>
                    <a:grpSpLocks/>
                  </p:cNvGrpSpPr>
                  <p:nvPr/>
                </p:nvGrpSpPr>
                <p:grpSpPr bwMode="auto">
                  <a:xfrm>
                    <a:off x="1696" y="2592"/>
                    <a:ext cx="320" cy="64"/>
                    <a:chOff x="1336" y="1856"/>
                    <a:chExt cx="320" cy="64"/>
                  </a:xfrm>
                </p:grpSpPr>
                <p:sp>
                  <p:nvSpPr>
                    <p:cNvPr id="143" name="Rectangle 96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144" name="Rectangle 96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grpSp>
        <p:grpSp>
          <p:nvGrpSpPr>
            <p:cNvPr id="137" name="Group 968"/>
            <p:cNvGrpSpPr>
              <a:grpSpLocks/>
            </p:cNvGrpSpPr>
            <p:nvPr/>
          </p:nvGrpSpPr>
          <p:grpSpPr bwMode="auto">
            <a:xfrm>
              <a:off x="5035" y="2057"/>
              <a:ext cx="581" cy="55"/>
              <a:chOff x="528" y="3158"/>
              <a:chExt cx="2362" cy="210"/>
            </a:xfrm>
          </p:grpSpPr>
          <p:sp>
            <p:nvSpPr>
              <p:cNvPr id="88" name="Rectangle 969"/>
              <p:cNvSpPr>
                <a:spLocks noChangeArrowheads="1"/>
              </p:cNvSpPr>
              <p:nvPr/>
            </p:nvSpPr>
            <p:spPr bwMode="auto">
              <a:xfrm>
                <a:off x="528" y="3158"/>
                <a:ext cx="2362" cy="210"/>
              </a:xfrm>
              <a:prstGeom prst="rect">
                <a:avLst/>
              </a:prstGeom>
              <a:solidFill>
                <a:schemeClr val="bg2"/>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2"/>
                </a:extrusionClr>
              </a:sp3d>
            </p:spPr>
            <p:txBody>
              <a:bodyPr wrap="none" anchor="ctr">
                <a:flatTx/>
              </a:bodyPr>
              <a:lstStyle/>
              <a:p>
                <a:endParaRPr lang="en-US">
                  <a:ea typeface="ＭＳ Ｐゴシック" pitchFamily="34" charset="-128"/>
                </a:endParaRPr>
              </a:p>
            </p:txBody>
          </p:sp>
          <p:grpSp>
            <p:nvGrpSpPr>
              <p:cNvPr id="141" name="Group 970"/>
              <p:cNvGrpSpPr>
                <a:grpSpLocks/>
              </p:cNvGrpSpPr>
              <p:nvPr/>
            </p:nvGrpSpPr>
            <p:grpSpPr bwMode="auto">
              <a:xfrm>
                <a:off x="528" y="3158"/>
                <a:ext cx="2362" cy="210"/>
                <a:chOff x="528" y="3158"/>
                <a:chExt cx="2362" cy="210"/>
              </a:xfrm>
            </p:grpSpPr>
            <p:sp>
              <p:nvSpPr>
                <p:cNvPr id="90" name="Rectangle 971"/>
                <p:cNvSpPr>
                  <a:spLocks noChangeArrowheads="1"/>
                </p:cNvSpPr>
                <p:nvPr/>
              </p:nvSpPr>
              <p:spPr bwMode="auto">
                <a:xfrm>
                  <a:off x="528" y="3158"/>
                  <a:ext cx="2362" cy="21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142" name="Group 972"/>
                <p:cNvGrpSpPr>
                  <a:grpSpLocks/>
                </p:cNvGrpSpPr>
                <p:nvPr/>
              </p:nvGrpSpPr>
              <p:grpSpPr bwMode="auto">
                <a:xfrm>
                  <a:off x="2338" y="3297"/>
                  <a:ext cx="282" cy="46"/>
                  <a:chOff x="2304" y="3888"/>
                  <a:chExt cx="384" cy="88"/>
                </a:xfrm>
              </p:grpSpPr>
              <p:sp>
                <p:nvSpPr>
                  <p:cNvPr id="124" name="Rectangle 973"/>
                  <p:cNvSpPr>
                    <a:spLocks noChangeArrowheads="1"/>
                  </p:cNvSpPr>
                  <p:nvPr/>
                </p:nvSpPr>
                <p:spPr bwMode="auto">
                  <a:xfrm>
                    <a:off x="2304" y="3888"/>
                    <a:ext cx="384"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25" name="Rectangle 974"/>
                  <p:cNvSpPr>
                    <a:spLocks noChangeArrowheads="1"/>
                  </p:cNvSpPr>
                  <p:nvPr/>
                </p:nvSpPr>
                <p:spPr bwMode="auto">
                  <a:xfrm>
                    <a:off x="2448" y="3911"/>
                    <a:ext cx="96"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26" name="Rectangle 975"/>
                  <p:cNvSpPr>
                    <a:spLocks noChangeArrowheads="1"/>
                  </p:cNvSpPr>
                  <p:nvPr/>
                </p:nvSpPr>
                <p:spPr bwMode="auto">
                  <a:xfrm>
                    <a:off x="2603" y="3949"/>
                    <a:ext cx="4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92" name="Oval 976"/>
                <p:cNvSpPr>
                  <a:spLocks noChangeArrowheads="1"/>
                </p:cNvSpPr>
                <p:nvPr/>
              </p:nvSpPr>
              <p:spPr bwMode="auto">
                <a:xfrm>
                  <a:off x="2814"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93" name="Oval 977"/>
                <p:cNvSpPr>
                  <a:spLocks noChangeArrowheads="1"/>
                </p:cNvSpPr>
                <p:nvPr/>
              </p:nvSpPr>
              <p:spPr bwMode="auto">
                <a:xfrm>
                  <a:off x="2765"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94" name="Oval 978"/>
                <p:cNvSpPr>
                  <a:spLocks noChangeArrowheads="1"/>
                </p:cNvSpPr>
                <p:nvPr/>
              </p:nvSpPr>
              <p:spPr bwMode="auto">
                <a:xfrm>
                  <a:off x="2765" y="3235"/>
                  <a:ext cx="28" cy="24"/>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grpSp>
              <p:nvGrpSpPr>
                <p:cNvPr id="150" name="Group 979"/>
                <p:cNvGrpSpPr>
                  <a:grpSpLocks/>
                </p:cNvGrpSpPr>
                <p:nvPr/>
              </p:nvGrpSpPr>
              <p:grpSpPr bwMode="auto">
                <a:xfrm>
                  <a:off x="2816" y="3302"/>
                  <a:ext cx="39" cy="41"/>
                  <a:chOff x="3552" y="3486"/>
                  <a:chExt cx="56" cy="74"/>
                </a:xfrm>
              </p:grpSpPr>
              <p:sp>
                <p:nvSpPr>
                  <p:cNvPr id="122" name="Oval 980"/>
                  <p:cNvSpPr>
                    <a:spLocks noChangeArrowheads="1"/>
                  </p:cNvSpPr>
                  <p:nvPr/>
                </p:nvSpPr>
                <p:spPr bwMode="auto">
                  <a:xfrm>
                    <a:off x="3552" y="3504"/>
                    <a:ext cx="56" cy="56"/>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123" name="Line 981"/>
                  <p:cNvSpPr>
                    <a:spLocks noChangeShapeType="1"/>
                  </p:cNvSpPr>
                  <p:nvPr/>
                </p:nvSpPr>
                <p:spPr bwMode="auto">
                  <a:xfrm>
                    <a:off x="3580" y="3486"/>
                    <a:ext cx="0" cy="48"/>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151" name="Group 982"/>
                <p:cNvGrpSpPr>
                  <a:grpSpLocks/>
                </p:cNvGrpSpPr>
                <p:nvPr/>
              </p:nvGrpSpPr>
              <p:grpSpPr bwMode="auto">
                <a:xfrm>
                  <a:off x="2242" y="3181"/>
                  <a:ext cx="492" cy="76"/>
                  <a:chOff x="2296" y="3104"/>
                  <a:chExt cx="480" cy="104"/>
                </a:xfrm>
              </p:grpSpPr>
              <p:grpSp>
                <p:nvGrpSpPr>
                  <p:cNvPr id="156" name="Group 983"/>
                  <p:cNvGrpSpPr>
                    <a:grpSpLocks/>
                  </p:cNvGrpSpPr>
                  <p:nvPr/>
                </p:nvGrpSpPr>
                <p:grpSpPr bwMode="auto">
                  <a:xfrm>
                    <a:off x="2310" y="3120"/>
                    <a:ext cx="448" cy="72"/>
                    <a:chOff x="2310" y="3120"/>
                    <a:chExt cx="432" cy="48"/>
                  </a:xfrm>
                </p:grpSpPr>
                <p:sp>
                  <p:nvSpPr>
                    <p:cNvPr id="119" name="Rectangle 984"/>
                    <p:cNvSpPr>
                      <a:spLocks noChangeArrowheads="1"/>
                    </p:cNvSpPr>
                    <p:nvPr/>
                  </p:nvSpPr>
                  <p:spPr bwMode="auto">
                    <a:xfrm>
                      <a:off x="2310" y="3120"/>
                      <a:ext cx="432"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20" name="Rectangle 985"/>
                    <p:cNvSpPr>
                      <a:spLocks noChangeArrowheads="1"/>
                    </p:cNvSpPr>
                    <p:nvPr/>
                  </p:nvSpPr>
                  <p:spPr bwMode="auto">
                    <a:xfrm>
                      <a:off x="2508" y="3126"/>
                      <a:ext cx="48" cy="42"/>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21" name="Rectangle 986"/>
                    <p:cNvSpPr>
                      <a:spLocks noChangeArrowheads="1"/>
                    </p:cNvSpPr>
                    <p:nvPr/>
                  </p:nvSpPr>
                  <p:spPr bwMode="auto">
                    <a:xfrm>
                      <a:off x="2460" y="3126"/>
                      <a:ext cx="3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118" name="Rectangle 987"/>
                  <p:cNvSpPr>
                    <a:spLocks noChangeArrowheads="1"/>
                  </p:cNvSpPr>
                  <p:nvPr/>
                </p:nvSpPr>
                <p:spPr bwMode="auto">
                  <a:xfrm>
                    <a:off x="2296" y="3104"/>
                    <a:ext cx="480" cy="10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nvGrpSpPr>
                <p:cNvPr id="167" name="Group 988"/>
                <p:cNvGrpSpPr>
                  <a:grpSpLocks/>
                </p:cNvGrpSpPr>
                <p:nvPr/>
              </p:nvGrpSpPr>
              <p:grpSpPr bwMode="auto">
                <a:xfrm>
                  <a:off x="577" y="3205"/>
                  <a:ext cx="599" cy="116"/>
                  <a:chOff x="1680" y="2536"/>
                  <a:chExt cx="584" cy="160"/>
                </a:xfrm>
              </p:grpSpPr>
              <p:sp>
                <p:nvSpPr>
                  <p:cNvPr id="108" name="Rectangle 98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09" name="Line 99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10" name="Line 99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169" name="Group 992"/>
                  <p:cNvGrpSpPr>
                    <a:grpSpLocks/>
                  </p:cNvGrpSpPr>
                  <p:nvPr/>
                </p:nvGrpSpPr>
                <p:grpSpPr bwMode="auto">
                  <a:xfrm>
                    <a:off x="1688" y="2648"/>
                    <a:ext cx="576" cy="32"/>
                    <a:chOff x="2496" y="2624"/>
                    <a:chExt cx="576" cy="32"/>
                  </a:xfrm>
                </p:grpSpPr>
                <p:sp>
                  <p:nvSpPr>
                    <p:cNvPr id="115" name="Line 99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16" name="Line 99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173" name="Group 995"/>
                  <p:cNvGrpSpPr>
                    <a:grpSpLocks/>
                  </p:cNvGrpSpPr>
                  <p:nvPr/>
                </p:nvGrpSpPr>
                <p:grpSpPr bwMode="auto">
                  <a:xfrm>
                    <a:off x="1696" y="2592"/>
                    <a:ext cx="320" cy="64"/>
                    <a:chOff x="1336" y="1856"/>
                    <a:chExt cx="320" cy="64"/>
                  </a:xfrm>
                </p:grpSpPr>
                <p:sp>
                  <p:nvSpPr>
                    <p:cNvPr id="113" name="Rectangle 99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114" name="Rectangle 99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nvGrpSpPr>
                <p:cNvPr id="174" name="Group 998"/>
                <p:cNvGrpSpPr>
                  <a:grpSpLocks/>
                </p:cNvGrpSpPr>
                <p:nvPr/>
              </p:nvGrpSpPr>
              <p:grpSpPr bwMode="auto">
                <a:xfrm>
                  <a:off x="1242" y="3205"/>
                  <a:ext cx="598" cy="116"/>
                  <a:chOff x="1680" y="2536"/>
                  <a:chExt cx="584" cy="160"/>
                </a:xfrm>
              </p:grpSpPr>
              <p:sp>
                <p:nvSpPr>
                  <p:cNvPr id="99" name="Rectangle 99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100" name="Line 100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01" name="Line 100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175" name="Group 1002"/>
                  <p:cNvGrpSpPr>
                    <a:grpSpLocks/>
                  </p:cNvGrpSpPr>
                  <p:nvPr/>
                </p:nvGrpSpPr>
                <p:grpSpPr bwMode="auto">
                  <a:xfrm>
                    <a:off x="1688" y="2648"/>
                    <a:ext cx="576" cy="32"/>
                    <a:chOff x="2496" y="2624"/>
                    <a:chExt cx="576" cy="32"/>
                  </a:xfrm>
                </p:grpSpPr>
                <p:sp>
                  <p:nvSpPr>
                    <p:cNvPr id="106" name="Line 100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107" name="Line 100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176" name="Group 1005"/>
                  <p:cNvGrpSpPr>
                    <a:grpSpLocks/>
                  </p:cNvGrpSpPr>
                  <p:nvPr/>
                </p:nvGrpSpPr>
                <p:grpSpPr bwMode="auto">
                  <a:xfrm>
                    <a:off x="1696" y="2592"/>
                    <a:ext cx="320" cy="64"/>
                    <a:chOff x="1336" y="1856"/>
                    <a:chExt cx="320" cy="64"/>
                  </a:xfrm>
                </p:grpSpPr>
                <p:sp>
                  <p:nvSpPr>
                    <p:cNvPr id="104" name="Rectangle 100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105" name="Rectangle 100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grpSp>
        <p:grpSp>
          <p:nvGrpSpPr>
            <p:cNvPr id="180" name="Group 1008"/>
            <p:cNvGrpSpPr>
              <a:grpSpLocks/>
            </p:cNvGrpSpPr>
            <p:nvPr/>
          </p:nvGrpSpPr>
          <p:grpSpPr bwMode="auto">
            <a:xfrm>
              <a:off x="5035" y="2008"/>
              <a:ext cx="581" cy="56"/>
              <a:chOff x="528" y="3158"/>
              <a:chExt cx="2362" cy="210"/>
            </a:xfrm>
          </p:grpSpPr>
          <p:sp>
            <p:nvSpPr>
              <p:cNvPr id="49" name="Rectangle 1009"/>
              <p:cNvSpPr>
                <a:spLocks noChangeArrowheads="1"/>
              </p:cNvSpPr>
              <p:nvPr/>
            </p:nvSpPr>
            <p:spPr bwMode="auto">
              <a:xfrm>
                <a:off x="528" y="3158"/>
                <a:ext cx="2362" cy="210"/>
              </a:xfrm>
              <a:prstGeom prst="rect">
                <a:avLst/>
              </a:prstGeom>
              <a:solidFill>
                <a:schemeClr val="bg2"/>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2"/>
                </a:extrusionClr>
              </a:sp3d>
            </p:spPr>
            <p:txBody>
              <a:bodyPr wrap="none" anchor="ctr">
                <a:flatTx/>
              </a:bodyPr>
              <a:lstStyle/>
              <a:p>
                <a:endParaRPr lang="en-US">
                  <a:ea typeface="ＭＳ Ｐゴシック" pitchFamily="34" charset="-128"/>
                </a:endParaRPr>
              </a:p>
            </p:txBody>
          </p:sp>
          <p:grpSp>
            <p:nvGrpSpPr>
              <p:cNvPr id="181" name="Group 1010"/>
              <p:cNvGrpSpPr>
                <a:grpSpLocks/>
              </p:cNvGrpSpPr>
              <p:nvPr/>
            </p:nvGrpSpPr>
            <p:grpSpPr bwMode="auto">
              <a:xfrm>
                <a:off x="528" y="3158"/>
                <a:ext cx="2362" cy="210"/>
                <a:chOff x="528" y="3158"/>
                <a:chExt cx="2362" cy="210"/>
              </a:xfrm>
            </p:grpSpPr>
            <p:sp>
              <p:nvSpPr>
                <p:cNvPr id="51" name="Rectangle 1011"/>
                <p:cNvSpPr>
                  <a:spLocks noChangeArrowheads="1"/>
                </p:cNvSpPr>
                <p:nvPr/>
              </p:nvSpPr>
              <p:spPr bwMode="auto">
                <a:xfrm>
                  <a:off x="528" y="3158"/>
                  <a:ext cx="2362" cy="21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nvGrpSpPr>
                <p:cNvPr id="189" name="Group 1012"/>
                <p:cNvGrpSpPr>
                  <a:grpSpLocks/>
                </p:cNvGrpSpPr>
                <p:nvPr/>
              </p:nvGrpSpPr>
              <p:grpSpPr bwMode="auto">
                <a:xfrm>
                  <a:off x="2338" y="3297"/>
                  <a:ext cx="282" cy="46"/>
                  <a:chOff x="2304" y="3888"/>
                  <a:chExt cx="384" cy="88"/>
                </a:xfrm>
              </p:grpSpPr>
              <p:sp>
                <p:nvSpPr>
                  <p:cNvPr id="85" name="Rectangle 1013"/>
                  <p:cNvSpPr>
                    <a:spLocks noChangeArrowheads="1"/>
                  </p:cNvSpPr>
                  <p:nvPr/>
                </p:nvSpPr>
                <p:spPr bwMode="auto">
                  <a:xfrm>
                    <a:off x="2304" y="3888"/>
                    <a:ext cx="384"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86" name="Rectangle 1014"/>
                  <p:cNvSpPr>
                    <a:spLocks noChangeArrowheads="1"/>
                  </p:cNvSpPr>
                  <p:nvPr/>
                </p:nvSpPr>
                <p:spPr bwMode="auto">
                  <a:xfrm>
                    <a:off x="2448" y="3911"/>
                    <a:ext cx="96"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87" name="Rectangle 1015"/>
                  <p:cNvSpPr>
                    <a:spLocks noChangeArrowheads="1"/>
                  </p:cNvSpPr>
                  <p:nvPr/>
                </p:nvSpPr>
                <p:spPr bwMode="auto">
                  <a:xfrm>
                    <a:off x="2603" y="3949"/>
                    <a:ext cx="4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53" name="Oval 1016"/>
                <p:cNvSpPr>
                  <a:spLocks noChangeArrowheads="1"/>
                </p:cNvSpPr>
                <p:nvPr/>
              </p:nvSpPr>
              <p:spPr bwMode="auto">
                <a:xfrm>
                  <a:off x="2814"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54" name="Oval 1017"/>
                <p:cNvSpPr>
                  <a:spLocks noChangeArrowheads="1"/>
                </p:cNvSpPr>
                <p:nvPr/>
              </p:nvSpPr>
              <p:spPr bwMode="auto">
                <a:xfrm>
                  <a:off x="2765" y="3209"/>
                  <a:ext cx="28" cy="23"/>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55" name="Oval 1018"/>
                <p:cNvSpPr>
                  <a:spLocks noChangeArrowheads="1"/>
                </p:cNvSpPr>
                <p:nvPr/>
              </p:nvSpPr>
              <p:spPr bwMode="auto">
                <a:xfrm>
                  <a:off x="2765" y="3235"/>
                  <a:ext cx="28" cy="24"/>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grpSp>
              <p:nvGrpSpPr>
                <p:cNvPr id="190" name="Group 1019"/>
                <p:cNvGrpSpPr>
                  <a:grpSpLocks/>
                </p:cNvGrpSpPr>
                <p:nvPr/>
              </p:nvGrpSpPr>
              <p:grpSpPr bwMode="auto">
                <a:xfrm>
                  <a:off x="2816" y="3302"/>
                  <a:ext cx="39" cy="41"/>
                  <a:chOff x="3552" y="3486"/>
                  <a:chExt cx="56" cy="74"/>
                </a:xfrm>
              </p:grpSpPr>
              <p:sp>
                <p:nvSpPr>
                  <p:cNvPr id="83" name="Oval 1020"/>
                  <p:cNvSpPr>
                    <a:spLocks noChangeArrowheads="1"/>
                  </p:cNvSpPr>
                  <p:nvPr/>
                </p:nvSpPr>
                <p:spPr bwMode="auto">
                  <a:xfrm>
                    <a:off x="3552" y="3504"/>
                    <a:ext cx="56" cy="56"/>
                  </a:xfrm>
                  <a:prstGeom prst="ellipse">
                    <a:avLst/>
                  </a:prstGeom>
                  <a:solidFill>
                    <a:schemeClr val="bg2"/>
                  </a:solidFill>
                  <a:ln w="9525">
                    <a:solidFill>
                      <a:schemeClr val="tx1"/>
                    </a:solidFill>
                    <a:round/>
                    <a:headEnd/>
                    <a:tailEnd/>
                  </a:ln>
                </p:spPr>
                <p:txBody>
                  <a:bodyPr wrap="none" anchor="ctr"/>
                  <a:lstStyle/>
                  <a:p>
                    <a:endParaRPr lang="en-US">
                      <a:ea typeface="ＭＳ Ｐゴシック" pitchFamily="34" charset="-128"/>
                    </a:endParaRPr>
                  </a:p>
                </p:txBody>
              </p:sp>
              <p:sp>
                <p:nvSpPr>
                  <p:cNvPr id="84" name="Line 1021"/>
                  <p:cNvSpPr>
                    <a:spLocks noChangeShapeType="1"/>
                  </p:cNvSpPr>
                  <p:nvPr/>
                </p:nvSpPr>
                <p:spPr bwMode="auto">
                  <a:xfrm>
                    <a:off x="3580" y="3486"/>
                    <a:ext cx="0" cy="48"/>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195" name="Group 1022"/>
                <p:cNvGrpSpPr>
                  <a:grpSpLocks/>
                </p:cNvGrpSpPr>
                <p:nvPr/>
              </p:nvGrpSpPr>
              <p:grpSpPr bwMode="auto">
                <a:xfrm>
                  <a:off x="2242" y="3181"/>
                  <a:ext cx="492" cy="76"/>
                  <a:chOff x="2296" y="3104"/>
                  <a:chExt cx="480" cy="104"/>
                </a:xfrm>
              </p:grpSpPr>
              <p:grpSp>
                <p:nvGrpSpPr>
                  <p:cNvPr id="206" name="Group 1023"/>
                  <p:cNvGrpSpPr>
                    <a:grpSpLocks/>
                  </p:cNvGrpSpPr>
                  <p:nvPr/>
                </p:nvGrpSpPr>
                <p:grpSpPr bwMode="auto">
                  <a:xfrm>
                    <a:off x="2310" y="3120"/>
                    <a:ext cx="448" cy="72"/>
                    <a:chOff x="2310" y="3120"/>
                    <a:chExt cx="432" cy="48"/>
                  </a:xfrm>
                </p:grpSpPr>
                <p:sp>
                  <p:nvSpPr>
                    <p:cNvPr id="80" name="Rectangle 1024"/>
                    <p:cNvSpPr>
                      <a:spLocks noChangeArrowheads="1"/>
                    </p:cNvSpPr>
                    <p:nvPr/>
                  </p:nvSpPr>
                  <p:spPr bwMode="auto">
                    <a:xfrm>
                      <a:off x="2310" y="3120"/>
                      <a:ext cx="432" cy="48"/>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81" name="Rectangle 1025"/>
                    <p:cNvSpPr>
                      <a:spLocks noChangeArrowheads="1"/>
                    </p:cNvSpPr>
                    <p:nvPr/>
                  </p:nvSpPr>
                  <p:spPr bwMode="auto">
                    <a:xfrm>
                      <a:off x="2508" y="3126"/>
                      <a:ext cx="48" cy="42"/>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82" name="Rectangle 1026"/>
                    <p:cNvSpPr>
                      <a:spLocks noChangeArrowheads="1"/>
                    </p:cNvSpPr>
                    <p:nvPr/>
                  </p:nvSpPr>
                  <p:spPr bwMode="auto">
                    <a:xfrm>
                      <a:off x="2460" y="3126"/>
                      <a:ext cx="38" cy="27"/>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sp>
                <p:nvSpPr>
                  <p:cNvPr id="79" name="Rectangle 1027"/>
                  <p:cNvSpPr>
                    <a:spLocks noChangeArrowheads="1"/>
                  </p:cNvSpPr>
                  <p:nvPr/>
                </p:nvSpPr>
                <p:spPr bwMode="auto">
                  <a:xfrm>
                    <a:off x="2296" y="3104"/>
                    <a:ext cx="480" cy="10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nvGrpSpPr>
                <p:cNvPr id="208" name="Group 1028"/>
                <p:cNvGrpSpPr>
                  <a:grpSpLocks/>
                </p:cNvGrpSpPr>
                <p:nvPr/>
              </p:nvGrpSpPr>
              <p:grpSpPr bwMode="auto">
                <a:xfrm>
                  <a:off x="577" y="3205"/>
                  <a:ext cx="599" cy="116"/>
                  <a:chOff x="1680" y="2536"/>
                  <a:chExt cx="584" cy="160"/>
                </a:xfrm>
              </p:grpSpPr>
              <p:sp>
                <p:nvSpPr>
                  <p:cNvPr id="69" name="Rectangle 102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70" name="Line 103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71" name="Line 103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212" name="Group 1032"/>
                  <p:cNvGrpSpPr>
                    <a:grpSpLocks/>
                  </p:cNvGrpSpPr>
                  <p:nvPr/>
                </p:nvGrpSpPr>
                <p:grpSpPr bwMode="auto">
                  <a:xfrm>
                    <a:off x="1688" y="2648"/>
                    <a:ext cx="576" cy="32"/>
                    <a:chOff x="2496" y="2624"/>
                    <a:chExt cx="576" cy="32"/>
                  </a:xfrm>
                </p:grpSpPr>
                <p:sp>
                  <p:nvSpPr>
                    <p:cNvPr id="76" name="Line 103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77" name="Line 103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213" name="Group 1035"/>
                  <p:cNvGrpSpPr>
                    <a:grpSpLocks/>
                  </p:cNvGrpSpPr>
                  <p:nvPr/>
                </p:nvGrpSpPr>
                <p:grpSpPr bwMode="auto">
                  <a:xfrm>
                    <a:off x="1696" y="2592"/>
                    <a:ext cx="320" cy="64"/>
                    <a:chOff x="1336" y="1856"/>
                    <a:chExt cx="320" cy="64"/>
                  </a:xfrm>
                </p:grpSpPr>
                <p:sp>
                  <p:nvSpPr>
                    <p:cNvPr id="74" name="Rectangle 103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75" name="Rectangle 103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nvGrpSpPr>
                <p:cNvPr id="214" name="Group 1038"/>
                <p:cNvGrpSpPr>
                  <a:grpSpLocks/>
                </p:cNvGrpSpPr>
                <p:nvPr/>
              </p:nvGrpSpPr>
              <p:grpSpPr bwMode="auto">
                <a:xfrm>
                  <a:off x="1242" y="3205"/>
                  <a:ext cx="598" cy="116"/>
                  <a:chOff x="1680" y="2536"/>
                  <a:chExt cx="584" cy="160"/>
                </a:xfrm>
              </p:grpSpPr>
              <p:sp>
                <p:nvSpPr>
                  <p:cNvPr id="60" name="Rectangle 1039"/>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sp>
                <p:nvSpPr>
                  <p:cNvPr id="61" name="Line 1040"/>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62" name="Line 1041"/>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215" name="Group 1042"/>
                  <p:cNvGrpSpPr>
                    <a:grpSpLocks/>
                  </p:cNvGrpSpPr>
                  <p:nvPr/>
                </p:nvGrpSpPr>
                <p:grpSpPr bwMode="auto">
                  <a:xfrm>
                    <a:off x="1688" y="2648"/>
                    <a:ext cx="576" cy="32"/>
                    <a:chOff x="2496" y="2624"/>
                    <a:chExt cx="576" cy="32"/>
                  </a:xfrm>
                </p:grpSpPr>
                <p:sp>
                  <p:nvSpPr>
                    <p:cNvPr id="67" name="Line 1043"/>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68" name="Line 1044"/>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219" name="Group 1045"/>
                  <p:cNvGrpSpPr>
                    <a:grpSpLocks/>
                  </p:cNvGrpSpPr>
                  <p:nvPr/>
                </p:nvGrpSpPr>
                <p:grpSpPr bwMode="auto">
                  <a:xfrm>
                    <a:off x="1696" y="2592"/>
                    <a:ext cx="320" cy="64"/>
                    <a:chOff x="1336" y="1856"/>
                    <a:chExt cx="320" cy="64"/>
                  </a:xfrm>
                </p:grpSpPr>
                <p:sp>
                  <p:nvSpPr>
                    <p:cNvPr id="65" name="Rectangle 1046"/>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wrap="none" anchor="ctr"/>
                    <a:lstStyle/>
                    <a:p>
                      <a:endParaRPr lang="en-US">
                        <a:ea typeface="ＭＳ Ｐゴシック" pitchFamily="34" charset="-128"/>
                      </a:endParaRPr>
                    </a:p>
                  </p:txBody>
                </p:sp>
                <p:sp>
                  <p:nvSpPr>
                    <p:cNvPr id="66" name="Rectangle 1047"/>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wrap="none" anchor="ctr"/>
                    <a:lstStyle/>
                    <a:p>
                      <a:endParaRPr lang="en-US">
                        <a:ea typeface="ＭＳ Ｐゴシック" pitchFamily="34" charset="-128"/>
                      </a:endParaRPr>
                    </a:p>
                  </p:txBody>
                </p:sp>
              </p:grpSp>
            </p:grpSp>
          </p:grpSp>
        </p:grpSp>
      </p:grpSp>
      <p:sp>
        <p:nvSpPr>
          <p:cNvPr id="244" name="AutoShape 260"/>
          <p:cNvSpPr>
            <a:spLocks noChangeArrowheads="1"/>
          </p:cNvSpPr>
          <p:nvPr/>
        </p:nvSpPr>
        <p:spPr bwMode="auto">
          <a:xfrm>
            <a:off x="4140200" y="5084763"/>
            <a:ext cx="2025650" cy="1406525"/>
          </a:xfrm>
          <a:prstGeom prst="roundRect">
            <a:avLst>
              <a:gd name="adj" fmla="val 16667"/>
            </a:avLst>
          </a:prstGeom>
          <a:noFill/>
          <a:ln w="9525" algn="ctr">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nchor="ctr"/>
          <a:lstStyle/>
          <a:p>
            <a:endParaRPr lang="it-IT"/>
          </a:p>
        </p:txBody>
      </p:sp>
      <p:sp>
        <p:nvSpPr>
          <p:cNvPr id="245" name="Text Box 261"/>
          <p:cNvSpPr txBox="1">
            <a:spLocks noChangeArrowheads="1"/>
          </p:cNvSpPr>
          <p:nvPr/>
        </p:nvSpPr>
        <p:spPr bwMode="auto">
          <a:xfrm>
            <a:off x="4097338" y="5774242"/>
            <a:ext cx="1266825" cy="212725"/>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r>
              <a:rPr lang="it-IT" sz="1200" dirty="0">
                <a:solidFill>
                  <a:srgbClr val="000000"/>
                </a:solidFill>
                <a:latin typeface="Calibri" pitchFamily="34" charset="0"/>
              </a:rPr>
              <a:t>LAN Sezione</a:t>
            </a:r>
            <a:endParaRPr lang="it-IT" sz="1200" dirty="0">
              <a:latin typeface="Calibri" pitchFamily="34" charset="0"/>
            </a:endParaRPr>
          </a:p>
        </p:txBody>
      </p:sp>
      <p:sp>
        <p:nvSpPr>
          <p:cNvPr id="247" name="Line 263"/>
          <p:cNvSpPr>
            <a:spLocks noChangeShapeType="1"/>
          </p:cNvSpPr>
          <p:nvPr/>
        </p:nvSpPr>
        <p:spPr bwMode="auto">
          <a:xfrm flipH="1" flipV="1">
            <a:off x="4186064" y="5788025"/>
            <a:ext cx="1465436" cy="17463"/>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248" name="Line 264"/>
          <p:cNvSpPr>
            <a:spLocks noChangeShapeType="1"/>
          </p:cNvSpPr>
          <p:nvPr/>
        </p:nvSpPr>
        <p:spPr bwMode="auto">
          <a:xfrm flipH="1" flipV="1">
            <a:off x="4283968" y="5570537"/>
            <a:ext cx="0" cy="234727"/>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249" name="Line 265"/>
          <p:cNvSpPr>
            <a:spLocks noChangeShapeType="1"/>
          </p:cNvSpPr>
          <p:nvPr/>
        </p:nvSpPr>
        <p:spPr bwMode="auto">
          <a:xfrm flipH="1" flipV="1">
            <a:off x="5148263" y="5803900"/>
            <a:ext cx="0" cy="217488"/>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250" name="Line 266"/>
          <p:cNvSpPr>
            <a:spLocks noChangeShapeType="1"/>
          </p:cNvSpPr>
          <p:nvPr/>
        </p:nvSpPr>
        <p:spPr bwMode="auto">
          <a:xfrm flipH="1" flipV="1">
            <a:off x="5557838" y="5803900"/>
            <a:ext cx="0" cy="217488"/>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254" name="AutoShape 631"/>
          <p:cNvSpPr>
            <a:spLocks noChangeArrowheads="1"/>
          </p:cNvSpPr>
          <p:nvPr/>
        </p:nvSpPr>
        <p:spPr bwMode="auto">
          <a:xfrm>
            <a:off x="2555875" y="5916613"/>
            <a:ext cx="338138" cy="320675"/>
          </a:xfrm>
          <a:prstGeom prst="can">
            <a:avLst>
              <a:gd name="adj" fmla="val 25000"/>
            </a:avLst>
          </a:prstGeom>
          <a:solidFill>
            <a:schemeClr val="accent1"/>
          </a:solidFill>
          <a:ln w="9525">
            <a:solidFill>
              <a:schemeClr val="tx1"/>
            </a:solidFill>
            <a:round/>
            <a:headEnd/>
            <a:tailEnd/>
          </a:ln>
        </p:spPr>
        <p:txBody>
          <a:bodyPr wrap="none" anchor="ctr"/>
          <a:lstStyle/>
          <a:p>
            <a:endParaRPr lang="en-US">
              <a:ea typeface="ＭＳ Ｐゴシック" pitchFamily="34" charset="-128"/>
            </a:endParaRPr>
          </a:p>
        </p:txBody>
      </p:sp>
      <p:grpSp>
        <p:nvGrpSpPr>
          <p:cNvPr id="220" name="Group 189"/>
          <p:cNvGrpSpPr>
            <a:grpSpLocks/>
          </p:cNvGrpSpPr>
          <p:nvPr/>
        </p:nvGrpSpPr>
        <p:grpSpPr bwMode="auto">
          <a:xfrm flipV="1">
            <a:off x="5265738" y="6096000"/>
            <a:ext cx="601662" cy="69850"/>
            <a:chOff x="528" y="3158"/>
            <a:chExt cx="2362" cy="210"/>
          </a:xfrm>
        </p:grpSpPr>
        <p:sp>
          <p:nvSpPr>
            <p:cNvPr id="256" name="Rectangle 190"/>
            <p:cNvSpPr>
              <a:spLocks noChangeArrowheads="1"/>
            </p:cNvSpPr>
            <p:nvPr/>
          </p:nvSpPr>
          <p:spPr bwMode="auto">
            <a:xfrm>
              <a:off x="528" y="3158"/>
              <a:ext cx="2362" cy="210"/>
            </a:xfrm>
            <a:prstGeom prst="rect">
              <a:avLst/>
            </a:prstGeom>
            <a:solidFill>
              <a:schemeClr val="bg2"/>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bg2"/>
              </a:extrusionClr>
            </a:sp3d>
          </p:spPr>
          <p:txBody>
            <a:bodyPr rot="10800000" wrap="none" anchor="ctr">
              <a:flatTx/>
            </a:bodyPr>
            <a:lstStyle/>
            <a:p>
              <a:endParaRPr lang="en-US">
                <a:ea typeface="ＭＳ Ｐゴシック" pitchFamily="34" charset="-128"/>
              </a:endParaRPr>
            </a:p>
          </p:txBody>
        </p:sp>
        <p:grpSp>
          <p:nvGrpSpPr>
            <p:cNvPr id="228" name="Group 191"/>
            <p:cNvGrpSpPr>
              <a:grpSpLocks/>
            </p:cNvGrpSpPr>
            <p:nvPr/>
          </p:nvGrpSpPr>
          <p:grpSpPr bwMode="auto">
            <a:xfrm>
              <a:off x="528" y="3158"/>
              <a:ext cx="2362" cy="210"/>
              <a:chOff x="528" y="3158"/>
              <a:chExt cx="2362" cy="210"/>
            </a:xfrm>
          </p:grpSpPr>
          <p:sp>
            <p:nvSpPr>
              <p:cNvPr id="258" name="Rectangle 192"/>
              <p:cNvSpPr>
                <a:spLocks noChangeArrowheads="1"/>
              </p:cNvSpPr>
              <p:nvPr/>
            </p:nvSpPr>
            <p:spPr bwMode="auto">
              <a:xfrm>
                <a:off x="528" y="3158"/>
                <a:ext cx="2362" cy="210"/>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grpSp>
            <p:nvGrpSpPr>
              <p:cNvPr id="229" name="Group 193"/>
              <p:cNvGrpSpPr>
                <a:grpSpLocks/>
              </p:cNvGrpSpPr>
              <p:nvPr/>
            </p:nvGrpSpPr>
            <p:grpSpPr bwMode="auto">
              <a:xfrm>
                <a:off x="2338" y="3297"/>
                <a:ext cx="282" cy="46"/>
                <a:chOff x="2304" y="3888"/>
                <a:chExt cx="384" cy="88"/>
              </a:xfrm>
            </p:grpSpPr>
            <p:sp>
              <p:nvSpPr>
                <p:cNvPr id="292" name="Rectangle 194"/>
                <p:cNvSpPr>
                  <a:spLocks noChangeArrowheads="1"/>
                </p:cNvSpPr>
                <p:nvPr/>
              </p:nvSpPr>
              <p:spPr bwMode="auto">
                <a:xfrm>
                  <a:off x="2304" y="3888"/>
                  <a:ext cx="384" cy="48"/>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sp>
              <p:nvSpPr>
                <p:cNvPr id="293" name="Rectangle 195"/>
                <p:cNvSpPr>
                  <a:spLocks noChangeArrowheads="1"/>
                </p:cNvSpPr>
                <p:nvPr/>
              </p:nvSpPr>
              <p:spPr bwMode="auto">
                <a:xfrm>
                  <a:off x="2448" y="3911"/>
                  <a:ext cx="96" cy="48"/>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sp>
              <p:nvSpPr>
                <p:cNvPr id="294" name="Rectangle 196"/>
                <p:cNvSpPr>
                  <a:spLocks noChangeArrowheads="1"/>
                </p:cNvSpPr>
                <p:nvPr/>
              </p:nvSpPr>
              <p:spPr bwMode="auto">
                <a:xfrm>
                  <a:off x="2603" y="3949"/>
                  <a:ext cx="48" cy="27"/>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grpSp>
          <p:sp>
            <p:nvSpPr>
              <p:cNvPr id="260" name="Oval 197"/>
              <p:cNvSpPr>
                <a:spLocks noChangeArrowheads="1"/>
              </p:cNvSpPr>
              <p:nvPr/>
            </p:nvSpPr>
            <p:spPr bwMode="auto">
              <a:xfrm>
                <a:off x="2814" y="3209"/>
                <a:ext cx="28" cy="23"/>
              </a:xfrm>
              <a:prstGeom prst="ellipse">
                <a:avLst/>
              </a:prstGeom>
              <a:solidFill>
                <a:schemeClr val="bg2"/>
              </a:solidFill>
              <a:ln w="9525">
                <a:solidFill>
                  <a:schemeClr val="tx1"/>
                </a:solidFill>
                <a:round/>
                <a:headEnd/>
                <a:tailEnd/>
              </a:ln>
            </p:spPr>
            <p:txBody>
              <a:bodyPr rot="10800000" wrap="none" anchor="ctr"/>
              <a:lstStyle/>
              <a:p>
                <a:endParaRPr lang="en-US">
                  <a:ea typeface="ＭＳ Ｐゴシック" pitchFamily="34" charset="-128"/>
                </a:endParaRPr>
              </a:p>
            </p:txBody>
          </p:sp>
          <p:sp>
            <p:nvSpPr>
              <p:cNvPr id="261" name="Oval 198"/>
              <p:cNvSpPr>
                <a:spLocks noChangeArrowheads="1"/>
              </p:cNvSpPr>
              <p:nvPr/>
            </p:nvSpPr>
            <p:spPr bwMode="auto">
              <a:xfrm>
                <a:off x="2765" y="3209"/>
                <a:ext cx="28" cy="23"/>
              </a:xfrm>
              <a:prstGeom prst="ellipse">
                <a:avLst/>
              </a:prstGeom>
              <a:solidFill>
                <a:schemeClr val="bg2"/>
              </a:solidFill>
              <a:ln w="9525">
                <a:solidFill>
                  <a:schemeClr val="tx1"/>
                </a:solidFill>
                <a:round/>
                <a:headEnd/>
                <a:tailEnd/>
              </a:ln>
            </p:spPr>
            <p:txBody>
              <a:bodyPr rot="10800000" wrap="none" anchor="ctr"/>
              <a:lstStyle/>
              <a:p>
                <a:endParaRPr lang="en-US">
                  <a:ea typeface="ＭＳ Ｐゴシック" pitchFamily="34" charset="-128"/>
                </a:endParaRPr>
              </a:p>
            </p:txBody>
          </p:sp>
          <p:sp>
            <p:nvSpPr>
              <p:cNvPr id="262" name="Oval 199"/>
              <p:cNvSpPr>
                <a:spLocks noChangeArrowheads="1"/>
              </p:cNvSpPr>
              <p:nvPr/>
            </p:nvSpPr>
            <p:spPr bwMode="auto">
              <a:xfrm>
                <a:off x="2765" y="3235"/>
                <a:ext cx="28" cy="24"/>
              </a:xfrm>
              <a:prstGeom prst="ellipse">
                <a:avLst/>
              </a:prstGeom>
              <a:solidFill>
                <a:schemeClr val="bg2"/>
              </a:solidFill>
              <a:ln w="9525">
                <a:solidFill>
                  <a:schemeClr val="tx1"/>
                </a:solidFill>
                <a:round/>
                <a:headEnd/>
                <a:tailEnd/>
              </a:ln>
            </p:spPr>
            <p:txBody>
              <a:bodyPr rot="10800000" wrap="none" anchor="ctr"/>
              <a:lstStyle/>
              <a:p>
                <a:endParaRPr lang="en-US">
                  <a:ea typeface="ＭＳ Ｐゴシック" pitchFamily="34" charset="-128"/>
                </a:endParaRPr>
              </a:p>
            </p:txBody>
          </p:sp>
          <p:grpSp>
            <p:nvGrpSpPr>
              <p:cNvPr id="234" name="Group 200"/>
              <p:cNvGrpSpPr>
                <a:grpSpLocks/>
              </p:cNvGrpSpPr>
              <p:nvPr/>
            </p:nvGrpSpPr>
            <p:grpSpPr bwMode="auto">
              <a:xfrm>
                <a:off x="2816" y="3302"/>
                <a:ext cx="39" cy="41"/>
                <a:chOff x="3552" y="3486"/>
                <a:chExt cx="56" cy="74"/>
              </a:xfrm>
            </p:grpSpPr>
            <p:sp>
              <p:nvSpPr>
                <p:cNvPr id="290" name="Oval 201"/>
                <p:cNvSpPr>
                  <a:spLocks noChangeArrowheads="1"/>
                </p:cNvSpPr>
                <p:nvPr/>
              </p:nvSpPr>
              <p:spPr bwMode="auto">
                <a:xfrm>
                  <a:off x="3552" y="3504"/>
                  <a:ext cx="56" cy="56"/>
                </a:xfrm>
                <a:prstGeom prst="ellipse">
                  <a:avLst/>
                </a:prstGeom>
                <a:solidFill>
                  <a:schemeClr val="bg2"/>
                </a:solidFill>
                <a:ln w="9525">
                  <a:solidFill>
                    <a:schemeClr val="tx1"/>
                  </a:solidFill>
                  <a:round/>
                  <a:headEnd/>
                  <a:tailEnd/>
                </a:ln>
              </p:spPr>
              <p:txBody>
                <a:bodyPr rot="10800000" wrap="none" anchor="ctr"/>
                <a:lstStyle/>
                <a:p>
                  <a:endParaRPr lang="en-US">
                    <a:ea typeface="ＭＳ Ｐゴシック" pitchFamily="34" charset="-128"/>
                  </a:endParaRPr>
                </a:p>
              </p:txBody>
            </p:sp>
            <p:sp>
              <p:nvSpPr>
                <p:cNvPr id="291" name="Line 202"/>
                <p:cNvSpPr>
                  <a:spLocks noChangeShapeType="1"/>
                </p:cNvSpPr>
                <p:nvPr/>
              </p:nvSpPr>
              <p:spPr bwMode="auto">
                <a:xfrm>
                  <a:off x="3580" y="3486"/>
                  <a:ext cx="0" cy="48"/>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246" name="Group 203"/>
              <p:cNvGrpSpPr>
                <a:grpSpLocks/>
              </p:cNvGrpSpPr>
              <p:nvPr/>
            </p:nvGrpSpPr>
            <p:grpSpPr bwMode="auto">
              <a:xfrm>
                <a:off x="2242" y="3181"/>
                <a:ext cx="492" cy="76"/>
                <a:chOff x="2296" y="3104"/>
                <a:chExt cx="480" cy="104"/>
              </a:xfrm>
            </p:grpSpPr>
            <p:grpSp>
              <p:nvGrpSpPr>
                <p:cNvPr id="251" name="Group 204"/>
                <p:cNvGrpSpPr>
                  <a:grpSpLocks/>
                </p:cNvGrpSpPr>
                <p:nvPr/>
              </p:nvGrpSpPr>
              <p:grpSpPr bwMode="auto">
                <a:xfrm>
                  <a:off x="2310" y="3120"/>
                  <a:ext cx="448" cy="72"/>
                  <a:chOff x="2310" y="3120"/>
                  <a:chExt cx="432" cy="48"/>
                </a:xfrm>
              </p:grpSpPr>
              <p:sp>
                <p:nvSpPr>
                  <p:cNvPr id="287" name="Rectangle 205"/>
                  <p:cNvSpPr>
                    <a:spLocks noChangeArrowheads="1"/>
                  </p:cNvSpPr>
                  <p:nvPr/>
                </p:nvSpPr>
                <p:spPr bwMode="auto">
                  <a:xfrm>
                    <a:off x="2310" y="3120"/>
                    <a:ext cx="432" cy="48"/>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sp>
                <p:nvSpPr>
                  <p:cNvPr id="288" name="Rectangle 206"/>
                  <p:cNvSpPr>
                    <a:spLocks noChangeArrowheads="1"/>
                  </p:cNvSpPr>
                  <p:nvPr/>
                </p:nvSpPr>
                <p:spPr bwMode="auto">
                  <a:xfrm>
                    <a:off x="2508" y="3126"/>
                    <a:ext cx="48" cy="42"/>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sp>
                <p:nvSpPr>
                  <p:cNvPr id="289" name="Rectangle 207"/>
                  <p:cNvSpPr>
                    <a:spLocks noChangeArrowheads="1"/>
                  </p:cNvSpPr>
                  <p:nvPr/>
                </p:nvSpPr>
                <p:spPr bwMode="auto">
                  <a:xfrm>
                    <a:off x="2460" y="3126"/>
                    <a:ext cx="38" cy="27"/>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grpSp>
            <p:sp>
              <p:nvSpPr>
                <p:cNvPr id="286" name="Rectangle 208"/>
                <p:cNvSpPr>
                  <a:spLocks noChangeArrowheads="1"/>
                </p:cNvSpPr>
                <p:nvPr/>
              </p:nvSpPr>
              <p:spPr bwMode="auto">
                <a:xfrm>
                  <a:off x="2296" y="3104"/>
                  <a:ext cx="480" cy="104"/>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grpSp>
          <p:grpSp>
            <p:nvGrpSpPr>
              <p:cNvPr id="252" name="Group 209"/>
              <p:cNvGrpSpPr>
                <a:grpSpLocks/>
              </p:cNvGrpSpPr>
              <p:nvPr/>
            </p:nvGrpSpPr>
            <p:grpSpPr bwMode="auto">
              <a:xfrm>
                <a:off x="577" y="3205"/>
                <a:ext cx="599" cy="116"/>
                <a:chOff x="1680" y="2536"/>
                <a:chExt cx="584" cy="160"/>
              </a:xfrm>
            </p:grpSpPr>
            <p:sp>
              <p:nvSpPr>
                <p:cNvPr id="276" name="Rectangle 210"/>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sp>
              <p:nvSpPr>
                <p:cNvPr id="277" name="Line 211"/>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78" name="Line 212"/>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253" name="Group 213"/>
                <p:cNvGrpSpPr>
                  <a:grpSpLocks/>
                </p:cNvGrpSpPr>
                <p:nvPr/>
              </p:nvGrpSpPr>
              <p:grpSpPr bwMode="auto">
                <a:xfrm>
                  <a:off x="1688" y="2648"/>
                  <a:ext cx="576" cy="32"/>
                  <a:chOff x="2496" y="2624"/>
                  <a:chExt cx="576" cy="32"/>
                </a:xfrm>
              </p:grpSpPr>
              <p:sp>
                <p:nvSpPr>
                  <p:cNvPr id="283" name="Line 214"/>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84" name="Line 215"/>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255" name="Group 216"/>
                <p:cNvGrpSpPr>
                  <a:grpSpLocks/>
                </p:cNvGrpSpPr>
                <p:nvPr/>
              </p:nvGrpSpPr>
              <p:grpSpPr bwMode="auto">
                <a:xfrm>
                  <a:off x="1696" y="2592"/>
                  <a:ext cx="320" cy="64"/>
                  <a:chOff x="1336" y="1856"/>
                  <a:chExt cx="320" cy="64"/>
                </a:xfrm>
              </p:grpSpPr>
              <p:sp>
                <p:nvSpPr>
                  <p:cNvPr id="281" name="Rectangle 217"/>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rot="10800000" wrap="none" anchor="ctr"/>
                  <a:lstStyle/>
                  <a:p>
                    <a:endParaRPr lang="en-US">
                      <a:ea typeface="ＭＳ Ｐゴシック" pitchFamily="34" charset="-128"/>
                    </a:endParaRPr>
                  </a:p>
                </p:txBody>
              </p:sp>
              <p:sp>
                <p:nvSpPr>
                  <p:cNvPr id="282" name="Rectangle 218"/>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grpSp>
          </p:grpSp>
          <p:grpSp>
            <p:nvGrpSpPr>
              <p:cNvPr id="257" name="Group 219"/>
              <p:cNvGrpSpPr>
                <a:grpSpLocks/>
              </p:cNvGrpSpPr>
              <p:nvPr/>
            </p:nvGrpSpPr>
            <p:grpSpPr bwMode="auto">
              <a:xfrm>
                <a:off x="1242" y="3205"/>
                <a:ext cx="598" cy="116"/>
                <a:chOff x="1680" y="2536"/>
                <a:chExt cx="584" cy="160"/>
              </a:xfrm>
            </p:grpSpPr>
            <p:sp>
              <p:nvSpPr>
                <p:cNvPr id="267" name="Rectangle 220"/>
                <p:cNvSpPr>
                  <a:spLocks noChangeArrowheads="1"/>
                </p:cNvSpPr>
                <p:nvPr/>
              </p:nvSpPr>
              <p:spPr bwMode="auto">
                <a:xfrm>
                  <a:off x="1680" y="2536"/>
                  <a:ext cx="584" cy="160"/>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sp>
              <p:nvSpPr>
                <p:cNvPr id="268" name="Line 221"/>
                <p:cNvSpPr>
                  <a:spLocks noChangeShapeType="1"/>
                </p:cNvSpPr>
                <p:nvPr/>
              </p:nvSpPr>
              <p:spPr bwMode="auto">
                <a:xfrm>
                  <a:off x="1680" y="2568"/>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69" name="Line 222"/>
                <p:cNvSpPr>
                  <a:spLocks noChangeShapeType="1"/>
                </p:cNvSpPr>
                <p:nvPr/>
              </p:nvSpPr>
              <p:spPr bwMode="auto">
                <a:xfrm>
                  <a:off x="1680" y="2600"/>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nvGrpSpPr>
                <p:cNvPr id="259" name="Group 223"/>
                <p:cNvGrpSpPr>
                  <a:grpSpLocks/>
                </p:cNvGrpSpPr>
                <p:nvPr/>
              </p:nvGrpSpPr>
              <p:grpSpPr bwMode="auto">
                <a:xfrm>
                  <a:off x="1688" y="2648"/>
                  <a:ext cx="576" cy="32"/>
                  <a:chOff x="2496" y="2624"/>
                  <a:chExt cx="576" cy="32"/>
                </a:xfrm>
              </p:grpSpPr>
              <p:sp>
                <p:nvSpPr>
                  <p:cNvPr id="274" name="Line 224"/>
                  <p:cNvSpPr>
                    <a:spLocks noChangeShapeType="1"/>
                  </p:cNvSpPr>
                  <p:nvPr/>
                </p:nvSpPr>
                <p:spPr bwMode="auto">
                  <a:xfrm>
                    <a:off x="2496" y="2624"/>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sp>
                <p:nvSpPr>
                  <p:cNvPr id="275" name="Line 225"/>
                  <p:cNvSpPr>
                    <a:spLocks noChangeShapeType="1"/>
                  </p:cNvSpPr>
                  <p:nvPr/>
                </p:nvSpPr>
                <p:spPr bwMode="auto">
                  <a:xfrm>
                    <a:off x="2496" y="2656"/>
                    <a:ext cx="576" cy="0"/>
                  </a:xfrm>
                  <a:prstGeom prst="line">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Lst>
                </p:spPr>
                <p:txBody>
                  <a:bodyPr/>
                  <a:lstStyle/>
                  <a:p>
                    <a:endParaRPr lang="it-IT"/>
                  </a:p>
                </p:txBody>
              </p:sp>
            </p:grpSp>
            <p:grpSp>
              <p:nvGrpSpPr>
                <p:cNvPr id="263" name="Group 226"/>
                <p:cNvGrpSpPr>
                  <a:grpSpLocks/>
                </p:cNvGrpSpPr>
                <p:nvPr/>
              </p:nvGrpSpPr>
              <p:grpSpPr bwMode="auto">
                <a:xfrm>
                  <a:off x="1696" y="2592"/>
                  <a:ext cx="320" cy="64"/>
                  <a:chOff x="1336" y="1856"/>
                  <a:chExt cx="320" cy="64"/>
                </a:xfrm>
              </p:grpSpPr>
              <p:sp>
                <p:nvSpPr>
                  <p:cNvPr id="272" name="Rectangle 227"/>
                  <p:cNvSpPr>
                    <a:spLocks noChangeArrowheads="1"/>
                  </p:cNvSpPr>
                  <p:nvPr/>
                </p:nvSpPr>
                <p:spPr bwMode="auto">
                  <a:xfrm>
                    <a:off x="1336" y="1856"/>
                    <a:ext cx="264" cy="64"/>
                  </a:xfrm>
                  <a:prstGeom prst="rect">
                    <a:avLst/>
                  </a:prstGeom>
                  <a:solidFill>
                    <a:schemeClr val="bg2"/>
                  </a:solidFill>
                  <a:ln w="9525">
                    <a:solidFill>
                      <a:schemeClr val="tx2"/>
                    </a:solidFill>
                    <a:miter lim="800000"/>
                    <a:headEnd/>
                    <a:tailEnd/>
                  </a:ln>
                </p:spPr>
                <p:txBody>
                  <a:bodyPr rot="10800000" wrap="none" anchor="ctr"/>
                  <a:lstStyle/>
                  <a:p>
                    <a:endParaRPr lang="en-US">
                      <a:ea typeface="ＭＳ Ｐゴシック" pitchFamily="34" charset="-128"/>
                    </a:endParaRPr>
                  </a:p>
                </p:txBody>
              </p:sp>
              <p:sp>
                <p:nvSpPr>
                  <p:cNvPr id="273" name="Rectangle 228"/>
                  <p:cNvSpPr>
                    <a:spLocks noChangeArrowheads="1"/>
                  </p:cNvSpPr>
                  <p:nvPr/>
                </p:nvSpPr>
                <p:spPr bwMode="auto">
                  <a:xfrm>
                    <a:off x="1608" y="1856"/>
                    <a:ext cx="48" cy="64"/>
                  </a:xfrm>
                  <a:prstGeom prst="rect">
                    <a:avLst/>
                  </a:prstGeom>
                  <a:solidFill>
                    <a:schemeClr val="bg2"/>
                  </a:solidFill>
                  <a:ln w="9525">
                    <a:solidFill>
                      <a:schemeClr val="tx1"/>
                    </a:solidFill>
                    <a:miter lim="800000"/>
                    <a:headEnd/>
                    <a:tailEnd/>
                  </a:ln>
                </p:spPr>
                <p:txBody>
                  <a:bodyPr rot="10800000" wrap="none" anchor="ctr"/>
                  <a:lstStyle/>
                  <a:p>
                    <a:endParaRPr lang="en-US">
                      <a:ea typeface="ＭＳ Ｐゴシック" pitchFamily="34" charset="-128"/>
                    </a:endParaRPr>
                  </a:p>
                </p:txBody>
              </p:sp>
            </p:grpSp>
          </p:grpSp>
        </p:grpSp>
      </p:grpSp>
      <p:sp>
        <p:nvSpPr>
          <p:cNvPr id="295" name="Freeform 470"/>
          <p:cNvSpPr>
            <a:spLocks/>
          </p:cNvSpPr>
          <p:nvPr/>
        </p:nvSpPr>
        <p:spPr bwMode="auto">
          <a:xfrm>
            <a:off x="4372067" y="4583113"/>
            <a:ext cx="1045500" cy="589083"/>
          </a:xfrm>
          <a:custGeom>
            <a:avLst/>
            <a:gdLst>
              <a:gd name="T0" fmla="*/ 42 w 217"/>
              <a:gd name="T1" fmla="*/ 466 h 466"/>
              <a:gd name="T2" fmla="*/ 210 w 217"/>
              <a:gd name="T3" fmla="*/ 217 h 466"/>
              <a:gd name="T4" fmla="*/ 0 w 217"/>
              <a:gd name="T5" fmla="*/ 0 h 466"/>
              <a:gd name="connsiteX0" fmla="*/ 0 w 39538"/>
              <a:gd name="connsiteY0" fmla="*/ 7963 h 7963"/>
              <a:gd name="connsiteX1" fmla="*/ 39536 w 39538"/>
              <a:gd name="connsiteY1" fmla="*/ 4657 h 7963"/>
              <a:gd name="connsiteX2" fmla="*/ 29859 w 39538"/>
              <a:gd name="connsiteY2" fmla="*/ 0 h 7963"/>
              <a:gd name="connsiteX0" fmla="*/ 0 w 7676"/>
              <a:gd name="connsiteY0" fmla="*/ 10000 h 10000"/>
              <a:gd name="connsiteX1" fmla="*/ 6900 w 7676"/>
              <a:gd name="connsiteY1" fmla="*/ 5677 h 10000"/>
              <a:gd name="connsiteX2" fmla="*/ 7552 w 7676"/>
              <a:gd name="connsiteY2" fmla="*/ 0 h 10000"/>
            </a:gdLst>
            <a:ahLst/>
            <a:cxnLst>
              <a:cxn ang="0">
                <a:pos x="connsiteX0" y="connsiteY0"/>
              </a:cxn>
              <a:cxn ang="0">
                <a:pos x="connsiteX1" y="connsiteY1"/>
              </a:cxn>
              <a:cxn ang="0">
                <a:pos x="connsiteX2" y="connsiteY2"/>
              </a:cxn>
            </a:cxnLst>
            <a:rect l="l" t="t" r="r" b="b"/>
            <a:pathLst>
              <a:path w="7676" h="10000">
                <a:moveTo>
                  <a:pt x="0" y="10000"/>
                </a:moveTo>
                <a:cubicBezTo>
                  <a:pt x="327" y="8895"/>
                  <a:pt x="6982" y="7778"/>
                  <a:pt x="6900" y="5677"/>
                </a:cubicBezTo>
                <a:cubicBezTo>
                  <a:pt x="6819" y="3575"/>
                  <a:pt x="8065" y="1213"/>
                  <a:pt x="7552" y="0"/>
                </a:cubicBezTo>
              </a:path>
            </a:pathLst>
          </a:custGeom>
          <a:noFill/>
          <a:ln w="44450" cap="flat" cmpd="sng">
            <a:solidFill>
              <a:schemeClr val="accent2"/>
            </a:solidFill>
            <a:prstDash val="sysDot"/>
            <a:round/>
            <a:headEnd type="triangle" w="sm" len="sm"/>
            <a:tailEnd type="triangle" w="sm" len="sm"/>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296" name="Text Box 471"/>
          <p:cNvSpPr txBox="1">
            <a:spLocks noChangeArrowheads="1"/>
          </p:cNvSpPr>
          <p:nvPr/>
        </p:nvSpPr>
        <p:spPr bwMode="auto">
          <a:xfrm>
            <a:off x="5416000" y="4632867"/>
            <a:ext cx="1512888" cy="36036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r>
              <a:rPr lang="it-IT" sz="1000" dirty="0">
                <a:solidFill>
                  <a:srgbClr val="000000"/>
                </a:solidFill>
                <a:latin typeface="Calibri" pitchFamily="34" charset="0"/>
              </a:rPr>
              <a:t>Routing </a:t>
            </a:r>
            <a:r>
              <a:rPr lang="it-IT" sz="1000" dirty="0" smtClean="0">
                <a:solidFill>
                  <a:srgbClr val="000000"/>
                </a:solidFill>
                <a:latin typeface="Calibri" pitchFamily="34" charset="0"/>
              </a:rPr>
              <a:t>statico</a:t>
            </a:r>
            <a:endParaRPr lang="it-IT" sz="1000" dirty="0">
              <a:latin typeface="Calibri" pitchFamily="34" charset="0"/>
            </a:endParaRPr>
          </a:p>
        </p:txBody>
      </p:sp>
      <p:sp>
        <p:nvSpPr>
          <p:cNvPr id="297" name="Text Box 472"/>
          <p:cNvSpPr txBox="1">
            <a:spLocks noChangeArrowheads="1"/>
          </p:cNvSpPr>
          <p:nvPr/>
        </p:nvSpPr>
        <p:spPr bwMode="auto">
          <a:xfrm>
            <a:off x="1949276" y="4581525"/>
            <a:ext cx="1512888" cy="36036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r>
              <a:rPr lang="it-IT" sz="1000" dirty="0">
                <a:solidFill>
                  <a:srgbClr val="000000"/>
                </a:solidFill>
                <a:latin typeface="Calibri" pitchFamily="34" charset="0"/>
              </a:rPr>
              <a:t>Routing </a:t>
            </a:r>
            <a:r>
              <a:rPr lang="it-IT" sz="1000" dirty="0" smtClean="0">
                <a:solidFill>
                  <a:srgbClr val="000000"/>
                </a:solidFill>
                <a:latin typeface="Calibri" pitchFamily="34" charset="0"/>
              </a:rPr>
              <a:t>statico</a:t>
            </a:r>
            <a:endParaRPr lang="it-IT" sz="1000" dirty="0">
              <a:latin typeface="Calibri" pitchFamily="34" charset="0"/>
            </a:endParaRPr>
          </a:p>
        </p:txBody>
      </p:sp>
      <p:sp>
        <p:nvSpPr>
          <p:cNvPr id="298" name="Line 475"/>
          <p:cNvSpPr>
            <a:spLocks noChangeShapeType="1"/>
          </p:cNvSpPr>
          <p:nvPr/>
        </p:nvSpPr>
        <p:spPr bwMode="auto">
          <a:xfrm flipV="1">
            <a:off x="6732588" y="5589588"/>
            <a:ext cx="574675" cy="0"/>
          </a:xfrm>
          <a:prstGeom prst="line">
            <a:avLst/>
          </a:prstGeom>
          <a:noFill/>
          <a:ln w="38100">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299" name="Line 478"/>
          <p:cNvSpPr>
            <a:spLocks noChangeShapeType="1"/>
          </p:cNvSpPr>
          <p:nvPr/>
        </p:nvSpPr>
        <p:spPr bwMode="auto">
          <a:xfrm flipV="1">
            <a:off x="6732588" y="6164263"/>
            <a:ext cx="574675" cy="0"/>
          </a:xfrm>
          <a:prstGeom prst="line">
            <a:avLst/>
          </a:prstGeom>
          <a:noFill/>
          <a:ln w="25400">
            <a:solidFill>
              <a:srgbClr val="00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103548" tIns="51774" rIns="103548" bIns="51774"/>
          <a:lstStyle/>
          <a:p>
            <a:endParaRPr lang="it-IT"/>
          </a:p>
        </p:txBody>
      </p:sp>
      <p:sp>
        <p:nvSpPr>
          <p:cNvPr id="300" name="Text Box 480"/>
          <p:cNvSpPr txBox="1">
            <a:spLocks noChangeArrowheads="1"/>
          </p:cNvSpPr>
          <p:nvPr/>
        </p:nvSpPr>
        <p:spPr bwMode="auto">
          <a:xfrm>
            <a:off x="3347864" y="1988840"/>
            <a:ext cx="1676401" cy="36036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r>
              <a:rPr lang="it-IT" sz="1600" dirty="0" err="1">
                <a:solidFill>
                  <a:srgbClr val="000000"/>
                </a:solidFill>
                <a:latin typeface="Calibri" pitchFamily="34" charset="0"/>
              </a:rPr>
              <a:t>Interconnection</a:t>
            </a:r>
            <a:r>
              <a:rPr lang="it-IT" sz="1600" dirty="0">
                <a:solidFill>
                  <a:srgbClr val="000000"/>
                </a:solidFill>
                <a:latin typeface="Calibri" pitchFamily="34" charset="0"/>
              </a:rPr>
              <a:t> </a:t>
            </a:r>
            <a:r>
              <a:rPr lang="it-IT" sz="1600" dirty="0" err="1">
                <a:solidFill>
                  <a:srgbClr val="000000"/>
                </a:solidFill>
                <a:latin typeface="Calibri" pitchFamily="34" charset="0"/>
              </a:rPr>
              <a:t>between</a:t>
            </a:r>
            <a:r>
              <a:rPr lang="it-IT" sz="1600" dirty="0">
                <a:solidFill>
                  <a:srgbClr val="000000"/>
                </a:solidFill>
                <a:latin typeface="Calibri" pitchFamily="34" charset="0"/>
              </a:rPr>
              <a:t> </a:t>
            </a:r>
            <a:r>
              <a:rPr lang="it-IT" sz="1600" dirty="0" err="1" smtClean="0">
                <a:solidFill>
                  <a:srgbClr val="000000"/>
                </a:solidFill>
                <a:latin typeface="Calibri" pitchFamily="34" charset="0"/>
              </a:rPr>
              <a:t>instances</a:t>
            </a:r>
            <a:endParaRPr lang="it-IT" sz="1600" dirty="0">
              <a:latin typeface="Calibri" pitchFamily="34" charset="0"/>
            </a:endParaRPr>
          </a:p>
        </p:txBody>
      </p:sp>
      <p:cxnSp>
        <p:nvCxnSpPr>
          <p:cNvPr id="301" name="Connettore 2 300"/>
          <p:cNvCxnSpPr/>
          <p:nvPr/>
        </p:nvCxnSpPr>
        <p:spPr>
          <a:xfrm>
            <a:off x="4140200" y="2855913"/>
            <a:ext cx="0" cy="5730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02" name="Text Box 476"/>
          <p:cNvSpPr txBox="1">
            <a:spLocks noChangeArrowheads="1"/>
          </p:cNvSpPr>
          <p:nvPr/>
        </p:nvSpPr>
        <p:spPr bwMode="auto">
          <a:xfrm>
            <a:off x="7451725" y="5373688"/>
            <a:ext cx="1512888" cy="36036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r>
              <a:rPr lang="it-IT" sz="1000" dirty="0">
                <a:solidFill>
                  <a:srgbClr val="000000"/>
                </a:solidFill>
                <a:latin typeface="Calibri" pitchFamily="34" charset="0"/>
              </a:rPr>
              <a:t>Accesso Tier2:</a:t>
            </a:r>
            <a:br>
              <a:rPr lang="it-IT" sz="1000" dirty="0">
                <a:solidFill>
                  <a:srgbClr val="000000"/>
                </a:solidFill>
                <a:latin typeface="Calibri" pitchFamily="34" charset="0"/>
              </a:rPr>
            </a:br>
            <a:r>
              <a:rPr lang="it-IT" sz="1000" dirty="0" smtClean="0">
                <a:solidFill>
                  <a:srgbClr val="000000"/>
                </a:solidFill>
                <a:latin typeface="Calibri" pitchFamily="34" charset="0"/>
              </a:rPr>
              <a:t>10GE </a:t>
            </a:r>
            <a:r>
              <a:rPr lang="it-IT" sz="1000" dirty="0">
                <a:solidFill>
                  <a:srgbClr val="000000"/>
                </a:solidFill>
                <a:latin typeface="Calibri" pitchFamily="34" charset="0"/>
              </a:rPr>
              <a:t>in GARR-X</a:t>
            </a:r>
            <a:endParaRPr lang="it-IT" sz="1000" dirty="0">
              <a:latin typeface="Calibri" pitchFamily="34" charset="0"/>
            </a:endParaRPr>
          </a:p>
        </p:txBody>
      </p:sp>
      <p:sp>
        <p:nvSpPr>
          <p:cNvPr id="303" name="Text Box 479"/>
          <p:cNvSpPr txBox="1">
            <a:spLocks noChangeArrowheads="1"/>
          </p:cNvSpPr>
          <p:nvPr/>
        </p:nvSpPr>
        <p:spPr bwMode="auto">
          <a:xfrm>
            <a:off x="7451725" y="5948363"/>
            <a:ext cx="1512888" cy="36036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r>
              <a:rPr lang="it-IT" sz="1000" dirty="0">
                <a:solidFill>
                  <a:srgbClr val="000000"/>
                </a:solidFill>
                <a:latin typeface="Calibri" pitchFamily="34" charset="0"/>
              </a:rPr>
              <a:t>Accesso Sezione INFN:</a:t>
            </a:r>
            <a:br>
              <a:rPr lang="it-IT" sz="1000" dirty="0">
                <a:solidFill>
                  <a:srgbClr val="000000"/>
                </a:solidFill>
                <a:latin typeface="Calibri" pitchFamily="34" charset="0"/>
              </a:rPr>
            </a:br>
            <a:r>
              <a:rPr lang="it-IT" sz="1000" dirty="0" smtClean="0">
                <a:solidFill>
                  <a:srgbClr val="000000"/>
                </a:solidFill>
                <a:latin typeface="Calibri" pitchFamily="34" charset="0"/>
              </a:rPr>
              <a:t>1 </a:t>
            </a:r>
            <a:r>
              <a:rPr lang="it-IT" sz="1000" dirty="0">
                <a:solidFill>
                  <a:srgbClr val="000000"/>
                </a:solidFill>
                <a:latin typeface="Calibri" pitchFamily="34" charset="0"/>
              </a:rPr>
              <a:t>x GE in GARR-X</a:t>
            </a:r>
            <a:endParaRPr lang="it-IT" sz="1000" dirty="0">
              <a:latin typeface="Calibri" pitchFamily="34" charset="0"/>
            </a:endParaRPr>
          </a:p>
        </p:txBody>
      </p:sp>
      <p:grpSp>
        <p:nvGrpSpPr>
          <p:cNvPr id="264" name="Group 24"/>
          <p:cNvGrpSpPr>
            <a:grpSpLocks/>
          </p:cNvGrpSpPr>
          <p:nvPr/>
        </p:nvGrpSpPr>
        <p:grpSpPr bwMode="auto">
          <a:xfrm>
            <a:off x="3563938" y="4947868"/>
            <a:ext cx="864046" cy="685701"/>
            <a:chOff x="4623" y="1502"/>
            <a:chExt cx="282" cy="250"/>
          </a:xfrm>
        </p:grpSpPr>
        <p:pic>
          <p:nvPicPr>
            <p:cNvPr id="21" name="Picture 25"/>
            <p:cNvPicPr>
              <a:picLocks noChangeArrowheads="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623" y="1502"/>
              <a:ext cx="282" cy="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pic>
        <p:sp>
          <p:nvSpPr>
            <p:cNvPr id="22" name="Text Box 26"/>
            <p:cNvSpPr txBox="1">
              <a:spLocks noChangeArrowheads="1"/>
            </p:cNvSpPr>
            <p:nvPr/>
          </p:nvSpPr>
          <p:spPr bwMode="auto">
            <a:xfrm>
              <a:off x="4636" y="1628"/>
              <a:ext cx="245" cy="10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endParaRPr lang="it-IT" sz="800"/>
            </a:p>
          </p:txBody>
        </p:sp>
      </p:grpSp>
      <p:sp>
        <p:nvSpPr>
          <p:cNvPr id="307" name="Figura a mano libera 306"/>
          <p:cNvSpPr/>
          <p:nvPr/>
        </p:nvSpPr>
        <p:spPr>
          <a:xfrm>
            <a:off x="3697793" y="5014127"/>
            <a:ext cx="204704" cy="597093"/>
          </a:xfrm>
          <a:custGeom>
            <a:avLst/>
            <a:gdLst>
              <a:gd name="connsiteX0" fmla="*/ 0 w 205109"/>
              <a:gd name="connsiteY0" fmla="*/ 0 h 582805"/>
              <a:gd name="connsiteX1" fmla="*/ 200967 w 205109"/>
              <a:gd name="connsiteY1" fmla="*/ 281354 h 582805"/>
              <a:gd name="connsiteX2" fmla="*/ 140677 w 205109"/>
              <a:gd name="connsiteY2" fmla="*/ 582805 h 582805"/>
              <a:gd name="connsiteX0" fmla="*/ 0 w 204704"/>
              <a:gd name="connsiteY0" fmla="*/ 0 h 597093"/>
              <a:gd name="connsiteX1" fmla="*/ 200967 w 204704"/>
              <a:gd name="connsiteY1" fmla="*/ 281354 h 597093"/>
              <a:gd name="connsiteX2" fmla="*/ 135914 w 204704"/>
              <a:gd name="connsiteY2" fmla="*/ 597093 h 597093"/>
            </a:gdLst>
            <a:ahLst/>
            <a:cxnLst>
              <a:cxn ang="0">
                <a:pos x="connsiteX0" y="connsiteY0"/>
              </a:cxn>
              <a:cxn ang="0">
                <a:pos x="connsiteX1" y="connsiteY1"/>
              </a:cxn>
              <a:cxn ang="0">
                <a:pos x="connsiteX2" y="connsiteY2"/>
              </a:cxn>
            </a:cxnLst>
            <a:rect l="l" t="t" r="r" b="b"/>
            <a:pathLst>
              <a:path w="204704" h="597093">
                <a:moveTo>
                  <a:pt x="0" y="0"/>
                </a:moveTo>
                <a:cubicBezTo>
                  <a:pt x="88760" y="92110"/>
                  <a:pt x="178315" y="181839"/>
                  <a:pt x="200967" y="281354"/>
                </a:cubicBezTo>
                <a:cubicBezTo>
                  <a:pt x="223619" y="380870"/>
                  <a:pt x="135914" y="597093"/>
                  <a:pt x="135914" y="597093"/>
                </a:cubicBezTo>
              </a:path>
            </a:pathLst>
          </a:custGeom>
          <a:ln>
            <a:solidFill>
              <a:srgbClr val="FF0000">
                <a:alpha val="84000"/>
              </a:srgbClr>
            </a:solidFill>
            <a:headEnd type="arrow"/>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it-IT"/>
          </a:p>
        </p:txBody>
      </p:sp>
      <p:sp>
        <p:nvSpPr>
          <p:cNvPr id="314" name="Figura a mano libera 313"/>
          <p:cNvSpPr/>
          <p:nvPr/>
        </p:nvSpPr>
        <p:spPr>
          <a:xfrm>
            <a:off x="4103545" y="5004602"/>
            <a:ext cx="187364" cy="554230"/>
          </a:xfrm>
          <a:custGeom>
            <a:avLst/>
            <a:gdLst>
              <a:gd name="connsiteX0" fmla="*/ 0 w 205109"/>
              <a:gd name="connsiteY0" fmla="*/ 0 h 582805"/>
              <a:gd name="connsiteX1" fmla="*/ 200967 w 205109"/>
              <a:gd name="connsiteY1" fmla="*/ 281354 h 582805"/>
              <a:gd name="connsiteX2" fmla="*/ 140677 w 205109"/>
              <a:gd name="connsiteY2" fmla="*/ 582805 h 582805"/>
              <a:gd name="connsiteX0" fmla="*/ 273661 w 292188"/>
              <a:gd name="connsiteY0" fmla="*/ 0 h 720917"/>
              <a:gd name="connsiteX1" fmla="*/ 60290 w 292188"/>
              <a:gd name="connsiteY1" fmla="*/ 419466 h 720917"/>
              <a:gd name="connsiteX2" fmla="*/ 0 w 292188"/>
              <a:gd name="connsiteY2" fmla="*/ 720917 h 720917"/>
              <a:gd name="connsiteX0" fmla="*/ 273661 w 273661"/>
              <a:gd name="connsiteY0" fmla="*/ 0 h 720917"/>
              <a:gd name="connsiteX1" fmla="*/ 60290 w 273661"/>
              <a:gd name="connsiteY1" fmla="*/ 419466 h 720917"/>
              <a:gd name="connsiteX2" fmla="*/ 0 w 273661"/>
              <a:gd name="connsiteY2" fmla="*/ 720917 h 720917"/>
              <a:gd name="connsiteX0" fmla="*/ 273661 w 273661"/>
              <a:gd name="connsiteY0" fmla="*/ 0 h 720917"/>
              <a:gd name="connsiteX1" fmla="*/ 60290 w 273661"/>
              <a:gd name="connsiteY1" fmla="*/ 419466 h 720917"/>
              <a:gd name="connsiteX2" fmla="*/ 0 w 273661"/>
              <a:gd name="connsiteY2" fmla="*/ 720917 h 720917"/>
              <a:gd name="connsiteX0" fmla="*/ 297473 w 297473"/>
              <a:gd name="connsiteY0" fmla="*/ 0 h 744730"/>
              <a:gd name="connsiteX1" fmla="*/ 60290 w 297473"/>
              <a:gd name="connsiteY1" fmla="*/ 443279 h 744730"/>
              <a:gd name="connsiteX2" fmla="*/ 0 w 297473"/>
              <a:gd name="connsiteY2" fmla="*/ 744730 h 744730"/>
              <a:gd name="connsiteX0" fmla="*/ 237185 w 239750"/>
              <a:gd name="connsiteY0" fmla="*/ 0 h 554230"/>
              <a:gd name="connsiteX1" fmla="*/ 2 w 239750"/>
              <a:gd name="connsiteY1" fmla="*/ 443279 h 554230"/>
              <a:gd name="connsiteX2" fmla="*/ 239750 w 239750"/>
              <a:gd name="connsiteY2" fmla="*/ 554230 h 554230"/>
              <a:gd name="connsiteX0" fmla="*/ 184799 w 187364"/>
              <a:gd name="connsiteY0" fmla="*/ 0 h 554230"/>
              <a:gd name="connsiteX1" fmla="*/ 3 w 187364"/>
              <a:gd name="connsiteY1" fmla="*/ 276592 h 554230"/>
              <a:gd name="connsiteX2" fmla="*/ 187364 w 187364"/>
              <a:gd name="connsiteY2" fmla="*/ 554230 h 554230"/>
            </a:gdLst>
            <a:ahLst/>
            <a:cxnLst>
              <a:cxn ang="0">
                <a:pos x="connsiteX0" y="connsiteY0"/>
              </a:cxn>
              <a:cxn ang="0">
                <a:pos x="connsiteX1" y="connsiteY1"/>
              </a:cxn>
              <a:cxn ang="0">
                <a:pos x="connsiteX2" y="connsiteY2"/>
              </a:cxn>
            </a:cxnLst>
            <a:rect l="l" t="t" r="r" b="b"/>
            <a:pathLst>
              <a:path w="187364" h="554230">
                <a:moveTo>
                  <a:pt x="184799" y="0"/>
                </a:moveTo>
                <a:cubicBezTo>
                  <a:pt x="59246" y="144498"/>
                  <a:pt x="-424" y="184220"/>
                  <a:pt x="3" y="276592"/>
                </a:cubicBezTo>
                <a:cubicBezTo>
                  <a:pt x="431" y="368964"/>
                  <a:pt x="187364" y="554230"/>
                  <a:pt x="187364" y="554230"/>
                </a:cubicBezTo>
              </a:path>
            </a:pathLst>
          </a:custGeom>
          <a:ln>
            <a:solidFill>
              <a:srgbClr val="FF0000">
                <a:alpha val="84000"/>
              </a:srgbClr>
            </a:solidFill>
            <a:headEnd type="arrow"/>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it-IT"/>
          </a:p>
        </p:txBody>
      </p:sp>
      <p:cxnSp>
        <p:nvCxnSpPr>
          <p:cNvPr id="315" name="Connettore 2 314"/>
          <p:cNvCxnSpPr/>
          <p:nvPr/>
        </p:nvCxnSpPr>
        <p:spPr>
          <a:xfrm flipH="1">
            <a:off x="3822933" y="4546600"/>
            <a:ext cx="3557356" cy="73511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16" name="Text Box 480"/>
          <p:cNvSpPr txBox="1">
            <a:spLocks noChangeArrowheads="1"/>
          </p:cNvSpPr>
          <p:nvPr/>
        </p:nvSpPr>
        <p:spPr bwMode="auto">
          <a:xfrm>
            <a:off x="7236296" y="4264521"/>
            <a:ext cx="1676401" cy="36036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r>
              <a:rPr lang="it-IT" sz="1600" dirty="0" smtClean="0">
                <a:solidFill>
                  <a:srgbClr val="000000"/>
                </a:solidFill>
                <a:latin typeface="Calibri" pitchFamily="34" charset="0"/>
              </a:rPr>
              <a:t>Source-</a:t>
            </a:r>
            <a:r>
              <a:rPr lang="it-IT" sz="1600" dirty="0" err="1" smtClean="0">
                <a:solidFill>
                  <a:srgbClr val="000000"/>
                </a:solidFill>
                <a:latin typeface="Calibri" pitchFamily="34" charset="0"/>
              </a:rPr>
              <a:t>based</a:t>
            </a:r>
            <a:r>
              <a:rPr lang="it-IT" sz="1600" dirty="0" smtClean="0">
                <a:solidFill>
                  <a:srgbClr val="000000"/>
                </a:solidFill>
                <a:latin typeface="Calibri" pitchFamily="34" charset="0"/>
              </a:rPr>
              <a:t> routing</a:t>
            </a:r>
            <a:endParaRPr lang="it-IT" sz="1600" dirty="0">
              <a:latin typeface="Calibri" pitchFamily="34" charset="0"/>
            </a:endParaRPr>
          </a:p>
        </p:txBody>
      </p:sp>
      <p:cxnSp>
        <p:nvCxnSpPr>
          <p:cNvPr id="318" name="Connettore 2 317"/>
          <p:cNvCxnSpPr/>
          <p:nvPr/>
        </p:nvCxnSpPr>
        <p:spPr>
          <a:xfrm flipH="1">
            <a:off x="4140201" y="4699000"/>
            <a:ext cx="3240088" cy="6746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04" name="Footer Placeholder 303"/>
          <p:cNvSpPr>
            <a:spLocks noGrp="1"/>
          </p:cNvSpPr>
          <p:nvPr>
            <p:ph type="ftr" sz="quarter" idx="11"/>
          </p:nvPr>
        </p:nvSpPr>
        <p:spPr/>
        <p:txBody>
          <a:bodyPr/>
          <a:lstStyle/>
          <a:p>
            <a:r>
              <a:rPr lang="en-US" smtClean="0"/>
              <a:t>Workshop INFN CCR - GARR, Napoli, 2012</a:t>
            </a:r>
            <a:endParaRPr lang="it-IT"/>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527677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7"/>
                                        </p:tgtEl>
                                        <p:attrNameLst>
                                          <p:attrName>style.visibility</p:attrName>
                                        </p:attrNameLst>
                                      </p:cBhvr>
                                      <p:to>
                                        <p:strVal val="visible"/>
                                      </p:to>
                                    </p:set>
                                    <p:animEffect transition="in" filter="fade">
                                      <p:cBhvr>
                                        <p:cTn id="7" dur="500"/>
                                        <p:tgtEl>
                                          <p:spTgt spid="30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4"/>
                                        </p:tgtEl>
                                        <p:attrNameLst>
                                          <p:attrName>style.visibility</p:attrName>
                                        </p:attrNameLst>
                                      </p:cBhvr>
                                      <p:to>
                                        <p:strVal val="visible"/>
                                      </p:to>
                                    </p:set>
                                    <p:animEffect transition="in" filter="fade">
                                      <p:cBhvr>
                                        <p:cTn id="12" dur="500"/>
                                        <p:tgtEl>
                                          <p:spTgt spid="3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15"/>
                                        </p:tgtEl>
                                        <p:attrNameLst>
                                          <p:attrName>style.visibility</p:attrName>
                                        </p:attrNameLst>
                                      </p:cBhvr>
                                      <p:to>
                                        <p:strVal val="visible"/>
                                      </p:to>
                                    </p:set>
                                    <p:animEffect transition="in" filter="fade">
                                      <p:cBhvr>
                                        <p:cTn id="17" dur="1000"/>
                                        <p:tgtEl>
                                          <p:spTgt spid="315"/>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318"/>
                                        </p:tgtEl>
                                        <p:attrNameLst>
                                          <p:attrName>style.visibility</p:attrName>
                                        </p:attrNameLst>
                                      </p:cBhvr>
                                      <p:to>
                                        <p:strVal val="visible"/>
                                      </p:to>
                                    </p:set>
                                    <p:animEffect transition="in" filter="fade">
                                      <p:cBhvr>
                                        <p:cTn id="21" dur="1000"/>
                                        <p:tgtEl>
                                          <p:spTgt spid="31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16"/>
                                        </p:tgtEl>
                                        <p:attrNameLst>
                                          <p:attrName>style.visibility</p:attrName>
                                        </p:attrNameLst>
                                      </p:cBhvr>
                                      <p:to>
                                        <p:strVal val="visible"/>
                                      </p:to>
                                    </p:set>
                                    <p:animEffect transition="in" filter="fade">
                                      <p:cBhvr>
                                        <p:cTn id="25" dur="2000"/>
                                        <p:tgtEl>
                                          <p:spTgt spid="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 grpId="0" animBg="1"/>
      <p:bldP spid="314" grpId="0" animBg="1"/>
      <p:bldP spid="316" grpId="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US" dirty="0" smtClean="0"/>
              <a:t>Adding a new connection can cause problems</a:t>
            </a:r>
            <a:endParaRPr lang="it-IT" dirty="0"/>
          </a:p>
        </p:txBody>
      </p:sp>
      <p:sp>
        <p:nvSpPr>
          <p:cNvPr id="3" name="Segnaposto contenuto 2"/>
          <p:cNvSpPr>
            <a:spLocks noGrp="1"/>
          </p:cNvSpPr>
          <p:nvPr>
            <p:ph idx="1"/>
          </p:nvPr>
        </p:nvSpPr>
        <p:spPr>
          <a:xfrm>
            <a:off x="179512" y="1600200"/>
            <a:ext cx="8784976" cy="4525963"/>
          </a:xfrm>
        </p:spPr>
        <p:txBody>
          <a:bodyPr>
            <a:normAutofit fontScale="55000" lnSpcReduction="20000"/>
          </a:bodyPr>
          <a:lstStyle/>
          <a:p>
            <a:pPr marL="457200" indent="-457200"/>
            <a:r>
              <a:rPr lang="en-US" sz="4000" dirty="0" smtClean="0">
                <a:ea typeface="ＭＳ Ｐゴシック" charset="-128"/>
                <a:cs typeface="ＭＳ Ｐゴシック" charset="-128"/>
              </a:rPr>
              <a:t>Asymmetric routing and </a:t>
            </a:r>
            <a:r>
              <a:rPr lang="en-US" sz="4000" dirty="0" err="1" smtClean="0">
                <a:ea typeface="ＭＳ Ｐゴシック" charset="-128"/>
                <a:cs typeface="ＭＳ Ｐゴシック" charset="-128"/>
              </a:rPr>
              <a:t>stateful</a:t>
            </a:r>
            <a:r>
              <a:rPr lang="en-US" sz="4000" dirty="0" smtClean="0">
                <a:ea typeface="ＭＳ Ｐゴシック" charset="-128"/>
                <a:cs typeface="ＭＳ Ｐゴシック" charset="-128"/>
              </a:rPr>
              <a:t> firewalls are natural enemies</a:t>
            </a:r>
          </a:p>
          <a:p>
            <a:pPr marL="457200" indent="-457200"/>
            <a:r>
              <a:rPr lang="en-US" sz="4000" dirty="0" smtClean="0">
                <a:ea typeface="ＭＳ Ｐゴシック" charset="-128"/>
                <a:cs typeface="ＭＳ Ｐゴシック" charset="-128"/>
              </a:rPr>
              <a:t>If BGP routing is done by GARR (cases </a:t>
            </a:r>
            <a:r>
              <a:rPr lang="en-US" sz="4000" dirty="0">
                <a:ea typeface="ＭＳ Ｐゴシック" charset="-128"/>
                <a:cs typeface="ＭＳ Ｐゴシック" charset="-128"/>
              </a:rPr>
              <a:t>2 and </a:t>
            </a:r>
            <a:r>
              <a:rPr lang="en-US" sz="4000" dirty="0" smtClean="0">
                <a:ea typeface="ＭＳ Ｐゴシック" charset="-128"/>
                <a:cs typeface="ＭＳ Ｐゴシック" charset="-128"/>
              </a:rPr>
              <a:t>3) you are safe (!) </a:t>
            </a:r>
          </a:p>
          <a:p>
            <a:pPr marL="457200" indent="-457200"/>
            <a:r>
              <a:rPr lang="en-US" sz="4000" dirty="0" smtClean="0">
                <a:ea typeface="ＭＳ Ｐゴシック" charset="-128"/>
                <a:cs typeface="ＭＳ Ｐゴシック" charset="-128"/>
              </a:rPr>
              <a:t>If BGP routing is done by you (case 1)</a:t>
            </a:r>
            <a:r>
              <a:rPr lang="en-US" sz="4000" dirty="0">
                <a:ea typeface="ＭＳ Ｐゴシック" charset="-128"/>
                <a:cs typeface="ＭＳ Ｐゴシック" charset="-128"/>
              </a:rPr>
              <a:t> </a:t>
            </a:r>
            <a:r>
              <a:rPr lang="en-US" sz="4000" dirty="0" smtClean="0">
                <a:ea typeface="ＭＳ Ｐゴシック" charset="-128"/>
                <a:cs typeface="ＭＳ Ｐゴシック" charset="-128"/>
              </a:rPr>
              <a:t>y</a:t>
            </a:r>
            <a:r>
              <a:rPr lang="en-US" sz="3600" dirty="0" smtClean="0">
                <a:ea typeface="ＭＳ Ｐゴシック" charset="-128"/>
                <a:cs typeface="ＭＳ Ｐゴシック" charset="-128"/>
              </a:rPr>
              <a:t>ou can either </a:t>
            </a:r>
          </a:p>
          <a:p>
            <a:pPr marL="857250" lvl="1" indent="-457200"/>
            <a:r>
              <a:rPr lang="en-US" sz="3600" dirty="0" smtClean="0">
                <a:ea typeface="ＭＳ Ｐゴシック" charset="-128"/>
                <a:cs typeface="ＭＳ Ｐゴシック" charset="-128"/>
              </a:rPr>
              <a:t>avoid using firewalls (LHCONE is a circle of trust)</a:t>
            </a:r>
          </a:p>
          <a:p>
            <a:pPr marL="857250" lvl="1" indent="-457200"/>
            <a:r>
              <a:rPr lang="en-US" sz="3600" dirty="0" smtClean="0">
                <a:ea typeface="ＭＳ Ｐゴシック" charset="-128"/>
                <a:cs typeface="ＭＳ Ｐゴシック" charset="-128"/>
              </a:rPr>
              <a:t>Or take care asymmetric routing is not in place</a:t>
            </a:r>
          </a:p>
          <a:p>
            <a:pPr marL="0" indent="0" algn="ctr">
              <a:buNone/>
            </a:pPr>
            <a:endParaRPr lang="en-US" sz="4000" b="1" dirty="0" smtClean="0">
              <a:ea typeface="ＭＳ Ｐゴシック" charset="-128"/>
              <a:cs typeface="ＭＳ Ｐゴシック" charset="-128"/>
            </a:endParaRPr>
          </a:p>
          <a:p>
            <a:r>
              <a:rPr lang="en-US" sz="4000" b="1" dirty="0">
                <a:ea typeface="ＭＳ Ｐゴシック" charset="-128"/>
                <a:cs typeface="ＭＳ Ｐゴシック" charset="-128"/>
              </a:rPr>
              <a:t>Connection </a:t>
            </a:r>
            <a:r>
              <a:rPr lang="en-US" sz="4000" b="1" dirty="0" smtClean="0">
                <a:ea typeface="ＭＳ Ｐゴシック" charset="-128"/>
                <a:cs typeface="ＭＳ Ｐゴシック" charset="-128"/>
              </a:rPr>
              <a:t>Recommendations to </a:t>
            </a:r>
            <a:r>
              <a:rPr lang="en-US" sz="4000" b="1" dirty="0">
                <a:ea typeface="ＭＳ Ｐゴシック" charset="-128"/>
                <a:cs typeface="ＭＳ Ｐゴシック" charset="-128"/>
              </a:rPr>
              <a:t>address Asymmetric </a:t>
            </a:r>
            <a:r>
              <a:rPr lang="en-US" sz="4000" b="1" dirty="0" smtClean="0">
                <a:ea typeface="ＭＳ Ｐゴシック" charset="-128"/>
                <a:cs typeface="ＭＳ Ｐゴシック" charset="-128"/>
              </a:rPr>
              <a:t>Routing </a:t>
            </a:r>
            <a:br>
              <a:rPr lang="en-US" sz="4000" b="1" dirty="0" smtClean="0">
                <a:ea typeface="ＭＳ Ｐゴシック" charset="-128"/>
                <a:cs typeface="ＭＳ Ｐゴシック" charset="-128"/>
              </a:rPr>
            </a:br>
            <a:r>
              <a:rPr lang="en-US" sz="2800" dirty="0" smtClean="0">
                <a:ea typeface="ＭＳ Ｐゴシック" charset="-128"/>
                <a:cs typeface="ＭＳ Ｐゴシック" charset="-128"/>
              </a:rPr>
              <a:t>(Quoting </a:t>
            </a:r>
            <a:r>
              <a:rPr lang="en-US" sz="2800" dirty="0">
                <a:ea typeface="ＭＳ Ｐゴシック" charset="-128"/>
                <a:cs typeface="ＭＳ Ｐゴシック" charset="-128"/>
              </a:rPr>
              <a:t>Mike O’Connor - ES-NET</a:t>
            </a:r>
            <a:r>
              <a:rPr lang="en-US" sz="2800" dirty="0" smtClean="0">
                <a:ea typeface="ＭＳ Ｐゴシック" charset="-128"/>
                <a:cs typeface="ＭＳ Ｐゴシック" charset="-128"/>
              </a:rPr>
              <a:t>)</a:t>
            </a:r>
            <a:endParaRPr lang="en-US" dirty="0">
              <a:ea typeface="ＭＳ Ｐゴシック" charset="-128"/>
              <a:cs typeface="ＭＳ Ｐゴシック" charset="-128"/>
            </a:endParaRPr>
          </a:p>
          <a:p>
            <a:pPr marL="457200" indent="-457200">
              <a:buFontTx/>
              <a:buAutoNum type="arabicPeriod"/>
            </a:pPr>
            <a:r>
              <a:rPr lang="en-US" dirty="0">
                <a:ea typeface="ＭＳ Ｐゴシック" charset="-128"/>
                <a:cs typeface="ＭＳ Ｐゴシック" charset="-128"/>
              </a:rPr>
              <a:t>Define local LAN address ranges that will participate in LHCONE. Advertise these address range prefixes to LHCONE using BGP.</a:t>
            </a:r>
          </a:p>
          <a:p>
            <a:pPr marL="457200" indent="-457200">
              <a:buFontTx/>
              <a:buAutoNum type="arabicPeriod"/>
            </a:pPr>
            <a:r>
              <a:rPr lang="en-US" dirty="0">
                <a:ea typeface="ＭＳ Ｐゴシック" charset="-128"/>
                <a:cs typeface="ＭＳ Ｐゴシック" charset="-128"/>
              </a:rPr>
              <a:t>Agree to accept all BGP route prefixes advertised by the LHCONE community.</a:t>
            </a:r>
          </a:p>
          <a:p>
            <a:pPr marL="457200" indent="-457200">
              <a:buFontTx/>
              <a:buAutoNum type="arabicPeriod"/>
            </a:pPr>
            <a:r>
              <a:rPr lang="en-US" dirty="0">
                <a:ea typeface="ＭＳ Ｐゴシック" charset="-128"/>
                <a:cs typeface="ＭＳ Ｐゴシック" charset="-128"/>
              </a:rPr>
              <a:t>Ensure that the LHCONE defined ranges are preferred over general R&amp;E IP paths.</a:t>
            </a:r>
          </a:p>
          <a:p>
            <a:pPr marL="457200" indent="-457200">
              <a:buFontTx/>
              <a:buAutoNum type="arabicPeriod"/>
            </a:pPr>
            <a:r>
              <a:rPr lang="en-US" dirty="0">
                <a:ea typeface="ＭＳ Ｐゴシック" charset="-128"/>
                <a:cs typeface="ＭＳ Ｐゴシック" charset="-128"/>
              </a:rPr>
              <a:t>Avoid static configuration of packet filters, BGP prefix lists and policy based routing, where possible</a:t>
            </a:r>
            <a:r>
              <a:rPr lang="en-US" dirty="0" smtClean="0">
                <a:ea typeface="ＭＳ Ｐゴシック" charset="-128"/>
                <a:cs typeface="ＭＳ Ｐゴシック" charset="-128"/>
              </a:rPr>
              <a:t>.</a:t>
            </a:r>
            <a:endParaRPr lang="en-US" dirty="0">
              <a:ea typeface="ＭＳ Ｐゴシック" charset="-128"/>
              <a:cs typeface="ＭＳ Ｐゴシック" charset="-128"/>
            </a:endParaRPr>
          </a:p>
        </p:txBody>
      </p:sp>
      <p:sp>
        <p:nvSpPr>
          <p:cNvPr id="4" name="Footer Placeholder 3"/>
          <p:cNvSpPr>
            <a:spLocks noGrp="1"/>
          </p:cNvSpPr>
          <p:nvPr>
            <p:ph type="ftr" sz="quarter" idx="11"/>
          </p:nvPr>
        </p:nvSpPr>
        <p:spPr/>
        <p:txBody>
          <a:bodyPr/>
          <a:lstStyle/>
          <a:p>
            <a:r>
              <a:rPr lang="en-US" smtClean="0"/>
              <a:t>Workshop INFN CCR - GARR, Napoli, 2012</a:t>
            </a:r>
            <a:endParaRPr lang="it-IT"/>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0553530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752"/>
            <a:ext cx="8229600" cy="1143000"/>
          </a:xfrm>
        </p:spPr>
        <p:txBody>
          <a:bodyPr/>
          <a:lstStyle/>
          <a:p>
            <a:r>
              <a:rPr lang="it-IT" dirty="0" smtClean="0"/>
              <a:t>LHCONE in </a:t>
            </a:r>
            <a:r>
              <a:rPr lang="it-IT" dirty="0" err="1" smtClean="0"/>
              <a:t>Italy</a:t>
            </a:r>
            <a:endParaRPr lang="it-IT" dirty="0"/>
          </a:p>
        </p:txBody>
      </p:sp>
      <p:graphicFrame>
        <p:nvGraphicFramePr>
          <p:cNvPr id="4" name="Tabella 3"/>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120955470"/>
              </p:ext>
            </p:extLst>
          </p:nvPr>
        </p:nvGraphicFramePr>
        <p:xfrm>
          <a:off x="1691681" y="1256451"/>
          <a:ext cx="6336703" cy="5100960"/>
        </p:xfrm>
        <a:graphic>
          <a:graphicData uri="http://schemas.openxmlformats.org/drawingml/2006/table">
            <a:tbl>
              <a:tblPr/>
              <a:tblGrid>
                <a:gridCol w="1554063"/>
                <a:gridCol w="2391320"/>
                <a:gridCol w="2391320"/>
              </a:tblGrid>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1" i="0" u="none" strike="noStrike" cap="none" normalizeH="0" baseline="0" dirty="0" smtClean="0">
                          <a:ln>
                            <a:noFill/>
                          </a:ln>
                          <a:solidFill>
                            <a:schemeClr val="tx1"/>
                          </a:solidFill>
                          <a:effectLst/>
                          <a:latin typeface="Corbel" pitchFamily="34" charset="0"/>
                        </a:rPr>
                        <a:t>Sede</a:t>
                      </a:r>
                      <a:endParaRPr kumimoji="0" lang="en-US" sz="1600" b="1" i="0" u="none" strike="noStrike" cap="none" normalizeH="0" baseline="0" dirty="0" smtClean="0">
                        <a:ln>
                          <a:noFill/>
                        </a:ln>
                        <a:solidFill>
                          <a:schemeClr val="tx1"/>
                        </a:solidFill>
                        <a:effectLst/>
                        <a:latin typeface="Corbel" pitchFamily="34"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1" i="0" u="none" strike="noStrike" cap="none" normalizeH="0" baseline="0" dirty="0" smtClean="0">
                          <a:ln>
                            <a:noFill/>
                          </a:ln>
                          <a:solidFill>
                            <a:schemeClr val="tx1"/>
                          </a:solidFill>
                          <a:effectLst/>
                          <a:latin typeface="Corbel" pitchFamily="34" charset="0"/>
                        </a:rPr>
                        <a:t>Network</a:t>
                      </a:r>
                      <a:endParaRPr kumimoji="0" lang="en-US" sz="1600" b="1" i="0" u="none" strike="noStrike" cap="none" normalizeH="0" baseline="0" dirty="0" smtClean="0">
                        <a:ln>
                          <a:noFill/>
                        </a:ln>
                        <a:solidFill>
                          <a:schemeClr val="tx1"/>
                        </a:solidFill>
                        <a:effectLst/>
                        <a:latin typeface="Corbe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rbel" pitchFamily="34" charset="0"/>
                        </a:rPr>
                        <a:t>Joined LHCONE</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dirty="0" smtClean="0">
                          <a:ln>
                            <a:noFill/>
                          </a:ln>
                          <a:solidFill>
                            <a:schemeClr val="tx1"/>
                          </a:solidFill>
                          <a:effectLst/>
                          <a:latin typeface="Corbel" pitchFamily="34" charset="0"/>
                        </a:rPr>
                        <a:t>CNAF Bologna (T1)</a:t>
                      </a:r>
                      <a:endParaRPr kumimoji="0" lang="en-US" sz="1200" b="1" i="0" u="none" strike="noStrike" cap="none" normalizeH="0" baseline="0" dirty="0" smtClean="0">
                        <a:ln>
                          <a:noFill/>
                        </a:ln>
                        <a:solidFill>
                          <a:schemeClr val="tx1"/>
                        </a:solidFill>
                        <a:effectLst/>
                        <a:latin typeface="Corbel" pitchFamily="34"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50000"/>
                        </a:spcBef>
                        <a:spcAft>
                          <a:spcPct val="0"/>
                        </a:spcAft>
                        <a:buClrTx/>
                        <a:buSzTx/>
                        <a:buFontTx/>
                        <a:buNone/>
                        <a:tabLst/>
                      </a:pPr>
                      <a:r>
                        <a:rPr kumimoji="0" lang="it-IT" sz="1200" b="1" i="0" u="none" strike="noStrike" cap="none" normalizeH="0" baseline="0" dirty="0" smtClean="0">
                          <a:ln>
                            <a:noFill/>
                          </a:ln>
                          <a:solidFill>
                            <a:schemeClr val="tx1"/>
                          </a:solidFill>
                          <a:effectLst/>
                          <a:latin typeface="Corbel" pitchFamily="34" charset="0"/>
                        </a:rPr>
                        <a:t>131.154.128.0/17</a:t>
                      </a:r>
                      <a:endParaRPr kumimoji="0" lang="en-US" sz="1200" b="1" i="0" u="none" strike="noStrike" cap="none" normalizeH="0" baseline="0" dirty="0" smtClean="0">
                        <a:ln>
                          <a:noFill/>
                        </a:ln>
                        <a:solidFill>
                          <a:schemeClr val="tx1"/>
                        </a:solidFill>
                        <a:effectLst/>
                        <a:latin typeface="Corbe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5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Corbel" pitchFamily="34" charset="0"/>
                        </a:rPr>
                        <a:t>26 </a:t>
                      </a:r>
                      <a:r>
                        <a:rPr kumimoji="0" lang="en-US" sz="1200" b="1" i="0" u="none" strike="noStrike" cap="none" normalizeH="0" baseline="0" dirty="0" err="1" smtClean="0">
                          <a:ln>
                            <a:noFill/>
                          </a:ln>
                          <a:solidFill>
                            <a:schemeClr val="tx1"/>
                          </a:solidFill>
                          <a:effectLst/>
                          <a:latin typeface="Corbel" pitchFamily="34" charset="0"/>
                        </a:rPr>
                        <a:t>oct</a:t>
                      </a:r>
                      <a:r>
                        <a:rPr kumimoji="0" lang="en-US" sz="1200" b="1" i="0" u="none" strike="noStrike" cap="none" normalizeH="0" baseline="0" dirty="0" smtClean="0">
                          <a:ln>
                            <a:noFill/>
                          </a:ln>
                          <a:solidFill>
                            <a:schemeClr val="tx1"/>
                          </a:solidFill>
                          <a:effectLst/>
                          <a:latin typeface="Corbel" pitchFamily="34" charset="0"/>
                        </a:rPr>
                        <a:t> 2011</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dirty="0" smtClean="0">
                          <a:ln>
                            <a:noFill/>
                          </a:ln>
                          <a:solidFill>
                            <a:schemeClr val="tx1"/>
                          </a:solidFill>
                          <a:effectLst/>
                          <a:latin typeface="Corbel" pitchFamily="34" charset="0"/>
                        </a:rPr>
                        <a:t>Bari (T2)</a:t>
                      </a:r>
                      <a:endParaRPr kumimoji="0" lang="en-US" sz="1200" b="1" i="0" u="none" strike="noStrike" cap="none" normalizeH="0" baseline="0" dirty="0" smtClean="0">
                        <a:ln>
                          <a:noFill/>
                        </a:ln>
                        <a:solidFill>
                          <a:schemeClr val="tx1"/>
                        </a:solidFill>
                        <a:effectLst/>
                        <a:latin typeface="Corbel" pitchFamily="34"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dirty="0" smtClean="0">
                          <a:ln>
                            <a:noFill/>
                          </a:ln>
                          <a:solidFill>
                            <a:schemeClr val="tx1"/>
                          </a:solidFill>
                          <a:effectLst/>
                          <a:latin typeface="Corbel" pitchFamily="34" charset="0"/>
                        </a:rPr>
                        <a:t>212.189.205.0/24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dirty="0" smtClean="0">
                          <a:ln>
                            <a:noFill/>
                          </a:ln>
                          <a:solidFill>
                            <a:schemeClr val="tx1"/>
                          </a:solidFill>
                          <a:effectLst/>
                          <a:latin typeface="Corbel" pitchFamily="34" charset="0"/>
                        </a:rPr>
                        <a:t>90.147.66.0/24</a:t>
                      </a:r>
                      <a:endParaRPr kumimoji="0" lang="en-US" sz="1200" b="1" i="0" u="none" strike="noStrike" cap="none" normalizeH="0" baseline="0" dirty="0" smtClean="0">
                        <a:ln>
                          <a:noFill/>
                        </a:ln>
                        <a:solidFill>
                          <a:schemeClr val="tx1"/>
                        </a:solidFill>
                        <a:effectLst/>
                        <a:latin typeface="Corbe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Corbel" pitchFamily="34" charset="0"/>
                        </a:rPr>
                        <a:t>26 </a:t>
                      </a:r>
                      <a:r>
                        <a:rPr kumimoji="0" lang="en-US" sz="1200" b="1" i="0" u="none" strike="noStrike" cap="none" normalizeH="0" baseline="0" dirty="0" err="1" smtClean="0">
                          <a:ln>
                            <a:noFill/>
                          </a:ln>
                          <a:solidFill>
                            <a:schemeClr val="tx1"/>
                          </a:solidFill>
                          <a:effectLst/>
                          <a:latin typeface="Corbel" pitchFamily="34" charset="0"/>
                        </a:rPr>
                        <a:t>apr</a:t>
                      </a:r>
                      <a:r>
                        <a:rPr kumimoji="0" lang="en-US" sz="1200" b="1" i="0" u="none" strike="noStrike" cap="none" normalizeH="0" baseline="0" dirty="0" smtClean="0">
                          <a:ln>
                            <a:noFill/>
                          </a:ln>
                          <a:solidFill>
                            <a:schemeClr val="tx1"/>
                          </a:solidFill>
                          <a:effectLst/>
                          <a:latin typeface="Corbel" pitchFamily="34" charset="0"/>
                        </a:rPr>
                        <a:t> 2012</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Corbel" pitchFamily="34" charset="0"/>
                        </a:rPr>
                        <a:t>Catania (T2)</a:t>
                      </a:r>
                      <a:endParaRPr kumimoji="0" lang="en-US" sz="1200" b="1" i="0" u="none" strike="noStrike" cap="none" normalizeH="0" baseline="0" smtClean="0">
                        <a:ln>
                          <a:noFill/>
                        </a:ln>
                        <a:solidFill>
                          <a:schemeClr val="tx1"/>
                        </a:solidFill>
                        <a:effectLst/>
                        <a:latin typeface="Corbel" pitchFamily="34"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dirty="0" smtClean="0">
                          <a:ln>
                            <a:noFill/>
                          </a:ln>
                          <a:solidFill>
                            <a:schemeClr val="tx1"/>
                          </a:solidFill>
                          <a:effectLst/>
                          <a:latin typeface="Corbel" pitchFamily="34" charset="0"/>
                        </a:rPr>
                        <a:t>192.84.151.0/24</a:t>
                      </a:r>
                      <a:endParaRPr kumimoji="0" lang="en-US" sz="1200" b="1" i="0" u="none" strike="noStrike" cap="none" normalizeH="0" baseline="0" dirty="0" smtClean="0">
                        <a:ln>
                          <a:noFill/>
                        </a:ln>
                        <a:solidFill>
                          <a:schemeClr val="tx1"/>
                        </a:solidFill>
                        <a:effectLst/>
                        <a:latin typeface="Corbe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Corbel" pitchFamily="34" charset="0"/>
                        </a:rPr>
                        <a:t>Not yet</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dirty="0" smtClean="0">
                          <a:ln>
                            <a:noFill/>
                          </a:ln>
                          <a:solidFill>
                            <a:schemeClr val="tx1"/>
                          </a:solidFill>
                          <a:effectLst/>
                          <a:latin typeface="Corbel" pitchFamily="34" charset="0"/>
                        </a:rPr>
                        <a:t>Frascati (T2)</a:t>
                      </a:r>
                      <a:endParaRPr kumimoji="0" lang="en-US" sz="1200" b="1" i="0" u="none" strike="noStrike" cap="none" normalizeH="0" baseline="0" dirty="0" smtClean="0">
                        <a:ln>
                          <a:noFill/>
                        </a:ln>
                        <a:solidFill>
                          <a:schemeClr val="tx1"/>
                        </a:solidFill>
                        <a:effectLst/>
                        <a:latin typeface="Corbel" pitchFamily="34"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Corbel" pitchFamily="34" charset="0"/>
                        </a:rPr>
                        <a:t>192.84.128.0/25</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Corbel" pitchFamily="34" charset="0"/>
                        </a:rPr>
                        <a:t>Not yet</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Corbel" pitchFamily="34" charset="0"/>
                        </a:rPr>
                        <a:t>Legnaro (T2)</a:t>
                      </a:r>
                      <a:endParaRPr kumimoji="0" lang="en-US" sz="1200" b="1" i="0" u="none" strike="noStrike" cap="none" normalizeH="0" baseline="0" smtClean="0">
                        <a:ln>
                          <a:noFill/>
                        </a:ln>
                        <a:solidFill>
                          <a:schemeClr val="tx1"/>
                        </a:solidFill>
                        <a:effectLst/>
                        <a:latin typeface="Corbel" pitchFamily="34"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Corbel" pitchFamily="34" charset="0"/>
                        </a:rPr>
                        <a:t>192.135.30.0/27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Corbel" pitchFamily="34" charset="0"/>
                        </a:rPr>
                        <a:t>192.135.30.192/27</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Corbel" pitchFamily="34" charset="0"/>
                        </a:rPr>
                        <a:t>Not yet</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dirty="0" smtClean="0">
                          <a:ln>
                            <a:noFill/>
                          </a:ln>
                          <a:solidFill>
                            <a:schemeClr val="tx1"/>
                          </a:solidFill>
                          <a:effectLst/>
                          <a:latin typeface="Corbel" pitchFamily="34" charset="0"/>
                        </a:rPr>
                        <a:t>Napoli (T2)</a:t>
                      </a:r>
                      <a:endParaRPr kumimoji="0" lang="en-US" sz="1200" b="1" i="0" u="none" strike="noStrike" cap="none" normalizeH="0" baseline="0" dirty="0" smtClean="0">
                        <a:ln>
                          <a:noFill/>
                        </a:ln>
                        <a:solidFill>
                          <a:schemeClr val="tx1"/>
                        </a:solidFill>
                        <a:effectLst/>
                        <a:latin typeface="Corbel" pitchFamily="34"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dirty="0" smtClean="0">
                          <a:ln>
                            <a:noFill/>
                          </a:ln>
                          <a:solidFill>
                            <a:schemeClr val="tx1"/>
                          </a:solidFill>
                          <a:effectLst/>
                          <a:latin typeface="Corbel" pitchFamily="34" charset="0"/>
                        </a:rPr>
                        <a:t>90.147.67.0/24</a:t>
                      </a:r>
                      <a:endParaRPr kumimoji="0" lang="en-US" sz="1200" b="1" i="0" u="none" strike="noStrike" cap="none" normalizeH="0" baseline="0" dirty="0" smtClean="0">
                        <a:ln>
                          <a:noFill/>
                        </a:ln>
                        <a:solidFill>
                          <a:schemeClr val="tx1"/>
                        </a:solidFill>
                        <a:effectLst/>
                        <a:latin typeface="Corbe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Corbel" pitchFamily="34" charset="0"/>
                        </a:rPr>
                        <a:t>01 </a:t>
                      </a:r>
                      <a:r>
                        <a:rPr kumimoji="0" lang="en-US" sz="1200" b="1" i="0" u="none" strike="noStrike" cap="none" normalizeH="0" baseline="0" dirty="0" err="1" smtClean="0">
                          <a:ln>
                            <a:noFill/>
                          </a:ln>
                          <a:solidFill>
                            <a:schemeClr val="tx1"/>
                          </a:solidFill>
                          <a:effectLst/>
                          <a:latin typeface="Corbel" pitchFamily="34" charset="0"/>
                        </a:rPr>
                        <a:t>dic</a:t>
                      </a:r>
                      <a:r>
                        <a:rPr kumimoji="0" lang="en-US" sz="1200" b="1" i="0" u="none" strike="noStrike" cap="none" normalizeH="0" baseline="0" dirty="0" smtClean="0">
                          <a:ln>
                            <a:noFill/>
                          </a:ln>
                          <a:solidFill>
                            <a:schemeClr val="tx1"/>
                          </a:solidFill>
                          <a:effectLst/>
                          <a:latin typeface="Corbel" pitchFamily="34" charset="0"/>
                        </a:rPr>
                        <a:t> 2011</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dirty="0" smtClean="0">
                          <a:ln>
                            <a:noFill/>
                          </a:ln>
                          <a:solidFill>
                            <a:schemeClr val="tx1"/>
                          </a:solidFill>
                          <a:effectLst/>
                          <a:latin typeface="Corbel" pitchFamily="34" charset="0"/>
                        </a:rPr>
                        <a:t>Milano (T2)</a:t>
                      </a:r>
                      <a:endParaRPr kumimoji="0" lang="en-US" sz="1200" b="1" i="0" u="none" strike="noStrike" cap="none" normalizeH="0" baseline="0" dirty="0" smtClean="0">
                        <a:ln>
                          <a:noFill/>
                        </a:ln>
                        <a:solidFill>
                          <a:schemeClr val="tx1"/>
                        </a:solidFill>
                        <a:effectLst/>
                        <a:latin typeface="Corbel" pitchFamily="34"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50000"/>
                        </a:spcBef>
                        <a:spcAft>
                          <a:spcPct val="0"/>
                        </a:spcAft>
                        <a:buClrTx/>
                        <a:buSzTx/>
                        <a:buFontTx/>
                        <a:buNone/>
                        <a:tabLst/>
                      </a:pPr>
                      <a:r>
                        <a:rPr kumimoji="0" lang="it-IT" sz="1200" b="1" i="0" u="none" strike="noStrike" cap="none" normalizeH="0" baseline="0" dirty="0" smtClean="0">
                          <a:ln>
                            <a:noFill/>
                          </a:ln>
                          <a:solidFill>
                            <a:schemeClr val="tx1"/>
                          </a:solidFill>
                          <a:effectLst/>
                          <a:latin typeface="Corbel" pitchFamily="34" charset="0"/>
                        </a:rPr>
                        <a:t>192.135.14.0/24</a:t>
                      </a:r>
                      <a:endParaRPr kumimoji="0" lang="en-US" sz="1200" b="1" i="0" u="none" strike="noStrike" cap="none" normalizeH="0" baseline="0" dirty="0" smtClean="0">
                        <a:ln>
                          <a:noFill/>
                        </a:ln>
                        <a:solidFill>
                          <a:schemeClr val="tx1"/>
                        </a:solidFill>
                        <a:effectLst/>
                        <a:latin typeface="Corbe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5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Corbel" pitchFamily="34" charset="0"/>
                        </a:rPr>
                        <a:t>10 may 2012</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dirty="0" smtClean="0">
                          <a:ln>
                            <a:noFill/>
                          </a:ln>
                          <a:solidFill>
                            <a:schemeClr val="tx1"/>
                          </a:solidFill>
                          <a:effectLst/>
                          <a:latin typeface="Corbel" pitchFamily="34" charset="0"/>
                        </a:rPr>
                        <a:t>Pisa (T2)</a:t>
                      </a:r>
                      <a:endParaRPr kumimoji="0" lang="en-US" sz="1200" b="1" i="0" u="none" strike="noStrike" cap="none" normalizeH="0" baseline="0" dirty="0" smtClean="0">
                        <a:ln>
                          <a:noFill/>
                        </a:ln>
                        <a:solidFill>
                          <a:schemeClr val="tx1"/>
                        </a:solidFill>
                        <a:effectLst/>
                        <a:latin typeface="Corbel" pitchFamily="34"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50000"/>
                        </a:spcBef>
                        <a:spcAft>
                          <a:spcPct val="0"/>
                        </a:spcAft>
                        <a:buClrTx/>
                        <a:buSzTx/>
                        <a:buFontTx/>
                        <a:buNone/>
                        <a:tabLst/>
                      </a:pPr>
                      <a:r>
                        <a:rPr kumimoji="0" lang="it-IT" sz="1200" b="1" i="0" u="none" strike="noStrike" cap="none" normalizeH="0" baseline="0" dirty="0" smtClean="0">
                          <a:ln>
                            <a:noFill/>
                          </a:ln>
                          <a:solidFill>
                            <a:schemeClr val="tx1"/>
                          </a:solidFill>
                          <a:effectLst/>
                          <a:latin typeface="Corbel" pitchFamily="34" charset="0"/>
                        </a:rPr>
                        <a:t>192.135.9.0/24</a:t>
                      </a:r>
                      <a:br>
                        <a:rPr kumimoji="0" lang="it-IT" sz="1200" b="1" i="0" u="none" strike="noStrike" cap="none" normalizeH="0" baseline="0" dirty="0" smtClean="0">
                          <a:ln>
                            <a:noFill/>
                          </a:ln>
                          <a:solidFill>
                            <a:schemeClr val="tx1"/>
                          </a:solidFill>
                          <a:effectLst/>
                          <a:latin typeface="Corbel" pitchFamily="34" charset="0"/>
                        </a:rPr>
                      </a:br>
                      <a:r>
                        <a:rPr kumimoji="0" lang="it-IT" sz="1200" b="1" i="0" u="none" strike="noStrike" cap="none" normalizeH="0" baseline="0" dirty="0" smtClean="0">
                          <a:ln>
                            <a:noFill/>
                          </a:ln>
                          <a:solidFill>
                            <a:schemeClr val="tx1"/>
                          </a:solidFill>
                          <a:effectLst/>
                          <a:latin typeface="Corbel" pitchFamily="34" charset="0"/>
                        </a:rPr>
                        <a:t>193.205.76.0/23</a:t>
                      </a:r>
                      <a:endParaRPr kumimoji="0" lang="en-US" sz="1200" b="1" i="0" u="none" strike="noStrike" cap="none" normalizeH="0" baseline="0" dirty="0" smtClean="0">
                        <a:ln>
                          <a:noFill/>
                        </a:ln>
                        <a:solidFill>
                          <a:schemeClr val="tx1"/>
                        </a:solidFill>
                        <a:effectLst/>
                        <a:latin typeface="Corbel"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5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Corbel" pitchFamily="34" charset="0"/>
                        </a:rPr>
                        <a:t>10 may 2012</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dirty="0" smtClean="0">
                          <a:ln>
                            <a:noFill/>
                          </a:ln>
                          <a:solidFill>
                            <a:schemeClr val="tx1"/>
                          </a:solidFill>
                          <a:effectLst/>
                          <a:latin typeface="Corbel" pitchFamily="34" charset="0"/>
                        </a:rPr>
                        <a:t>Roma1 (T2)</a:t>
                      </a:r>
                      <a:endParaRPr kumimoji="0" lang="en-US" sz="1200" b="1" i="0" u="none" strike="noStrike" cap="none" normalizeH="0" baseline="0" dirty="0" smtClean="0">
                        <a:ln>
                          <a:noFill/>
                        </a:ln>
                        <a:solidFill>
                          <a:schemeClr val="tx1"/>
                        </a:solidFill>
                        <a:effectLst/>
                        <a:latin typeface="Corbel" pitchFamily="34"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Corbel" pitchFamily="34" charset="0"/>
                        </a:rPr>
                        <a:t>141.108.35.0/24 (LHC Services)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Corbel" pitchFamily="34" charset="0"/>
                        </a:rPr>
                        <a:t>141.108.36.0/23 (CMS)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Corbel" pitchFamily="34" charset="0"/>
                        </a:rPr>
                        <a:t>141.108.38.0/23 (ATLAS)</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Corbel" pitchFamily="34" charset="0"/>
                        </a:rPr>
                        <a:t>07 may 2012</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r>
              <a:tr h="406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dirty="0" smtClean="0">
                          <a:ln>
                            <a:noFill/>
                          </a:ln>
                          <a:solidFill>
                            <a:schemeClr val="tx1"/>
                          </a:solidFill>
                          <a:effectLst/>
                          <a:latin typeface="Corbel" pitchFamily="34" charset="0"/>
                        </a:rPr>
                        <a:t>Torino (T2)</a:t>
                      </a:r>
                      <a:endParaRPr kumimoji="0" lang="en-US" sz="1200" b="1" i="0" u="none" strike="noStrike" cap="none" normalizeH="0" baseline="0" dirty="0" smtClean="0">
                        <a:ln>
                          <a:noFill/>
                        </a:ln>
                        <a:solidFill>
                          <a:schemeClr val="tx1"/>
                        </a:solidFill>
                        <a:effectLst/>
                        <a:latin typeface="Corbel" pitchFamily="34"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Corbel" pitchFamily="34" charset="0"/>
                        </a:rPr>
                        <a:t>193.206.184.0/26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Corbel" pitchFamily="34" charset="0"/>
                        </a:rPr>
                        <a:t>193.205.66.128/25</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Corbel" pitchFamily="34" charset="0"/>
                        </a:rPr>
                        <a:t>Not yet</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Footer Placeholder 4"/>
          <p:cNvSpPr>
            <a:spLocks noGrp="1"/>
          </p:cNvSpPr>
          <p:nvPr>
            <p:ph type="ftr" sz="quarter" idx="11"/>
          </p:nvPr>
        </p:nvSpPr>
        <p:spPr/>
        <p:txBody>
          <a:bodyPr/>
          <a:lstStyle/>
          <a:p>
            <a:r>
              <a:rPr lang="en-US" smtClean="0"/>
              <a:t>Workshop INFN CCR - GARR, Napoli, 2012</a:t>
            </a:r>
            <a:endParaRPr lang="it-IT"/>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6601158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2026568" cy="850106"/>
          </a:xfrm>
        </p:spPr>
        <p:txBody>
          <a:bodyPr>
            <a:noAutofit/>
          </a:bodyPr>
          <a:lstStyle/>
          <a:p>
            <a:r>
              <a:rPr lang="en-US" sz="3000" dirty="0" smtClean="0"/>
              <a:t>Traffic monitoring</a:t>
            </a:r>
            <a:endParaRPr lang="it-IT" sz="3000" dirty="0"/>
          </a:p>
        </p:txBody>
      </p:sp>
      <p:pic>
        <p:nvPicPr>
          <p:cNvPr id="4" name="Segnaposto contenuto 3"/>
          <p:cNvPicPr>
            <a:picLocks noGrp="1" noChangeAspect="1"/>
          </p:cNvPicPr>
          <p:nvPr>
            <p:ph idx="1"/>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677012" y="11804"/>
            <a:ext cx="6431493" cy="6846195"/>
          </a:xfrm>
        </p:spPr>
      </p:pic>
      <p:pic>
        <p:nvPicPr>
          <p:cNvPr id="9" name="Immagine 8"/>
          <p:cNvPicPr>
            <a:picLocks noChangeAspect="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81037" y="3826346"/>
            <a:ext cx="7781925" cy="2266950"/>
          </a:xfrm>
          <a:prstGeom prst="rect">
            <a:avLst/>
          </a:prstGeom>
        </p:spPr>
      </p:pic>
      <p:pic>
        <p:nvPicPr>
          <p:cNvPr id="10" name="Immagine 9"/>
          <p:cNvPicPr>
            <a:picLocks noChangeAspect="1"/>
          </p:cNvPicPr>
          <p:nvPr/>
        </p:nvPicPr>
        <p:blipFill>
          <a:blip r:embed="rId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866773" y="4061211"/>
            <a:ext cx="7809683" cy="2320117"/>
          </a:xfrm>
          <a:prstGeom prst="rect">
            <a:avLst/>
          </a:prstGeom>
        </p:spPr>
      </p:pic>
      <p:pic>
        <p:nvPicPr>
          <p:cNvPr id="11" name="Immagine 10"/>
          <p:cNvPicPr>
            <a:picLocks noChangeAspect="1"/>
          </p:cNvPicPr>
          <p:nvPr/>
        </p:nvPicPr>
        <p:blipFill>
          <a:blip r:embed="rId5">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44100" y="4365104"/>
            <a:ext cx="7781925" cy="2266950"/>
          </a:xfrm>
          <a:prstGeom prst="rect">
            <a:avLst/>
          </a:prstGeom>
        </p:spPr>
      </p:pic>
      <p:pic>
        <p:nvPicPr>
          <p:cNvPr id="12" name="Immagine 11"/>
          <p:cNvPicPr>
            <a:picLocks noChangeAspect="1"/>
          </p:cNvPicPr>
          <p:nvPr/>
        </p:nvPicPr>
        <p:blipFill>
          <a:blip r:embed="rId6">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376740" y="19370"/>
            <a:ext cx="5083692" cy="6858000"/>
          </a:xfrm>
          <a:prstGeom prst="rect">
            <a:avLst/>
          </a:prstGeom>
        </p:spPr>
      </p:pic>
      <p:cxnSp>
        <p:nvCxnSpPr>
          <p:cNvPr id="14" name="Connettore 2 13"/>
          <p:cNvCxnSpPr/>
          <p:nvPr/>
        </p:nvCxnSpPr>
        <p:spPr>
          <a:xfrm>
            <a:off x="7050610" y="4941168"/>
            <a:ext cx="0" cy="882749"/>
          </a:xfrm>
          <a:prstGeom prst="straightConnector1">
            <a:avLst/>
          </a:prstGeom>
          <a:ln w="63500">
            <a:tailEnd type="arrow"/>
          </a:ln>
        </p:spPr>
        <p:style>
          <a:lnRef idx="2">
            <a:schemeClr val="accent1"/>
          </a:lnRef>
          <a:fillRef idx="0">
            <a:schemeClr val="accent1"/>
          </a:fillRef>
          <a:effectRef idx="1">
            <a:schemeClr val="accent1"/>
          </a:effectRef>
          <a:fontRef idx="minor">
            <a:schemeClr val="tx1"/>
          </a:fontRef>
        </p:style>
      </p:cxnSp>
      <p:sp>
        <p:nvSpPr>
          <p:cNvPr id="16" name="CasellaDiTesto 15"/>
          <p:cNvSpPr txBox="1"/>
          <p:nvPr/>
        </p:nvSpPr>
        <p:spPr>
          <a:xfrm>
            <a:off x="6444208" y="4643844"/>
            <a:ext cx="1152128" cy="369332"/>
          </a:xfrm>
          <a:prstGeom prst="rect">
            <a:avLst/>
          </a:prstGeom>
          <a:solidFill>
            <a:schemeClr val="bg1"/>
          </a:solidFill>
          <a:ln w="15875" cap="rnd">
            <a:solidFill>
              <a:schemeClr val="accent1"/>
            </a:solidFill>
          </a:ln>
        </p:spPr>
        <p:txBody>
          <a:bodyPr wrap="square" rtlCol="0">
            <a:spAutoFit/>
          </a:bodyPr>
          <a:lstStyle/>
          <a:p>
            <a:pPr algn="ctr"/>
            <a:r>
              <a:rPr lang="en-US" dirty="0" smtClean="0"/>
              <a:t>CNAF</a:t>
            </a:r>
            <a:endParaRPr lang="it-IT" dirty="0"/>
          </a:p>
        </p:txBody>
      </p:sp>
      <p:cxnSp>
        <p:nvCxnSpPr>
          <p:cNvPr id="20" name="Connettore 2 19"/>
          <p:cNvCxnSpPr/>
          <p:nvPr/>
        </p:nvCxnSpPr>
        <p:spPr>
          <a:xfrm>
            <a:off x="7338642" y="4778499"/>
            <a:ext cx="0" cy="882749"/>
          </a:xfrm>
          <a:prstGeom prst="straightConnector1">
            <a:avLst/>
          </a:prstGeom>
          <a:ln w="63500">
            <a:tailEnd type="arrow"/>
          </a:ln>
        </p:spPr>
        <p:style>
          <a:lnRef idx="2">
            <a:schemeClr val="accent1"/>
          </a:lnRef>
          <a:fillRef idx="0">
            <a:schemeClr val="accent1"/>
          </a:fillRef>
          <a:effectRef idx="1">
            <a:schemeClr val="accent1"/>
          </a:effectRef>
          <a:fontRef idx="minor">
            <a:schemeClr val="tx1"/>
          </a:fontRef>
        </p:style>
      </p:cxnSp>
      <p:sp>
        <p:nvSpPr>
          <p:cNvPr id="21" name="CasellaDiTesto 20"/>
          <p:cNvSpPr txBox="1"/>
          <p:nvPr/>
        </p:nvSpPr>
        <p:spPr>
          <a:xfrm>
            <a:off x="6732240" y="4481175"/>
            <a:ext cx="1152128" cy="369332"/>
          </a:xfrm>
          <a:prstGeom prst="rect">
            <a:avLst/>
          </a:prstGeom>
          <a:solidFill>
            <a:schemeClr val="bg1"/>
          </a:solidFill>
          <a:ln w="15875" cap="rnd">
            <a:solidFill>
              <a:schemeClr val="accent1"/>
            </a:solidFill>
          </a:ln>
        </p:spPr>
        <p:txBody>
          <a:bodyPr wrap="square" rtlCol="0">
            <a:spAutoFit/>
          </a:bodyPr>
          <a:lstStyle/>
          <a:p>
            <a:pPr algn="ctr"/>
            <a:r>
              <a:rPr lang="en-US" dirty="0" smtClean="0"/>
              <a:t>Napoli</a:t>
            </a:r>
            <a:endParaRPr lang="it-IT" dirty="0"/>
          </a:p>
        </p:txBody>
      </p:sp>
      <p:cxnSp>
        <p:nvCxnSpPr>
          <p:cNvPr id="22" name="Connettore 2 21"/>
          <p:cNvCxnSpPr/>
          <p:nvPr/>
        </p:nvCxnSpPr>
        <p:spPr>
          <a:xfrm>
            <a:off x="8161068" y="4653760"/>
            <a:ext cx="0" cy="882749"/>
          </a:xfrm>
          <a:prstGeom prst="straightConnector1">
            <a:avLst/>
          </a:prstGeom>
          <a:ln w="63500">
            <a:tailEnd type="arrow"/>
          </a:ln>
        </p:spPr>
        <p:style>
          <a:lnRef idx="2">
            <a:schemeClr val="accent1"/>
          </a:lnRef>
          <a:fillRef idx="0">
            <a:schemeClr val="accent1"/>
          </a:fillRef>
          <a:effectRef idx="1">
            <a:schemeClr val="accent1"/>
          </a:effectRef>
          <a:fontRef idx="minor">
            <a:schemeClr val="tx1"/>
          </a:fontRef>
        </p:style>
      </p:cxnSp>
      <p:sp>
        <p:nvSpPr>
          <p:cNvPr id="23" name="CasellaDiTesto 22"/>
          <p:cNvSpPr txBox="1"/>
          <p:nvPr/>
        </p:nvSpPr>
        <p:spPr>
          <a:xfrm>
            <a:off x="7567668" y="3920054"/>
            <a:ext cx="1152128" cy="923330"/>
          </a:xfrm>
          <a:prstGeom prst="rect">
            <a:avLst/>
          </a:prstGeom>
          <a:solidFill>
            <a:schemeClr val="bg1"/>
          </a:solidFill>
          <a:ln w="15875" cap="rnd">
            <a:solidFill>
              <a:schemeClr val="accent1"/>
            </a:solidFill>
          </a:ln>
        </p:spPr>
        <p:txBody>
          <a:bodyPr wrap="square" rtlCol="0">
            <a:spAutoFit/>
          </a:bodyPr>
          <a:lstStyle/>
          <a:p>
            <a:pPr algn="ctr"/>
            <a:r>
              <a:rPr lang="en-US" dirty="0" smtClean="0"/>
              <a:t>Bari, Pisa, Milano, Roma1</a:t>
            </a:r>
            <a:endParaRPr lang="it-IT"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8275484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53" presetClass="entr" presetSubtype="52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anim calcmode="lin" valueType="num">
                                      <p:cBhvr>
                                        <p:cTn id="10" dur="500" fill="hold"/>
                                        <p:tgtEl>
                                          <p:spTgt spid="9"/>
                                        </p:tgtEl>
                                        <p:attrNameLst>
                                          <p:attrName>ppt_x</p:attrName>
                                        </p:attrNameLst>
                                      </p:cBhvr>
                                      <p:tavLst>
                                        <p:tav tm="0">
                                          <p:val>
                                            <p:fltVal val="0.5"/>
                                          </p:val>
                                        </p:tav>
                                        <p:tav tm="100000">
                                          <p:val>
                                            <p:strVal val="#ppt_x"/>
                                          </p:val>
                                        </p:tav>
                                      </p:tavLst>
                                    </p:anim>
                                    <p:anim calcmode="lin" valueType="num">
                                      <p:cBhvr>
                                        <p:cTn id="11" dur="500" fill="hold"/>
                                        <p:tgtEl>
                                          <p:spTgt spid="9"/>
                                        </p:tgtEl>
                                        <p:attrNameLst>
                                          <p:attrName>ppt_y</p:attrName>
                                        </p:attrNameLst>
                                      </p:cBhvr>
                                      <p:tavLst>
                                        <p:tav tm="0">
                                          <p:val>
                                            <p:fltVal val="0.5"/>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ppt_w</p:attrName>
                                        </p:attrNameLst>
                                      </p:cBhvr>
                                      <p:tavLst>
                                        <p:tav tm="0">
                                          <p:val>
                                            <p:fltVal val="0"/>
                                          </p:val>
                                        </p:tav>
                                        <p:tav tm="100000">
                                          <p:val>
                                            <p:strVal val="#ppt_w"/>
                                          </p:val>
                                        </p:tav>
                                      </p:tavLst>
                                    </p:anim>
                                    <p:anim calcmode="lin" valueType="num">
                                      <p:cBhvr>
                                        <p:cTn id="31" dur="500" fill="hold"/>
                                        <p:tgtEl>
                                          <p:spTgt spid="12"/>
                                        </p:tgtEl>
                                        <p:attrNameLst>
                                          <p:attrName>ppt_h</p:attrName>
                                        </p:attrNameLst>
                                      </p:cBhvr>
                                      <p:tavLst>
                                        <p:tav tm="0">
                                          <p:val>
                                            <p:fltVal val="0"/>
                                          </p:val>
                                        </p:tav>
                                        <p:tav tm="100000">
                                          <p:val>
                                            <p:strVal val="#ppt_h"/>
                                          </p:val>
                                        </p:tav>
                                      </p:tavLst>
                                    </p:anim>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par>
                                <p:cTn id="38" presetID="10" presetClass="entr" presetSubtype="0" fill="hold"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par>
                                <p:cTn id="46" presetID="10" presetClass="entr" presetSubtype="0"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500"/>
                                        <p:tgtEl>
                                          <p:spTgt spid="20"/>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500"/>
                                        <p:tgtEl>
                                          <p:spTgt spid="23"/>
                                        </p:tgtEl>
                                      </p:cBhvr>
                                    </p:animEffect>
                                  </p:childTnLst>
                                </p:cTn>
                              </p:par>
                              <p:par>
                                <p:cTn id="54" presetID="10" presetClass="entr" presetSubtype="0" fill="hold"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500"/>
                                        <p:tgtEl>
                                          <p:spTgt spid="22"/>
                                        </p:tgtEl>
                                      </p:cBhvr>
                                    </p:animEffect>
                                  </p:childTnLst>
                                </p:cTn>
                              </p:par>
                            </p:childTnLst>
                          </p:cTn>
                        </p:par>
                      </p:childTnLst>
                    </p:cTn>
                  </p:par>
                </p:childTnLst>
              </p:cTn>
              <p:nextCondLst>
                <p:cond evt="onClick" delay="0">
                  <p:tgtEl>
                    <p:spTgt spid="4"/>
                  </p:tgtEl>
                </p:cond>
              </p:nextCondLst>
            </p:seq>
          </p:childTnLst>
        </p:cTn>
      </p:par>
    </p:tnLst>
    <p:bldLst>
      <p:bldP spid="16" grpId="0" animBg="1"/>
      <p:bldP spid="21" grpId="0" animBg="1"/>
      <p:bldP spid="23" grpId="0" animBg="1"/>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mtClean="0"/>
              <a:t>TIERs and data movement</a:t>
            </a:r>
            <a:endParaRPr lang="en-US"/>
          </a:p>
        </p:txBody>
      </p:sp>
      <p:sp>
        <p:nvSpPr>
          <p:cNvPr id="3" name="Content Placeholder 2"/>
          <p:cNvSpPr>
            <a:spLocks noGrp="1"/>
          </p:cNvSpPr>
          <p:nvPr>
            <p:ph idx="1"/>
          </p:nvPr>
        </p:nvSpPr>
        <p:spPr>
          <a:xfrm>
            <a:off x="457200" y="4495800"/>
            <a:ext cx="8229600" cy="2514600"/>
          </a:xfrm>
        </p:spPr>
        <p:txBody>
          <a:bodyPr>
            <a:noAutofit/>
          </a:bodyPr>
          <a:lstStyle/>
          <a:p>
            <a:r>
              <a:rPr lang="en-US" sz="1800" dirty="0" smtClean="0"/>
              <a:t>T0 (CERN) Where data are generated</a:t>
            </a:r>
          </a:p>
          <a:p>
            <a:r>
              <a:rPr lang="en-US" sz="1800" dirty="0" smtClean="0"/>
              <a:t>T1 (</a:t>
            </a:r>
            <a:r>
              <a:rPr lang="en-US" sz="1800" b="1" dirty="0" smtClean="0"/>
              <a:t>11 Sites </a:t>
            </a:r>
            <a:r>
              <a:rPr lang="en-US" sz="1800" dirty="0" smtClean="0"/>
              <a:t>all over the world) are the first level of data distribution in charge of safe keeping, sharing of data and reconstruction (not all data are replicated in every TIER1).</a:t>
            </a:r>
          </a:p>
          <a:p>
            <a:r>
              <a:rPr lang="en-US" sz="1800" dirty="0" smtClean="0"/>
              <a:t>T2 (more than </a:t>
            </a:r>
            <a:r>
              <a:rPr lang="en-US" sz="1800" b="1" dirty="0" smtClean="0"/>
              <a:t>140 sites </a:t>
            </a:r>
            <a:r>
              <a:rPr lang="en-US" sz="1800" dirty="0" smtClean="0"/>
              <a:t>all over the world) are sites more specifically dedicated to data analysis activity.</a:t>
            </a:r>
          </a:p>
          <a:p>
            <a:r>
              <a:rPr lang="en-US" sz="1800" dirty="0" smtClean="0"/>
              <a:t>T3 (many hundreds) are little centers in charge of interactive analysis activity.</a:t>
            </a:r>
          </a:p>
        </p:txBody>
      </p:sp>
      <p:pic>
        <p:nvPicPr>
          <p:cNvPr id="5" name="Picture 4"/>
          <p:cNvPicPr>
            <a:picLocks noChangeAspect="1"/>
          </p:cNvPicPr>
          <p:nvPr/>
        </p:nvPicPr>
        <p:blipFill>
          <a:blip r:embed="rId2"/>
          <a:stretch>
            <a:fillRect/>
          </a:stretch>
        </p:blipFill>
        <p:spPr>
          <a:xfrm>
            <a:off x="165100" y="533401"/>
            <a:ext cx="8750300" cy="4038599"/>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418058"/>
          </a:xfrm>
        </p:spPr>
        <p:txBody>
          <a:bodyPr>
            <a:normAutofit fontScale="90000"/>
          </a:bodyPr>
          <a:lstStyle/>
          <a:p>
            <a:r>
              <a:rPr lang="en-US" dirty="0" smtClean="0"/>
              <a:t>Aggregate GEANT traffic </a:t>
            </a:r>
            <a:endParaRPr lang="it-IT" dirty="0"/>
          </a:p>
        </p:txBody>
      </p:sp>
      <p:pic>
        <p:nvPicPr>
          <p:cNvPr id="4" name="Segnaposto contenuto 3"/>
          <p:cNvPicPr>
            <a:picLocks noGrp="1" noChangeAspect="1"/>
          </p:cNvPicPr>
          <p:nvPr>
            <p:ph idx="1"/>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05489" y="840620"/>
            <a:ext cx="8170967" cy="6017380"/>
          </a:xfr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3438753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595" name="Line 99"/>
          <p:cNvSpPr>
            <a:spLocks noChangeShapeType="1"/>
          </p:cNvSpPr>
          <p:nvPr/>
        </p:nvSpPr>
        <p:spPr bwMode="auto">
          <a:xfrm flipV="1">
            <a:off x="1789340" y="3954010"/>
            <a:ext cx="707571" cy="932089"/>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594" name="Line 298"/>
          <p:cNvSpPr>
            <a:spLocks noChangeShapeType="1"/>
          </p:cNvSpPr>
          <p:nvPr/>
        </p:nvSpPr>
        <p:spPr bwMode="auto">
          <a:xfrm>
            <a:off x="4847546" y="4065135"/>
            <a:ext cx="900339" cy="932089"/>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grpSp>
        <p:nvGrpSpPr>
          <p:cNvPr id="2" name="Group 158"/>
          <p:cNvGrpSpPr>
            <a:grpSpLocks/>
          </p:cNvGrpSpPr>
          <p:nvPr/>
        </p:nvGrpSpPr>
        <p:grpSpPr bwMode="auto">
          <a:xfrm>
            <a:off x="3899581" y="5261429"/>
            <a:ext cx="29482" cy="941161"/>
            <a:chOff x="3496" y="4640"/>
            <a:chExt cx="26" cy="830"/>
          </a:xfrm>
        </p:grpSpPr>
        <p:sp>
          <p:nvSpPr>
            <p:cNvPr id="18588" name="Line 4"/>
            <p:cNvSpPr>
              <a:spLocks noChangeShapeType="1"/>
            </p:cNvSpPr>
            <p:nvPr/>
          </p:nvSpPr>
          <p:spPr bwMode="auto">
            <a:xfrm>
              <a:off x="3522" y="4645"/>
              <a:ext cx="0" cy="825"/>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18589" name="Line 4"/>
            <p:cNvSpPr>
              <a:spLocks noChangeShapeType="1"/>
            </p:cNvSpPr>
            <p:nvPr/>
          </p:nvSpPr>
          <p:spPr bwMode="auto">
            <a:xfrm>
              <a:off x="3496" y="4640"/>
              <a:ext cx="0" cy="825"/>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grpSp>
      <p:sp>
        <p:nvSpPr>
          <p:cNvPr id="18434" name="Line 4"/>
          <p:cNvSpPr>
            <a:spLocks noChangeShapeType="1"/>
          </p:cNvSpPr>
          <p:nvPr/>
        </p:nvSpPr>
        <p:spPr bwMode="auto">
          <a:xfrm>
            <a:off x="3382509" y="5261429"/>
            <a:ext cx="0" cy="935491"/>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35" name="Line 58"/>
          <p:cNvSpPr>
            <a:spLocks noChangeShapeType="1"/>
          </p:cNvSpPr>
          <p:nvPr/>
        </p:nvSpPr>
        <p:spPr bwMode="auto">
          <a:xfrm>
            <a:off x="2009321" y="652010"/>
            <a:ext cx="450170" cy="1344839"/>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36" name="Line 2"/>
          <p:cNvSpPr>
            <a:spLocks noChangeShapeType="1"/>
          </p:cNvSpPr>
          <p:nvPr/>
        </p:nvSpPr>
        <p:spPr bwMode="auto">
          <a:xfrm>
            <a:off x="649741" y="4232956"/>
            <a:ext cx="576036" cy="0"/>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39" name="Line 304"/>
          <p:cNvSpPr>
            <a:spLocks noChangeShapeType="1"/>
          </p:cNvSpPr>
          <p:nvPr/>
        </p:nvSpPr>
        <p:spPr bwMode="auto">
          <a:xfrm>
            <a:off x="2674938" y="3975554"/>
            <a:ext cx="2732768" cy="1060224"/>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40" name="Line 92"/>
          <p:cNvSpPr>
            <a:spLocks noChangeShapeType="1"/>
          </p:cNvSpPr>
          <p:nvPr/>
        </p:nvSpPr>
        <p:spPr bwMode="auto">
          <a:xfrm flipH="1">
            <a:off x="3704545" y="5293179"/>
            <a:ext cx="96384" cy="675821"/>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41" name="Line 92"/>
          <p:cNvSpPr>
            <a:spLocks noChangeShapeType="1"/>
          </p:cNvSpPr>
          <p:nvPr/>
        </p:nvSpPr>
        <p:spPr bwMode="auto">
          <a:xfrm>
            <a:off x="3993697" y="5326063"/>
            <a:ext cx="224518" cy="610054"/>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42" name="Line 269"/>
          <p:cNvSpPr>
            <a:spLocks noChangeShapeType="1"/>
          </p:cNvSpPr>
          <p:nvPr/>
        </p:nvSpPr>
        <p:spPr bwMode="auto">
          <a:xfrm>
            <a:off x="4803322" y="4051527"/>
            <a:ext cx="636134" cy="952500"/>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43" name="Line 298"/>
          <p:cNvSpPr>
            <a:spLocks noChangeShapeType="1"/>
          </p:cNvSpPr>
          <p:nvPr/>
        </p:nvSpPr>
        <p:spPr bwMode="auto">
          <a:xfrm>
            <a:off x="4861153" y="4040188"/>
            <a:ext cx="900339" cy="932089"/>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44" name="Line 297"/>
          <p:cNvSpPr>
            <a:spLocks noChangeShapeType="1"/>
          </p:cNvSpPr>
          <p:nvPr/>
        </p:nvSpPr>
        <p:spPr bwMode="auto">
          <a:xfrm flipH="1" flipV="1">
            <a:off x="2707822" y="4007304"/>
            <a:ext cx="2185081" cy="1028474"/>
          </a:xfrm>
          <a:prstGeom prst="line">
            <a:avLst/>
          </a:prstGeom>
          <a:noFill/>
          <a:ln w="2857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45" name="Line 296"/>
          <p:cNvSpPr>
            <a:spLocks noChangeShapeType="1"/>
          </p:cNvSpPr>
          <p:nvPr/>
        </p:nvSpPr>
        <p:spPr bwMode="auto">
          <a:xfrm>
            <a:off x="4829402" y="4007304"/>
            <a:ext cx="96384" cy="1125991"/>
          </a:xfrm>
          <a:prstGeom prst="line">
            <a:avLst/>
          </a:prstGeom>
          <a:noFill/>
          <a:ln w="2857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46" name="Line 299"/>
          <p:cNvSpPr>
            <a:spLocks noChangeShapeType="1"/>
          </p:cNvSpPr>
          <p:nvPr/>
        </p:nvSpPr>
        <p:spPr bwMode="auto">
          <a:xfrm flipH="1">
            <a:off x="3993697" y="4007304"/>
            <a:ext cx="771071" cy="1093107"/>
          </a:xfrm>
          <a:prstGeom prst="line">
            <a:avLst/>
          </a:prstGeom>
          <a:noFill/>
          <a:ln w="2857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47" name="Line 300"/>
          <p:cNvSpPr>
            <a:spLocks noChangeShapeType="1"/>
          </p:cNvSpPr>
          <p:nvPr/>
        </p:nvSpPr>
        <p:spPr bwMode="auto">
          <a:xfrm flipH="1" flipV="1">
            <a:off x="2578554" y="4040188"/>
            <a:ext cx="1382259" cy="1093107"/>
          </a:xfrm>
          <a:prstGeom prst="line">
            <a:avLst/>
          </a:prstGeom>
          <a:noFill/>
          <a:ln w="2857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48" name="Line 285"/>
          <p:cNvSpPr>
            <a:spLocks noChangeShapeType="1"/>
          </p:cNvSpPr>
          <p:nvPr/>
        </p:nvSpPr>
        <p:spPr bwMode="auto">
          <a:xfrm flipV="1">
            <a:off x="297089" y="3429000"/>
            <a:ext cx="385536" cy="385536"/>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49" name="Line 286"/>
          <p:cNvSpPr>
            <a:spLocks noChangeShapeType="1"/>
          </p:cNvSpPr>
          <p:nvPr/>
        </p:nvSpPr>
        <p:spPr bwMode="auto">
          <a:xfrm flipV="1">
            <a:off x="714375" y="3397250"/>
            <a:ext cx="674688" cy="31750"/>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50" name="Line 287"/>
          <p:cNvSpPr>
            <a:spLocks noChangeShapeType="1"/>
          </p:cNvSpPr>
          <p:nvPr/>
        </p:nvSpPr>
        <p:spPr bwMode="auto">
          <a:xfrm>
            <a:off x="328840" y="3846286"/>
            <a:ext cx="2153331" cy="64634"/>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51" name="Line 283"/>
          <p:cNvSpPr>
            <a:spLocks noChangeShapeType="1"/>
          </p:cNvSpPr>
          <p:nvPr/>
        </p:nvSpPr>
        <p:spPr bwMode="auto">
          <a:xfrm flipH="1">
            <a:off x="2611438" y="375331"/>
            <a:ext cx="1928812" cy="1606776"/>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52" name="Line 282"/>
          <p:cNvSpPr>
            <a:spLocks noChangeShapeType="1"/>
          </p:cNvSpPr>
          <p:nvPr/>
        </p:nvSpPr>
        <p:spPr bwMode="auto">
          <a:xfrm>
            <a:off x="4644572" y="415018"/>
            <a:ext cx="1221241" cy="1897063"/>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53" name="Line 279"/>
          <p:cNvSpPr>
            <a:spLocks noChangeShapeType="1"/>
          </p:cNvSpPr>
          <p:nvPr/>
        </p:nvSpPr>
        <p:spPr bwMode="auto">
          <a:xfrm>
            <a:off x="2804206" y="5293179"/>
            <a:ext cx="96384" cy="964974"/>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54" name="Line 247"/>
          <p:cNvSpPr>
            <a:spLocks noChangeShapeType="1"/>
          </p:cNvSpPr>
          <p:nvPr/>
        </p:nvSpPr>
        <p:spPr bwMode="auto">
          <a:xfrm flipH="1">
            <a:off x="4507366" y="3910920"/>
            <a:ext cx="322036" cy="1189491"/>
          </a:xfrm>
          <a:prstGeom prst="line">
            <a:avLst/>
          </a:prstGeom>
          <a:noFill/>
          <a:ln w="2857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55" name="Line 246"/>
          <p:cNvSpPr>
            <a:spLocks noChangeShapeType="1"/>
          </p:cNvSpPr>
          <p:nvPr/>
        </p:nvSpPr>
        <p:spPr bwMode="auto">
          <a:xfrm>
            <a:off x="2643188" y="4007304"/>
            <a:ext cx="1736044" cy="1061357"/>
          </a:xfrm>
          <a:prstGeom prst="line">
            <a:avLst/>
          </a:prstGeom>
          <a:noFill/>
          <a:ln w="2857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56" name="Line 229"/>
          <p:cNvSpPr>
            <a:spLocks noChangeShapeType="1"/>
          </p:cNvSpPr>
          <p:nvPr/>
        </p:nvSpPr>
        <p:spPr bwMode="auto">
          <a:xfrm flipV="1">
            <a:off x="1420813" y="3975553"/>
            <a:ext cx="1029607" cy="195036"/>
          </a:xfrm>
          <a:prstGeom prst="line">
            <a:avLst/>
          </a:prstGeom>
          <a:noFill/>
          <a:ln w="2857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57" name="Line 2"/>
          <p:cNvSpPr>
            <a:spLocks noChangeShapeType="1"/>
          </p:cNvSpPr>
          <p:nvPr/>
        </p:nvSpPr>
        <p:spPr bwMode="auto">
          <a:xfrm>
            <a:off x="704170" y="4211411"/>
            <a:ext cx="576036" cy="0"/>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58" name="Freeform 3"/>
          <p:cNvSpPr>
            <a:spLocks/>
          </p:cNvSpPr>
          <p:nvPr/>
        </p:nvSpPr>
        <p:spPr bwMode="auto">
          <a:xfrm>
            <a:off x="647474" y="2255384"/>
            <a:ext cx="667884" cy="576036"/>
          </a:xfrm>
          <a:custGeom>
            <a:avLst/>
            <a:gdLst>
              <a:gd name="T0" fmla="*/ 932816 w 421"/>
              <a:gd name="T1" fmla="*/ 0 h 363"/>
              <a:gd name="T2" fmla="*/ 0 w 421"/>
              <a:gd name="T3" fmla="*/ 353238 h 363"/>
              <a:gd name="T4" fmla="*/ 935037 w 421"/>
              <a:gd name="T5" fmla="*/ 806450 h 363"/>
              <a:gd name="T6" fmla="*/ 0 60000 65536"/>
              <a:gd name="T7" fmla="*/ 0 60000 65536"/>
              <a:gd name="T8" fmla="*/ 0 60000 65536"/>
            </a:gdLst>
            <a:ahLst/>
            <a:cxnLst>
              <a:cxn ang="T6">
                <a:pos x="T0" y="T1"/>
              </a:cxn>
              <a:cxn ang="T7">
                <a:pos x="T2" y="T3"/>
              </a:cxn>
              <a:cxn ang="T8">
                <a:pos x="T4" y="T5"/>
              </a:cxn>
            </a:cxnLst>
            <a:rect l="0" t="0" r="r" b="b"/>
            <a:pathLst>
              <a:path w="421" h="363">
                <a:moveTo>
                  <a:pt x="420" y="0"/>
                </a:moveTo>
                <a:lnTo>
                  <a:pt x="0" y="159"/>
                </a:lnTo>
                <a:lnTo>
                  <a:pt x="421" y="363"/>
                </a:lnTo>
              </a:path>
            </a:pathLst>
          </a:custGeom>
          <a:noFill/>
          <a:ln w="9525">
            <a:solidFill>
              <a:schemeClr val="tx1"/>
            </a:solidFill>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59" name="Line 4"/>
          <p:cNvSpPr>
            <a:spLocks noChangeShapeType="1"/>
          </p:cNvSpPr>
          <p:nvPr/>
        </p:nvSpPr>
        <p:spPr bwMode="auto">
          <a:xfrm>
            <a:off x="3353027" y="5255760"/>
            <a:ext cx="0" cy="935491"/>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60" name="Line 5"/>
          <p:cNvSpPr>
            <a:spLocks noChangeShapeType="1"/>
          </p:cNvSpPr>
          <p:nvPr/>
        </p:nvSpPr>
        <p:spPr bwMode="auto">
          <a:xfrm flipV="1">
            <a:off x="2176010" y="5208134"/>
            <a:ext cx="505732" cy="792616"/>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61" name="Rectangle 41"/>
          <p:cNvSpPr>
            <a:spLocks noChangeArrowheads="1"/>
          </p:cNvSpPr>
          <p:nvPr/>
        </p:nvSpPr>
        <p:spPr bwMode="auto">
          <a:xfrm>
            <a:off x="521608" y="2399393"/>
            <a:ext cx="289152" cy="145143"/>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r"/>
            <a:r>
              <a:rPr lang="it-IT" sz="800">
                <a:latin typeface="Verdana" pitchFamily="34" charset="0"/>
              </a:rPr>
              <a:t>Ge1</a:t>
            </a:r>
          </a:p>
        </p:txBody>
      </p:sp>
      <p:sp>
        <p:nvSpPr>
          <p:cNvPr id="18462" name="Rectangle 42"/>
          <p:cNvSpPr>
            <a:spLocks noChangeArrowheads="1"/>
          </p:cNvSpPr>
          <p:nvPr/>
        </p:nvSpPr>
        <p:spPr bwMode="auto">
          <a:xfrm>
            <a:off x="488724" y="4137706"/>
            <a:ext cx="289151" cy="145143"/>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r"/>
            <a:r>
              <a:rPr lang="it-IT" sz="800">
                <a:latin typeface="Verdana" pitchFamily="34" charset="0"/>
              </a:rPr>
              <a:t>Ss</a:t>
            </a:r>
          </a:p>
        </p:txBody>
      </p:sp>
      <p:sp>
        <p:nvSpPr>
          <p:cNvPr id="18463" name="Line 44"/>
          <p:cNvSpPr>
            <a:spLocks noChangeShapeType="1"/>
          </p:cNvSpPr>
          <p:nvPr/>
        </p:nvSpPr>
        <p:spPr bwMode="auto">
          <a:xfrm flipV="1">
            <a:off x="2392590" y="5208135"/>
            <a:ext cx="289152" cy="935491"/>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64" name="Line 45"/>
          <p:cNvSpPr>
            <a:spLocks noChangeShapeType="1"/>
          </p:cNvSpPr>
          <p:nvPr/>
        </p:nvSpPr>
        <p:spPr bwMode="auto">
          <a:xfrm flipH="1" flipV="1">
            <a:off x="2681741" y="5135563"/>
            <a:ext cx="0" cy="865187"/>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65" name="Rectangle 49"/>
          <p:cNvSpPr>
            <a:spLocks noChangeArrowheads="1"/>
          </p:cNvSpPr>
          <p:nvPr/>
        </p:nvSpPr>
        <p:spPr bwMode="auto">
          <a:xfrm>
            <a:off x="5311322" y="4972277"/>
            <a:ext cx="289152"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An</a:t>
            </a:r>
          </a:p>
        </p:txBody>
      </p:sp>
      <p:sp>
        <p:nvSpPr>
          <p:cNvPr id="18466" name="Line 52"/>
          <p:cNvSpPr>
            <a:spLocks noChangeShapeType="1"/>
          </p:cNvSpPr>
          <p:nvPr/>
        </p:nvSpPr>
        <p:spPr bwMode="auto">
          <a:xfrm flipV="1">
            <a:off x="5921375" y="2367643"/>
            <a:ext cx="718911" cy="0"/>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67" name="Rectangle 53"/>
          <p:cNvSpPr>
            <a:spLocks noChangeArrowheads="1"/>
          </p:cNvSpPr>
          <p:nvPr/>
        </p:nvSpPr>
        <p:spPr bwMode="auto">
          <a:xfrm>
            <a:off x="6497411" y="2274661"/>
            <a:ext cx="289152"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Ve</a:t>
            </a:r>
          </a:p>
        </p:txBody>
      </p:sp>
      <p:sp>
        <p:nvSpPr>
          <p:cNvPr id="18468" name="Rectangle 56"/>
          <p:cNvSpPr>
            <a:spLocks noChangeArrowheads="1"/>
          </p:cNvSpPr>
          <p:nvPr/>
        </p:nvSpPr>
        <p:spPr bwMode="auto">
          <a:xfrm>
            <a:off x="4379233" y="310697"/>
            <a:ext cx="289152"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Tn</a:t>
            </a:r>
          </a:p>
        </p:txBody>
      </p:sp>
      <p:sp>
        <p:nvSpPr>
          <p:cNvPr id="18469" name="Line 58"/>
          <p:cNvSpPr>
            <a:spLocks noChangeShapeType="1"/>
          </p:cNvSpPr>
          <p:nvPr/>
        </p:nvSpPr>
        <p:spPr bwMode="auto">
          <a:xfrm>
            <a:off x="2032000" y="637268"/>
            <a:ext cx="450170" cy="1344839"/>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70" name="Rectangle 59"/>
          <p:cNvSpPr>
            <a:spLocks noChangeArrowheads="1"/>
          </p:cNvSpPr>
          <p:nvPr/>
        </p:nvSpPr>
        <p:spPr bwMode="auto">
          <a:xfrm>
            <a:off x="1952625" y="857251"/>
            <a:ext cx="289152"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Pv</a:t>
            </a:r>
          </a:p>
        </p:txBody>
      </p:sp>
      <p:sp>
        <p:nvSpPr>
          <p:cNvPr id="18471" name="Rectangle 63"/>
          <p:cNvSpPr>
            <a:spLocks noChangeArrowheads="1"/>
          </p:cNvSpPr>
          <p:nvPr/>
        </p:nvSpPr>
        <p:spPr bwMode="auto">
          <a:xfrm>
            <a:off x="3575277" y="5904366"/>
            <a:ext cx="289151"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Cz</a:t>
            </a:r>
          </a:p>
        </p:txBody>
      </p:sp>
      <p:sp>
        <p:nvSpPr>
          <p:cNvPr id="18472" name="Rectangle 64"/>
          <p:cNvSpPr>
            <a:spLocks noChangeArrowheads="1"/>
          </p:cNvSpPr>
          <p:nvPr/>
        </p:nvSpPr>
        <p:spPr bwMode="auto">
          <a:xfrm>
            <a:off x="2249715" y="6143626"/>
            <a:ext cx="289152"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Le</a:t>
            </a:r>
          </a:p>
        </p:txBody>
      </p:sp>
      <p:sp>
        <p:nvSpPr>
          <p:cNvPr id="18473" name="Rectangle 65"/>
          <p:cNvSpPr>
            <a:spLocks noChangeArrowheads="1"/>
          </p:cNvSpPr>
          <p:nvPr/>
        </p:nvSpPr>
        <p:spPr bwMode="auto">
          <a:xfrm>
            <a:off x="2537733" y="5927045"/>
            <a:ext cx="289152" cy="145143"/>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Mt</a:t>
            </a:r>
          </a:p>
        </p:txBody>
      </p:sp>
      <p:sp>
        <p:nvSpPr>
          <p:cNvPr id="18474" name="Rectangle 66"/>
          <p:cNvSpPr>
            <a:spLocks noChangeArrowheads="1"/>
          </p:cNvSpPr>
          <p:nvPr/>
        </p:nvSpPr>
        <p:spPr bwMode="auto">
          <a:xfrm>
            <a:off x="2753179" y="6143626"/>
            <a:ext cx="289152"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Pz</a:t>
            </a:r>
          </a:p>
        </p:txBody>
      </p:sp>
      <p:sp>
        <p:nvSpPr>
          <p:cNvPr id="18475" name="Rectangle 67"/>
          <p:cNvSpPr>
            <a:spLocks noChangeArrowheads="1"/>
          </p:cNvSpPr>
          <p:nvPr/>
        </p:nvSpPr>
        <p:spPr bwMode="auto">
          <a:xfrm>
            <a:off x="4121831" y="5904366"/>
            <a:ext cx="289151" cy="145143"/>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Cs</a:t>
            </a:r>
          </a:p>
        </p:txBody>
      </p:sp>
      <p:sp>
        <p:nvSpPr>
          <p:cNvPr id="18476" name="Rectangle 91"/>
          <p:cNvSpPr>
            <a:spLocks noChangeArrowheads="1"/>
          </p:cNvSpPr>
          <p:nvPr/>
        </p:nvSpPr>
        <p:spPr bwMode="auto">
          <a:xfrm>
            <a:off x="3209018" y="6143626"/>
            <a:ext cx="289152"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Sa</a:t>
            </a:r>
          </a:p>
        </p:txBody>
      </p:sp>
      <p:sp>
        <p:nvSpPr>
          <p:cNvPr id="18478" name="Rectangle 94"/>
          <p:cNvSpPr>
            <a:spLocks noChangeArrowheads="1"/>
          </p:cNvSpPr>
          <p:nvPr/>
        </p:nvSpPr>
        <p:spPr bwMode="auto">
          <a:xfrm>
            <a:off x="3768045" y="6128884"/>
            <a:ext cx="288018" cy="145143"/>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Me</a:t>
            </a:r>
          </a:p>
        </p:txBody>
      </p:sp>
      <p:sp>
        <p:nvSpPr>
          <p:cNvPr id="18479" name="Rectangle 96"/>
          <p:cNvSpPr>
            <a:spLocks noChangeArrowheads="1"/>
          </p:cNvSpPr>
          <p:nvPr/>
        </p:nvSpPr>
        <p:spPr bwMode="auto">
          <a:xfrm>
            <a:off x="136072" y="3749902"/>
            <a:ext cx="289152"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r"/>
            <a:r>
              <a:rPr lang="it-IT" sz="800">
                <a:latin typeface="Verdana" pitchFamily="34" charset="0"/>
              </a:rPr>
              <a:t>Fra</a:t>
            </a:r>
          </a:p>
        </p:txBody>
      </p:sp>
      <p:sp>
        <p:nvSpPr>
          <p:cNvPr id="18480" name="Line 98"/>
          <p:cNvSpPr>
            <a:spLocks noChangeShapeType="1"/>
          </p:cNvSpPr>
          <p:nvPr/>
        </p:nvSpPr>
        <p:spPr bwMode="auto">
          <a:xfrm flipH="1">
            <a:off x="2096635" y="4007304"/>
            <a:ext cx="351518" cy="1093107"/>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81" name="Line 99"/>
          <p:cNvSpPr>
            <a:spLocks noChangeShapeType="1"/>
          </p:cNvSpPr>
          <p:nvPr/>
        </p:nvSpPr>
        <p:spPr bwMode="auto">
          <a:xfrm flipV="1">
            <a:off x="1742849" y="3975554"/>
            <a:ext cx="707571" cy="932089"/>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82" name="Rectangle 100"/>
          <p:cNvSpPr>
            <a:spLocks noChangeArrowheads="1"/>
          </p:cNvSpPr>
          <p:nvPr/>
        </p:nvSpPr>
        <p:spPr bwMode="auto">
          <a:xfrm>
            <a:off x="1935617" y="5068661"/>
            <a:ext cx="289151"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r"/>
            <a:r>
              <a:rPr lang="it-IT" sz="800">
                <a:latin typeface="Verdana" pitchFamily="34" charset="0"/>
              </a:rPr>
              <a:t>Pg</a:t>
            </a:r>
          </a:p>
        </p:txBody>
      </p:sp>
      <p:sp>
        <p:nvSpPr>
          <p:cNvPr id="18483" name="Rectangle 101"/>
          <p:cNvSpPr>
            <a:spLocks noChangeArrowheads="1"/>
          </p:cNvSpPr>
          <p:nvPr/>
        </p:nvSpPr>
        <p:spPr bwMode="auto">
          <a:xfrm>
            <a:off x="1550081" y="4843009"/>
            <a:ext cx="289151"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Aq1</a:t>
            </a:r>
          </a:p>
        </p:txBody>
      </p:sp>
      <p:sp>
        <p:nvSpPr>
          <p:cNvPr id="18484" name="Freeform 7"/>
          <p:cNvSpPr>
            <a:spLocks/>
          </p:cNvSpPr>
          <p:nvPr/>
        </p:nvSpPr>
        <p:spPr bwMode="auto">
          <a:xfrm>
            <a:off x="2494643" y="3955143"/>
            <a:ext cx="2263321" cy="1338036"/>
          </a:xfrm>
          <a:custGeom>
            <a:avLst/>
            <a:gdLst>
              <a:gd name="T0" fmla="*/ 3168650 w 1426"/>
              <a:gd name="T1" fmla="*/ 0 h 843"/>
              <a:gd name="T2" fmla="*/ 1275459 w 1426"/>
              <a:gd name="T3" fmla="*/ 1873250 h 843"/>
              <a:gd name="T4" fmla="*/ 0 w 1426"/>
              <a:gd name="T5" fmla="*/ 68886 h 843"/>
              <a:gd name="T6" fmla="*/ 0 60000 65536"/>
              <a:gd name="T7" fmla="*/ 0 60000 65536"/>
              <a:gd name="T8" fmla="*/ 0 60000 65536"/>
            </a:gdLst>
            <a:ahLst/>
            <a:cxnLst>
              <a:cxn ang="T6">
                <a:pos x="T0" y="T1"/>
              </a:cxn>
              <a:cxn ang="T7">
                <a:pos x="T2" y="T3"/>
              </a:cxn>
              <a:cxn ang="T8">
                <a:pos x="T4" y="T5"/>
              </a:cxn>
            </a:cxnLst>
            <a:rect l="0" t="0" r="r" b="b"/>
            <a:pathLst>
              <a:path w="1426" h="843">
                <a:moveTo>
                  <a:pt x="1426" y="0"/>
                </a:moveTo>
                <a:lnTo>
                  <a:pt x="574" y="843"/>
                </a:lnTo>
                <a:lnTo>
                  <a:pt x="0" y="31"/>
                </a:lnTo>
              </a:path>
            </a:pathLst>
          </a:custGeom>
          <a:noFill/>
          <a:ln w="28575"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85" name="Freeform 8"/>
          <p:cNvSpPr>
            <a:spLocks/>
          </p:cNvSpPr>
          <p:nvPr/>
        </p:nvSpPr>
        <p:spPr bwMode="auto">
          <a:xfrm>
            <a:off x="2566081" y="1203099"/>
            <a:ext cx="2297339" cy="881062"/>
          </a:xfrm>
          <a:custGeom>
            <a:avLst/>
            <a:gdLst>
              <a:gd name="T0" fmla="*/ 3216275 w 1447"/>
              <a:gd name="T1" fmla="*/ 1222375 h 555"/>
              <a:gd name="T2" fmla="*/ 1953770 w 1447"/>
              <a:gd name="T3" fmla="*/ 0 h 555"/>
              <a:gd name="T4" fmla="*/ 0 w 1447"/>
              <a:gd name="T5" fmla="*/ 1233487 h 555"/>
              <a:gd name="T6" fmla="*/ 0 60000 65536"/>
              <a:gd name="T7" fmla="*/ 0 60000 65536"/>
              <a:gd name="T8" fmla="*/ 0 60000 65536"/>
            </a:gdLst>
            <a:ahLst/>
            <a:cxnLst>
              <a:cxn ang="T6">
                <a:pos x="T0" y="T1"/>
              </a:cxn>
              <a:cxn ang="T7">
                <a:pos x="T2" y="T3"/>
              </a:cxn>
              <a:cxn ang="T8">
                <a:pos x="T4" y="T5"/>
              </a:cxn>
            </a:cxnLst>
            <a:rect l="0" t="0" r="r" b="b"/>
            <a:pathLst>
              <a:path w="1447" h="555">
                <a:moveTo>
                  <a:pt x="1447" y="550"/>
                </a:moveTo>
                <a:lnTo>
                  <a:pt x="879" y="0"/>
                </a:lnTo>
                <a:lnTo>
                  <a:pt x="0" y="555"/>
                </a:lnTo>
              </a:path>
            </a:pathLst>
          </a:custGeom>
          <a:noFill/>
          <a:ln w="28575"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86" name="Freeform 11"/>
          <p:cNvSpPr>
            <a:spLocks/>
          </p:cNvSpPr>
          <p:nvPr/>
        </p:nvSpPr>
        <p:spPr bwMode="auto">
          <a:xfrm>
            <a:off x="2494643" y="3923393"/>
            <a:ext cx="2297339" cy="1266599"/>
          </a:xfrm>
          <a:custGeom>
            <a:avLst/>
            <a:gdLst>
              <a:gd name="T0" fmla="*/ 3216275 w 1447"/>
              <a:gd name="T1" fmla="*/ 0 h 798"/>
              <a:gd name="T2" fmla="*/ 322294 w 1447"/>
              <a:gd name="T3" fmla="*/ 1773238 h 798"/>
              <a:gd name="T4" fmla="*/ 0 w 1447"/>
              <a:gd name="T5" fmla="*/ 11111 h 798"/>
              <a:gd name="T6" fmla="*/ 0 60000 65536"/>
              <a:gd name="T7" fmla="*/ 0 60000 65536"/>
              <a:gd name="T8" fmla="*/ 0 60000 65536"/>
            </a:gdLst>
            <a:ahLst/>
            <a:cxnLst>
              <a:cxn ang="T6">
                <a:pos x="T0" y="T1"/>
              </a:cxn>
              <a:cxn ang="T7">
                <a:pos x="T2" y="T3"/>
              </a:cxn>
              <a:cxn ang="T8">
                <a:pos x="T4" y="T5"/>
              </a:cxn>
            </a:cxnLst>
            <a:rect l="0" t="0" r="r" b="b"/>
            <a:pathLst>
              <a:path w="1447" h="798">
                <a:moveTo>
                  <a:pt x="1447" y="0"/>
                </a:moveTo>
                <a:lnTo>
                  <a:pt x="145" y="798"/>
                </a:lnTo>
                <a:lnTo>
                  <a:pt x="0" y="5"/>
                </a:lnTo>
              </a:path>
            </a:pathLst>
          </a:custGeom>
          <a:noFill/>
          <a:ln w="28575"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87" name="Rectangle 13"/>
          <p:cNvSpPr>
            <a:spLocks noChangeArrowheads="1"/>
          </p:cNvSpPr>
          <p:nvPr/>
        </p:nvSpPr>
        <p:spPr bwMode="auto">
          <a:xfrm>
            <a:off x="2566081" y="2050143"/>
            <a:ext cx="2231571" cy="1870982"/>
          </a:xfrm>
          <a:prstGeom prst="rect">
            <a:avLst/>
          </a:prstGeom>
          <a:noFill/>
          <a:ln w="76200" cmpd="dbl" algn="ctr">
            <a:solidFill>
              <a:schemeClr val="tx1"/>
            </a:solidFill>
            <a:miter lim="800000"/>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en-US">
              <a:latin typeface="Verdana" pitchFamily="34" charset="0"/>
            </a:endParaRPr>
          </a:p>
        </p:txBody>
      </p:sp>
      <p:sp>
        <p:nvSpPr>
          <p:cNvPr id="18488" name="Line 14"/>
          <p:cNvSpPr>
            <a:spLocks noChangeShapeType="1"/>
          </p:cNvSpPr>
          <p:nvPr/>
        </p:nvSpPr>
        <p:spPr bwMode="auto">
          <a:xfrm flipV="1">
            <a:off x="2677206" y="3427867"/>
            <a:ext cx="432026" cy="432026"/>
          </a:xfrm>
          <a:prstGeom prst="line">
            <a:avLst/>
          </a:prstGeom>
          <a:noFill/>
          <a:ln w="38100" cmpd="dbl">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89" name="Line 15"/>
          <p:cNvSpPr>
            <a:spLocks noChangeShapeType="1"/>
          </p:cNvSpPr>
          <p:nvPr/>
        </p:nvSpPr>
        <p:spPr bwMode="auto">
          <a:xfrm flipV="1">
            <a:off x="4333875" y="2130653"/>
            <a:ext cx="432027" cy="432026"/>
          </a:xfrm>
          <a:prstGeom prst="line">
            <a:avLst/>
          </a:prstGeom>
          <a:noFill/>
          <a:ln w="38100" cmpd="dbl">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90" name="Line 16"/>
          <p:cNvSpPr>
            <a:spLocks noChangeShapeType="1"/>
          </p:cNvSpPr>
          <p:nvPr/>
        </p:nvSpPr>
        <p:spPr bwMode="auto">
          <a:xfrm>
            <a:off x="4333875" y="3499304"/>
            <a:ext cx="434295" cy="360589"/>
          </a:xfrm>
          <a:prstGeom prst="line">
            <a:avLst/>
          </a:prstGeom>
          <a:noFill/>
          <a:ln w="38100" cmpd="dbl">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91" name="Line 17"/>
          <p:cNvSpPr>
            <a:spLocks noChangeShapeType="1"/>
          </p:cNvSpPr>
          <p:nvPr/>
        </p:nvSpPr>
        <p:spPr bwMode="auto">
          <a:xfrm>
            <a:off x="2677206" y="2130653"/>
            <a:ext cx="433161" cy="360589"/>
          </a:xfrm>
          <a:prstGeom prst="line">
            <a:avLst/>
          </a:prstGeom>
          <a:noFill/>
          <a:ln w="38100" cmpd="dbl">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92" name="Rectangle 18"/>
          <p:cNvSpPr>
            <a:spLocks noChangeArrowheads="1"/>
          </p:cNvSpPr>
          <p:nvPr/>
        </p:nvSpPr>
        <p:spPr bwMode="auto">
          <a:xfrm>
            <a:off x="3181804" y="2562679"/>
            <a:ext cx="1079500" cy="865188"/>
          </a:xfrm>
          <a:prstGeom prst="rect">
            <a:avLst/>
          </a:prstGeom>
          <a:noFill/>
          <a:ln w="38100" cmpd="dbl">
            <a:solidFill>
              <a:srgbClr val="FF0000"/>
            </a:solidFill>
            <a:miter lim="800000"/>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endParaRPr lang="en-US">
              <a:latin typeface="Verdana" pitchFamily="34" charset="0"/>
            </a:endParaRPr>
          </a:p>
        </p:txBody>
      </p:sp>
      <p:sp>
        <p:nvSpPr>
          <p:cNvPr id="18493" name="Oval 19"/>
          <p:cNvSpPr>
            <a:spLocks noChangeArrowheads="1"/>
          </p:cNvSpPr>
          <p:nvPr/>
        </p:nvSpPr>
        <p:spPr bwMode="auto">
          <a:xfrm>
            <a:off x="2966357" y="2346099"/>
            <a:ext cx="430893" cy="432026"/>
          </a:xfrm>
          <a:prstGeom prst="ellipse">
            <a:avLst/>
          </a:prstGeom>
          <a:solidFill>
            <a:schemeClr val="bg1"/>
          </a:solidFill>
          <a:ln w="28575">
            <a:solidFill>
              <a:srgbClr val="FF0000"/>
            </a:solidFill>
            <a:round/>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Mi</a:t>
            </a:r>
            <a:r>
              <a:rPr lang="it-IT" sz="1200" baseline="-25000">
                <a:latin typeface="Verdana" pitchFamily="34" charset="0"/>
              </a:rPr>
              <a:t>2</a:t>
            </a:r>
          </a:p>
        </p:txBody>
      </p:sp>
      <p:sp>
        <p:nvSpPr>
          <p:cNvPr id="18494" name="Freeform 20"/>
          <p:cNvSpPr>
            <a:spLocks/>
          </p:cNvSpPr>
          <p:nvPr/>
        </p:nvSpPr>
        <p:spPr bwMode="auto">
          <a:xfrm>
            <a:off x="1408339" y="2051278"/>
            <a:ext cx="1098777" cy="1916339"/>
          </a:xfrm>
          <a:custGeom>
            <a:avLst/>
            <a:gdLst>
              <a:gd name="T0" fmla="*/ 1538288 w 692"/>
              <a:gd name="T1" fmla="*/ 2682875 h 1207"/>
              <a:gd name="T2" fmla="*/ 0 w 692"/>
              <a:gd name="T3" fmla="*/ 1075817 h 1207"/>
              <a:gd name="T4" fmla="*/ 1538288 w 692"/>
              <a:gd name="T5" fmla="*/ 0 h 1207"/>
              <a:gd name="T6" fmla="*/ 0 60000 65536"/>
              <a:gd name="T7" fmla="*/ 0 60000 65536"/>
              <a:gd name="T8" fmla="*/ 0 60000 65536"/>
            </a:gdLst>
            <a:ahLst/>
            <a:cxnLst>
              <a:cxn ang="T6">
                <a:pos x="T0" y="T1"/>
              </a:cxn>
              <a:cxn ang="T7">
                <a:pos x="T2" y="T3"/>
              </a:cxn>
              <a:cxn ang="T8">
                <a:pos x="T4" y="T5"/>
              </a:cxn>
            </a:cxnLst>
            <a:rect l="0" t="0" r="r" b="b"/>
            <a:pathLst>
              <a:path w="692" h="1207">
                <a:moveTo>
                  <a:pt x="692" y="1207"/>
                </a:moveTo>
                <a:lnTo>
                  <a:pt x="0" y="484"/>
                </a:lnTo>
                <a:lnTo>
                  <a:pt x="692" y="0"/>
                </a:lnTo>
              </a:path>
            </a:pathLst>
          </a:custGeom>
          <a:noFill/>
          <a:ln w="28575"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95" name="Freeform 21"/>
          <p:cNvSpPr>
            <a:spLocks/>
          </p:cNvSpPr>
          <p:nvPr/>
        </p:nvSpPr>
        <p:spPr bwMode="auto">
          <a:xfrm>
            <a:off x="1341438" y="2122714"/>
            <a:ext cx="1184955" cy="1801813"/>
          </a:xfrm>
          <a:custGeom>
            <a:avLst/>
            <a:gdLst>
              <a:gd name="T0" fmla="*/ 1658937 w 746"/>
              <a:gd name="T1" fmla="*/ 2522538 h 1135"/>
              <a:gd name="T2" fmla="*/ 0 w 746"/>
              <a:gd name="T3" fmla="*/ 1762443 h 1135"/>
              <a:gd name="T4" fmla="*/ 1638923 w 746"/>
              <a:gd name="T5" fmla="*/ 0 h 1135"/>
              <a:gd name="T6" fmla="*/ 0 60000 65536"/>
              <a:gd name="T7" fmla="*/ 0 60000 65536"/>
              <a:gd name="T8" fmla="*/ 0 60000 65536"/>
            </a:gdLst>
            <a:ahLst/>
            <a:cxnLst>
              <a:cxn ang="T6">
                <a:pos x="T0" y="T1"/>
              </a:cxn>
              <a:cxn ang="T7">
                <a:pos x="T2" y="T3"/>
              </a:cxn>
              <a:cxn ang="T8">
                <a:pos x="T4" y="T5"/>
              </a:cxn>
            </a:cxnLst>
            <a:rect l="0" t="0" r="r" b="b"/>
            <a:pathLst>
              <a:path w="746" h="1135">
                <a:moveTo>
                  <a:pt x="746" y="1135"/>
                </a:moveTo>
                <a:lnTo>
                  <a:pt x="0" y="793"/>
                </a:lnTo>
                <a:lnTo>
                  <a:pt x="737" y="0"/>
                </a:lnTo>
              </a:path>
            </a:pathLst>
          </a:custGeom>
          <a:noFill/>
          <a:ln w="28575" cmpd="sng">
            <a:solidFill>
              <a:schemeClr val="tx1"/>
            </a:solidFill>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96" name="Freeform 23"/>
          <p:cNvSpPr>
            <a:spLocks/>
          </p:cNvSpPr>
          <p:nvPr/>
        </p:nvSpPr>
        <p:spPr bwMode="auto">
          <a:xfrm>
            <a:off x="4799920" y="2058081"/>
            <a:ext cx="1203098" cy="1916339"/>
          </a:xfrm>
          <a:custGeom>
            <a:avLst/>
            <a:gdLst>
              <a:gd name="T0" fmla="*/ 0 w 758"/>
              <a:gd name="T1" fmla="*/ 2682875 h 1207"/>
              <a:gd name="T2" fmla="*/ 1684337 w 758"/>
              <a:gd name="T3" fmla="*/ 513458 h 1207"/>
              <a:gd name="T4" fmla="*/ 0 w 758"/>
              <a:gd name="T5" fmla="*/ 0 h 1207"/>
              <a:gd name="T6" fmla="*/ 0 60000 65536"/>
              <a:gd name="T7" fmla="*/ 0 60000 65536"/>
              <a:gd name="T8" fmla="*/ 0 60000 65536"/>
            </a:gdLst>
            <a:ahLst/>
            <a:cxnLst>
              <a:cxn ang="T6">
                <a:pos x="T0" y="T1"/>
              </a:cxn>
              <a:cxn ang="T7">
                <a:pos x="T2" y="T3"/>
              </a:cxn>
              <a:cxn ang="T8">
                <a:pos x="T4" y="T5"/>
              </a:cxn>
            </a:cxnLst>
            <a:rect l="0" t="0" r="r" b="b"/>
            <a:pathLst>
              <a:path w="758" h="1207">
                <a:moveTo>
                  <a:pt x="0" y="1207"/>
                </a:moveTo>
                <a:lnTo>
                  <a:pt x="758" y="231"/>
                </a:lnTo>
                <a:lnTo>
                  <a:pt x="0" y="0"/>
                </a:lnTo>
              </a:path>
            </a:pathLst>
          </a:custGeom>
          <a:noFill/>
          <a:ln w="28575"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97" name="Freeform 24"/>
          <p:cNvSpPr>
            <a:spLocks/>
          </p:cNvSpPr>
          <p:nvPr/>
        </p:nvSpPr>
        <p:spPr bwMode="auto">
          <a:xfrm>
            <a:off x="4871357" y="2123849"/>
            <a:ext cx="1123724" cy="1887991"/>
          </a:xfrm>
          <a:custGeom>
            <a:avLst/>
            <a:gdLst>
              <a:gd name="T0" fmla="*/ 0 w 708"/>
              <a:gd name="T1" fmla="*/ 2643187 h 1189"/>
              <a:gd name="T2" fmla="*/ 1573213 w 708"/>
              <a:gd name="T3" fmla="*/ 1178208 h 1189"/>
              <a:gd name="T4" fmla="*/ 62217 w 708"/>
              <a:gd name="T5" fmla="*/ 0 h 1189"/>
              <a:gd name="T6" fmla="*/ 0 60000 65536"/>
              <a:gd name="T7" fmla="*/ 0 60000 65536"/>
              <a:gd name="T8" fmla="*/ 0 60000 65536"/>
            </a:gdLst>
            <a:ahLst/>
            <a:cxnLst>
              <a:cxn ang="T6">
                <a:pos x="T0" y="T1"/>
              </a:cxn>
              <a:cxn ang="T7">
                <a:pos x="T2" y="T3"/>
              </a:cxn>
              <a:cxn ang="T8">
                <a:pos x="T4" y="T5"/>
              </a:cxn>
            </a:cxnLst>
            <a:rect l="0" t="0" r="r" b="b"/>
            <a:pathLst>
              <a:path w="708" h="1189">
                <a:moveTo>
                  <a:pt x="0" y="1189"/>
                </a:moveTo>
                <a:lnTo>
                  <a:pt x="708" y="530"/>
                </a:lnTo>
                <a:lnTo>
                  <a:pt x="28" y="0"/>
                </a:lnTo>
              </a:path>
            </a:pathLst>
          </a:custGeom>
          <a:noFill/>
          <a:ln w="28575"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498" name="Rectangle 26"/>
          <p:cNvSpPr>
            <a:spLocks noChangeArrowheads="1"/>
          </p:cNvSpPr>
          <p:nvPr/>
        </p:nvSpPr>
        <p:spPr bwMode="auto">
          <a:xfrm>
            <a:off x="4251099" y="5004028"/>
            <a:ext cx="360589" cy="360589"/>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Fi</a:t>
            </a:r>
            <a:r>
              <a:rPr lang="it-IT" sz="1200" baseline="-25000">
                <a:latin typeface="Verdana" pitchFamily="34" charset="0"/>
              </a:rPr>
              <a:t>1</a:t>
            </a:r>
          </a:p>
        </p:txBody>
      </p:sp>
      <p:sp>
        <p:nvSpPr>
          <p:cNvPr id="18499" name="Oval 27"/>
          <p:cNvSpPr>
            <a:spLocks noChangeArrowheads="1"/>
          </p:cNvSpPr>
          <p:nvPr/>
        </p:nvSpPr>
        <p:spPr bwMode="auto">
          <a:xfrm>
            <a:off x="4045857" y="2419804"/>
            <a:ext cx="430893" cy="432027"/>
          </a:xfrm>
          <a:prstGeom prst="ellipse">
            <a:avLst/>
          </a:prstGeom>
          <a:solidFill>
            <a:schemeClr val="bg1"/>
          </a:solidFill>
          <a:ln w="28575">
            <a:solidFill>
              <a:srgbClr val="FF0000"/>
            </a:solidFill>
            <a:round/>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Mi</a:t>
            </a:r>
            <a:r>
              <a:rPr lang="it-IT" sz="1200" baseline="-25000">
                <a:latin typeface="Verdana" pitchFamily="34" charset="0"/>
              </a:rPr>
              <a:t>1</a:t>
            </a:r>
          </a:p>
        </p:txBody>
      </p:sp>
      <p:sp>
        <p:nvSpPr>
          <p:cNvPr id="18500" name="Oval 28"/>
          <p:cNvSpPr>
            <a:spLocks noChangeArrowheads="1"/>
          </p:cNvSpPr>
          <p:nvPr/>
        </p:nvSpPr>
        <p:spPr bwMode="auto">
          <a:xfrm>
            <a:off x="4045857" y="3210153"/>
            <a:ext cx="430893" cy="432026"/>
          </a:xfrm>
          <a:prstGeom prst="ellipse">
            <a:avLst/>
          </a:prstGeom>
          <a:solidFill>
            <a:schemeClr val="bg1"/>
          </a:solidFill>
          <a:ln w="28575">
            <a:solidFill>
              <a:srgbClr val="FF0000"/>
            </a:solidFill>
            <a:round/>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Bo</a:t>
            </a:r>
            <a:r>
              <a:rPr lang="it-IT" sz="1200" baseline="-25000">
                <a:latin typeface="Verdana" pitchFamily="34" charset="0"/>
              </a:rPr>
              <a:t>1</a:t>
            </a:r>
          </a:p>
        </p:txBody>
      </p:sp>
      <p:sp>
        <p:nvSpPr>
          <p:cNvPr id="18501" name="Oval 29"/>
          <p:cNvSpPr>
            <a:spLocks noChangeArrowheads="1"/>
          </p:cNvSpPr>
          <p:nvPr/>
        </p:nvSpPr>
        <p:spPr bwMode="auto">
          <a:xfrm>
            <a:off x="2966357" y="3210153"/>
            <a:ext cx="430893" cy="432026"/>
          </a:xfrm>
          <a:prstGeom prst="ellipse">
            <a:avLst/>
          </a:prstGeom>
          <a:solidFill>
            <a:schemeClr val="bg1"/>
          </a:solidFill>
          <a:ln w="28575">
            <a:solidFill>
              <a:srgbClr val="FF0000"/>
            </a:solidFill>
            <a:round/>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RM</a:t>
            </a:r>
            <a:r>
              <a:rPr lang="it-IT" sz="1200" baseline="-25000">
                <a:latin typeface="Verdana" pitchFamily="34" charset="0"/>
              </a:rPr>
              <a:t>2</a:t>
            </a:r>
          </a:p>
        </p:txBody>
      </p:sp>
      <p:sp>
        <p:nvSpPr>
          <p:cNvPr id="18502" name="Freeform 32"/>
          <p:cNvSpPr>
            <a:spLocks/>
          </p:cNvSpPr>
          <p:nvPr/>
        </p:nvSpPr>
        <p:spPr bwMode="auto">
          <a:xfrm>
            <a:off x="2566081" y="1248456"/>
            <a:ext cx="2297339" cy="780143"/>
          </a:xfrm>
          <a:custGeom>
            <a:avLst/>
            <a:gdLst>
              <a:gd name="T0" fmla="*/ 3216275 w 1447"/>
              <a:gd name="T1" fmla="*/ 1081100 h 492"/>
              <a:gd name="T2" fmla="*/ 766838 w 1447"/>
              <a:gd name="T3" fmla="*/ 0 h 492"/>
              <a:gd name="T4" fmla="*/ 0 w 1447"/>
              <a:gd name="T5" fmla="*/ 1092200 h 492"/>
              <a:gd name="T6" fmla="*/ 0 60000 65536"/>
              <a:gd name="T7" fmla="*/ 0 60000 65536"/>
              <a:gd name="T8" fmla="*/ 0 60000 65536"/>
            </a:gdLst>
            <a:ahLst/>
            <a:cxnLst>
              <a:cxn ang="T6">
                <a:pos x="T0" y="T1"/>
              </a:cxn>
              <a:cxn ang="T7">
                <a:pos x="T2" y="T3"/>
              </a:cxn>
              <a:cxn ang="T8">
                <a:pos x="T4" y="T5"/>
              </a:cxn>
            </a:cxnLst>
            <a:rect l="0" t="0" r="r" b="b"/>
            <a:pathLst>
              <a:path w="1447" h="492">
                <a:moveTo>
                  <a:pt x="1447" y="487"/>
                </a:moveTo>
                <a:lnTo>
                  <a:pt x="345" y="0"/>
                </a:lnTo>
                <a:lnTo>
                  <a:pt x="0" y="492"/>
                </a:lnTo>
              </a:path>
            </a:pathLst>
          </a:custGeom>
          <a:noFill/>
          <a:ln w="28575"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503" name="Rectangle 33"/>
          <p:cNvSpPr>
            <a:spLocks noChangeArrowheads="1"/>
          </p:cNvSpPr>
          <p:nvPr/>
        </p:nvSpPr>
        <p:spPr bwMode="auto">
          <a:xfrm>
            <a:off x="4621893" y="1915206"/>
            <a:ext cx="360589" cy="359455"/>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Mi</a:t>
            </a:r>
            <a:r>
              <a:rPr lang="it-IT" sz="1200" baseline="-25000">
                <a:latin typeface="Verdana" pitchFamily="34" charset="0"/>
              </a:rPr>
              <a:t>1</a:t>
            </a:r>
          </a:p>
        </p:txBody>
      </p:sp>
      <p:sp>
        <p:nvSpPr>
          <p:cNvPr id="18504" name="Freeform 34"/>
          <p:cNvSpPr>
            <a:spLocks/>
          </p:cNvSpPr>
          <p:nvPr/>
        </p:nvSpPr>
        <p:spPr bwMode="auto">
          <a:xfrm>
            <a:off x="1364117" y="2095500"/>
            <a:ext cx="1230312" cy="1880054"/>
          </a:xfrm>
          <a:custGeom>
            <a:avLst/>
            <a:gdLst>
              <a:gd name="T0" fmla="*/ 1669097 w 775"/>
              <a:gd name="T1" fmla="*/ 2632075 h 1184"/>
              <a:gd name="T2" fmla="*/ 0 w 775"/>
              <a:gd name="T3" fmla="*/ 215635 h 1184"/>
              <a:gd name="T4" fmla="*/ 1722437 w 775"/>
              <a:gd name="T5" fmla="*/ 0 h 1184"/>
              <a:gd name="T6" fmla="*/ 0 60000 65536"/>
              <a:gd name="T7" fmla="*/ 0 60000 65536"/>
              <a:gd name="T8" fmla="*/ 0 60000 65536"/>
            </a:gdLst>
            <a:ahLst/>
            <a:cxnLst>
              <a:cxn ang="T6">
                <a:pos x="T0" y="T1"/>
              </a:cxn>
              <a:cxn ang="T7">
                <a:pos x="T2" y="T3"/>
              </a:cxn>
              <a:cxn ang="T8">
                <a:pos x="T4" y="T5"/>
              </a:cxn>
            </a:cxnLst>
            <a:rect l="0" t="0" r="r" b="b"/>
            <a:pathLst>
              <a:path w="775" h="1184">
                <a:moveTo>
                  <a:pt x="751" y="1184"/>
                </a:moveTo>
                <a:lnTo>
                  <a:pt x="0" y="97"/>
                </a:lnTo>
                <a:lnTo>
                  <a:pt x="775" y="0"/>
                </a:lnTo>
              </a:path>
            </a:pathLst>
          </a:custGeom>
          <a:noFill/>
          <a:ln w="28575"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505" name="Rectangle 36"/>
          <p:cNvSpPr>
            <a:spLocks noChangeArrowheads="1"/>
          </p:cNvSpPr>
          <p:nvPr/>
        </p:nvSpPr>
        <p:spPr bwMode="auto">
          <a:xfrm>
            <a:off x="1197429" y="2051278"/>
            <a:ext cx="360589" cy="360589"/>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To</a:t>
            </a:r>
            <a:r>
              <a:rPr lang="it-IT" sz="1200" baseline="-25000">
                <a:latin typeface="Verdana" pitchFamily="34" charset="0"/>
              </a:rPr>
              <a:t>1</a:t>
            </a:r>
          </a:p>
        </p:txBody>
      </p:sp>
      <p:sp>
        <p:nvSpPr>
          <p:cNvPr id="18506" name="Rectangle 37"/>
          <p:cNvSpPr>
            <a:spLocks noChangeArrowheads="1"/>
          </p:cNvSpPr>
          <p:nvPr/>
        </p:nvSpPr>
        <p:spPr bwMode="auto">
          <a:xfrm>
            <a:off x="1197429" y="2626179"/>
            <a:ext cx="360589" cy="360589"/>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Pi</a:t>
            </a:r>
            <a:r>
              <a:rPr lang="it-IT" sz="1200" baseline="-25000">
                <a:latin typeface="Verdana" pitchFamily="34" charset="0"/>
              </a:rPr>
              <a:t>1</a:t>
            </a:r>
          </a:p>
        </p:txBody>
      </p:sp>
      <p:sp>
        <p:nvSpPr>
          <p:cNvPr id="18507" name="Rectangle 39"/>
          <p:cNvSpPr>
            <a:spLocks noChangeArrowheads="1"/>
          </p:cNvSpPr>
          <p:nvPr/>
        </p:nvSpPr>
        <p:spPr bwMode="auto">
          <a:xfrm>
            <a:off x="5805715" y="2772456"/>
            <a:ext cx="360589" cy="359455"/>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Bo</a:t>
            </a:r>
            <a:r>
              <a:rPr lang="it-IT" sz="1200" baseline="-25000">
                <a:latin typeface="Verdana" pitchFamily="34" charset="0"/>
              </a:rPr>
              <a:t>3</a:t>
            </a:r>
          </a:p>
        </p:txBody>
      </p:sp>
      <p:sp>
        <p:nvSpPr>
          <p:cNvPr id="18508" name="Rectangle 51"/>
          <p:cNvSpPr>
            <a:spLocks noChangeArrowheads="1"/>
          </p:cNvSpPr>
          <p:nvPr/>
        </p:nvSpPr>
        <p:spPr bwMode="auto">
          <a:xfrm>
            <a:off x="4621893" y="3714751"/>
            <a:ext cx="360589" cy="360589"/>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Bo</a:t>
            </a:r>
            <a:r>
              <a:rPr lang="it-IT" sz="1200" baseline="-25000">
                <a:latin typeface="Verdana" pitchFamily="34" charset="0"/>
              </a:rPr>
              <a:t>1</a:t>
            </a:r>
          </a:p>
        </p:txBody>
      </p:sp>
      <p:sp>
        <p:nvSpPr>
          <p:cNvPr id="18509" name="Rectangle 55"/>
          <p:cNvSpPr>
            <a:spLocks noChangeArrowheads="1"/>
          </p:cNvSpPr>
          <p:nvPr/>
        </p:nvSpPr>
        <p:spPr bwMode="auto">
          <a:xfrm>
            <a:off x="5805715" y="2195286"/>
            <a:ext cx="360589" cy="360589"/>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Pd</a:t>
            </a:r>
            <a:r>
              <a:rPr lang="it-IT" sz="1200" baseline="-25000">
                <a:latin typeface="Verdana" pitchFamily="34" charset="0"/>
              </a:rPr>
              <a:t>2</a:t>
            </a:r>
          </a:p>
        </p:txBody>
      </p:sp>
      <p:sp>
        <p:nvSpPr>
          <p:cNvPr id="18510" name="Rectangle 57"/>
          <p:cNvSpPr>
            <a:spLocks noChangeArrowheads="1"/>
          </p:cNvSpPr>
          <p:nvPr/>
        </p:nvSpPr>
        <p:spPr bwMode="auto">
          <a:xfrm>
            <a:off x="2926670" y="1043215"/>
            <a:ext cx="359455" cy="360589"/>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Ts</a:t>
            </a:r>
            <a:r>
              <a:rPr lang="it-IT" sz="1200" baseline="-25000">
                <a:latin typeface="Verdana" pitchFamily="34" charset="0"/>
              </a:rPr>
              <a:t>1</a:t>
            </a:r>
          </a:p>
        </p:txBody>
      </p:sp>
      <p:sp>
        <p:nvSpPr>
          <p:cNvPr id="18511" name="Rectangle 60"/>
          <p:cNvSpPr>
            <a:spLocks noChangeArrowheads="1"/>
          </p:cNvSpPr>
          <p:nvPr/>
        </p:nvSpPr>
        <p:spPr bwMode="auto">
          <a:xfrm>
            <a:off x="3789590" y="1043215"/>
            <a:ext cx="360589" cy="360589"/>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Mi</a:t>
            </a:r>
            <a:r>
              <a:rPr lang="it-IT" sz="1200" baseline="-25000">
                <a:latin typeface="Verdana" pitchFamily="34" charset="0"/>
              </a:rPr>
              <a:t>3</a:t>
            </a:r>
          </a:p>
        </p:txBody>
      </p:sp>
      <p:sp>
        <p:nvSpPr>
          <p:cNvPr id="18512" name="Rectangle 68"/>
          <p:cNvSpPr>
            <a:spLocks noChangeArrowheads="1"/>
          </p:cNvSpPr>
          <p:nvPr/>
        </p:nvSpPr>
        <p:spPr bwMode="auto">
          <a:xfrm>
            <a:off x="3213554" y="5004028"/>
            <a:ext cx="360589" cy="360589"/>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Na</a:t>
            </a:r>
            <a:r>
              <a:rPr lang="it-IT" sz="1200" baseline="-25000">
                <a:latin typeface="Verdana" pitchFamily="34" charset="0"/>
              </a:rPr>
              <a:t>1</a:t>
            </a:r>
          </a:p>
        </p:txBody>
      </p:sp>
      <p:sp>
        <p:nvSpPr>
          <p:cNvPr id="18513" name="Rectangle 93"/>
          <p:cNvSpPr>
            <a:spLocks noChangeArrowheads="1"/>
          </p:cNvSpPr>
          <p:nvPr/>
        </p:nvSpPr>
        <p:spPr bwMode="auto">
          <a:xfrm>
            <a:off x="3736295" y="5004028"/>
            <a:ext cx="359455" cy="360589"/>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Ct</a:t>
            </a:r>
            <a:r>
              <a:rPr lang="it-IT" sz="1200" baseline="-25000">
                <a:latin typeface="Verdana" pitchFamily="34" charset="0"/>
              </a:rPr>
              <a:t>1</a:t>
            </a:r>
          </a:p>
        </p:txBody>
      </p:sp>
      <p:sp>
        <p:nvSpPr>
          <p:cNvPr id="18514" name="Rectangle 97"/>
          <p:cNvSpPr>
            <a:spLocks noChangeArrowheads="1"/>
          </p:cNvSpPr>
          <p:nvPr/>
        </p:nvSpPr>
        <p:spPr bwMode="auto">
          <a:xfrm>
            <a:off x="2389188" y="3714751"/>
            <a:ext cx="360589" cy="360589"/>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RM</a:t>
            </a:r>
            <a:r>
              <a:rPr lang="it-IT" sz="1200" baseline="-25000">
                <a:latin typeface="Verdana" pitchFamily="34" charset="0"/>
              </a:rPr>
              <a:t>2</a:t>
            </a:r>
          </a:p>
        </p:txBody>
      </p:sp>
      <p:sp>
        <p:nvSpPr>
          <p:cNvPr id="18515" name="Rectangle 102"/>
          <p:cNvSpPr>
            <a:spLocks noChangeArrowheads="1"/>
          </p:cNvSpPr>
          <p:nvPr/>
        </p:nvSpPr>
        <p:spPr bwMode="auto">
          <a:xfrm>
            <a:off x="1197429" y="3204482"/>
            <a:ext cx="360589" cy="359456"/>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Rm</a:t>
            </a:r>
            <a:r>
              <a:rPr lang="it-IT" sz="1200" baseline="-25000">
                <a:latin typeface="Verdana" pitchFamily="34" charset="0"/>
              </a:rPr>
              <a:t>1</a:t>
            </a:r>
          </a:p>
        </p:txBody>
      </p:sp>
      <p:sp>
        <p:nvSpPr>
          <p:cNvPr id="18516" name="Text Box 204"/>
          <p:cNvSpPr txBox="1">
            <a:spLocks noChangeArrowheads="1"/>
          </p:cNvSpPr>
          <p:nvPr/>
        </p:nvSpPr>
        <p:spPr bwMode="auto">
          <a:xfrm rot="-3702188">
            <a:off x="2140858" y="5496956"/>
            <a:ext cx="45016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BB20</a:t>
            </a:r>
            <a:endParaRPr lang="en-US" sz="600">
              <a:solidFill>
                <a:schemeClr val="accent2"/>
              </a:solidFill>
              <a:latin typeface="Verdana" pitchFamily="34" charset="0"/>
            </a:endParaRPr>
          </a:p>
        </p:txBody>
      </p:sp>
      <p:sp>
        <p:nvSpPr>
          <p:cNvPr id="18517" name="Text Box 205"/>
          <p:cNvSpPr txBox="1">
            <a:spLocks noChangeArrowheads="1"/>
          </p:cNvSpPr>
          <p:nvPr/>
        </p:nvSpPr>
        <p:spPr bwMode="auto">
          <a:xfrm rot="-4325618">
            <a:off x="2236107" y="5668179"/>
            <a:ext cx="450170"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BB19</a:t>
            </a:r>
            <a:endParaRPr lang="en-US" sz="600">
              <a:solidFill>
                <a:schemeClr val="accent2"/>
              </a:solidFill>
              <a:latin typeface="Verdana" pitchFamily="34" charset="0"/>
            </a:endParaRPr>
          </a:p>
        </p:txBody>
      </p:sp>
      <p:sp>
        <p:nvSpPr>
          <p:cNvPr id="18518" name="Text Box 207"/>
          <p:cNvSpPr txBox="1">
            <a:spLocks noChangeArrowheads="1"/>
          </p:cNvSpPr>
          <p:nvPr/>
        </p:nvSpPr>
        <p:spPr bwMode="auto">
          <a:xfrm rot="-5400000">
            <a:off x="2403929" y="5631893"/>
            <a:ext cx="450170"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BB21</a:t>
            </a:r>
            <a:endParaRPr lang="en-US" sz="600">
              <a:solidFill>
                <a:schemeClr val="accent2"/>
              </a:solidFill>
              <a:latin typeface="Verdana" pitchFamily="34" charset="0"/>
            </a:endParaRPr>
          </a:p>
        </p:txBody>
      </p:sp>
      <p:sp>
        <p:nvSpPr>
          <p:cNvPr id="18519" name="Text Box 208"/>
          <p:cNvSpPr txBox="1">
            <a:spLocks noChangeArrowheads="1"/>
          </p:cNvSpPr>
          <p:nvPr/>
        </p:nvSpPr>
        <p:spPr bwMode="auto">
          <a:xfrm rot="4805205">
            <a:off x="2663599" y="5534375"/>
            <a:ext cx="450170"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BB22</a:t>
            </a:r>
            <a:endParaRPr lang="en-US" sz="600">
              <a:solidFill>
                <a:schemeClr val="accent2"/>
              </a:solidFill>
              <a:latin typeface="Verdana" pitchFamily="34" charset="0"/>
            </a:endParaRPr>
          </a:p>
        </p:txBody>
      </p:sp>
      <p:sp>
        <p:nvSpPr>
          <p:cNvPr id="18520" name="Text Box 209"/>
          <p:cNvSpPr txBox="1">
            <a:spLocks noChangeArrowheads="1"/>
          </p:cNvSpPr>
          <p:nvPr/>
        </p:nvSpPr>
        <p:spPr bwMode="auto">
          <a:xfrm rot="5400000">
            <a:off x="3233965" y="5633028"/>
            <a:ext cx="45016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BB24</a:t>
            </a:r>
            <a:endParaRPr lang="en-US" sz="600">
              <a:solidFill>
                <a:schemeClr val="accent2"/>
              </a:solidFill>
              <a:latin typeface="Verdana" pitchFamily="34" charset="0"/>
            </a:endParaRPr>
          </a:p>
        </p:txBody>
      </p:sp>
      <p:sp>
        <p:nvSpPr>
          <p:cNvPr id="18521" name="Text Box 210"/>
          <p:cNvSpPr txBox="1">
            <a:spLocks noChangeArrowheads="1"/>
          </p:cNvSpPr>
          <p:nvPr/>
        </p:nvSpPr>
        <p:spPr bwMode="auto">
          <a:xfrm rot="5400000">
            <a:off x="3748768" y="5664778"/>
            <a:ext cx="45016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BB27</a:t>
            </a:r>
            <a:endParaRPr lang="en-US" sz="600">
              <a:solidFill>
                <a:schemeClr val="accent2"/>
              </a:solidFill>
              <a:latin typeface="Verdana" pitchFamily="34" charset="0"/>
            </a:endParaRPr>
          </a:p>
        </p:txBody>
      </p:sp>
      <p:sp>
        <p:nvSpPr>
          <p:cNvPr id="18522" name="Text Box 211"/>
          <p:cNvSpPr txBox="1">
            <a:spLocks noChangeArrowheads="1"/>
          </p:cNvSpPr>
          <p:nvPr/>
        </p:nvSpPr>
        <p:spPr bwMode="auto">
          <a:xfrm rot="4113991">
            <a:off x="3941536" y="5568393"/>
            <a:ext cx="450170"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BB26</a:t>
            </a:r>
            <a:endParaRPr lang="en-US" sz="600">
              <a:solidFill>
                <a:schemeClr val="accent2"/>
              </a:solidFill>
              <a:latin typeface="Verdana" pitchFamily="34" charset="0"/>
            </a:endParaRPr>
          </a:p>
        </p:txBody>
      </p:sp>
      <p:sp>
        <p:nvSpPr>
          <p:cNvPr id="18523" name="Text Box 212"/>
          <p:cNvSpPr txBox="1">
            <a:spLocks noChangeArrowheads="1"/>
          </p:cNvSpPr>
          <p:nvPr/>
        </p:nvSpPr>
        <p:spPr bwMode="auto">
          <a:xfrm rot="-3161792">
            <a:off x="1661206" y="4530849"/>
            <a:ext cx="45016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BB35</a:t>
            </a:r>
            <a:endParaRPr lang="en-US" sz="600">
              <a:solidFill>
                <a:schemeClr val="accent2"/>
              </a:solidFill>
              <a:latin typeface="Verdana" pitchFamily="34" charset="0"/>
            </a:endParaRPr>
          </a:p>
        </p:txBody>
      </p:sp>
      <p:sp>
        <p:nvSpPr>
          <p:cNvPr id="18524" name="Text Box 213"/>
          <p:cNvSpPr txBox="1">
            <a:spLocks noChangeArrowheads="1"/>
          </p:cNvSpPr>
          <p:nvPr/>
        </p:nvSpPr>
        <p:spPr bwMode="auto">
          <a:xfrm rot="3280315">
            <a:off x="5066393" y="4603421"/>
            <a:ext cx="45016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BB17</a:t>
            </a:r>
            <a:endParaRPr lang="en-US" sz="600">
              <a:solidFill>
                <a:schemeClr val="accent2"/>
              </a:solidFill>
              <a:latin typeface="Verdana" pitchFamily="34" charset="0"/>
            </a:endParaRPr>
          </a:p>
        </p:txBody>
      </p:sp>
      <p:sp>
        <p:nvSpPr>
          <p:cNvPr id="18525" name="Text Box 214"/>
          <p:cNvSpPr txBox="1">
            <a:spLocks noChangeArrowheads="1"/>
          </p:cNvSpPr>
          <p:nvPr/>
        </p:nvSpPr>
        <p:spPr bwMode="auto">
          <a:xfrm rot="2833165">
            <a:off x="5406572" y="4705474"/>
            <a:ext cx="45016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BB14</a:t>
            </a:r>
            <a:endParaRPr lang="en-US" sz="600">
              <a:solidFill>
                <a:schemeClr val="accent2"/>
              </a:solidFill>
              <a:latin typeface="Verdana" pitchFamily="34" charset="0"/>
            </a:endParaRPr>
          </a:p>
        </p:txBody>
      </p:sp>
      <p:sp>
        <p:nvSpPr>
          <p:cNvPr id="18526" name="Text Box 215"/>
          <p:cNvSpPr txBox="1">
            <a:spLocks noChangeArrowheads="1"/>
          </p:cNvSpPr>
          <p:nvPr/>
        </p:nvSpPr>
        <p:spPr bwMode="auto">
          <a:xfrm>
            <a:off x="6149296" y="2214563"/>
            <a:ext cx="45016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BB34</a:t>
            </a:r>
            <a:endParaRPr lang="en-US" sz="600">
              <a:solidFill>
                <a:schemeClr val="accent2"/>
              </a:solidFill>
              <a:latin typeface="Verdana" pitchFamily="34" charset="0"/>
            </a:endParaRPr>
          </a:p>
        </p:txBody>
      </p:sp>
      <p:sp>
        <p:nvSpPr>
          <p:cNvPr id="18527" name="Text Box 216"/>
          <p:cNvSpPr txBox="1">
            <a:spLocks noChangeArrowheads="1"/>
          </p:cNvSpPr>
          <p:nvPr/>
        </p:nvSpPr>
        <p:spPr bwMode="auto">
          <a:xfrm rot="3465769">
            <a:off x="4712608" y="695903"/>
            <a:ext cx="45016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BB33</a:t>
            </a:r>
            <a:endParaRPr lang="en-US" sz="600">
              <a:solidFill>
                <a:schemeClr val="accent2"/>
              </a:solidFill>
              <a:latin typeface="Verdana" pitchFamily="34" charset="0"/>
            </a:endParaRPr>
          </a:p>
        </p:txBody>
      </p:sp>
      <p:sp>
        <p:nvSpPr>
          <p:cNvPr id="18528" name="Text Box 217"/>
          <p:cNvSpPr txBox="1">
            <a:spLocks noChangeArrowheads="1"/>
          </p:cNvSpPr>
          <p:nvPr/>
        </p:nvSpPr>
        <p:spPr bwMode="auto">
          <a:xfrm rot="-2188596">
            <a:off x="3897313" y="533751"/>
            <a:ext cx="45016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BB32</a:t>
            </a:r>
            <a:endParaRPr lang="en-US" sz="600">
              <a:solidFill>
                <a:schemeClr val="accent2"/>
              </a:solidFill>
              <a:latin typeface="Verdana" pitchFamily="34" charset="0"/>
            </a:endParaRPr>
          </a:p>
        </p:txBody>
      </p:sp>
      <p:sp>
        <p:nvSpPr>
          <p:cNvPr id="18529" name="Text Box 218"/>
          <p:cNvSpPr txBox="1">
            <a:spLocks noChangeArrowheads="1"/>
          </p:cNvSpPr>
          <p:nvPr/>
        </p:nvSpPr>
        <p:spPr bwMode="auto">
          <a:xfrm rot="4465340">
            <a:off x="2055813" y="1210706"/>
            <a:ext cx="45016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BB10</a:t>
            </a:r>
            <a:endParaRPr lang="en-US" sz="600">
              <a:solidFill>
                <a:schemeClr val="accent2"/>
              </a:solidFill>
              <a:latin typeface="Verdana" pitchFamily="34" charset="0"/>
            </a:endParaRPr>
          </a:p>
        </p:txBody>
      </p:sp>
      <p:sp>
        <p:nvSpPr>
          <p:cNvPr id="18530" name="Text Box 219"/>
          <p:cNvSpPr txBox="1">
            <a:spLocks noChangeArrowheads="1"/>
          </p:cNvSpPr>
          <p:nvPr/>
        </p:nvSpPr>
        <p:spPr bwMode="auto">
          <a:xfrm>
            <a:off x="3312206" y="1885724"/>
            <a:ext cx="970643"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C37-C38-C39-C40</a:t>
            </a:r>
            <a:endParaRPr lang="en-US" sz="600">
              <a:solidFill>
                <a:schemeClr val="bg2"/>
              </a:solidFill>
              <a:latin typeface="Verdana" pitchFamily="34" charset="0"/>
            </a:endParaRPr>
          </a:p>
        </p:txBody>
      </p:sp>
      <p:sp>
        <p:nvSpPr>
          <p:cNvPr id="18531" name="Text Box 221"/>
          <p:cNvSpPr txBox="1">
            <a:spLocks noChangeArrowheads="1"/>
          </p:cNvSpPr>
          <p:nvPr/>
        </p:nvSpPr>
        <p:spPr bwMode="auto">
          <a:xfrm rot="-3996160">
            <a:off x="1923143" y="4699804"/>
            <a:ext cx="450170"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BB15</a:t>
            </a:r>
            <a:endParaRPr lang="en-US" sz="600">
              <a:solidFill>
                <a:schemeClr val="accent2"/>
              </a:solidFill>
              <a:latin typeface="Verdana" pitchFamily="34" charset="0"/>
            </a:endParaRPr>
          </a:p>
        </p:txBody>
      </p:sp>
      <p:sp>
        <p:nvSpPr>
          <p:cNvPr id="18532" name="Text Box 222"/>
          <p:cNvSpPr txBox="1">
            <a:spLocks noChangeArrowheads="1"/>
          </p:cNvSpPr>
          <p:nvPr/>
        </p:nvSpPr>
        <p:spPr bwMode="auto">
          <a:xfrm>
            <a:off x="793750" y="4081009"/>
            <a:ext cx="450170"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BB28</a:t>
            </a:r>
            <a:endParaRPr lang="en-US" sz="600">
              <a:solidFill>
                <a:schemeClr val="accent2"/>
              </a:solidFill>
              <a:latin typeface="Verdana" pitchFamily="34" charset="0"/>
            </a:endParaRPr>
          </a:p>
        </p:txBody>
      </p:sp>
      <p:sp>
        <p:nvSpPr>
          <p:cNvPr id="18533" name="Rectangle 59"/>
          <p:cNvSpPr>
            <a:spLocks noChangeArrowheads="1"/>
          </p:cNvSpPr>
          <p:nvPr/>
        </p:nvSpPr>
        <p:spPr bwMode="auto">
          <a:xfrm>
            <a:off x="1903867" y="536348"/>
            <a:ext cx="289151"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Pv1</a:t>
            </a:r>
          </a:p>
        </p:txBody>
      </p:sp>
      <p:sp>
        <p:nvSpPr>
          <p:cNvPr id="18534" name="Text Box 228"/>
          <p:cNvSpPr txBox="1">
            <a:spLocks noChangeArrowheads="1"/>
          </p:cNvSpPr>
          <p:nvPr/>
        </p:nvSpPr>
        <p:spPr bwMode="auto">
          <a:xfrm rot="-5400000">
            <a:off x="2005920" y="2907063"/>
            <a:ext cx="949098"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C33-C34-C35-C36</a:t>
            </a:r>
            <a:endParaRPr lang="en-US" sz="600">
              <a:solidFill>
                <a:schemeClr val="bg2"/>
              </a:solidFill>
              <a:latin typeface="Verdana" pitchFamily="34" charset="0"/>
            </a:endParaRPr>
          </a:p>
        </p:txBody>
      </p:sp>
      <p:sp>
        <p:nvSpPr>
          <p:cNvPr id="18535" name="Text Box 230"/>
          <p:cNvSpPr txBox="1">
            <a:spLocks noChangeArrowheads="1"/>
          </p:cNvSpPr>
          <p:nvPr/>
        </p:nvSpPr>
        <p:spPr bwMode="auto">
          <a:xfrm rot="-596480">
            <a:off x="1636259" y="3910590"/>
            <a:ext cx="81075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BB4-2</a:t>
            </a:r>
            <a:endParaRPr lang="en-US" sz="600">
              <a:solidFill>
                <a:schemeClr val="accent2"/>
              </a:solidFill>
              <a:latin typeface="Verdana" pitchFamily="34" charset="0"/>
            </a:endParaRPr>
          </a:p>
        </p:txBody>
      </p:sp>
      <p:sp>
        <p:nvSpPr>
          <p:cNvPr id="18536" name="Text Box 231"/>
          <p:cNvSpPr txBox="1">
            <a:spLocks noChangeArrowheads="1"/>
          </p:cNvSpPr>
          <p:nvPr/>
        </p:nvSpPr>
        <p:spPr bwMode="auto">
          <a:xfrm rot="-1958386">
            <a:off x="2996974" y="1523670"/>
            <a:ext cx="45016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C2-C3</a:t>
            </a:r>
            <a:endParaRPr lang="en-US" sz="600">
              <a:solidFill>
                <a:schemeClr val="bg2"/>
              </a:solidFill>
              <a:latin typeface="Verdana" pitchFamily="34" charset="0"/>
            </a:endParaRPr>
          </a:p>
        </p:txBody>
      </p:sp>
      <p:sp>
        <p:nvSpPr>
          <p:cNvPr id="18537" name="Text Box 232"/>
          <p:cNvSpPr txBox="1">
            <a:spLocks noChangeArrowheads="1"/>
          </p:cNvSpPr>
          <p:nvPr/>
        </p:nvSpPr>
        <p:spPr bwMode="auto">
          <a:xfrm>
            <a:off x="3487965" y="2428875"/>
            <a:ext cx="505732"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C49-C50</a:t>
            </a:r>
            <a:endParaRPr lang="en-US" sz="600">
              <a:solidFill>
                <a:schemeClr val="bg2"/>
              </a:solidFill>
              <a:latin typeface="Verdana" pitchFamily="34" charset="0"/>
            </a:endParaRPr>
          </a:p>
        </p:txBody>
      </p:sp>
      <p:sp>
        <p:nvSpPr>
          <p:cNvPr id="18538" name="Text Box 235"/>
          <p:cNvSpPr txBox="1">
            <a:spLocks noChangeArrowheads="1"/>
          </p:cNvSpPr>
          <p:nvPr/>
        </p:nvSpPr>
        <p:spPr bwMode="auto">
          <a:xfrm rot="-5400000">
            <a:off x="2878478" y="2922371"/>
            <a:ext cx="494393"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C47-C48</a:t>
            </a:r>
            <a:endParaRPr lang="en-US" sz="600">
              <a:solidFill>
                <a:schemeClr val="bg2"/>
              </a:solidFill>
              <a:latin typeface="Verdana" pitchFamily="34" charset="0"/>
            </a:endParaRPr>
          </a:p>
        </p:txBody>
      </p:sp>
      <p:sp>
        <p:nvSpPr>
          <p:cNvPr id="18539" name="Text Box 237"/>
          <p:cNvSpPr txBox="1">
            <a:spLocks noChangeArrowheads="1"/>
          </p:cNvSpPr>
          <p:nvPr/>
        </p:nvSpPr>
        <p:spPr bwMode="auto">
          <a:xfrm rot="-432796">
            <a:off x="1807483" y="1983236"/>
            <a:ext cx="289152" cy="25061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C23</a:t>
            </a:r>
            <a:endParaRPr lang="en-US" sz="600">
              <a:solidFill>
                <a:schemeClr val="bg2"/>
              </a:solidFill>
              <a:latin typeface="Verdana" pitchFamily="34" charset="0"/>
            </a:endParaRPr>
          </a:p>
        </p:txBody>
      </p:sp>
      <p:sp>
        <p:nvSpPr>
          <p:cNvPr id="18540" name="Text Box 238"/>
          <p:cNvSpPr txBox="1">
            <a:spLocks noChangeArrowheads="1"/>
          </p:cNvSpPr>
          <p:nvPr/>
        </p:nvSpPr>
        <p:spPr bwMode="auto">
          <a:xfrm rot="-2825116">
            <a:off x="1798978" y="2479005"/>
            <a:ext cx="478518"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C20</a:t>
            </a:r>
            <a:endParaRPr lang="en-US" sz="600">
              <a:solidFill>
                <a:schemeClr val="bg2"/>
              </a:solidFill>
              <a:latin typeface="Verdana" pitchFamily="34" charset="0"/>
            </a:endParaRPr>
          </a:p>
        </p:txBody>
      </p:sp>
      <p:sp>
        <p:nvSpPr>
          <p:cNvPr id="18541" name="Text Box 239"/>
          <p:cNvSpPr txBox="1">
            <a:spLocks noChangeArrowheads="1"/>
          </p:cNvSpPr>
          <p:nvPr/>
        </p:nvSpPr>
        <p:spPr bwMode="auto">
          <a:xfrm rot="-1971430">
            <a:off x="1839233" y="2224762"/>
            <a:ext cx="289152" cy="25061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C21</a:t>
            </a:r>
            <a:endParaRPr lang="en-US" sz="600">
              <a:solidFill>
                <a:schemeClr val="bg2"/>
              </a:solidFill>
              <a:latin typeface="Verdana" pitchFamily="34" charset="0"/>
            </a:endParaRPr>
          </a:p>
        </p:txBody>
      </p:sp>
      <p:sp>
        <p:nvSpPr>
          <p:cNvPr id="18542" name="Text Box 240"/>
          <p:cNvSpPr txBox="1">
            <a:spLocks noChangeArrowheads="1"/>
          </p:cNvSpPr>
          <p:nvPr/>
        </p:nvSpPr>
        <p:spPr bwMode="auto">
          <a:xfrm rot="-3297290">
            <a:off x="2526393" y="1549751"/>
            <a:ext cx="450170"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BB29</a:t>
            </a:r>
            <a:endParaRPr lang="en-US" sz="600">
              <a:solidFill>
                <a:schemeClr val="accent2"/>
              </a:solidFill>
              <a:latin typeface="Verdana" pitchFamily="34" charset="0"/>
            </a:endParaRPr>
          </a:p>
        </p:txBody>
      </p:sp>
      <p:sp>
        <p:nvSpPr>
          <p:cNvPr id="18543" name="Text Box 241"/>
          <p:cNvSpPr txBox="1">
            <a:spLocks noChangeArrowheads="1"/>
          </p:cNvSpPr>
          <p:nvPr/>
        </p:nvSpPr>
        <p:spPr bwMode="auto">
          <a:xfrm rot="1442467">
            <a:off x="3864429" y="1520268"/>
            <a:ext cx="333375"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C1</a:t>
            </a:r>
            <a:endParaRPr lang="en-US" sz="600">
              <a:solidFill>
                <a:schemeClr val="bg2"/>
              </a:solidFill>
              <a:latin typeface="Verdana" pitchFamily="34" charset="0"/>
            </a:endParaRPr>
          </a:p>
        </p:txBody>
      </p:sp>
      <p:sp>
        <p:nvSpPr>
          <p:cNvPr id="18544" name="Text Box 242"/>
          <p:cNvSpPr txBox="1">
            <a:spLocks noChangeArrowheads="1"/>
          </p:cNvSpPr>
          <p:nvPr/>
        </p:nvSpPr>
        <p:spPr bwMode="auto">
          <a:xfrm rot="2676302">
            <a:off x="4201206" y="1471509"/>
            <a:ext cx="402544"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C4-C5</a:t>
            </a:r>
            <a:endParaRPr lang="en-US" sz="600">
              <a:solidFill>
                <a:schemeClr val="bg2"/>
              </a:solidFill>
              <a:latin typeface="Verdana" pitchFamily="34" charset="0"/>
            </a:endParaRPr>
          </a:p>
        </p:txBody>
      </p:sp>
      <p:sp>
        <p:nvSpPr>
          <p:cNvPr id="18545" name="Text Box 243"/>
          <p:cNvSpPr txBox="1">
            <a:spLocks noChangeArrowheads="1"/>
          </p:cNvSpPr>
          <p:nvPr/>
        </p:nvSpPr>
        <p:spPr bwMode="auto">
          <a:xfrm rot="783628">
            <a:off x="5272768" y="2137126"/>
            <a:ext cx="50459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C6+</a:t>
            </a:r>
            <a:r>
              <a:rPr lang="it-IT" sz="600">
                <a:solidFill>
                  <a:schemeClr val="accent2"/>
                </a:solidFill>
                <a:latin typeface="Verdana" pitchFamily="34" charset="0"/>
              </a:rPr>
              <a:t>UP2</a:t>
            </a:r>
            <a:endParaRPr lang="en-US" sz="600">
              <a:solidFill>
                <a:schemeClr val="accent2"/>
              </a:solidFill>
              <a:latin typeface="Verdana" pitchFamily="34" charset="0"/>
            </a:endParaRPr>
          </a:p>
        </p:txBody>
      </p:sp>
      <p:sp>
        <p:nvSpPr>
          <p:cNvPr id="18546" name="Text Box 244"/>
          <p:cNvSpPr txBox="1">
            <a:spLocks noChangeArrowheads="1"/>
          </p:cNvSpPr>
          <p:nvPr/>
        </p:nvSpPr>
        <p:spPr bwMode="auto">
          <a:xfrm rot="1969658">
            <a:off x="5261429" y="2358242"/>
            <a:ext cx="292554"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C9</a:t>
            </a:r>
            <a:endParaRPr lang="en-US" sz="600">
              <a:solidFill>
                <a:schemeClr val="bg2"/>
              </a:solidFill>
              <a:latin typeface="Verdana" pitchFamily="34" charset="0"/>
            </a:endParaRPr>
          </a:p>
        </p:txBody>
      </p:sp>
      <p:sp>
        <p:nvSpPr>
          <p:cNvPr id="18547" name="Text Box 248"/>
          <p:cNvSpPr txBox="1">
            <a:spLocks noChangeArrowheads="1"/>
          </p:cNvSpPr>
          <p:nvPr/>
        </p:nvSpPr>
        <p:spPr bwMode="auto">
          <a:xfrm rot="-5400000">
            <a:off x="4395675" y="2899692"/>
            <a:ext cx="96383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C41-C42-C43-C44</a:t>
            </a:r>
            <a:endParaRPr lang="en-US" sz="600">
              <a:solidFill>
                <a:schemeClr val="bg2"/>
              </a:solidFill>
              <a:latin typeface="Verdana" pitchFamily="34" charset="0"/>
            </a:endParaRPr>
          </a:p>
        </p:txBody>
      </p:sp>
      <p:sp>
        <p:nvSpPr>
          <p:cNvPr id="18548" name="Text Box 250"/>
          <p:cNvSpPr txBox="1">
            <a:spLocks noChangeArrowheads="1"/>
          </p:cNvSpPr>
          <p:nvPr/>
        </p:nvSpPr>
        <p:spPr bwMode="auto">
          <a:xfrm rot="-5400000">
            <a:off x="4053228" y="2926907"/>
            <a:ext cx="526143"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C51-C52</a:t>
            </a:r>
            <a:endParaRPr lang="en-US" sz="600">
              <a:solidFill>
                <a:schemeClr val="bg2"/>
              </a:solidFill>
              <a:latin typeface="Verdana" pitchFamily="34" charset="0"/>
            </a:endParaRPr>
          </a:p>
        </p:txBody>
      </p:sp>
      <p:sp>
        <p:nvSpPr>
          <p:cNvPr id="18549" name="Text Box 252"/>
          <p:cNvSpPr txBox="1">
            <a:spLocks noChangeArrowheads="1"/>
          </p:cNvSpPr>
          <p:nvPr/>
        </p:nvSpPr>
        <p:spPr bwMode="auto">
          <a:xfrm rot="-2772748">
            <a:off x="4945630" y="3426970"/>
            <a:ext cx="319768"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C7</a:t>
            </a:r>
            <a:endParaRPr lang="en-US" sz="600">
              <a:solidFill>
                <a:schemeClr val="bg2"/>
              </a:solidFill>
              <a:latin typeface="Verdana" pitchFamily="34" charset="0"/>
            </a:endParaRPr>
          </a:p>
        </p:txBody>
      </p:sp>
      <p:sp>
        <p:nvSpPr>
          <p:cNvPr id="18550" name="Text Box 253"/>
          <p:cNvSpPr txBox="1">
            <a:spLocks noChangeArrowheads="1"/>
          </p:cNvSpPr>
          <p:nvPr/>
        </p:nvSpPr>
        <p:spPr bwMode="auto">
          <a:xfrm rot="-2772748">
            <a:off x="5078300" y="3523353"/>
            <a:ext cx="319768"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C8</a:t>
            </a:r>
            <a:endParaRPr lang="en-US" sz="600">
              <a:solidFill>
                <a:schemeClr val="bg2"/>
              </a:solidFill>
              <a:latin typeface="Verdana" pitchFamily="34" charset="0"/>
            </a:endParaRPr>
          </a:p>
        </p:txBody>
      </p:sp>
      <p:sp>
        <p:nvSpPr>
          <p:cNvPr id="18551" name="Text Box 254"/>
          <p:cNvSpPr txBox="1">
            <a:spLocks noChangeArrowheads="1"/>
          </p:cNvSpPr>
          <p:nvPr/>
        </p:nvSpPr>
        <p:spPr bwMode="auto">
          <a:xfrm rot="-4313557">
            <a:off x="4416652" y="4449206"/>
            <a:ext cx="33450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C13</a:t>
            </a:r>
            <a:endParaRPr lang="en-US" sz="600">
              <a:solidFill>
                <a:schemeClr val="bg2"/>
              </a:solidFill>
              <a:latin typeface="Verdana" pitchFamily="34" charset="0"/>
            </a:endParaRPr>
          </a:p>
        </p:txBody>
      </p:sp>
      <p:sp>
        <p:nvSpPr>
          <p:cNvPr id="18552" name="Text Box 255"/>
          <p:cNvSpPr txBox="1">
            <a:spLocks noChangeArrowheads="1"/>
          </p:cNvSpPr>
          <p:nvPr/>
        </p:nvSpPr>
        <p:spPr bwMode="auto">
          <a:xfrm rot="37547461">
            <a:off x="4636634" y="4519510"/>
            <a:ext cx="33450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C14</a:t>
            </a:r>
            <a:endParaRPr lang="en-US" sz="600">
              <a:solidFill>
                <a:schemeClr val="bg2"/>
              </a:solidFill>
              <a:latin typeface="Verdana" pitchFamily="34" charset="0"/>
            </a:endParaRPr>
          </a:p>
        </p:txBody>
      </p:sp>
      <p:sp>
        <p:nvSpPr>
          <p:cNvPr id="18553" name="Text Box 256"/>
          <p:cNvSpPr txBox="1">
            <a:spLocks noChangeArrowheads="1"/>
          </p:cNvSpPr>
          <p:nvPr/>
        </p:nvSpPr>
        <p:spPr bwMode="auto">
          <a:xfrm rot="18435681">
            <a:off x="4200072" y="4372099"/>
            <a:ext cx="33450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C16</a:t>
            </a:r>
            <a:endParaRPr lang="en-US" sz="600">
              <a:solidFill>
                <a:schemeClr val="bg2"/>
              </a:solidFill>
              <a:latin typeface="Verdana" pitchFamily="34" charset="0"/>
            </a:endParaRPr>
          </a:p>
        </p:txBody>
      </p:sp>
      <p:sp>
        <p:nvSpPr>
          <p:cNvPr id="18554" name="Text Box 257"/>
          <p:cNvSpPr txBox="1">
            <a:spLocks noChangeArrowheads="1"/>
          </p:cNvSpPr>
          <p:nvPr/>
        </p:nvSpPr>
        <p:spPr bwMode="auto">
          <a:xfrm rot="-2799160">
            <a:off x="4058331" y="4312001"/>
            <a:ext cx="33450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C10</a:t>
            </a:r>
            <a:endParaRPr lang="en-US" sz="600">
              <a:solidFill>
                <a:schemeClr val="bg2"/>
              </a:solidFill>
              <a:latin typeface="Verdana" pitchFamily="34" charset="0"/>
            </a:endParaRPr>
          </a:p>
        </p:txBody>
      </p:sp>
      <p:sp>
        <p:nvSpPr>
          <p:cNvPr id="18555" name="Text Box 258"/>
          <p:cNvSpPr txBox="1">
            <a:spLocks noChangeArrowheads="1"/>
          </p:cNvSpPr>
          <p:nvPr/>
        </p:nvSpPr>
        <p:spPr bwMode="auto">
          <a:xfrm rot="-2190872">
            <a:off x="3858759" y="4249634"/>
            <a:ext cx="33450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C18</a:t>
            </a:r>
            <a:endParaRPr lang="en-US" sz="600">
              <a:solidFill>
                <a:schemeClr val="bg2"/>
              </a:solidFill>
              <a:latin typeface="Verdana" pitchFamily="34" charset="0"/>
            </a:endParaRPr>
          </a:p>
        </p:txBody>
      </p:sp>
      <p:sp>
        <p:nvSpPr>
          <p:cNvPr id="18556" name="Text Box 259"/>
          <p:cNvSpPr txBox="1">
            <a:spLocks noChangeArrowheads="1"/>
          </p:cNvSpPr>
          <p:nvPr/>
        </p:nvSpPr>
        <p:spPr bwMode="auto">
          <a:xfrm>
            <a:off x="3503839" y="3294063"/>
            <a:ext cx="489857" cy="25061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C45-C46</a:t>
            </a:r>
            <a:endParaRPr lang="en-US" sz="600">
              <a:solidFill>
                <a:schemeClr val="bg2"/>
              </a:solidFill>
              <a:latin typeface="Verdana" pitchFamily="34" charset="0"/>
            </a:endParaRPr>
          </a:p>
        </p:txBody>
      </p:sp>
      <p:sp>
        <p:nvSpPr>
          <p:cNvPr id="18557" name="Text Box 261"/>
          <p:cNvSpPr txBox="1">
            <a:spLocks noChangeArrowheads="1"/>
          </p:cNvSpPr>
          <p:nvPr/>
        </p:nvSpPr>
        <p:spPr bwMode="auto">
          <a:xfrm>
            <a:off x="3350760" y="3771447"/>
            <a:ext cx="93208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C29-C30-C31-C32</a:t>
            </a:r>
            <a:endParaRPr lang="en-US" sz="600">
              <a:solidFill>
                <a:schemeClr val="bg2"/>
              </a:solidFill>
              <a:latin typeface="Verdana" pitchFamily="34" charset="0"/>
            </a:endParaRPr>
          </a:p>
        </p:txBody>
      </p:sp>
      <p:sp>
        <p:nvSpPr>
          <p:cNvPr id="18558" name="Text Box 263"/>
          <p:cNvSpPr txBox="1">
            <a:spLocks noChangeArrowheads="1"/>
          </p:cNvSpPr>
          <p:nvPr/>
        </p:nvSpPr>
        <p:spPr bwMode="auto">
          <a:xfrm rot="1898318">
            <a:off x="3370036" y="4398179"/>
            <a:ext cx="33450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C12</a:t>
            </a:r>
            <a:endParaRPr lang="en-US" sz="600">
              <a:solidFill>
                <a:schemeClr val="bg2"/>
              </a:solidFill>
              <a:latin typeface="Verdana" pitchFamily="34" charset="0"/>
            </a:endParaRPr>
          </a:p>
        </p:txBody>
      </p:sp>
      <p:sp>
        <p:nvSpPr>
          <p:cNvPr id="18560" name="Text Box 265"/>
          <p:cNvSpPr txBox="1">
            <a:spLocks noChangeArrowheads="1"/>
          </p:cNvSpPr>
          <p:nvPr/>
        </p:nvSpPr>
        <p:spPr bwMode="auto">
          <a:xfrm rot="3178363">
            <a:off x="2732201" y="4554094"/>
            <a:ext cx="59417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C11+</a:t>
            </a:r>
            <a:r>
              <a:rPr lang="it-IT" sz="600">
                <a:solidFill>
                  <a:schemeClr val="accent2"/>
                </a:solidFill>
                <a:latin typeface="Verdana" pitchFamily="34" charset="0"/>
              </a:rPr>
              <a:t>UP1</a:t>
            </a:r>
            <a:endParaRPr lang="en-US" sz="600">
              <a:solidFill>
                <a:schemeClr val="accent2"/>
              </a:solidFill>
              <a:latin typeface="Verdana" pitchFamily="34" charset="0"/>
            </a:endParaRPr>
          </a:p>
        </p:txBody>
      </p:sp>
      <p:sp>
        <p:nvSpPr>
          <p:cNvPr id="18561" name="Text Box 266"/>
          <p:cNvSpPr txBox="1">
            <a:spLocks noChangeArrowheads="1"/>
          </p:cNvSpPr>
          <p:nvPr/>
        </p:nvSpPr>
        <p:spPr bwMode="auto">
          <a:xfrm rot="4780589">
            <a:off x="2432844" y="4563491"/>
            <a:ext cx="530679" cy="25061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C17+</a:t>
            </a:r>
            <a:r>
              <a:rPr lang="it-IT" sz="600">
                <a:solidFill>
                  <a:schemeClr val="accent2"/>
                </a:solidFill>
                <a:latin typeface="Verdana" pitchFamily="34" charset="0"/>
              </a:rPr>
              <a:t>UP3</a:t>
            </a:r>
            <a:endParaRPr lang="en-US" sz="600">
              <a:solidFill>
                <a:schemeClr val="accent2"/>
              </a:solidFill>
              <a:latin typeface="Verdana" pitchFamily="34" charset="0"/>
            </a:endParaRPr>
          </a:p>
        </p:txBody>
      </p:sp>
      <p:sp>
        <p:nvSpPr>
          <p:cNvPr id="18562" name="Text Box 272"/>
          <p:cNvSpPr txBox="1">
            <a:spLocks noChangeArrowheads="1"/>
          </p:cNvSpPr>
          <p:nvPr/>
        </p:nvSpPr>
        <p:spPr bwMode="auto">
          <a:xfrm rot="1437197">
            <a:off x="1743983" y="3498165"/>
            <a:ext cx="574902" cy="25061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C19/</a:t>
            </a:r>
            <a:r>
              <a:rPr lang="it-IT" sz="600">
                <a:solidFill>
                  <a:schemeClr val="accent2"/>
                </a:solidFill>
                <a:latin typeface="Verdana" pitchFamily="34" charset="0"/>
              </a:rPr>
              <a:t>TEMP</a:t>
            </a:r>
            <a:endParaRPr lang="en-US" sz="600">
              <a:solidFill>
                <a:schemeClr val="accent2"/>
              </a:solidFill>
              <a:latin typeface="Verdana" pitchFamily="34" charset="0"/>
            </a:endParaRPr>
          </a:p>
        </p:txBody>
      </p:sp>
      <p:sp>
        <p:nvSpPr>
          <p:cNvPr id="18563" name="Text Box 273"/>
          <p:cNvSpPr txBox="1">
            <a:spLocks noChangeArrowheads="1"/>
          </p:cNvSpPr>
          <p:nvPr/>
        </p:nvSpPr>
        <p:spPr bwMode="auto">
          <a:xfrm rot="2982792">
            <a:off x="1739447" y="3121701"/>
            <a:ext cx="289152" cy="25061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C22</a:t>
            </a:r>
            <a:endParaRPr lang="en-US" sz="600">
              <a:solidFill>
                <a:schemeClr val="bg2"/>
              </a:solidFill>
              <a:latin typeface="Verdana" pitchFamily="34" charset="0"/>
            </a:endParaRPr>
          </a:p>
        </p:txBody>
      </p:sp>
      <p:sp>
        <p:nvSpPr>
          <p:cNvPr id="18564" name="Text Box 274"/>
          <p:cNvSpPr txBox="1">
            <a:spLocks noChangeArrowheads="1"/>
          </p:cNvSpPr>
          <p:nvPr/>
        </p:nvSpPr>
        <p:spPr bwMode="auto">
          <a:xfrm rot="2982792">
            <a:off x="1978706" y="3127369"/>
            <a:ext cx="289151" cy="25061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C24</a:t>
            </a:r>
            <a:endParaRPr lang="en-US" sz="600">
              <a:solidFill>
                <a:schemeClr val="bg2"/>
              </a:solidFill>
              <a:latin typeface="Verdana" pitchFamily="34" charset="0"/>
            </a:endParaRPr>
          </a:p>
        </p:txBody>
      </p:sp>
      <p:sp>
        <p:nvSpPr>
          <p:cNvPr id="18565" name="Text Box 278"/>
          <p:cNvSpPr txBox="1">
            <a:spLocks noChangeArrowheads="1"/>
          </p:cNvSpPr>
          <p:nvPr/>
        </p:nvSpPr>
        <p:spPr bwMode="auto">
          <a:xfrm rot="16860474">
            <a:off x="3416528" y="5521902"/>
            <a:ext cx="549955"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rgbClr val="FF0000"/>
                </a:solidFill>
                <a:latin typeface="Verdana" pitchFamily="34" charset="0"/>
              </a:rPr>
              <a:t>da ord.</a:t>
            </a:r>
            <a:endParaRPr lang="en-US" sz="600">
              <a:solidFill>
                <a:srgbClr val="FF0000"/>
              </a:solidFill>
              <a:latin typeface="Verdana" pitchFamily="34" charset="0"/>
            </a:endParaRPr>
          </a:p>
        </p:txBody>
      </p:sp>
      <p:sp>
        <p:nvSpPr>
          <p:cNvPr id="18566" name="Rectangle 96"/>
          <p:cNvSpPr>
            <a:spLocks noChangeArrowheads="1"/>
          </p:cNvSpPr>
          <p:nvPr/>
        </p:nvSpPr>
        <p:spPr bwMode="auto">
          <a:xfrm>
            <a:off x="617992" y="3364366"/>
            <a:ext cx="161018" cy="144009"/>
          </a:xfrm>
          <a:prstGeom prst="rect">
            <a:avLst/>
          </a:prstGeom>
          <a:solidFill>
            <a:srgbClr val="3366FF"/>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600">
                <a:latin typeface="Verdana" pitchFamily="34" charset="0"/>
              </a:rPr>
              <a:t>RMT</a:t>
            </a:r>
          </a:p>
        </p:txBody>
      </p:sp>
      <p:sp>
        <p:nvSpPr>
          <p:cNvPr id="18567" name="Text Box 288"/>
          <p:cNvSpPr txBox="1">
            <a:spLocks noChangeArrowheads="1"/>
          </p:cNvSpPr>
          <p:nvPr/>
        </p:nvSpPr>
        <p:spPr bwMode="auto">
          <a:xfrm>
            <a:off x="938893" y="3748768"/>
            <a:ext cx="450170"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A7T1</a:t>
            </a:r>
            <a:endParaRPr lang="en-US" sz="600">
              <a:solidFill>
                <a:schemeClr val="accent2"/>
              </a:solidFill>
              <a:latin typeface="Verdana" pitchFamily="34" charset="0"/>
            </a:endParaRPr>
          </a:p>
        </p:txBody>
      </p:sp>
      <p:sp>
        <p:nvSpPr>
          <p:cNvPr id="18568" name="Text Box 289"/>
          <p:cNvSpPr txBox="1">
            <a:spLocks noChangeArrowheads="1"/>
          </p:cNvSpPr>
          <p:nvPr/>
        </p:nvSpPr>
        <p:spPr bwMode="auto">
          <a:xfrm>
            <a:off x="842510" y="3292929"/>
            <a:ext cx="45016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A7T3</a:t>
            </a:r>
            <a:endParaRPr lang="en-US" sz="600">
              <a:solidFill>
                <a:schemeClr val="accent2"/>
              </a:solidFill>
              <a:latin typeface="Verdana" pitchFamily="34" charset="0"/>
            </a:endParaRPr>
          </a:p>
        </p:txBody>
      </p:sp>
      <p:sp>
        <p:nvSpPr>
          <p:cNvPr id="18569" name="Text Box 290"/>
          <p:cNvSpPr txBox="1">
            <a:spLocks noChangeArrowheads="1"/>
          </p:cNvSpPr>
          <p:nvPr/>
        </p:nvSpPr>
        <p:spPr bwMode="auto">
          <a:xfrm rot="-2755736">
            <a:off x="285750" y="3441143"/>
            <a:ext cx="450170"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A7T2</a:t>
            </a:r>
            <a:endParaRPr lang="en-US" sz="600">
              <a:solidFill>
                <a:schemeClr val="accent2"/>
              </a:solidFill>
              <a:latin typeface="Verdana" pitchFamily="34" charset="0"/>
            </a:endParaRPr>
          </a:p>
        </p:txBody>
      </p:sp>
      <p:sp>
        <p:nvSpPr>
          <p:cNvPr id="18570" name="Text Box 292"/>
          <p:cNvSpPr txBox="1">
            <a:spLocks noChangeArrowheads="1"/>
          </p:cNvSpPr>
          <p:nvPr/>
        </p:nvSpPr>
        <p:spPr bwMode="auto">
          <a:xfrm rot="2483472">
            <a:off x="2736171" y="2211965"/>
            <a:ext cx="45016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rgbClr val="FF0000"/>
                </a:solidFill>
                <a:latin typeface="Verdana" pitchFamily="34" charset="0"/>
              </a:rPr>
              <a:t>8x10G</a:t>
            </a:r>
            <a:endParaRPr lang="en-US" sz="600">
              <a:solidFill>
                <a:srgbClr val="FF0000"/>
              </a:solidFill>
              <a:latin typeface="Verdana" pitchFamily="34" charset="0"/>
            </a:endParaRPr>
          </a:p>
        </p:txBody>
      </p:sp>
      <p:sp>
        <p:nvSpPr>
          <p:cNvPr id="18571" name="Text Box 293"/>
          <p:cNvSpPr txBox="1">
            <a:spLocks noChangeArrowheads="1"/>
          </p:cNvSpPr>
          <p:nvPr/>
        </p:nvSpPr>
        <p:spPr bwMode="auto">
          <a:xfrm rot="2483472">
            <a:off x="4373563" y="3559072"/>
            <a:ext cx="45016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rgbClr val="FF0000"/>
                </a:solidFill>
                <a:latin typeface="Verdana" pitchFamily="34" charset="0"/>
              </a:rPr>
              <a:t>8x10G</a:t>
            </a:r>
            <a:endParaRPr lang="en-US" sz="600">
              <a:solidFill>
                <a:srgbClr val="FF0000"/>
              </a:solidFill>
              <a:latin typeface="Verdana" pitchFamily="34" charset="0"/>
            </a:endParaRPr>
          </a:p>
        </p:txBody>
      </p:sp>
      <p:sp>
        <p:nvSpPr>
          <p:cNvPr id="18572" name="Text Box 294"/>
          <p:cNvSpPr txBox="1">
            <a:spLocks noChangeArrowheads="1"/>
          </p:cNvSpPr>
          <p:nvPr/>
        </p:nvSpPr>
        <p:spPr bwMode="auto">
          <a:xfrm rot="-2764895">
            <a:off x="4279447" y="2213099"/>
            <a:ext cx="45016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rgbClr val="FF0000"/>
                </a:solidFill>
                <a:latin typeface="Verdana" pitchFamily="34" charset="0"/>
              </a:rPr>
              <a:t>8x10G</a:t>
            </a:r>
            <a:endParaRPr lang="en-US" sz="600">
              <a:solidFill>
                <a:srgbClr val="FF0000"/>
              </a:solidFill>
              <a:latin typeface="Verdana" pitchFamily="34" charset="0"/>
            </a:endParaRPr>
          </a:p>
        </p:txBody>
      </p:sp>
      <p:sp>
        <p:nvSpPr>
          <p:cNvPr id="18573" name="Text Box 295"/>
          <p:cNvSpPr txBox="1">
            <a:spLocks noChangeArrowheads="1"/>
          </p:cNvSpPr>
          <p:nvPr/>
        </p:nvSpPr>
        <p:spPr bwMode="auto">
          <a:xfrm rot="-2764895">
            <a:off x="2644322" y="3501242"/>
            <a:ext cx="45016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rgbClr val="FF0000"/>
                </a:solidFill>
                <a:latin typeface="Verdana" pitchFamily="34" charset="0"/>
              </a:rPr>
              <a:t>8x10G</a:t>
            </a:r>
            <a:endParaRPr lang="en-US" sz="600">
              <a:solidFill>
                <a:srgbClr val="FF0000"/>
              </a:solidFill>
              <a:latin typeface="Verdana" pitchFamily="34" charset="0"/>
            </a:endParaRPr>
          </a:p>
        </p:txBody>
      </p:sp>
      <p:sp>
        <p:nvSpPr>
          <p:cNvPr id="18574" name="Rectangle 50"/>
          <p:cNvSpPr>
            <a:spLocks noChangeArrowheads="1"/>
          </p:cNvSpPr>
          <p:nvPr/>
        </p:nvSpPr>
        <p:spPr bwMode="auto">
          <a:xfrm>
            <a:off x="5665108" y="4972277"/>
            <a:ext cx="289152"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Fe</a:t>
            </a:r>
          </a:p>
        </p:txBody>
      </p:sp>
      <p:sp>
        <p:nvSpPr>
          <p:cNvPr id="18575" name="Rectangle 31"/>
          <p:cNvSpPr>
            <a:spLocks noChangeArrowheads="1"/>
          </p:cNvSpPr>
          <p:nvPr/>
        </p:nvSpPr>
        <p:spPr bwMode="auto">
          <a:xfrm>
            <a:off x="4733018" y="5004028"/>
            <a:ext cx="360589" cy="360589"/>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Pa</a:t>
            </a:r>
            <a:r>
              <a:rPr lang="it-IT" sz="1200" baseline="-25000">
                <a:latin typeface="Verdana" pitchFamily="34" charset="0"/>
              </a:rPr>
              <a:t>1</a:t>
            </a:r>
          </a:p>
        </p:txBody>
      </p:sp>
      <p:sp>
        <p:nvSpPr>
          <p:cNvPr id="18576" name="Text Box 301"/>
          <p:cNvSpPr txBox="1">
            <a:spLocks noChangeArrowheads="1"/>
          </p:cNvSpPr>
          <p:nvPr/>
        </p:nvSpPr>
        <p:spPr bwMode="auto">
          <a:xfrm rot="2334424">
            <a:off x="3173867" y="4494563"/>
            <a:ext cx="377598"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BB31</a:t>
            </a:r>
            <a:endParaRPr lang="en-US" sz="600">
              <a:solidFill>
                <a:schemeClr val="bg2"/>
              </a:solidFill>
              <a:latin typeface="Verdana" pitchFamily="34" charset="0"/>
            </a:endParaRPr>
          </a:p>
        </p:txBody>
      </p:sp>
      <p:sp>
        <p:nvSpPr>
          <p:cNvPr id="18578" name="Line 229"/>
          <p:cNvSpPr>
            <a:spLocks noChangeShapeType="1"/>
          </p:cNvSpPr>
          <p:nvPr/>
        </p:nvSpPr>
        <p:spPr bwMode="auto">
          <a:xfrm flipV="1">
            <a:off x="1453697" y="2239510"/>
            <a:ext cx="1061357" cy="1928812"/>
          </a:xfrm>
          <a:prstGeom prst="line">
            <a:avLst/>
          </a:prstGeom>
          <a:noFill/>
          <a:ln w="2857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579" name="Text Box 264"/>
          <p:cNvSpPr txBox="1">
            <a:spLocks noChangeArrowheads="1"/>
          </p:cNvSpPr>
          <p:nvPr/>
        </p:nvSpPr>
        <p:spPr bwMode="auto">
          <a:xfrm rot="-3622617">
            <a:off x="1776299" y="2657032"/>
            <a:ext cx="820964"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BB4-1</a:t>
            </a:r>
            <a:r>
              <a:rPr lang="it-IT" sz="600">
                <a:solidFill>
                  <a:schemeClr val="bg2"/>
                </a:solidFill>
                <a:latin typeface="Verdana" pitchFamily="34" charset="0"/>
              </a:rPr>
              <a:t>+C15</a:t>
            </a:r>
            <a:endParaRPr lang="en-US" sz="600">
              <a:solidFill>
                <a:schemeClr val="bg2"/>
              </a:solidFill>
              <a:latin typeface="Verdana" pitchFamily="34" charset="0"/>
            </a:endParaRPr>
          </a:p>
        </p:txBody>
      </p:sp>
      <p:sp>
        <p:nvSpPr>
          <p:cNvPr id="18580" name="Rectangle 35"/>
          <p:cNvSpPr>
            <a:spLocks noChangeArrowheads="1"/>
          </p:cNvSpPr>
          <p:nvPr/>
        </p:nvSpPr>
        <p:spPr bwMode="auto">
          <a:xfrm>
            <a:off x="1164546" y="4007304"/>
            <a:ext cx="360589" cy="360589"/>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Ca</a:t>
            </a:r>
            <a:r>
              <a:rPr lang="it-IT" sz="1200" baseline="-25000">
                <a:latin typeface="Verdana" pitchFamily="34" charset="0"/>
              </a:rPr>
              <a:t>1</a:t>
            </a:r>
          </a:p>
        </p:txBody>
      </p:sp>
      <p:sp>
        <p:nvSpPr>
          <p:cNvPr id="18581" name="Rectangle 38"/>
          <p:cNvSpPr>
            <a:spLocks noChangeArrowheads="1"/>
          </p:cNvSpPr>
          <p:nvPr/>
        </p:nvSpPr>
        <p:spPr bwMode="auto">
          <a:xfrm>
            <a:off x="2389188" y="1915206"/>
            <a:ext cx="360589" cy="359455"/>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Mi</a:t>
            </a:r>
            <a:r>
              <a:rPr lang="it-IT" sz="1200" baseline="-25000">
                <a:latin typeface="Verdana" pitchFamily="34" charset="0"/>
              </a:rPr>
              <a:t>2</a:t>
            </a:r>
          </a:p>
        </p:txBody>
      </p:sp>
      <p:sp>
        <p:nvSpPr>
          <p:cNvPr id="18582" name="Line 5"/>
          <p:cNvSpPr>
            <a:spLocks noChangeShapeType="1"/>
          </p:cNvSpPr>
          <p:nvPr/>
        </p:nvSpPr>
        <p:spPr bwMode="auto">
          <a:xfrm flipV="1">
            <a:off x="2230438" y="5171848"/>
            <a:ext cx="505732" cy="792616"/>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lstStyle/>
          <a:p>
            <a:endParaRPr lang="it-IT"/>
          </a:p>
        </p:txBody>
      </p:sp>
      <p:sp>
        <p:nvSpPr>
          <p:cNvPr id="18583" name="Rectangle 90"/>
          <p:cNvSpPr>
            <a:spLocks noChangeArrowheads="1"/>
          </p:cNvSpPr>
          <p:nvPr/>
        </p:nvSpPr>
        <p:spPr bwMode="auto">
          <a:xfrm>
            <a:off x="2030867" y="5927045"/>
            <a:ext cx="289151" cy="145143"/>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Br</a:t>
            </a:r>
          </a:p>
        </p:txBody>
      </p:sp>
      <p:sp>
        <p:nvSpPr>
          <p:cNvPr id="18584" name="Rectangle 69"/>
          <p:cNvSpPr>
            <a:spLocks noChangeArrowheads="1"/>
          </p:cNvSpPr>
          <p:nvPr/>
        </p:nvSpPr>
        <p:spPr bwMode="auto">
          <a:xfrm>
            <a:off x="2566081" y="5004028"/>
            <a:ext cx="360589" cy="360589"/>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Ba</a:t>
            </a:r>
            <a:r>
              <a:rPr lang="it-IT" sz="1200" baseline="-25000">
                <a:latin typeface="Verdana" pitchFamily="34" charset="0"/>
              </a:rPr>
              <a:t>1</a:t>
            </a:r>
          </a:p>
        </p:txBody>
      </p:sp>
      <p:sp>
        <p:nvSpPr>
          <p:cNvPr id="18585" name="Text Box 213"/>
          <p:cNvSpPr txBox="1">
            <a:spLocks noChangeArrowheads="1"/>
          </p:cNvSpPr>
          <p:nvPr/>
        </p:nvSpPr>
        <p:spPr bwMode="auto">
          <a:xfrm rot="1209649" flipH="1">
            <a:off x="3543528" y="4237161"/>
            <a:ext cx="45016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BB16</a:t>
            </a:r>
            <a:endParaRPr lang="en-US" sz="600">
              <a:solidFill>
                <a:schemeClr val="accent2"/>
              </a:solidFill>
              <a:latin typeface="Verdana" pitchFamily="34" charset="0"/>
            </a:endParaRPr>
          </a:p>
        </p:txBody>
      </p:sp>
      <p:sp>
        <p:nvSpPr>
          <p:cNvPr id="18586" name="Text Box 238"/>
          <p:cNvSpPr txBox="1">
            <a:spLocks noChangeArrowheads="1"/>
          </p:cNvSpPr>
          <p:nvPr/>
        </p:nvSpPr>
        <p:spPr bwMode="auto">
          <a:xfrm rot="-22804356">
            <a:off x="814161" y="2180215"/>
            <a:ext cx="478518"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C26</a:t>
            </a:r>
            <a:endParaRPr lang="en-US" sz="600">
              <a:solidFill>
                <a:schemeClr val="bg2"/>
              </a:solidFill>
              <a:latin typeface="Verdana" pitchFamily="34" charset="0"/>
            </a:endParaRPr>
          </a:p>
        </p:txBody>
      </p:sp>
      <p:sp>
        <p:nvSpPr>
          <p:cNvPr id="18587" name="Text Box 238"/>
          <p:cNvSpPr txBox="1">
            <a:spLocks noChangeArrowheads="1"/>
          </p:cNvSpPr>
          <p:nvPr/>
        </p:nvSpPr>
        <p:spPr bwMode="auto">
          <a:xfrm rot="-20281403">
            <a:off x="847045" y="2565751"/>
            <a:ext cx="478518"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bg2"/>
                </a:solidFill>
                <a:latin typeface="Verdana" pitchFamily="34" charset="0"/>
              </a:rPr>
              <a:t>C27</a:t>
            </a:r>
            <a:endParaRPr lang="en-US" sz="600">
              <a:solidFill>
                <a:schemeClr val="bg2"/>
              </a:solidFill>
              <a:latin typeface="Verdana" pitchFamily="34" charset="0"/>
            </a:endParaRPr>
          </a:p>
        </p:txBody>
      </p:sp>
      <p:sp>
        <p:nvSpPr>
          <p:cNvPr id="18591" name="Text Box 301"/>
          <p:cNvSpPr txBox="1">
            <a:spLocks noChangeArrowheads="1"/>
          </p:cNvSpPr>
          <p:nvPr/>
        </p:nvSpPr>
        <p:spPr bwMode="auto">
          <a:xfrm rot="1679951">
            <a:off x="3516313" y="4366429"/>
            <a:ext cx="450169"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it-IT" sz="600">
                <a:solidFill>
                  <a:schemeClr val="accent2"/>
                </a:solidFill>
                <a:latin typeface="Verdana" pitchFamily="34" charset="0"/>
              </a:rPr>
              <a:t>BB30*</a:t>
            </a:r>
            <a:endParaRPr lang="en-US" sz="600">
              <a:solidFill>
                <a:schemeClr val="bg2"/>
              </a:solidFill>
              <a:latin typeface="Verdana" pitchFamily="34" charset="0"/>
            </a:endParaRPr>
          </a:p>
        </p:txBody>
      </p:sp>
      <p:sp>
        <p:nvSpPr>
          <p:cNvPr id="18592" name="Rectangle 96"/>
          <p:cNvSpPr>
            <a:spLocks noChangeArrowheads="1"/>
          </p:cNvSpPr>
          <p:nvPr/>
        </p:nvSpPr>
        <p:spPr bwMode="auto">
          <a:xfrm>
            <a:off x="3116036" y="4193268"/>
            <a:ext cx="96384" cy="80509"/>
          </a:xfrm>
          <a:prstGeom prst="rect">
            <a:avLst/>
          </a:prstGeom>
          <a:solidFill>
            <a:srgbClr val="3366FF"/>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300">
                <a:latin typeface="Verdana" pitchFamily="34" charset="0"/>
              </a:rPr>
              <a:t>RM1</a:t>
            </a:r>
          </a:p>
        </p:txBody>
      </p:sp>
      <p:sp>
        <p:nvSpPr>
          <p:cNvPr id="18593" name="Text Box 301"/>
          <p:cNvSpPr txBox="1">
            <a:spLocks noChangeArrowheads="1"/>
          </p:cNvSpPr>
          <p:nvPr/>
        </p:nvSpPr>
        <p:spPr bwMode="auto">
          <a:xfrm>
            <a:off x="1099911" y="6482670"/>
            <a:ext cx="3151188" cy="1582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lvl1pPr eaLnBrk="0" hangingPunct="0">
              <a:defRPr sz="2800" b="1">
                <a:solidFill>
                  <a:schemeClr val="tx1"/>
                </a:solidFill>
                <a:latin typeface="Arial" pitchFamily="34" charset="0"/>
                <a:cs typeface="Arial" pitchFamily="34" charset="0"/>
              </a:defRPr>
            </a:lvl1pPr>
            <a:lvl2pPr marL="742950" indent="-285750" eaLnBrk="0" hangingPunct="0">
              <a:defRPr sz="2800" b="1">
                <a:solidFill>
                  <a:schemeClr val="tx1"/>
                </a:solidFill>
                <a:latin typeface="Arial" pitchFamily="34" charset="0"/>
                <a:cs typeface="Arial" pitchFamily="34" charset="0"/>
              </a:defRPr>
            </a:lvl2pPr>
            <a:lvl3pPr marL="1143000" indent="-228600" eaLnBrk="0" hangingPunct="0">
              <a:defRPr sz="2800" b="1">
                <a:solidFill>
                  <a:schemeClr val="tx1"/>
                </a:solidFill>
                <a:latin typeface="Arial" pitchFamily="34" charset="0"/>
                <a:cs typeface="Arial" pitchFamily="34" charset="0"/>
              </a:defRPr>
            </a:lvl3pPr>
            <a:lvl4pPr marL="1600200" indent="-228600" eaLnBrk="0" hangingPunct="0">
              <a:defRPr sz="2800" b="1">
                <a:solidFill>
                  <a:schemeClr val="tx1"/>
                </a:solidFill>
                <a:latin typeface="Arial" pitchFamily="34" charset="0"/>
                <a:cs typeface="Arial" pitchFamily="34" charset="0"/>
              </a:defRPr>
            </a:lvl4pPr>
            <a:lvl5pPr marL="2057400" indent="-228600" eaLnBrk="0" hangingPunct="0">
              <a:defRPr sz="2800"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b="1">
                <a:solidFill>
                  <a:schemeClr val="tx1"/>
                </a:solidFill>
                <a:latin typeface="Arial" pitchFamily="34" charset="0"/>
                <a:cs typeface="Arial" pitchFamily="34" charset="0"/>
              </a:defRPr>
            </a:lvl9pPr>
          </a:lstStyle>
          <a:p>
            <a:pPr eaLnBrk="1" hangingPunct="1">
              <a:spcBef>
                <a:spcPct val="50000"/>
              </a:spcBef>
            </a:pPr>
            <a:r>
              <a:rPr lang="en-US" sz="600">
                <a:solidFill>
                  <a:schemeClr val="accent2"/>
                </a:solidFill>
                <a:latin typeface="Verdana" pitchFamily="34" charset="0"/>
              </a:rPr>
              <a:t>* - BB30 is landing in RM1, and will be extended up to RM2</a:t>
            </a:r>
            <a:endParaRPr lang="en-US" sz="600">
              <a:solidFill>
                <a:schemeClr val="bg2"/>
              </a:solidFill>
              <a:latin typeface="Verdana" pitchFamily="34" charset="0"/>
            </a:endParaRPr>
          </a:p>
        </p:txBody>
      </p:sp>
      <p:sp>
        <p:nvSpPr>
          <p:cNvPr id="18596" name="Rectangle 38"/>
          <p:cNvSpPr>
            <a:spLocks noChangeArrowheads="1"/>
          </p:cNvSpPr>
          <p:nvPr/>
        </p:nvSpPr>
        <p:spPr bwMode="auto">
          <a:xfrm>
            <a:off x="2442483" y="1961696"/>
            <a:ext cx="360589" cy="359456"/>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Mi</a:t>
            </a:r>
            <a:r>
              <a:rPr lang="it-IT" sz="1200" baseline="-25000">
                <a:latin typeface="Verdana" pitchFamily="34" charset="0"/>
              </a:rPr>
              <a:t>2</a:t>
            </a:r>
          </a:p>
        </p:txBody>
      </p:sp>
      <p:sp>
        <p:nvSpPr>
          <p:cNvPr id="18597" name="Rectangle 33"/>
          <p:cNvSpPr>
            <a:spLocks noChangeArrowheads="1"/>
          </p:cNvSpPr>
          <p:nvPr/>
        </p:nvSpPr>
        <p:spPr bwMode="auto">
          <a:xfrm>
            <a:off x="4565197" y="1982107"/>
            <a:ext cx="360589" cy="359456"/>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Mi</a:t>
            </a:r>
            <a:r>
              <a:rPr lang="it-IT" sz="1200" baseline="-25000">
                <a:latin typeface="Verdana" pitchFamily="34" charset="0"/>
              </a:rPr>
              <a:t>1</a:t>
            </a:r>
          </a:p>
        </p:txBody>
      </p:sp>
      <p:sp>
        <p:nvSpPr>
          <p:cNvPr id="18598" name="Rectangle 51"/>
          <p:cNvSpPr>
            <a:spLocks noChangeArrowheads="1"/>
          </p:cNvSpPr>
          <p:nvPr/>
        </p:nvSpPr>
        <p:spPr bwMode="auto">
          <a:xfrm>
            <a:off x="4565197" y="3679599"/>
            <a:ext cx="360589" cy="360589"/>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Bo</a:t>
            </a:r>
            <a:r>
              <a:rPr lang="it-IT" sz="1200" baseline="-25000">
                <a:latin typeface="Verdana" pitchFamily="34" charset="0"/>
              </a:rPr>
              <a:t>1</a:t>
            </a:r>
          </a:p>
        </p:txBody>
      </p:sp>
      <p:sp>
        <p:nvSpPr>
          <p:cNvPr id="18599" name="Rectangle 97"/>
          <p:cNvSpPr>
            <a:spLocks noChangeArrowheads="1"/>
          </p:cNvSpPr>
          <p:nvPr/>
        </p:nvSpPr>
        <p:spPr bwMode="auto">
          <a:xfrm>
            <a:off x="2436813" y="3679599"/>
            <a:ext cx="360589" cy="360589"/>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RM</a:t>
            </a:r>
            <a:r>
              <a:rPr lang="it-IT" sz="1200" baseline="-25000">
                <a:latin typeface="Verdana" pitchFamily="34" charset="0"/>
              </a:rPr>
              <a:t>2</a:t>
            </a:r>
          </a:p>
        </p:txBody>
      </p:sp>
      <p:sp>
        <p:nvSpPr>
          <p:cNvPr id="18600" name="Rectangle 69"/>
          <p:cNvSpPr>
            <a:spLocks noChangeArrowheads="1"/>
          </p:cNvSpPr>
          <p:nvPr/>
        </p:nvSpPr>
        <p:spPr bwMode="auto">
          <a:xfrm>
            <a:off x="2618242" y="4965474"/>
            <a:ext cx="360589" cy="360589"/>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Ba</a:t>
            </a:r>
            <a:r>
              <a:rPr lang="it-IT" sz="1200" baseline="-25000">
                <a:latin typeface="Verdana" pitchFamily="34" charset="0"/>
              </a:rPr>
              <a:t>1</a:t>
            </a:r>
          </a:p>
        </p:txBody>
      </p:sp>
      <p:sp>
        <p:nvSpPr>
          <p:cNvPr id="18601" name="Rectangle 68"/>
          <p:cNvSpPr>
            <a:spLocks noChangeArrowheads="1"/>
          </p:cNvSpPr>
          <p:nvPr/>
        </p:nvSpPr>
        <p:spPr bwMode="auto">
          <a:xfrm>
            <a:off x="3254376" y="4972278"/>
            <a:ext cx="360589" cy="360589"/>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Na</a:t>
            </a:r>
            <a:r>
              <a:rPr lang="it-IT" sz="1200" baseline="-25000">
                <a:latin typeface="Verdana" pitchFamily="34" charset="0"/>
              </a:rPr>
              <a:t>1</a:t>
            </a:r>
          </a:p>
        </p:txBody>
      </p:sp>
      <p:sp>
        <p:nvSpPr>
          <p:cNvPr id="18602" name="Rectangle 60"/>
          <p:cNvSpPr>
            <a:spLocks noChangeArrowheads="1"/>
          </p:cNvSpPr>
          <p:nvPr/>
        </p:nvSpPr>
        <p:spPr bwMode="auto">
          <a:xfrm>
            <a:off x="3832679" y="1081768"/>
            <a:ext cx="360589" cy="360589"/>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Mi</a:t>
            </a:r>
            <a:r>
              <a:rPr lang="it-IT" sz="1200" baseline="-25000">
                <a:latin typeface="Verdana" pitchFamily="34" charset="0"/>
              </a:rPr>
              <a:t>3</a:t>
            </a:r>
          </a:p>
        </p:txBody>
      </p:sp>
      <p:sp>
        <p:nvSpPr>
          <p:cNvPr id="18603" name="Rectangle 93"/>
          <p:cNvSpPr>
            <a:spLocks noChangeArrowheads="1"/>
          </p:cNvSpPr>
          <p:nvPr/>
        </p:nvSpPr>
        <p:spPr bwMode="auto">
          <a:xfrm>
            <a:off x="3781653" y="4972278"/>
            <a:ext cx="359455" cy="360589"/>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Ct</a:t>
            </a:r>
            <a:r>
              <a:rPr lang="it-IT" sz="1200" baseline="-25000">
                <a:latin typeface="Verdana" pitchFamily="34" charset="0"/>
              </a:rPr>
              <a:t>1</a:t>
            </a:r>
          </a:p>
        </p:txBody>
      </p:sp>
      <p:sp>
        <p:nvSpPr>
          <p:cNvPr id="18604" name="Rectangle 55"/>
          <p:cNvSpPr>
            <a:spLocks noChangeArrowheads="1"/>
          </p:cNvSpPr>
          <p:nvPr/>
        </p:nvSpPr>
        <p:spPr bwMode="auto">
          <a:xfrm>
            <a:off x="5761492" y="2239510"/>
            <a:ext cx="360589" cy="360589"/>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Pd</a:t>
            </a:r>
            <a:r>
              <a:rPr lang="it-IT" sz="1200" baseline="-25000">
                <a:latin typeface="Verdana" pitchFamily="34" charset="0"/>
              </a:rPr>
              <a:t>2</a:t>
            </a:r>
          </a:p>
        </p:txBody>
      </p:sp>
      <p:sp>
        <p:nvSpPr>
          <p:cNvPr id="18605" name="Rectangle 35"/>
          <p:cNvSpPr>
            <a:spLocks noChangeArrowheads="1"/>
          </p:cNvSpPr>
          <p:nvPr/>
        </p:nvSpPr>
        <p:spPr bwMode="auto">
          <a:xfrm>
            <a:off x="1207635" y="4058331"/>
            <a:ext cx="360589" cy="360589"/>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Ca</a:t>
            </a:r>
            <a:r>
              <a:rPr lang="it-IT" sz="1200" baseline="-25000">
                <a:latin typeface="Verdana" pitchFamily="34" charset="0"/>
              </a:rPr>
              <a:t>1</a:t>
            </a:r>
          </a:p>
        </p:txBody>
      </p:sp>
      <p:sp>
        <p:nvSpPr>
          <p:cNvPr id="18606" name="Rectangle 31"/>
          <p:cNvSpPr>
            <a:spLocks noChangeArrowheads="1"/>
          </p:cNvSpPr>
          <p:nvPr/>
        </p:nvSpPr>
        <p:spPr bwMode="auto">
          <a:xfrm>
            <a:off x="4778376" y="4965474"/>
            <a:ext cx="360589" cy="360589"/>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1200">
                <a:latin typeface="Verdana" pitchFamily="34" charset="0"/>
              </a:rPr>
              <a:t>Pa</a:t>
            </a:r>
            <a:r>
              <a:rPr lang="it-IT" sz="1200" baseline="-25000">
                <a:latin typeface="Verdana" pitchFamily="34" charset="0"/>
              </a:rPr>
              <a:t>1</a:t>
            </a:r>
          </a:p>
        </p:txBody>
      </p:sp>
      <p:sp>
        <p:nvSpPr>
          <p:cNvPr id="18607" name="Rectangle 56"/>
          <p:cNvSpPr>
            <a:spLocks noChangeArrowheads="1"/>
          </p:cNvSpPr>
          <p:nvPr/>
        </p:nvSpPr>
        <p:spPr bwMode="auto">
          <a:xfrm>
            <a:off x="4417786" y="335643"/>
            <a:ext cx="289152"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Tn</a:t>
            </a:r>
          </a:p>
        </p:txBody>
      </p:sp>
      <p:sp>
        <p:nvSpPr>
          <p:cNvPr id="18608" name="Rectangle 53"/>
          <p:cNvSpPr>
            <a:spLocks noChangeArrowheads="1"/>
          </p:cNvSpPr>
          <p:nvPr/>
        </p:nvSpPr>
        <p:spPr bwMode="auto">
          <a:xfrm>
            <a:off x="6462260" y="2317751"/>
            <a:ext cx="289151"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Ve</a:t>
            </a:r>
          </a:p>
        </p:txBody>
      </p:sp>
      <p:sp>
        <p:nvSpPr>
          <p:cNvPr id="18609" name="Rectangle 41"/>
          <p:cNvSpPr>
            <a:spLocks noChangeArrowheads="1"/>
          </p:cNvSpPr>
          <p:nvPr/>
        </p:nvSpPr>
        <p:spPr bwMode="auto">
          <a:xfrm>
            <a:off x="553358" y="2432277"/>
            <a:ext cx="289152" cy="145143"/>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r"/>
            <a:r>
              <a:rPr lang="it-IT" sz="800">
                <a:latin typeface="Verdana" pitchFamily="34" charset="0"/>
              </a:rPr>
              <a:t>Ge1</a:t>
            </a:r>
          </a:p>
        </p:txBody>
      </p:sp>
      <p:sp>
        <p:nvSpPr>
          <p:cNvPr id="18610" name="Rectangle 96"/>
          <p:cNvSpPr>
            <a:spLocks noChangeArrowheads="1"/>
          </p:cNvSpPr>
          <p:nvPr/>
        </p:nvSpPr>
        <p:spPr bwMode="auto">
          <a:xfrm>
            <a:off x="167822" y="3782786"/>
            <a:ext cx="289152"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r"/>
            <a:r>
              <a:rPr lang="it-IT" sz="800">
                <a:latin typeface="Verdana" pitchFamily="34" charset="0"/>
              </a:rPr>
              <a:t>Fra</a:t>
            </a:r>
          </a:p>
        </p:txBody>
      </p:sp>
      <p:sp>
        <p:nvSpPr>
          <p:cNvPr id="18611" name="Rectangle 42"/>
          <p:cNvSpPr>
            <a:spLocks noChangeArrowheads="1"/>
          </p:cNvSpPr>
          <p:nvPr/>
        </p:nvSpPr>
        <p:spPr bwMode="auto">
          <a:xfrm>
            <a:off x="528411" y="4175125"/>
            <a:ext cx="289152" cy="145143"/>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r"/>
            <a:r>
              <a:rPr lang="it-IT" sz="800">
                <a:latin typeface="Verdana" pitchFamily="34" charset="0"/>
              </a:rPr>
              <a:t>Ss</a:t>
            </a:r>
          </a:p>
        </p:txBody>
      </p:sp>
      <p:sp>
        <p:nvSpPr>
          <p:cNvPr id="18612" name="Rectangle 101"/>
          <p:cNvSpPr>
            <a:spLocks noChangeArrowheads="1"/>
          </p:cNvSpPr>
          <p:nvPr/>
        </p:nvSpPr>
        <p:spPr bwMode="auto">
          <a:xfrm>
            <a:off x="1588635" y="4875893"/>
            <a:ext cx="289151"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Aq1</a:t>
            </a:r>
          </a:p>
        </p:txBody>
      </p:sp>
      <p:sp>
        <p:nvSpPr>
          <p:cNvPr id="18613" name="Rectangle 100"/>
          <p:cNvSpPr>
            <a:spLocks noChangeArrowheads="1"/>
          </p:cNvSpPr>
          <p:nvPr/>
        </p:nvSpPr>
        <p:spPr bwMode="auto">
          <a:xfrm>
            <a:off x="1975304" y="5107215"/>
            <a:ext cx="289152"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Pg</a:t>
            </a:r>
          </a:p>
        </p:txBody>
      </p:sp>
      <p:sp>
        <p:nvSpPr>
          <p:cNvPr id="18614" name="Rectangle 90"/>
          <p:cNvSpPr>
            <a:spLocks noChangeArrowheads="1"/>
          </p:cNvSpPr>
          <p:nvPr/>
        </p:nvSpPr>
        <p:spPr bwMode="auto">
          <a:xfrm>
            <a:off x="2064885" y="5962196"/>
            <a:ext cx="289151" cy="145143"/>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Br</a:t>
            </a:r>
          </a:p>
        </p:txBody>
      </p:sp>
      <p:sp>
        <p:nvSpPr>
          <p:cNvPr id="18615" name="Rectangle 64"/>
          <p:cNvSpPr>
            <a:spLocks noChangeArrowheads="1"/>
          </p:cNvSpPr>
          <p:nvPr/>
        </p:nvSpPr>
        <p:spPr bwMode="auto">
          <a:xfrm>
            <a:off x="2289402" y="6179911"/>
            <a:ext cx="289151"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Le</a:t>
            </a:r>
          </a:p>
        </p:txBody>
      </p:sp>
      <p:sp>
        <p:nvSpPr>
          <p:cNvPr id="18616" name="Rectangle 65"/>
          <p:cNvSpPr>
            <a:spLocks noChangeArrowheads="1"/>
          </p:cNvSpPr>
          <p:nvPr/>
        </p:nvSpPr>
        <p:spPr bwMode="auto">
          <a:xfrm>
            <a:off x="2585358" y="5969000"/>
            <a:ext cx="289152" cy="145143"/>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Mt</a:t>
            </a:r>
          </a:p>
        </p:txBody>
      </p:sp>
      <p:sp>
        <p:nvSpPr>
          <p:cNvPr id="18617" name="Rectangle 66"/>
          <p:cNvSpPr>
            <a:spLocks noChangeArrowheads="1"/>
          </p:cNvSpPr>
          <p:nvPr/>
        </p:nvSpPr>
        <p:spPr bwMode="auto">
          <a:xfrm>
            <a:off x="2790599" y="6177643"/>
            <a:ext cx="289151"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Pz</a:t>
            </a:r>
          </a:p>
        </p:txBody>
      </p:sp>
      <p:sp>
        <p:nvSpPr>
          <p:cNvPr id="18618" name="Rectangle 91"/>
          <p:cNvSpPr>
            <a:spLocks noChangeArrowheads="1"/>
          </p:cNvSpPr>
          <p:nvPr/>
        </p:nvSpPr>
        <p:spPr bwMode="auto">
          <a:xfrm>
            <a:off x="3240768" y="6184447"/>
            <a:ext cx="289152"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Sa</a:t>
            </a:r>
          </a:p>
        </p:txBody>
      </p:sp>
      <p:sp>
        <p:nvSpPr>
          <p:cNvPr id="18619" name="Rectangle 94"/>
          <p:cNvSpPr>
            <a:spLocks noChangeArrowheads="1"/>
          </p:cNvSpPr>
          <p:nvPr/>
        </p:nvSpPr>
        <p:spPr bwMode="auto">
          <a:xfrm>
            <a:off x="3807732" y="6161768"/>
            <a:ext cx="288018" cy="145143"/>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Me</a:t>
            </a:r>
          </a:p>
        </p:txBody>
      </p:sp>
      <p:sp>
        <p:nvSpPr>
          <p:cNvPr id="18620" name="Rectangle 63"/>
          <p:cNvSpPr>
            <a:spLocks noChangeArrowheads="1"/>
          </p:cNvSpPr>
          <p:nvPr/>
        </p:nvSpPr>
        <p:spPr bwMode="auto">
          <a:xfrm>
            <a:off x="3608161" y="5936116"/>
            <a:ext cx="289152"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Cz</a:t>
            </a:r>
          </a:p>
        </p:txBody>
      </p:sp>
      <p:sp>
        <p:nvSpPr>
          <p:cNvPr id="18621" name="Rectangle 67"/>
          <p:cNvSpPr>
            <a:spLocks noChangeArrowheads="1"/>
          </p:cNvSpPr>
          <p:nvPr/>
        </p:nvSpPr>
        <p:spPr bwMode="auto">
          <a:xfrm>
            <a:off x="4160385" y="5936116"/>
            <a:ext cx="289151" cy="145143"/>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Cs</a:t>
            </a:r>
          </a:p>
        </p:txBody>
      </p:sp>
      <p:sp>
        <p:nvSpPr>
          <p:cNvPr id="18622" name="Rectangle 49"/>
          <p:cNvSpPr>
            <a:spLocks noChangeArrowheads="1"/>
          </p:cNvSpPr>
          <p:nvPr/>
        </p:nvSpPr>
        <p:spPr bwMode="auto">
          <a:xfrm>
            <a:off x="5344206" y="5004027"/>
            <a:ext cx="289151"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An</a:t>
            </a:r>
          </a:p>
        </p:txBody>
      </p:sp>
      <p:sp>
        <p:nvSpPr>
          <p:cNvPr id="18623" name="Rectangle 50"/>
          <p:cNvSpPr>
            <a:spLocks noChangeArrowheads="1"/>
          </p:cNvSpPr>
          <p:nvPr/>
        </p:nvSpPr>
        <p:spPr bwMode="auto">
          <a:xfrm>
            <a:off x="5696858" y="5000626"/>
            <a:ext cx="289152" cy="144009"/>
          </a:xfrm>
          <a:prstGeom prst="rect">
            <a:avLst/>
          </a:prstGeom>
          <a:solidFill>
            <a:srgbClr val="CCCC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800">
                <a:latin typeface="Verdana" pitchFamily="34" charset="0"/>
              </a:rPr>
              <a:t>Fe</a:t>
            </a:r>
          </a:p>
        </p:txBody>
      </p:sp>
      <p:sp>
        <p:nvSpPr>
          <p:cNvPr id="18624" name="Text Box 192"/>
          <p:cNvSpPr txBox="1">
            <a:spLocks noChangeArrowheads="1"/>
          </p:cNvSpPr>
          <p:nvPr/>
        </p:nvSpPr>
        <p:spPr bwMode="auto">
          <a:xfrm>
            <a:off x="6725331" y="599849"/>
            <a:ext cx="1285875" cy="89694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65306" tIns="32653" rIns="65306" bIns="32653">
            <a:spAutoFit/>
          </a:bodyPr>
          <a:lstStyle/>
          <a:p>
            <a:pPr algn="ctr">
              <a:spcBef>
                <a:spcPct val="50000"/>
              </a:spcBef>
            </a:pPr>
            <a:r>
              <a:rPr lang="it-IT" b="0">
                <a:latin typeface="Verdana" pitchFamily="34" charset="0"/>
              </a:rPr>
              <a:t>GARR-X</a:t>
            </a:r>
            <a:br>
              <a:rPr lang="it-IT" b="0">
                <a:latin typeface="Verdana" pitchFamily="34" charset="0"/>
              </a:rPr>
            </a:br>
            <a:r>
              <a:rPr lang="it-IT" b="0">
                <a:latin typeface="Verdana" pitchFamily="34" charset="0"/>
              </a:rPr>
              <a:t>Network layout</a:t>
            </a:r>
          </a:p>
        </p:txBody>
      </p:sp>
      <p:sp>
        <p:nvSpPr>
          <p:cNvPr id="18625" name="Rectangle 96"/>
          <p:cNvSpPr>
            <a:spLocks noChangeArrowheads="1"/>
          </p:cNvSpPr>
          <p:nvPr/>
        </p:nvSpPr>
        <p:spPr bwMode="auto">
          <a:xfrm>
            <a:off x="1646464" y="3686402"/>
            <a:ext cx="96384" cy="80509"/>
          </a:xfrm>
          <a:prstGeom prst="rect">
            <a:avLst/>
          </a:prstGeom>
          <a:solidFill>
            <a:srgbClr val="3366FF"/>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65306" tIns="32653" rIns="65306" bIns="32653" anchor="ctr"/>
          <a:lstStyle/>
          <a:p>
            <a:pPr algn="ctr"/>
            <a:r>
              <a:rPr lang="it-IT" sz="300">
                <a:latin typeface="Verdana" pitchFamily="34" charset="0"/>
              </a:rPr>
              <a:t>RM1</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9332776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7" name="Line 2"/>
          <p:cNvSpPr>
            <a:spLocks noChangeShapeType="1"/>
          </p:cNvSpPr>
          <p:nvPr/>
        </p:nvSpPr>
        <p:spPr bwMode="auto">
          <a:xfrm flipH="1">
            <a:off x="4773731" y="1321185"/>
            <a:ext cx="990600" cy="1034306"/>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156" name="Line 2"/>
          <p:cNvSpPr>
            <a:spLocks noChangeShapeType="1"/>
          </p:cNvSpPr>
          <p:nvPr/>
        </p:nvSpPr>
        <p:spPr bwMode="auto">
          <a:xfrm flipH="1">
            <a:off x="2749429" y="1219440"/>
            <a:ext cx="3049322" cy="1066440"/>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155" name="Line 2"/>
          <p:cNvSpPr>
            <a:spLocks noChangeShapeType="1"/>
          </p:cNvSpPr>
          <p:nvPr/>
        </p:nvSpPr>
        <p:spPr bwMode="auto">
          <a:xfrm flipH="1">
            <a:off x="2717800" y="1170558"/>
            <a:ext cx="3049322" cy="1066440"/>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133" name="Line 2"/>
          <p:cNvSpPr>
            <a:spLocks noChangeShapeType="1"/>
          </p:cNvSpPr>
          <p:nvPr/>
        </p:nvSpPr>
        <p:spPr bwMode="auto">
          <a:xfrm flipH="1">
            <a:off x="4805363" y="1209042"/>
            <a:ext cx="990600" cy="1034306"/>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grpSp>
        <p:nvGrpSpPr>
          <p:cNvPr id="2" name="Group 143"/>
          <p:cNvGrpSpPr>
            <a:grpSpLocks/>
          </p:cNvGrpSpPr>
          <p:nvPr/>
        </p:nvGrpSpPr>
        <p:grpSpPr bwMode="auto">
          <a:xfrm>
            <a:off x="161925" y="789197"/>
            <a:ext cx="6985000" cy="5903913"/>
            <a:chOff x="113" y="527"/>
            <a:chExt cx="4400" cy="3719"/>
          </a:xfrm>
        </p:grpSpPr>
        <p:sp>
          <p:nvSpPr>
            <p:cNvPr id="9360" name="Line 144"/>
            <p:cNvSpPr>
              <a:spLocks noChangeShapeType="1"/>
            </p:cNvSpPr>
            <p:nvPr/>
          </p:nvSpPr>
          <p:spPr bwMode="auto">
            <a:xfrm>
              <a:off x="2971" y="2523"/>
              <a:ext cx="998" cy="453"/>
            </a:xfrm>
            <a:prstGeom prst="line">
              <a:avLst/>
            </a:prstGeom>
            <a:noFill/>
            <a:ln w="76200" cmpd="dbl">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61" name="Line 145"/>
            <p:cNvSpPr>
              <a:spLocks noChangeShapeType="1"/>
            </p:cNvSpPr>
            <p:nvPr/>
          </p:nvSpPr>
          <p:spPr bwMode="auto">
            <a:xfrm>
              <a:off x="2925" y="2614"/>
              <a:ext cx="998" cy="453"/>
            </a:xfrm>
            <a:prstGeom prst="line">
              <a:avLst/>
            </a:prstGeom>
            <a:noFill/>
            <a:ln w="76200" cmpd="dbl">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62" name="Line 146"/>
            <p:cNvSpPr>
              <a:spLocks noChangeShapeType="1"/>
            </p:cNvSpPr>
            <p:nvPr/>
          </p:nvSpPr>
          <p:spPr bwMode="auto">
            <a:xfrm flipH="1">
              <a:off x="2993" y="1661"/>
              <a:ext cx="771" cy="861"/>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63" name="Line 147"/>
            <p:cNvSpPr>
              <a:spLocks noChangeShapeType="1"/>
            </p:cNvSpPr>
            <p:nvPr/>
          </p:nvSpPr>
          <p:spPr bwMode="auto">
            <a:xfrm flipV="1">
              <a:off x="2131" y="2613"/>
              <a:ext cx="771" cy="817"/>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64" name="Line 148"/>
            <p:cNvSpPr>
              <a:spLocks noChangeShapeType="1"/>
            </p:cNvSpPr>
            <p:nvPr/>
          </p:nvSpPr>
          <p:spPr bwMode="auto">
            <a:xfrm flipV="1">
              <a:off x="2494" y="2568"/>
              <a:ext cx="453" cy="907"/>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65" name="Line 149"/>
            <p:cNvSpPr>
              <a:spLocks noChangeShapeType="1"/>
            </p:cNvSpPr>
            <p:nvPr/>
          </p:nvSpPr>
          <p:spPr bwMode="auto">
            <a:xfrm>
              <a:off x="906" y="1615"/>
              <a:ext cx="2041" cy="907"/>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66" name="Line 150"/>
            <p:cNvSpPr>
              <a:spLocks noChangeShapeType="1"/>
            </p:cNvSpPr>
            <p:nvPr/>
          </p:nvSpPr>
          <p:spPr bwMode="auto">
            <a:xfrm>
              <a:off x="906" y="1933"/>
              <a:ext cx="2041" cy="589"/>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67" name="Line 151"/>
            <p:cNvSpPr>
              <a:spLocks noChangeShapeType="1"/>
            </p:cNvSpPr>
            <p:nvPr/>
          </p:nvSpPr>
          <p:spPr bwMode="auto">
            <a:xfrm>
              <a:off x="906" y="2296"/>
              <a:ext cx="2041" cy="272"/>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68" name="Line 152"/>
            <p:cNvSpPr>
              <a:spLocks noChangeShapeType="1"/>
            </p:cNvSpPr>
            <p:nvPr/>
          </p:nvSpPr>
          <p:spPr bwMode="auto">
            <a:xfrm>
              <a:off x="1677" y="2613"/>
              <a:ext cx="1225" cy="0"/>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69" name="Line 153"/>
            <p:cNvSpPr>
              <a:spLocks noChangeShapeType="1"/>
            </p:cNvSpPr>
            <p:nvPr/>
          </p:nvSpPr>
          <p:spPr bwMode="auto">
            <a:xfrm>
              <a:off x="2494" y="980"/>
              <a:ext cx="453" cy="1497"/>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70" name="Line 154"/>
            <p:cNvSpPr>
              <a:spLocks noChangeShapeType="1"/>
            </p:cNvSpPr>
            <p:nvPr/>
          </p:nvSpPr>
          <p:spPr bwMode="auto">
            <a:xfrm flipV="1">
              <a:off x="1723" y="2568"/>
              <a:ext cx="1179" cy="816"/>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71" name="Rectangle 155"/>
            <p:cNvSpPr>
              <a:spLocks noChangeArrowheads="1"/>
            </p:cNvSpPr>
            <p:nvPr/>
          </p:nvSpPr>
          <p:spPr bwMode="auto">
            <a:xfrm>
              <a:off x="2811" y="2432"/>
              <a:ext cx="227" cy="227"/>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Bo</a:t>
              </a:r>
              <a:r>
                <a:rPr lang="it-IT" sz="1200" b="0" baseline="-25000">
                  <a:latin typeface="Verdana" pitchFamily="34" charset="0"/>
                </a:rPr>
                <a:t>1</a:t>
              </a:r>
            </a:p>
          </p:txBody>
        </p:sp>
        <p:sp>
          <p:nvSpPr>
            <p:cNvPr id="9372" name="Rectangle 156"/>
            <p:cNvSpPr>
              <a:spLocks noChangeArrowheads="1"/>
            </p:cNvSpPr>
            <p:nvPr/>
          </p:nvSpPr>
          <p:spPr bwMode="auto">
            <a:xfrm>
              <a:off x="362" y="3112"/>
              <a:ext cx="499" cy="136"/>
            </a:xfrm>
            <a:prstGeom prst="rect">
              <a:avLst/>
            </a:prstGeom>
            <a:solidFill>
              <a:srgbClr val="FF00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a:solidFill>
                    <a:schemeClr val="bg1"/>
                  </a:solidFill>
                  <a:latin typeface="Verdana" pitchFamily="34" charset="0"/>
                </a:rPr>
                <a:t>INFN-Roma1</a:t>
              </a:r>
            </a:p>
          </p:txBody>
        </p:sp>
        <p:sp>
          <p:nvSpPr>
            <p:cNvPr id="9373" name="Rectangle 157"/>
            <p:cNvSpPr>
              <a:spLocks noChangeArrowheads="1"/>
            </p:cNvSpPr>
            <p:nvPr/>
          </p:nvSpPr>
          <p:spPr bwMode="auto">
            <a:xfrm>
              <a:off x="1451" y="3883"/>
              <a:ext cx="499" cy="136"/>
            </a:xfrm>
            <a:prstGeom prst="rect">
              <a:avLst/>
            </a:prstGeom>
            <a:solidFill>
              <a:srgbClr val="FF00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a:solidFill>
                    <a:schemeClr val="bg1"/>
                  </a:solidFill>
                  <a:latin typeface="Verdana" pitchFamily="34" charset="0"/>
                </a:rPr>
                <a:t>INFN-Bari</a:t>
              </a:r>
            </a:p>
          </p:txBody>
        </p:sp>
        <p:sp>
          <p:nvSpPr>
            <p:cNvPr id="9374" name="Rectangle 158"/>
            <p:cNvSpPr>
              <a:spLocks noChangeArrowheads="1"/>
            </p:cNvSpPr>
            <p:nvPr/>
          </p:nvSpPr>
          <p:spPr bwMode="auto">
            <a:xfrm>
              <a:off x="1904" y="4110"/>
              <a:ext cx="499" cy="136"/>
            </a:xfrm>
            <a:prstGeom prst="rect">
              <a:avLst/>
            </a:prstGeom>
            <a:solidFill>
              <a:srgbClr val="FF00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a:solidFill>
                    <a:schemeClr val="bg1"/>
                  </a:solidFill>
                  <a:latin typeface="Verdana" pitchFamily="34" charset="0"/>
                </a:rPr>
                <a:t>INFN-Napoli</a:t>
              </a:r>
            </a:p>
          </p:txBody>
        </p:sp>
        <p:sp>
          <p:nvSpPr>
            <p:cNvPr id="9375" name="Rectangle 159"/>
            <p:cNvSpPr>
              <a:spLocks noChangeArrowheads="1"/>
            </p:cNvSpPr>
            <p:nvPr/>
          </p:nvSpPr>
          <p:spPr bwMode="auto">
            <a:xfrm>
              <a:off x="2312" y="3929"/>
              <a:ext cx="499" cy="136"/>
            </a:xfrm>
            <a:prstGeom prst="rect">
              <a:avLst/>
            </a:prstGeom>
            <a:solidFill>
              <a:srgbClr val="FF00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a:solidFill>
                    <a:schemeClr val="bg1"/>
                  </a:solidFill>
                  <a:latin typeface="Verdana" pitchFamily="34" charset="0"/>
                </a:rPr>
                <a:t>INFN-Catania</a:t>
              </a:r>
            </a:p>
          </p:txBody>
        </p:sp>
        <p:sp>
          <p:nvSpPr>
            <p:cNvPr id="9376" name="Line 160"/>
            <p:cNvSpPr>
              <a:spLocks noChangeShapeType="1"/>
            </p:cNvSpPr>
            <p:nvPr/>
          </p:nvSpPr>
          <p:spPr bwMode="auto">
            <a:xfrm>
              <a:off x="1723" y="3384"/>
              <a:ext cx="0" cy="499"/>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77" name="Line 161"/>
            <p:cNvSpPr>
              <a:spLocks noChangeShapeType="1"/>
            </p:cNvSpPr>
            <p:nvPr/>
          </p:nvSpPr>
          <p:spPr bwMode="auto">
            <a:xfrm>
              <a:off x="2131" y="3430"/>
              <a:ext cx="0" cy="725"/>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78" name="Line 162"/>
            <p:cNvSpPr>
              <a:spLocks noChangeShapeType="1"/>
            </p:cNvSpPr>
            <p:nvPr/>
          </p:nvSpPr>
          <p:spPr bwMode="auto">
            <a:xfrm>
              <a:off x="2494" y="3475"/>
              <a:ext cx="0" cy="454"/>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79" name="Line 163"/>
            <p:cNvSpPr>
              <a:spLocks noChangeShapeType="1"/>
            </p:cNvSpPr>
            <p:nvPr/>
          </p:nvSpPr>
          <p:spPr bwMode="auto">
            <a:xfrm flipV="1">
              <a:off x="815" y="2613"/>
              <a:ext cx="862" cy="499"/>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80" name="Line 164"/>
            <p:cNvSpPr>
              <a:spLocks noChangeShapeType="1"/>
            </p:cNvSpPr>
            <p:nvPr/>
          </p:nvSpPr>
          <p:spPr bwMode="auto">
            <a:xfrm>
              <a:off x="498" y="2296"/>
              <a:ext cx="408" cy="0"/>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81" name="Line 165"/>
            <p:cNvSpPr>
              <a:spLocks noChangeShapeType="1"/>
            </p:cNvSpPr>
            <p:nvPr/>
          </p:nvSpPr>
          <p:spPr bwMode="auto">
            <a:xfrm>
              <a:off x="453" y="1933"/>
              <a:ext cx="453" cy="0"/>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82" name="Line 166"/>
            <p:cNvSpPr>
              <a:spLocks noChangeShapeType="1"/>
            </p:cNvSpPr>
            <p:nvPr/>
          </p:nvSpPr>
          <p:spPr bwMode="auto">
            <a:xfrm>
              <a:off x="498" y="1615"/>
              <a:ext cx="408" cy="0"/>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83" name="Rectangle 167"/>
            <p:cNvSpPr>
              <a:spLocks noChangeArrowheads="1"/>
            </p:cNvSpPr>
            <p:nvPr/>
          </p:nvSpPr>
          <p:spPr bwMode="auto">
            <a:xfrm>
              <a:off x="2222" y="527"/>
              <a:ext cx="544" cy="136"/>
            </a:xfrm>
            <a:prstGeom prst="rect">
              <a:avLst/>
            </a:prstGeom>
            <a:solidFill>
              <a:srgbClr val="FF0000"/>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a:solidFill>
                    <a:schemeClr val="bg1"/>
                  </a:solidFill>
                  <a:latin typeface="Verdana" pitchFamily="34" charset="0"/>
                </a:rPr>
                <a:t>INFN-Milano</a:t>
              </a:r>
            </a:p>
          </p:txBody>
        </p:sp>
        <p:sp>
          <p:nvSpPr>
            <p:cNvPr id="9384" name="Line 168"/>
            <p:cNvSpPr>
              <a:spLocks noChangeShapeType="1"/>
            </p:cNvSpPr>
            <p:nvPr/>
          </p:nvSpPr>
          <p:spPr bwMode="auto">
            <a:xfrm>
              <a:off x="2494" y="663"/>
              <a:ext cx="0" cy="317"/>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85" name="Line 169"/>
            <p:cNvSpPr>
              <a:spLocks noChangeShapeType="1"/>
            </p:cNvSpPr>
            <p:nvPr/>
          </p:nvSpPr>
          <p:spPr bwMode="auto">
            <a:xfrm flipV="1">
              <a:off x="3764" y="1343"/>
              <a:ext cx="0" cy="318"/>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86" name="Rectangle 170"/>
            <p:cNvSpPr>
              <a:spLocks noChangeArrowheads="1"/>
            </p:cNvSpPr>
            <p:nvPr/>
          </p:nvSpPr>
          <p:spPr bwMode="auto">
            <a:xfrm>
              <a:off x="3537" y="1207"/>
              <a:ext cx="499" cy="136"/>
            </a:xfrm>
            <a:prstGeom prst="rect">
              <a:avLst/>
            </a:prstGeom>
            <a:solidFill>
              <a:srgbClr val="FF0000"/>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a:solidFill>
                    <a:schemeClr val="bg1"/>
                  </a:solidFill>
                  <a:latin typeface="Verdana" pitchFamily="34" charset="0"/>
                </a:rPr>
                <a:t>INFN-LNL</a:t>
              </a:r>
            </a:p>
          </p:txBody>
        </p:sp>
        <p:sp>
          <p:nvSpPr>
            <p:cNvPr id="9387" name="Rectangle 171"/>
            <p:cNvSpPr>
              <a:spLocks noChangeArrowheads="1"/>
            </p:cNvSpPr>
            <p:nvPr/>
          </p:nvSpPr>
          <p:spPr bwMode="auto">
            <a:xfrm>
              <a:off x="113" y="1525"/>
              <a:ext cx="521" cy="136"/>
            </a:xfrm>
            <a:prstGeom prst="rect">
              <a:avLst/>
            </a:prstGeom>
            <a:solidFill>
              <a:srgbClr val="FF0000"/>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a:solidFill>
                    <a:schemeClr val="bg1"/>
                  </a:solidFill>
                  <a:latin typeface="Verdana" pitchFamily="34" charset="0"/>
                </a:rPr>
                <a:t>INFN-Torino</a:t>
              </a:r>
            </a:p>
          </p:txBody>
        </p:sp>
        <p:sp>
          <p:nvSpPr>
            <p:cNvPr id="9388" name="Rectangle 172"/>
            <p:cNvSpPr>
              <a:spLocks noChangeArrowheads="1"/>
            </p:cNvSpPr>
            <p:nvPr/>
          </p:nvSpPr>
          <p:spPr bwMode="auto">
            <a:xfrm>
              <a:off x="135" y="1842"/>
              <a:ext cx="499" cy="136"/>
            </a:xfrm>
            <a:prstGeom prst="rect">
              <a:avLst/>
            </a:prstGeom>
            <a:solidFill>
              <a:srgbClr val="FF0000"/>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a:solidFill>
                    <a:schemeClr val="bg1"/>
                  </a:solidFill>
                  <a:latin typeface="Verdana" pitchFamily="34" charset="0"/>
                </a:rPr>
                <a:t>INFN-Pisa</a:t>
              </a:r>
            </a:p>
          </p:txBody>
        </p:sp>
        <p:sp>
          <p:nvSpPr>
            <p:cNvPr id="9389" name="Rectangle 173"/>
            <p:cNvSpPr>
              <a:spLocks noChangeArrowheads="1"/>
            </p:cNvSpPr>
            <p:nvPr/>
          </p:nvSpPr>
          <p:spPr bwMode="auto">
            <a:xfrm>
              <a:off x="135" y="2205"/>
              <a:ext cx="499" cy="136"/>
            </a:xfrm>
            <a:prstGeom prst="rect">
              <a:avLst/>
            </a:prstGeom>
            <a:solidFill>
              <a:srgbClr val="FF0000"/>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a:solidFill>
                    <a:schemeClr val="bg1"/>
                  </a:solidFill>
                  <a:latin typeface="Verdana" pitchFamily="34" charset="0"/>
                </a:rPr>
                <a:t>INFN-LNF</a:t>
              </a:r>
            </a:p>
          </p:txBody>
        </p:sp>
        <p:sp>
          <p:nvSpPr>
            <p:cNvPr id="9390" name="Rectangle 174"/>
            <p:cNvSpPr>
              <a:spLocks noChangeArrowheads="1"/>
            </p:cNvSpPr>
            <p:nvPr/>
          </p:nvSpPr>
          <p:spPr bwMode="auto">
            <a:xfrm>
              <a:off x="3742" y="2931"/>
              <a:ext cx="771" cy="408"/>
            </a:xfrm>
            <a:prstGeom prst="rect">
              <a:avLst/>
            </a:prstGeom>
            <a:solidFill>
              <a:srgbClr val="FF0000"/>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400">
                  <a:solidFill>
                    <a:schemeClr val="bg1"/>
                  </a:solidFill>
                  <a:latin typeface="Verdana" pitchFamily="34" charset="0"/>
                </a:rPr>
                <a:t>INFN-CNAF</a:t>
              </a:r>
              <a:br>
                <a:rPr lang="it-IT" sz="1400">
                  <a:solidFill>
                    <a:schemeClr val="bg1"/>
                  </a:solidFill>
                  <a:latin typeface="Verdana" pitchFamily="34" charset="0"/>
                </a:rPr>
              </a:br>
              <a:r>
                <a:rPr lang="it-IT" sz="1400">
                  <a:solidFill>
                    <a:schemeClr val="bg1"/>
                  </a:solidFill>
                  <a:latin typeface="Verdana" pitchFamily="34" charset="0"/>
                </a:rPr>
                <a:t>Tier1</a:t>
              </a:r>
            </a:p>
          </p:txBody>
        </p:sp>
      </p:grpSp>
      <p:sp>
        <p:nvSpPr>
          <p:cNvPr id="9325" name="Rectangle 109"/>
          <p:cNvSpPr>
            <a:spLocks noGrp="1" noChangeArrowheads="1"/>
          </p:cNvSpPr>
          <p:nvPr>
            <p:ph type="title"/>
          </p:nvPr>
        </p:nvSpPr>
        <p:spPr>
          <a:xfrm>
            <a:off x="196850" y="116632"/>
            <a:ext cx="2449513" cy="1143000"/>
          </a:xfrm>
        </p:spPr>
        <p:txBody>
          <a:bodyPr/>
          <a:lstStyle/>
          <a:p>
            <a:r>
              <a:rPr lang="it-IT" sz="2800" dirty="0" smtClean="0"/>
              <a:t>Infrastruttura</a:t>
            </a:r>
            <a:br>
              <a:rPr lang="it-IT" sz="2800" dirty="0" smtClean="0"/>
            </a:br>
            <a:r>
              <a:rPr lang="it-IT" sz="2800" dirty="0" err="1" smtClean="0"/>
              <a:t>Router+Switch</a:t>
            </a:r>
            <a:endParaRPr lang="it-IT" sz="2800" dirty="0"/>
          </a:p>
        </p:txBody>
      </p:sp>
      <p:sp>
        <p:nvSpPr>
          <p:cNvPr id="9328" name="Freeform 112"/>
          <p:cNvSpPr>
            <a:spLocks/>
          </p:cNvSpPr>
          <p:nvPr/>
        </p:nvSpPr>
        <p:spPr bwMode="auto">
          <a:xfrm>
            <a:off x="2484438" y="4140410"/>
            <a:ext cx="2263775" cy="1338263"/>
          </a:xfrm>
          <a:custGeom>
            <a:avLst/>
            <a:gdLst>
              <a:gd name="T0" fmla="*/ 1426 w 1426"/>
              <a:gd name="T1" fmla="*/ 0 h 843"/>
              <a:gd name="T2" fmla="*/ 574 w 1426"/>
              <a:gd name="T3" fmla="*/ 843 h 843"/>
              <a:gd name="T4" fmla="*/ 0 w 1426"/>
              <a:gd name="T5" fmla="*/ 31 h 843"/>
            </a:gdLst>
            <a:ahLst/>
            <a:cxnLst>
              <a:cxn ang="0">
                <a:pos x="T0" y="T1"/>
              </a:cxn>
              <a:cxn ang="0">
                <a:pos x="T2" y="T3"/>
              </a:cxn>
              <a:cxn ang="0">
                <a:pos x="T4" y="T5"/>
              </a:cxn>
            </a:cxnLst>
            <a:rect l="0" t="0" r="r" b="b"/>
            <a:pathLst>
              <a:path w="1426" h="843">
                <a:moveTo>
                  <a:pt x="1426" y="0"/>
                </a:moveTo>
                <a:lnTo>
                  <a:pt x="574" y="843"/>
                </a:lnTo>
                <a:lnTo>
                  <a:pt x="0" y="31"/>
                </a:lnTo>
              </a:path>
            </a:pathLst>
          </a:custGeom>
          <a:noFill/>
          <a:ln w="28575"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29" name="Freeform 113"/>
          <p:cNvSpPr>
            <a:spLocks/>
          </p:cNvSpPr>
          <p:nvPr/>
        </p:nvSpPr>
        <p:spPr bwMode="auto">
          <a:xfrm>
            <a:off x="2555875" y="1389273"/>
            <a:ext cx="2297113" cy="881063"/>
          </a:xfrm>
          <a:custGeom>
            <a:avLst/>
            <a:gdLst>
              <a:gd name="T0" fmla="*/ 1447 w 1447"/>
              <a:gd name="T1" fmla="*/ 550 h 555"/>
              <a:gd name="T2" fmla="*/ 879 w 1447"/>
              <a:gd name="T3" fmla="*/ 0 h 555"/>
              <a:gd name="T4" fmla="*/ 0 w 1447"/>
              <a:gd name="T5" fmla="*/ 555 h 555"/>
            </a:gdLst>
            <a:ahLst/>
            <a:cxnLst>
              <a:cxn ang="0">
                <a:pos x="T0" y="T1"/>
              </a:cxn>
              <a:cxn ang="0">
                <a:pos x="T2" y="T3"/>
              </a:cxn>
              <a:cxn ang="0">
                <a:pos x="T4" y="T5"/>
              </a:cxn>
            </a:cxnLst>
            <a:rect l="0" t="0" r="r" b="b"/>
            <a:pathLst>
              <a:path w="1447" h="555">
                <a:moveTo>
                  <a:pt x="1447" y="550"/>
                </a:moveTo>
                <a:lnTo>
                  <a:pt x="879" y="0"/>
                </a:lnTo>
                <a:lnTo>
                  <a:pt x="0" y="555"/>
                </a:lnTo>
              </a:path>
            </a:pathLst>
          </a:custGeom>
          <a:noFill/>
          <a:ln w="28575"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30" name="Freeform 114"/>
          <p:cNvSpPr>
            <a:spLocks/>
          </p:cNvSpPr>
          <p:nvPr/>
        </p:nvSpPr>
        <p:spPr bwMode="auto">
          <a:xfrm>
            <a:off x="2484438" y="4181685"/>
            <a:ext cx="2297113" cy="1208088"/>
          </a:xfrm>
          <a:custGeom>
            <a:avLst/>
            <a:gdLst>
              <a:gd name="T0" fmla="*/ 1447 w 1447"/>
              <a:gd name="T1" fmla="*/ 0 h 761"/>
              <a:gd name="T2" fmla="*/ 1348 w 1447"/>
              <a:gd name="T3" fmla="*/ 761 h 761"/>
              <a:gd name="T4" fmla="*/ 0 w 1447"/>
              <a:gd name="T5" fmla="*/ 5 h 761"/>
            </a:gdLst>
            <a:ahLst/>
            <a:cxnLst>
              <a:cxn ang="0">
                <a:pos x="T0" y="T1"/>
              </a:cxn>
              <a:cxn ang="0">
                <a:pos x="T2" y="T3"/>
              </a:cxn>
              <a:cxn ang="0">
                <a:pos x="T4" y="T5"/>
              </a:cxn>
            </a:cxnLst>
            <a:rect l="0" t="0" r="r" b="b"/>
            <a:pathLst>
              <a:path w="1447" h="761">
                <a:moveTo>
                  <a:pt x="1447" y="0"/>
                </a:moveTo>
                <a:lnTo>
                  <a:pt x="1348" y="761"/>
                </a:lnTo>
                <a:lnTo>
                  <a:pt x="0" y="5"/>
                </a:lnTo>
              </a:path>
            </a:pathLst>
          </a:custGeom>
          <a:noFill/>
          <a:ln w="28575"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31" name="Freeform 115"/>
          <p:cNvSpPr>
            <a:spLocks/>
          </p:cNvSpPr>
          <p:nvPr/>
        </p:nvSpPr>
        <p:spPr bwMode="auto">
          <a:xfrm>
            <a:off x="2555875" y="4154698"/>
            <a:ext cx="2222500" cy="1279525"/>
          </a:xfrm>
          <a:custGeom>
            <a:avLst/>
            <a:gdLst>
              <a:gd name="T0" fmla="*/ 1400 w 1400"/>
              <a:gd name="T1" fmla="*/ 0 h 806"/>
              <a:gd name="T2" fmla="*/ 888 w 1400"/>
              <a:gd name="T3" fmla="*/ 806 h 806"/>
              <a:gd name="T4" fmla="*/ 0 w 1400"/>
              <a:gd name="T5" fmla="*/ 67 h 806"/>
            </a:gdLst>
            <a:ahLst/>
            <a:cxnLst>
              <a:cxn ang="0">
                <a:pos x="T0" y="T1"/>
              </a:cxn>
              <a:cxn ang="0">
                <a:pos x="T2" y="T3"/>
              </a:cxn>
              <a:cxn ang="0">
                <a:pos x="T4" y="T5"/>
              </a:cxn>
            </a:cxnLst>
            <a:rect l="0" t="0" r="r" b="b"/>
            <a:pathLst>
              <a:path w="1400" h="806">
                <a:moveTo>
                  <a:pt x="1400" y="0"/>
                </a:moveTo>
                <a:lnTo>
                  <a:pt x="888" y="806"/>
                </a:lnTo>
                <a:lnTo>
                  <a:pt x="0" y="67"/>
                </a:lnTo>
              </a:path>
            </a:pathLst>
          </a:custGeom>
          <a:noFill/>
          <a:ln w="28575"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32" name="Freeform 116"/>
          <p:cNvSpPr>
            <a:spLocks/>
          </p:cNvSpPr>
          <p:nvPr/>
        </p:nvSpPr>
        <p:spPr bwMode="auto">
          <a:xfrm>
            <a:off x="2484438" y="4108660"/>
            <a:ext cx="2297113" cy="1266825"/>
          </a:xfrm>
          <a:custGeom>
            <a:avLst/>
            <a:gdLst>
              <a:gd name="T0" fmla="*/ 1447 w 1447"/>
              <a:gd name="T1" fmla="*/ 0 h 798"/>
              <a:gd name="T2" fmla="*/ 145 w 1447"/>
              <a:gd name="T3" fmla="*/ 798 h 798"/>
              <a:gd name="T4" fmla="*/ 0 w 1447"/>
              <a:gd name="T5" fmla="*/ 5 h 798"/>
            </a:gdLst>
            <a:ahLst/>
            <a:cxnLst>
              <a:cxn ang="0">
                <a:pos x="T0" y="T1"/>
              </a:cxn>
              <a:cxn ang="0">
                <a:pos x="T2" y="T3"/>
              </a:cxn>
              <a:cxn ang="0">
                <a:pos x="T4" y="T5"/>
              </a:cxn>
            </a:cxnLst>
            <a:rect l="0" t="0" r="r" b="b"/>
            <a:pathLst>
              <a:path w="1447" h="798">
                <a:moveTo>
                  <a:pt x="1447" y="0"/>
                </a:moveTo>
                <a:lnTo>
                  <a:pt x="145" y="798"/>
                </a:lnTo>
                <a:lnTo>
                  <a:pt x="0" y="5"/>
                </a:lnTo>
              </a:path>
            </a:pathLst>
          </a:custGeom>
          <a:noFill/>
          <a:ln w="28575"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33" name="Rectangle 117"/>
          <p:cNvSpPr>
            <a:spLocks noChangeArrowheads="1"/>
          </p:cNvSpPr>
          <p:nvPr/>
        </p:nvSpPr>
        <p:spPr bwMode="auto">
          <a:xfrm>
            <a:off x="2555875" y="2235410"/>
            <a:ext cx="2232025" cy="1871663"/>
          </a:xfrm>
          <a:prstGeom prst="rect">
            <a:avLst/>
          </a:prstGeom>
          <a:noFill/>
          <a:ln w="76200" cmpd="dbl" algn="ctr">
            <a:solidFill>
              <a:schemeClr val="tx1"/>
            </a:solidFill>
            <a:miter lim="800000"/>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34" name="Freeform 118"/>
          <p:cNvSpPr>
            <a:spLocks/>
          </p:cNvSpPr>
          <p:nvPr/>
        </p:nvSpPr>
        <p:spPr bwMode="auto">
          <a:xfrm>
            <a:off x="1398588" y="2236998"/>
            <a:ext cx="1098550" cy="1916113"/>
          </a:xfrm>
          <a:custGeom>
            <a:avLst/>
            <a:gdLst>
              <a:gd name="T0" fmla="*/ 692 w 692"/>
              <a:gd name="T1" fmla="*/ 1207 h 1207"/>
              <a:gd name="T2" fmla="*/ 0 w 692"/>
              <a:gd name="T3" fmla="*/ 484 h 1207"/>
              <a:gd name="T4" fmla="*/ 692 w 692"/>
              <a:gd name="T5" fmla="*/ 0 h 1207"/>
            </a:gdLst>
            <a:ahLst/>
            <a:cxnLst>
              <a:cxn ang="0">
                <a:pos x="T0" y="T1"/>
              </a:cxn>
              <a:cxn ang="0">
                <a:pos x="T2" y="T3"/>
              </a:cxn>
              <a:cxn ang="0">
                <a:pos x="T4" y="T5"/>
              </a:cxn>
            </a:cxnLst>
            <a:rect l="0" t="0" r="r" b="b"/>
            <a:pathLst>
              <a:path w="692" h="1207">
                <a:moveTo>
                  <a:pt x="692" y="1207"/>
                </a:moveTo>
                <a:lnTo>
                  <a:pt x="0" y="484"/>
                </a:lnTo>
                <a:lnTo>
                  <a:pt x="692" y="0"/>
                </a:lnTo>
              </a:path>
            </a:pathLst>
          </a:custGeom>
          <a:noFill/>
          <a:ln w="28575"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35" name="Freeform 119"/>
          <p:cNvSpPr>
            <a:spLocks/>
          </p:cNvSpPr>
          <p:nvPr/>
        </p:nvSpPr>
        <p:spPr bwMode="auto">
          <a:xfrm>
            <a:off x="1331913" y="2308435"/>
            <a:ext cx="1184275" cy="1801813"/>
          </a:xfrm>
          <a:custGeom>
            <a:avLst/>
            <a:gdLst>
              <a:gd name="T0" fmla="*/ 746 w 746"/>
              <a:gd name="T1" fmla="*/ 1135 h 1135"/>
              <a:gd name="T2" fmla="*/ 0 w 746"/>
              <a:gd name="T3" fmla="*/ 793 h 1135"/>
              <a:gd name="T4" fmla="*/ 737 w 746"/>
              <a:gd name="T5" fmla="*/ 0 h 1135"/>
            </a:gdLst>
            <a:ahLst/>
            <a:cxnLst>
              <a:cxn ang="0">
                <a:pos x="T0" y="T1"/>
              </a:cxn>
              <a:cxn ang="0">
                <a:pos x="T2" y="T3"/>
              </a:cxn>
              <a:cxn ang="0">
                <a:pos x="T4" y="T5"/>
              </a:cxn>
            </a:cxnLst>
            <a:rect l="0" t="0" r="r" b="b"/>
            <a:pathLst>
              <a:path w="746" h="1135">
                <a:moveTo>
                  <a:pt x="746" y="1135"/>
                </a:moveTo>
                <a:lnTo>
                  <a:pt x="0" y="793"/>
                </a:lnTo>
                <a:lnTo>
                  <a:pt x="737" y="0"/>
                </a:lnTo>
              </a:path>
            </a:pathLst>
          </a:custGeom>
          <a:noFill/>
          <a:ln w="28575" cmpd="sng">
            <a:solidFill>
              <a:schemeClr val="tx1"/>
            </a:solidFill>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36" name="Freeform 120"/>
          <p:cNvSpPr>
            <a:spLocks/>
          </p:cNvSpPr>
          <p:nvPr/>
        </p:nvSpPr>
        <p:spPr bwMode="auto">
          <a:xfrm>
            <a:off x="1331913" y="2235410"/>
            <a:ext cx="1249363" cy="1903413"/>
          </a:xfrm>
          <a:custGeom>
            <a:avLst/>
            <a:gdLst>
              <a:gd name="T0" fmla="*/ 769 w 787"/>
              <a:gd name="T1" fmla="*/ 1195 h 1199"/>
              <a:gd name="T2" fmla="*/ 0 w 787"/>
              <a:gd name="T3" fmla="*/ 1199 h 1199"/>
              <a:gd name="T4" fmla="*/ 787 w 787"/>
              <a:gd name="T5" fmla="*/ 0 h 1199"/>
            </a:gdLst>
            <a:ahLst/>
            <a:cxnLst>
              <a:cxn ang="0">
                <a:pos x="T0" y="T1"/>
              </a:cxn>
              <a:cxn ang="0">
                <a:pos x="T2" y="T3"/>
              </a:cxn>
              <a:cxn ang="0">
                <a:pos x="T4" y="T5"/>
              </a:cxn>
            </a:cxnLst>
            <a:rect l="0" t="0" r="r" b="b"/>
            <a:pathLst>
              <a:path w="787" h="1199">
                <a:moveTo>
                  <a:pt x="769" y="1195"/>
                </a:moveTo>
                <a:lnTo>
                  <a:pt x="0" y="1199"/>
                </a:lnTo>
                <a:lnTo>
                  <a:pt x="787" y="0"/>
                </a:lnTo>
              </a:path>
            </a:pathLst>
          </a:custGeom>
          <a:noFill/>
          <a:ln w="28575" cmpd="sng">
            <a:solidFill>
              <a:schemeClr val="tx1"/>
            </a:solidFill>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37" name="Freeform 121"/>
          <p:cNvSpPr>
            <a:spLocks/>
          </p:cNvSpPr>
          <p:nvPr/>
        </p:nvSpPr>
        <p:spPr bwMode="auto">
          <a:xfrm>
            <a:off x="4789488" y="2243348"/>
            <a:ext cx="1203325" cy="1916113"/>
          </a:xfrm>
          <a:custGeom>
            <a:avLst/>
            <a:gdLst>
              <a:gd name="T0" fmla="*/ 0 w 758"/>
              <a:gd name="T1" fmla="*/ 1207 h 1207"/>
              <a:gd name="T2" fmla="*/ 758 w 758"/>
              <a:gd name="T3" fmla="*/ 231 h 1207"/>
              <a:gd name="T4" fmla="*/ 0 w 758"/>
              <a:gd name="T5" fmla="*/ 0 h 1207"/>
            </a:gdLst>
            <a:ahLst/>
            <a:cxnLst>
              <a:cxn ang="0">
                <a:pos x="T0" y="T1"/>
              </a:cxn>
              <a:cxn ang="0">
                <a:pos x="T2" y="T3"/>
              </a:cxn>
              <a:cxn ang="0">
                <a:pos x="T4" y="T5"/>
              </a:cxn>
            </a:cxnLst>
            <a:rect l="0" t="0" r="r" b="b"/>
            <a:pathLst>
              <a:path w="758" h="1207">
                <a:moveTo>
                  <a:pt x="0" y="1207"/>
                </a:moveTo>
                <a:lnTo>
                  <a:pt x="758" y="231"/>
                </a:lnTo>
                <a:lnTo>
                  <a:pt x="0" y="0"/>
                </a:lnTo>
              </a:path>
            </a:pathLst>
          </a:custGeom>
          <a:noFill/>
          <a:ln w="28575"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38" name="Freeform 122"/>
          <p:cNvSpPr>
            <a:spLocks/>
          </p:cNvSpPr>
          <p:nvPr/>
        </p:nvSpPr>
        <p:spPr bwMode="auto">
          <a:xfrm>
            <a:off x="4860925" y="2310023"/>
            <a:ext cx="1123950" cy="1887538"/>
          </a:xfrm>
          <a:custGeom>
            <a:avLst/>
            <a:gdLst>
              <a:gd name="T0" fmla="*/ 0 w 708"/>
              <a:gd name="T1" fmla="*/ 1189 h 1189"/>
              <a:gd name="T2" fmla="*/ 708 w 708"/>
              <a:gd name="T3" fmla="*/ 530 h 1189"/>
              <a:gd name="T4" fmla="*/ 28 w 708"/>
              <a:gd name="T5" fmla="*/ 0 h 1189"/>
            </a:gdLst>
            <a:ahLst/>
            <a:cxnLst>
              <a:cxn ang="0">
                <a:pos x="T0" y="T1"/>
              </a:cxn>
              <a:cxn ang="0">
                <a:pos x="T2" y="T3"/>
              </a:cxn>
              <a:cxn ang="0">
                <a:pos x="T4" y="T5"/>
              </a:cxn>
            </a:cxnLst>
            <a:rect l="0" t="0" r="r" b="b"/>
            <a:pathLst>
              <a:path w="708" h="1189">
                <a:moveTo>
                  <a:pt x="0" y="1189"/>
                </a:moveTo>
                <a:lnTo>
                  <a:pt x="708" y="530"/>
                </a:lnTo>
                <a:lnTo>
                  <a:pt x="28" y="0"/>
                </a:lnTo>
              </a:path>
            </a:pathLst>
          </a:custGeom>
          <a:noFill/>
          <a:ln w="28575"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39" name="Freeform 123"/>
          <p:cNvSpPr>
            <a:spLocks/>
          </p:cNvSpPr>
          <p:nvPr/>
        </p:nvSpPr>
        <p:spPr bwMode="auto">
          <a:xfrm>
            <a:off x="4792663" y="2332248"/>
            <a:ext cx="1185863" cy="1811338"/>
          </a:xfrm>
          <a:custGeom>
            <a:avLst/>
            <a:gdLst>
              <a:gd name="T0" fmla="*/ 83 w 747"/>
              <a:gd name="T1" fmla="*/ 1141 h 1141"/>
              <a:gd name="T2" fmla="*/ 747 w 747"/>
              <a:gd name="T3" fmla="*/ 936 h 1141"/>
              <a:gd name="T4" fmla="*/ 0 w 747"/>
              <a:gd name="T5" fmla="*/ 0 h 1141"/>
            </a:gdLst>
            <a:ahLst/>
            <a:cxnLst>
              <a:cxn ang="0">
                <a:pos x="T0" y="T1"/>
              </a:cxn>
              <a:cxn ang="0">
                <a:pos x="T2" y="T3"/>
              </a:cxn>
              <a:cxn ang="0">
                <a:pos x="T4" y="T5"/>
              </a:cxn>
            </a:cxnLst>
            <a:rect l="0" t="0" r="r" b="b"/>
            <a:pathLst>
              <a:path w="747" h="1141">
                <a:moveTo>
                  <a:pt x="83" y="1141"/>
                </a:moveTo>
                <a:lnTo>
                  <a:pt x="747" y="936"/>
                </a:lnTo>
                <a:lnTo>
                  <a:pt x="0" y="0"/>
                </a:lnTo>
              </a:path>
            </a:pathLst>
          </a:custGeom>
          <a:noFill/>
          <a:ln w="28575"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40" name="Rectangle 124"/>
          <p:cNvSpPr>
            <a:spLocks noChangeArrowheads="1"/>
          </p:cNvSpPr>
          <p:nvPr/>
        </p:nvSpPr>
        <p:spPr bwMode="auto">
          <a:xfrm>
            <a:off x="5795963" y="3605423"/>
            <a:ext cx="360363" cy="360363"/>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Fi</a:t>
            </a:r>
            <a:r>
              <a:rPr lang="it-IT" sz="1200" b="0" baseline="-25000">
                <a:latin typeface="Verdana" pitchFamily="34" charset="0"/>
              </a:rPr>
              <a:t>1</a:t>
            </a:r>
          </a:p>
        </p:txBody>
      </p:sp>
      <p:sp>
        <p:nvSpPr>
          <p:cNvPr id="9341" name="Rectangle 125"/>
          <p:cNvSpPr>
            <a:spLocks noChangeArrowheads="1"/>
          </p:cNvSpPr>
          <p:nvPr/>
        </p:nvSpPr>
        <p:spPr bwMode="auto">
          <a:xfrm>
            <a:off x="4429125" y="5189748"/>
            <a:ext cx="360363" cy="360363"/>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Pa</a:t>
            </a:r>
            <a:r>
              <a:rPr lang="it-IT" sz="1200" b="0" baseline="-25000">
                <a:latin typeface="Verdana" pitchFamily="34" charset="0"/>
              </a:rPr>
              <a:t>1</a:t>
            </a:r>
          </a:p>
        </p:txBody>
      </p:sp>
      <p:sp>
        <p:nvSpPr>
          <p:cNvPr id="9342" name="Freeform 126"/>
          <p:cNvSpPr>
            <a:spLocks/>
          </p:cNvSpPr>
          <p:nvPr/>
        </p:nvSpPr>
        <p:spPr bwMode="auto">
          <a:xfrm>
            <a:off x="2555875" y="1433723"/>
            <a:ext cx="2297113" cy="781050"/>
          </a:xfrm>
          <a:custGeom>
            <a:avLst/>
            <a:gdLst>
              <a:gd name="T0" fmla="*/ 1447 w 1447"/>
              <a:gd name="T1" fmla="*/ 487 h 492"/>
              <a:gd name="T2" fmla="*/ 345 w 1447"/>
              <a:gd name="T3" fmla="*/ 0 h 492"/>
              <a:gd name="T4" fmla="*/ 0 w 1447"/>
              <a:gd name="T5" fmla="*/ 492 h 492"/>
            </a:gdLst>
            <a:ahLst/>
            <a:cxnLst>
              <a:cxn ang="0">
                <a:pos x="T0" y="T1"/>
              </a:cxn>
              <a:cxn ang="0">
                <a:pos x="T2" y="T3"/>
              </a:cxn>
              <a:cxn ang="0">
                <a:pos x="T4" y="T5"/>
              </a:cxn>
            </a:cxnLst>
            <a:rect l="0" t="0" r="r" b="b"/>
            <a:pathLst>
              <a:path w="1447" h="492">
                <a:moveTo>
                  <a:pt x="1447" y="487"/>
                </a:moveTo>
                <a:lnTo>
                  <a:pt x="345" y="0"/>
                </a:lnTo>
                <a:lnTo>
                  <a:pt x="0" y="492"/>
                </a:lnTo>
              </a:path>
            </a:pathLst>
          </a:custGeom>
          <a:noFill/>
          <a:ln w="28575"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43" name="Rectangle 127"/>
          <p:cNvSpPr>
            <a:spLocks noChangeArrowheads="1"/>
          </p:cNvSpPr>
          <p:nvPr/>
        </p:nvSpPr>
        <p:spPr bwMode="auto">
          <a:xfrm>
            <a:off x="4611688" y="2100473"/>
            <a:ext cx="360363" cy="360363"/>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Mi</a:t>
            </a:r>
            <a:r>
              <a:rPr lang="it-IT" sz="1200" b="0" baseline="-25000">
                <a:latin typeface="Verdana" pitchFamily="34" charset="0"/>
              </a:rPr>
              <a:t>1</a:t>
            </a:r>
          </a:p>
        </p:txBody>
      </p:sp>
      <p:sp>
        <p:nvSpPr>
          <p:cNvPr id="9344" name="Freeform 128"/>
          <p:cNvSpPr>
            <a:spLocks/>
          </p:cNvSpPr>
          <p:nvPr/>
        </p:nvSpPr>
        <p:spPr bwMode="auto">
          <a:xfrm>
            <a:off x="1354138" y="2281448"/>
            <a:ext cx="1230313" cy="1879600"/>
          </a:xfrm>
          <a:custGeom>
            <a:avLst/>
            <a:gdLst>
              <a:gd name="T0" fmla="*/ 751 w 775"/>
              <a:gd name="T1" fmla="*/ 1184 h 1184"/>
              <a:gd name="T2" fmla="*/ 0 w 775"/>
              <a:gd name="T3" fmla="*/ 97 h 1184"/>
              <a:gd name="T4" fmla="*/ 775 w 775"/>
              <a:gd name="T5" fmla="*/ 0 h 1184"/>
            </a:gdLst>
            <a:ahLst/>
            <a:cxnLst>
              <a:cxn ang="0">
                <a:pos x="T0" y="T1"/>
              </a:cxn>
              <a:cxn ang="0">
                <a:pos x="T2" y="T3"/>
              </a:cxn>
              <a:cxn ang="0">
                <a:pos x="T4" y="T5"/>
              </a:cxn>
            </a:cxnLst>
            <a:rect l="0" t="0" r="r" b="b"/>
            <a:pathLst>
              <a:path w="775" h="1184">
                <a:moveTo>
                  <a:pt x="751" y="1184"/>
                </a:moveTo>
                <a:lnTo>
                  <a:pt x="0" y="97"/>
                </a:lnTo>
                <a:lnTo>
                  <a:pt x="775" y="0"/>
                </a:lnTo>
              </a:path>
            </a:pathLst>
          </a:custGeom>
          <a:noFill/>
          <a:ln w="28575"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345" name="Rectangle 129"/>
          <p:cNvSpPr>
            <a:spLocks noChangeArrowheads="1"/>
          </p:cNvSpPr>
          <p:nvPr/>
        </p:nvSpPr>
        <p:spPr bwMode="auto">
          <a:xfrm>
            <a:off x="1187450" y="3965785"/>
            <a:ext cx="360363" cy="360363"/>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Ca</a:t>
            </a:r>
            <a:r>
              <a:rPr lang="it-IT" sz="1200" b="0" baseline="-25000">
                <a:latin typeface="Verdana" pitchFamily="34" charset="0"/>
              </a:rPr>
              <a:t>1</a:t>
            </a:r>
          </a:p>
        </p:txBody>
      </p:sp>
      <p:sp>
        <p:nvSpPr>
          <p:cNvPr id="9346" name="Rectangle 130"/>
          <p:cNvSpPr>
            <a:spLocks noChangeArrowheads="1"/>
          </p:cNvSpPr>
          <p:nvPr/>
        </p:nvSpPr>
        <p:spPr bwMode="auto">
          <a:xfrm>
            <a:off x="1187450" y="2236998"/>
            <a:ext cx="360363" cy="360363"/>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To</a:t>
            </a:r>
            <a:r>
              <a:rPr lang="it-IT" sz="1200" b="0" baseline="-25000">
                <a:latin typeface="Verdana" pitchFamily="34" charset="0"/>
              </a:rPr>
              <a:t>1</a:t>
            </a:r>
          </a:p>
        </p:txBody>
      </p:sp>
      <p:sp>
        <p:nvSpPr>
          <p:cNvPr id="9347" name="Rectangle 131"/>
          <p:cNvSpPr>
            <a:spLocks noChangeArrowheads="1"/>
          </p:cNvSpPr>
          <p:nvPr/>
        </p:nvSpPr>
        <p:spPr bwMode="auto">
          <a:xfrm>
            <a:off x="1187450" y="2811673"/>
            <a:ext cx="360363" cy="360363"/>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Pi</a:t>
            </a:r>
            <a:r>
              <a:rPr lang="it-IT" sz="1200" b="0" baseline="-25000">
                <a:latin typeface="Verdana" pitchFamily="34" charset="0"/>
              </a:rPr>
              <a:t>1</a:t>
            </a:r>
          </a:p>
        </p:txBody>
      </p:sp>
      <p:sp>
        <p:nvSpPr>
          <p:cNvPr id="9348" name="Rectangle 132"/>
          <p:cNvSpPr>
            <a:spLocks noChangeArrowheads="1"/>
          </p:cNvSpPr>
          <p:nvPr/>
        </p:nvSpPr>
        <p:spPr bwMode="auto">
          <a:xfrm>
            <a:off x="2379663" y="2100473"/>
            <a:ext cx="360363" cy="360363"/>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Mi</a:t>
            </a:r>
            <a:r>
              <a:rPr lang="it-IT" sz="1200" b="0" baseline="-25000">
                <a:latin typeface="Verdana" pitchFamily="34" charset="0"/>
              </a:rPr>
              <a:t>2</a:t>
            </a:r>
          </a:p>
        </p:txBody>
      </p:sp>
      <p:sp>
        <p:nvSpPr>
          <p:cNvPr id="9349" name="Rectangle 133"/>
          <p:cNvSpPr>
            <a:spLocks noChangeArrowheads="1"/>
          </p:cNvSpPr>
          <p:nvPr/>
        </p:nvSpPr>
        <p:spPr bwMode="auto">
          <a:xfrm>
            <a:off x="5795963" y="2957723"/>
            <a:ext cx="360363" cy="360363"/>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Bo</a:t>
            </a:r>
            <a:r>
              <a:rPr lang="it-IT" sz="1200" b="0" baseline="-25000">
                <a:latin typeface="Verdana" pitchFamily="34" charset="0"/>
              </a:rPr>
              <a:t>3</a:t>
            </a:r>
          </a:p>
        </p:txBody>
      </p:sp>
      <p:sp>
        <p:nvSpPr>
          <p:cNvPr id="9350" name="Rectangle 134"/>
          <p:cNvSpPr>
            <a:spLocks noChangeArrowheads="1"/>
          </p:cNvSpPr>
          <p:nvPr/>
        </p:nvSpPr>
        <p:spPr bwMode="auto">
          <a:xfrm>
            <a:off x="4525963" y="3891173"/>
            <a:ext cx="360363" cy="360363"/>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Bo</a:t>
            </a:r>
            <a:r>
              <a:rPr lang="it-IT" sz="1200" b="0" baseline="-25000">
                <a:latin typeface="Verdana" pitchFamily="34" charset="0"/>
              </a:rPr>
              <a:t>1</a:t>
            </a:r>
          </a:p>
        </p:txBody>
      </p:sp>
      <p:sp>
        <p:nvSpPr>
          <p:cNvPr id="9351" name="Rectangle 135"/>
          <p:cNvSpPr>
            <a:spLocks noChangeArrowheads="1"/>
          </p:cNvSpPr>
          <p:nvPr/>
        </p:nvSpPr>
        <p:spPr bwMode="auto">
          <a:xfrm>
            <a:off x="5795963" y="2381460"/>
            <a:ext cx="360363" cy="360363"/>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Pd</a:t>
            </a:r>
            <a:r>
              <a:rPr lang="it-IT" sz="1200" b="0" baseline="-25000">
                <a:latin typeface="Verdana" pitchFamily="34" charset="0"/>
              </a:rPr>
              <a:t>2</a:t>
            </a:r>
          </a:p>
        </p:txBody>
      </p:sp>
      <p:sp>
        <p:nvSpPr>
          <p:cNvPr id="9352" name="Rectangle 136"/>
          <p:cNvSpPr>
            <a:spLocks noChangeArrowheads="1"/>
          </p:cNvSpPr>
          <p:nvPr/>
        </p:nvSpPr>
        <p:spPr bwMode="auto">
          <a:xfrm>
            <a:off x="2916238" y="1228935"/>
            <a:ext cx="360363" cy="360363"/>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Ts</a:t>
            </a:r>
            <a:r>
              <a:rPr lang="it-IT" sz="1200" b="0" baseline="-25000">
                <a:latin typeface="Verdana" pitchFamily="34" charset="0"/>
              </a:rPr>
              <a:t>1</a:t>
            </a:r>
          </a:p>
        </p:txBody>
      </p:sp>
      <p:sp>
        <p:nvSpPr>
          <p:cNvPr id="9353" name="Rectangle 137"/>
          <p:cNvSpPr>
            <a:spLocks noChangeArrowheads="1"/>
          </p:cNvSpPr>
          <p:nvPr/>
        </p:nvSpPr>
        <p:spPr bwMode="auto">
          <a:xfrm>
            <a:off x="3779838" y="1228935"/>
            <a:ext cx="360363" cy="360363"/>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Mi</a:t>
            </a:r>
            <a:r>
              <a:rPr lang="it-IT" sz="1200" b="0" baseline="-25000">
                <a:latin typeface="Verdana" pitchFamily="34" charset="0"/>
              </a:rPr>
              <a:t>3</a:t>
            </a:r>
          </a:p>
        </p:txBody>
      </p:sp>
      <p:sp>
        <p:nvSpPr>
          <p:cNvPr id="9354" name="Rectangle 138"/>
          <p:cNvSpPr>
            <a:spLocks noChangeArrowheads="1"/>
          </p:cNvSpPr>
          <p:nvPr/>
        </p:nvSpPr>
        <p:spPr bwMode="auto">
          <a:xfrm>
            <a:off x="3203575" y="5189748"/>
            <a:ext cx="360363" cy="360363"/>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Na</a:t>
            </a:r>
            <a:r>
              <a:rPr lang="it-IT" sz="1200" b="0" baseline="-25000">
                <a:latin typeface="Verdana" pitchFamily="34" charset="0"/>
              </a:rPr>
              <a:t>1</a:t>
            </a:r>
          </a:p>
        </p:txBody>
      </p:sp>
      <p:sp>
        <p:nvSpPr>
          <p:cNvPr id="9355" name="Rectangle 139"/>
          <p:cNvSpPr>
            <a:spLocks noChangeArrowheads="1"/>
          </p:cNvSpPr>
          <p:nvPr/>
        </p:nvSpPr>
        <p:spPr bwMode="auto">
          <a:xfrm>
            <a:off x="2555875" y="5189748"/>
            <a:ext cx="360363" cy="360363"/>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Ba</a:t>
            </a:r>
            <a:r>
              <a:rPr lang="it-IT" sz="1200" b="0" baseline="-25000">
                <a:latin typeface="Verdana" pitchFamily="34" charset="0"/>
              </a:rPr>
              <a:t>1</a:t>
            </a:r>
          </a:p>
        </p:txBody>
      </p:sp>
      <p:sp>
        <p:nvSpPr>
          <p:cNvPr id="9356" name="Rectangle 140"/>
          <p:cNvSpPr>
            <a:spLocks noChangeArrowheads="1"/>
          </p:cNvSpPr>
          <p:nvPr/>
        </p:nvSpPr>
        <p:spPr bwMode="auto">
          <a:xfrm>
            <a:off x="3781425" y="5189748"/>
            <a:ext cx="360363" cy="360363"/>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Ct</a:t>
            </a:r>
            <a:r>
              <a:rPr lang="it-IT" sz="1200" b="0" baseline="-25000">
                <a:latin typeface="Verdana" pitchFamily="34" charset="0"/>
              </a:rPr>
              <a:t>1</a:t>
            </a:r>
          </a:p>
        </p:txBody>
      </p:sp>
      <p:sp>
        <p:nvSpPr>
          <p:cNvPr id="9357" name="Rectangle 141"/>
          <p:cNvSpPr>
            <a:spLocks noChangeArrowheads="1"/>
          </p:cNvSpPr>
          <p:nvPr/>
        </p:nvSpPr>
        <p:spPr bwMode="auto">
          <a:xfrm>
            <a:off x="2427288" y="3881648"/>
            <a:ext cx="360363" cy="360363"/>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RM</a:t>
            </a:r>
            <a:r>
              <a:rPr lang="it-IT" sz="1200" b="0" baseline="-25000">
                <a:latin typeface="Verdana" pitchFamily="34" charset="0"/>
              </a:rPr>
              <a:t>2</a:t>
            </a:r>
          </a:p>
        </p:txBody>
      </p:sp>
      <p:sp>
        <p:nvSpPr>
          <p:cNvPr id="9358" name="Rectangle 142"/>
          <p:cNvSpPr>
            <a:spLocks noChangeArrowheads="1"/>
          </p:cNvSpPr>
          <p:nvPr/>
        </p:nvSpPr>
        <p:spPr bwMode="auto">
          <a:xfrm>
            <a:off x="1187450" y="3389523"/>
            <a:ext cx="360363" cy="360363"/>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Rm</a:t>
            </a:r>
            <a:r>
              <a:rPr lang="it-IT" sz="1200" b="0" baseline="-25000">
                <a:latin typeface="Verdana" pitchFamily="34" charset="0"/>
              </a:rPr>
              <a:t>1</a:t>
            </a:r>
          </a:p>
        </p:txBody>
      </p:sp>
      <p:sp>
        <p:nvSpPr>
          <p:cNvPr id="9414" name="Text Box 198"/>
          <p:cNvSpPr txBox="1">
            <a:spLocks noChangeArrowheads="1"/>
          </p:cNvSpPr>
          <p:nvPr/>
        </p:nvSpPr>
        <p:spPr bwMode="auto">
          <a:xfrm>
            <a:off x="3201987" y="1227346"/>
            <a:ext cx="85725" cy="136525"/>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0000"/>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lgn="ctr">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0" tIns="0" rIns="0" bIns="0">
            <a:spAutoFit/>
          </a:bodyPr>
          <a:lstStyle/>
          <a:p>
            <a:pPr algn="ctr">
              <a:spcBef>
                <a:spcPct val="50000"/>
              </a:spcBef>
            </a:pPr>
            <a:endParaRPr lang="it-IT" sz="900">
              <a:solidFill>
                <a:schemeClr val="bg1"/>
              </a:solidFill>
            </a:endParaRPr>
          </a:p>
        </p:txBody>
      </p:sp>
      <p:graphicFrame>
        <p:nvGraphicFramePr>
          <p:cNvPr id="9644" name="Group 428"/>
          <p:cNvGraphicFramePr>
            <a:graphicFrameLocks noGrp="1"/>
          </p:cNvGraphicFramePr>
          <p:nvPr/>
        </p:nvGraphicFramePr>
        <p:xfrm>
          <a:off x="7451725" y="233363"/>
          <a:ext cx="1622425" cy="2133120"/>
        </p:xfrm>
        <a:graphic>
          <a:graphicData uri="http://schemas.openxmlformats.org/drawingml/2006/table">
            <a:tbl>
              <a:tblPr/>
              <a:tblGrid>
                <a:gridCol w="314325"/>
                <a:gridCol w="595313"/>
                <a:gridCol w="712787"/>
              </a:tblGrid>
              <a:tr h="0">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1" i="0" u="none" strike="noStrike" cap="none" normalizeH="0" baseline="0" smtClean="0">
                          <a:ln>
                            <a:noFill/>
                          </a:ln>
                          <a:solidFill>
                            <a:schemeClr val="bg1"/>
                          </a:solidFill>
                          <a:effectLst/>
                          <a:latin typeface="Verdana" pitchFamily="34" charset="0"/>
                          <a:cs typeface="Arial" pitchFamily="34" charset="0"/>
                        </a:rPr>
                        <a:t>INFN-Tier2</a:t>
                      </a:r>
                      <a:endParaRPr kumimoji="0" lang="it-IT" sz="800" b="1" i="0" u="none" strike="noStrike" cap="none" normalizeH="0" baseline="-25000" smtClean="0">
                        <a:ln>
                          <a:noFill/>
                        </a:ln>
                        <a:solidFill>
                          <a:schemeClr val="bg1"/>
                        </a:solidFill>
                        <a:effectLst/>
                        <a:latin typeface="Verdana" pitchFamily="34" charset="0"/>
                        <a:cs typeface="Arial" pitchFamily="34" charset="0"/>
                      </a:endParaRP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hMerge="1">
                  <a:txBody>
                    <a:bodyPr/>
                    <a:lstStyle/>
                    <a:p>
                      <a:endParaRPr lang="it-IT"/>
                    </a:p>
                  </a:txBody>
                  <a:tcPr/>
                </a:tc>
                <a:tc hMerge="1">
                  <a:txBody>
                    <a:bodyPr/>
                    <a:lstStyle/>
                    <a:p>
                      <a:endParaRPr lang="it-IT"/>
                    </a:p>
                  </a:txBody>
                  <a:tcPr/>
                </a:tc>
              </a:tr>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1</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Milano</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Mi3</a:t>
                      </a:r>
                      <a:r>
                        <a:rPr kumimoji="0" lang="it-IT" sz="800" b="0" i="0" u="none" strike="noStrike" cap="none" normalizeH="0" baseline="0" smtClean="0">
                          <a:ln>
                            <a:noFill/>
                          </a:ln>
                          <a:solidFill>
                            <a:schemeClr val="tx1"/>
                          </a:solidFill>
                          <a:effectLst/>
                          <a:latin typeface="Verdana" pitchFamily="34" charset="0"/>
                          <a:cs typeface="Arial" pitchFamily="34" charset="0"/>
                          <a:sym typeface="Wingdings" pitchFamily="2" charset="2"/>
                        </a:rPr>
                        <a:t>Bo1</a:t>
                      </a:r>
                      <a:endParaRPr kumimoji="0" lang="it-IT" sz="800" b="0" i="0" u="none" strike="noStrike" cap="none" normalizeH="0" baseline="0" smtClean="0">
                        <a:ln>
                          <a:noFill/>
                        </a:ln>
                        <a:solidFill>
                          <a:schemeClr val="tx1"/>
                        </a:solidFill>
                        <a:effectLst/>
                        <a:latin typeface="Verdana" pitchFamily="34" charset="0"/>
                        <a:cs typeface="Arial" pitchFamily="34" charset="0"/>
                      </a:endParaRP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2</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Roma</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Rm2 </a:t>
                      </a:r>
                      <a:r>
                        <a:rPr kumimoji="0" lang="it-IT" sz="800" b="0" i="0" u="none" strike="noStrike" cap="none" normalizeH="0" baseline="0" smtClean="0">
                          <a:ln>
                            <a:noFill/>
                          </a:ln>
                          <a:solidFill>
                            <a:schemeClr val="tx1"/>
                          </a:solidFill>
                          <a:effectLst/>
                          <a:latin typeface="Verdana" pitchFamily="34" charset="0"/>
                          <a:cs typeface="Arial" pitchFamily="34" charset="0"/>
                          <a:sym typeface="Wingdings" pitchFamily="2" charset="2"/>
                        </a:rPr>
                        <a:t>Bo1</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3</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Legnaro</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Pd2 </a:t>
                      </a:r>
                      <a:r>
                        <a:rPr kumimoji="0" lang="it-IT" sz="800" b="0" i="0" u="none" strike="noStrike" cap="none" normalizeH="0" baseline="0" smtClean="0">
                          <a:ln>
                            <a:noFill/>
                          </a:ln>
                          <a:solidFill>
                            <a:schemeClr val="tx1"/>
                          </a:solidFill>
                          <a:effectLst/>
                          <a:latin typeface="Verdana" pitchFamily="34" charset="0"/>
                          <a:cs typeface="Arial" pitchFamily="34" charset="0"/>
                          <a:sym typeface="Wingdings" pitchFamily="2" charset="2"/>
                        </a:rPr>
                        <a:t>Bo1</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4</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Catania</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Ct1 </a:t>
                      </a:r>
                      <a:r>
                        <a:rPr kumimoji="0" lang="it-IT" sz="800" b="0" i="0" u="none" strike="noStrike" cap="none" normalizeH="0" baseline="0" smtClean="0">
                          <a:ln>
                            <a:noFill/>
                          </a:ln>
                          <a:solidFill>
                            <a:schemeClr val="tx1"/>
                          </a:solidFill>
                          <a:effectLst/>
                          <a:latin typeface="Verdana" pitchFamily="34" charset="0"/>
                          <a:cs typeface="Arial" pitchFamily="34" charset="0"/>
                          <a:sym typeface="Wingdings" pitchFamily="2" charset="2"/>
                        </a:rPr>
                        <a:t>Bo1</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5</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Napoli</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Na1 </a:t>
                      </a:r>
                      <a:r>
                        <a:rPr kumimoji="0" lang="it-IT" sz="800" b="0" i="0" u="none" strike="noStrike" cap="none" normalizeH="0" baseline="0" smtClean="0">
                          <a:ln>
                            <a:noFill/>
                          </a:ln>
                          <a:solidFill>
                            <a:schemeClr val="tx1"/>
                          </a:solidFill>
                          <a:effectLst/>
                          <a:latin typeface="Verdana" pitchFamily="34" charset="0"/>
                          <a:cs typeface="Arial" pitchFamily="34" charset="0"/>
                          <a:sym typeface="Wingdings" pitchFamily="2" charset="2"/>
                        </a:rPr>
                        <a:t>Bo1</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6</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Pisa</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Pi1 </a:t>
                      </a:r>
                      <a:r>
                        <a:rPr kumimoji="0" lang="it-IT" sz="800" b="0" i="0" u="none" strike="noStrike" cap="none" normalizeH="0" baseline="0" smtClean="0">
                          <a:ln>
                            <a:noFill/>
                          </a:ln>
                          <a:solidFill>
                            <a:schemeClr val="tx1"/>
                          </a:solidFill>
                          <a:effectLst/>
                          <a:latin typeface="Verdana" pitchFamily="34" charset="0"/>
                          <a:cs typeface="Arial" pitchFamily="34" charset="0"/>
                          <a:sym typeface="Wingdings" pitchFamily="2" charset="2"/>
                        </a:rPr>
                        <a:t>Bo1</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7</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Frascati</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Rm1 </a:t>
                      </a:r>
                      <a:r>
                        <a:rPr kumimoji="0" lang="it-IT" sz="800" b="0" i="0" u="none" strike="noStrike" cap="none" normalizeH="0" baseline="0" smtClean="0">
                          <a:ln>
                            <a:noFill/>
                          </a:ln>
                          <a:solidFill>
                            <a:schemeClr val="tx1"/>
                          </a:solidFill>
                          <a:effectLst/>
                          <a:latin typeface="Verdana" pitchFamily="34" charset="0"/>
                          <a:cs typeface="Arial" pitchFamily="34" charset="0"/>
                          <a:sym typeface="Wingdings" pitchFamily="2" charset="2"/>
                        </a:rPr>
                        <a:t>Bo1</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8</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Torino</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To1 </a:t>
                      </a:r>
                      <a:r>
                        <a:rPr kumimoji="0" lang="it-IT" sz="800" b="0" i="0" u="none" strike="noStrike" cap="none" normalizeH="0" baseline="0" smtClean="0">
                          <a:ln>
                            <a:noFill/>
                          </a:ln>
                          <a:solidFill>
                            <a:schemeClr val="tx1"/>
                          </a:solidFill>
                          <a:effectLst/>
                          <a:latin typeface="Verdana" pitchFamily="34" charset="0"/>
                          <a:cs typeface="Arial" pitchFamily="34" charset="0"/>
                          <a:sym typeface="Wingdings" pitchFamily="2" charset="2"/>
                        </a:rPr>
                        <a:t>Bo1</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9</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Bari</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Ba1 </a:t>
                      </a:r>
                      <a:r>
                        <a:rPr kumimoji="0" lang="it-IT" sz="800" b="0" i="0" u="none" strike="noStrike" cap="none" normalizeH="0" baseline="0" smtClean="0">
                          <a:ln>
                            <a:noFill/>
                          </a:ln>
                          <a:solidFill>
                            <a:schemeClr val="tx1"/>
                          </a:solidFill>
                          <a:effectLst/>
                          <a:latin typeface="Verdana" pitchFamily="34" charset="0"/>
                          <a:cs typeface="Arial" pitchFamily="34" charset="0"/>
                          <a:sym typeface="Wingdings" pitchFamily="2" charset="2"/>
                        </a:rPr>
                        <a:t>Bo1</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10</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CNAF</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sym typeface="Wingdings" pitchFamily="2" charset="2"/>
                        </a:rPr>
                        <a:t>4*10G</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9845" name="Group 629"/>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917169208"/>
              </p:ext>
            </p:extLst>
          </p:nvPr>
        </p:nvGraphicFramePr>
        <p:xfrm>
          <a:off x="7315200" y="4103688"/>
          <a:ext cx="1801813" cy="2714880"/>
        </p:xfrm>
        <a:graphic>
          <a:graphicData uri="http://schemas.openxmlformats.org/drawingml/2006/table">
            <a:tbl>
              <a:tblPr/>
              <a:tblGrid>
                <a:gridCol w="203200"/>
                <a:gridCol w="182563"/>
                <a:gridCol w="307975"/>
                <a:gridCol w="1108075"/>
              </a:tblGrid>
              <a:tr h="0">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1" i="0" u="none" strike="noStrike" cap="none" normalizeH="0" baseline="0" smtClean="0">
                          <a:ln>
                            <a:noFill/>
                          </a:ln>
                          <a:solidFill>
                            <a:schemeClr val="tx1"/>
                          </a:solidFill>
                          <a:effectLst/>
                          <a:latin typeface="Verdana" pitchFamily="34" charset="0"/>
                          <a:cs typeface="Arial" pitchFamily="34" charset="0"/>
                        </a:rPr>
                        <a:t>Aggregation Node</a:t>
                      </a:r>
                      <a:endParaRPr kumimoji="0" lang="it-IT" sz="800" b="1" i="0" u="none" strike="noStrike" cap="none" normalizeH="0" baseline="-25000" smtClean="0">
                        <a:ln>
                          <a:noFill/>
                        </a:ln>
                        <a:solidFill>
                          <a:schemeClr val="tx1"/>
                        </a:solidFill>
                        <a:effectLst/>
                        <a:latin typeface="Verdana" pitchFamily="34" charset="0"/>
                        <a:cs typeface="Arial" pitchFamily="34" charset="0"/>
                      </a:endParaRP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B7EC"/>
                    </a:solidFill>
                  </a:tcPr>
                </a:tc>
                <a:tc hMerge="1">
                  <a:txBody>
                    <a:bodyPr/>
                    <a:lstStyle/>
                    <a:p>
                      <a:endParaRPr lang="it-IT"/>
                    </a:p>
                  </a:txBody>
                  <a:tcPr/>
                </a:tc>
                <a:tc hMerge="1">
                  <a:txBody>
                    <a:bodyPr/>
                    <a:lstStyle/>
                    <a:p>
                      <a:endParaRPr lang="it-IT"/>
                    </a:p>
                  </a:txBody>
                  <a:tcPr/>
                </a:tc>
                <a:tc hMerge="1">
                  <a:txBody>
                    <a:bodyPr/>
                    <a:lstStyle/>
                    <a:p>
                      <a:endParaRPr lang="it-IT"/>
                    </a:p>
                  </a:txBody>
                  <a:tcPr/>
                </a:tc>
              </a:tr>
              <a:tr h="122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1</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1" i="0" u="none" strike="noStrike" cap="none" normalizeH="0" baseline="0" smtClean="0">
                          <a:ln>
                            <a:noFill/>
                          </a:ln>
                          <a:solidFill>
                            <a:srgbClr val="FF0000"/>
                          </a:solidFill>
                          <a:effectLst/>
                          <a:latin typeface="Verdana" pitchFamily="34" charset="0"/>
                          <a:cs typeface="Arial" pitchFamily="34" charset="0"/>
                        </a:rPr>
                        <a:t>A</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Ba1</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Bari-Amendola</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2</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1" i="0" u="none" strike="noStrike" cap="none" normalizeH="0" baseline="0" smtClean="0">
                          <a:ln>
                            <a:noFill/>
                          </a:ln>
                          <a:solidFill>
                            <a:srgbClr val="FF0000"/>
                          </a:solidFill>
                          <a:effectLst/>
                          <a:latin typeface="Verdana" pitchFamily="34" charset="0"/>
                          <a:cs typeface="Arial" pitchFamily="34" charset="0"/>
                        </a:rPr>
                        <a:t>A</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Bo3</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Bologna-Gobetti</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3</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1" i="0" u="none" strike="noStrike" cap="none" normalizeH="0" baseline="0" smtClean="0">
                          <a:ln>
                            <a:noFill/>
                          </a:ln>
                          <a:solidFill>
                            <a:srgbClr val="FF0000"/>
                          </a:solidFill>
                          <a:effectLst/>
                          <a:latin typeface="Verdana" pitchFamily="34" charset="0"/>
                          <a:cs typeface="Arial" pitchFamily="34" charset="0"/>
                        </a:rPr>
                        <a:t>A</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Ca1</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Cagliari-Marengo</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4</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1" i="0" u="none" strike="noStrike" cap="none" normalizeH="0" baseline="0" smtClean="0">
                          <a:ln>
                            <a:noFill/>
                          </a:ln>
                          <a:solidFill>
                            <a:srgbClr val="FF0000"/>
                          </a:solidFill>
                          <a:effectLst/>
                          <a:latin typeface="Verdana" pitchFamily="34" charset="0"/>
                          <a:cs typeface="Arial" pitchFamily="34" charset="0"/>
                        </a:rPr>
                        <a:t>A</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Cti1</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Catania-Cittadella</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5</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1" i="0" u="none" strike="noStrike" cap="none" normalizeH="0" baseline="0" smtClean="0">
                          <a:ln>
                            <a:noFill/>
                          </a:ln>
                          <a:solidFill>
                            <a:srgbClr val="FF0000"/>
                          </a:solidFill>
                          <a:effectLst/>
                          <a:latin typeface="Verdana" pitchFamily="34" charset="0"/>
                          <a:cs typeface="Arial" pitchFamily="34" charset="0"/>
                        </a:rPr>
                        <a:t>A</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Fi1</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Firenze-Sesto</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6</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1" i="0" u="none" strike="noStrike" cap="none" normalizeH="0" baseline="0" smtClean="0">
                          <a:ln>
                            <a:noFill/>
                          </a:ln>
                          <a:solidFill>
                            <a:srgbClr val="FF0000"/>
                          </a:solidFill>
                          <a:effectLst/>
                          <a:latin typeface="Verdana" pitchFamily="34" charset="0"/>
                          <a:cs typeface="Arial" pitchFamily="34" charset="0"/>
                        </a:rPr>
                        <a:t>A</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Mi3</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Milano-Colombo</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7</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1" i="0" u="none" strike="noStrike" cap="none" normalizeH="0" baseline="0" smtClean="0">
                          <a:ln>
                            <a:noFill/>
                          </a:ln>
                          <a:solidFill>
                            <a:srgbClr val="FF0000"/>
                          </a:solidFill>
                          <a:effectLst/>
                          <a:latin typeface="Verdana" pitchFamily="34" charset="0"/>
                          <a:cs typeface="Arial" pitchFamily="34" charset="0"/>
                        </a:rPr>
                        <a:t>A</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Na1</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Napoli-Mt.S.Angelo</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63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8</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1" i="0" u="none" strike="noStrike" cap="none" normalizeH="0" baseline="0" smtClean="0">
                          <a:ln>
                            <a:noFill/>
                          </a:ln>
                          <a:solidFill>
                            <a:srgbClr val="FF0000"/>
                          </a:solidFill>
                          <a:effectLst/>
                          <a:latin typeface="Verdana" pitchFamily="34" charset="0"/>
                          <a:cs typeface="Arial" pitchFamily="34" charset="0"/>
                        </a:rPr>
                        <a:t>A</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Pa1</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Palermo-Scienze</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9</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1" i="0" u="none" strike="noStrike" cap="none" normalizeH="0" baseline="0" smtClean="0">
                          <a:ln>
                            <a:noFill/>
                          </a:ln>
                          <a:solidFill>
                            <a:srgbClr val="FF0000"/>
                          </a:solidFill>
                          <a:effectLst/>
                          <a:latin typeface="Verdana" pitchFamily="34" charset="0"/>
                          <a:cs typeface="Arial" pitchFamily="34" charset="0"/>
                        </a:rPr>
                        <a:t>A</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Pd2</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Padova-Spagna</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241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10</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1" i="0" u="none" strike="noStrike" cap="none" normalizeH="0" baseline="0" smtClean="0">
                          <a:ln>
                            <a:noFill/>
                          </a:ln>
                          <a:solidFill>
                            <a:srgbClr val="FF0000"/>
                          </a:solidFill>
                          <a:effectLst/>
                          <a:latin typeface="Verdana" pitchFamily="34" charset="0"/>
                          <a:cs typeface="Arial" pitchFamily="34" charset="0"/>
                        </a:rPr>
                        <a:t>A</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Pi1</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Pisa-S.Maria</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11</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1" i="0" u="none" strike="noStrike" cap="none" normalizeH="0" baseline="0" smtClean="0">
                          <a:ln>
                            <a:noFill/>
                          </a:ln>
                          <a:solidFill>
                            <a:srgbClr val="FF0000"/>
                          </a:solidFill>
                          <a:effectLst/>
                          <a:latin typeface="Verdana" pitchFamily="34" charset="0"/>
                          <a:cs typeface="Arial" pitchFamily="34" charset="0"/>
                        </a:rPr>
                        <a:t>A</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Rm1</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Roma-Sapienza</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12</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1" i="0" u="none" strike="noStrike" cap="none" normalizeH="0" baseline="0" smtClean="0">
                          <a:ln>
                            <a:noFill/>
                          </a:ln>
                          <a:solidFill>
                            <a:srgbClr val="FF0000"/>
                          </a:solidFill>
                          <a:effectLst/>
                          <a:latin typeface="Verdana" pitchFamily="34" charset="0"/>
                          <a:cs typeface="Arial" pitchFamily="34" charset="0"/>
                        </a:rPr>
                        <a:t>A</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To1</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Torino-Giuria</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13</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1" i="0" u="none" strike="noStrike" cap="none" normalizeH="0" baseline="0" smtClean="0">
                          <a:ln>
                            <a:noFill/>
                          </a:ln>
                          <a:solidFill>
                            <a:srgbClr val="FF0000"/>
                          </a:solidFill>
                          <a:effectLst/>
                          <a:latin typeface="Verdana" pitchFamily="34" charset="0"/>
                          <a:cs typeface="Arial" pitchFamily="34" charset="0"/>
                        </a:rPr>
                        <a:t>A</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smtClean="0">
                          <a:ln>
                            <a:noFill/>
                          </a:ln>
                          <a:solidFill>
                            <a:schemeClr val="tx1"/>
                          </a:solidFill>
                          <a:effectLst/>
                          <a:latin typeface="Verdana" pitchFamily="34" charset="0"/>
                          <a:cs typeface="Arial" pitchFamily="34" charset="0"/>
                        </a:rPr>
                        <a:t>Ts1</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800" b="0" i="0" u="none" strike="noStrike" cap="none" normalizeH="0" baseline="0" dirty="0" smtClean="0">
                          <a:ln>
                            <a:noFill/>
                          </a:ln>
                          <a:solidFill>
                            <a:schemeClr val="tx1"/>
                          </a:solidFill>
                          <a:effectLst/>
                          <a:latin typeface="Verdana" pitchFamily="34" charset="0"/>
                          <a:cs typeface="Arial" pitchFamily="34" charset="0"/>
                        </a:rPr>
                        <a:t>Trieste-Valerio</a:t>
                      </a:r>
                    </a:p>
                  </a:txBody>
                  <a:tcPr marL="36000" marR="36000" marT="36000" marB="360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9847" name="Line 631"/>
          <p:cNvSpPr>
            <a:spLocks noChangeShapeType="1"/>
          </p:cNvSpPr>
          <p:nvPr/>
        </p:nvSpPr>
        <p:spPr bwMode="auto">
          <a:xfrm>
            <a:off x="4699000" y="3957847"/>
            <a:ext cx="1584325" cy="719138"/>
          </a:xfrm>
          <a:prstGeom prst="line">
            <a:avLst/>
          </a:prstGeom>
          <a:noFill/>
          <a:ln w="76200" cmpd="dbl">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848" name="Line 632"/>
          <p:cNvSpPr>
            <a:spLocks noChangeShapeType="1"/>
          </p:cNvSpPr>
          <p:nvPr/>
        </p:nvSpPr>
        <p:spPr bwMode="auto">
          <a:xfrm>
            <a:off x="4625975" y="4102310"/>
            <a:ext cx="1584325" cy="719138"/>
          </a:xfrm>
          <a:prstGeom prst="line">
            <a:avLst/>
          </a:prstGeom>
          <a:noFill/>
          <a:ln w="76200" cmpd="dbl">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849" name="Line 633"/>
          <p:cNvSpPr>
            <a:spLocks noChangeShapeType="1"/>
          </p:cNvSpPr>
          <p:nvPr/>
        </p:nvSpPr>
        <p:spPr bwMode="auto">
          <a:xfrm flipH="1">
            <a:off x="4733925" y="2589422"/>
            <a:ext cx="1223963" cy="1366838"/>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850" name="Line 634"/>
          <p:cNvSpPr>
            <a:spLocks noChangeShapeType="1"/>
          </p:cNvSpPr>
          <p:nvPr/>
        </p:nvSpPr>
        <p:spPr bwMode="auto">
          <a:xfrm flipV="1">
            <a:off x="3365500" y="4100722"/>
            <a:ext cx="1223963" cy="1296988"/>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851" name="Line 635"/>
          <p:cNvSpPr>
            <a:spLocks noChangeShapeType="1"/>
          </p:cNvSpPr>
          <p:nvPr/>
        </p:nvSpPr>
        <p:spPr bwMode="auto">
          <a:xfrm flipV="1">
            <a:off x="3941763" y="4029285"/>
            <a:ext cx="719138" cy="1439863"/>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852" name="Line 636"/>
          <p:cNvSpPr>
            <a:spLocks noChangeShapeType="1"/>
          </p:cNvSpPr>
          <p:nvPr/>
        </p:nvSpPr>
        <p:spPr bwMode="auto">
          <a:xfrm>
            <a:off x="1420813" y="2516397"/>
            <a:ext cx="3240088" cy="1439863"/>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853" name="Line 637"/>
          <p:cNvSpPr>
            <a:spLocks noChangeShapeType="1"/>
          </p:cNvSpPr>
          <p:nvPr/>
        </p:nvSpPr>
        <p:spPr bwMode="auto">
          <a:xfrm>
            <a:off x="1420813" y="3021222"/>
            <a:ext cx="3240088" cy="935038"/>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854" name="Line 638"/>
          <p:cNvSpPr>
            <a:spLocks noChangeShapeType="1"/>
          </p:cNvSpPr>
          <p:nvPr/>
        </p:nvSpPr>
        <p:spPr bwMode="auto">
          <a:xfrm>
            <a:off x="1420813" y="3597485"/>
            <a:ext cx="3240088" cy="431800"/>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855" name="Line 639"/>
          <p:cNvSpPr>
            <a:spLocks noChangeShapeType="1"/>
          </p:cNvSpPr>
          <p:nvPr/>
        </p:nvSpPr>
        <p:spPr bwMode="auto">
          <a:xfrm>
            <a:off x="2644775" y="4100722"/>
            <a:ext cx="1944688" cy="0"/>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856" name="Line 640"/>
          <p:cNvSpPr>
            <a:spLocks noChangeShapeType="1"/>
          </p:cNvSpPr>
          <p:nvPr/>
        </p:nvSpPr>
        <p:spPr bwMode="auto">
          <a:xfrm>
            <a:off x="3941763" y="1508335"/>
            <a:ext cx="719138" cy="2376488"/>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857" name="Line 641"/>
          <p:cNvSpPr>
            <a:spLocks noChangeShapeType="1"/>
          </p:cNvSpPr>
          <p:nvPr/>
        </p:nvSpPr>
        <p:spPr bwMode="auto">
          <a:xfrm flipV="1">
            <a:off x="2717800" y="4029285"/>
            <a:ext cx="1871663" cy="1295400"/>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858" name="Rectangle 642"/>
          <p:cNvSpPr>
            <a:spLocks noChangeArrowheads="1"/>
          </p:cNvSpPr>
          <p:nvPr/>
        </p:nvSpPr>
        <p:spPr bwMode="auto">
          <a:xfrm>
            <a:off x="4464050" y="3822910"/>
            <a:ext cx="360363" cy="360363"/>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Bo</a:t>
            </a:r>
            <a:r>
              <a:rPr lang="it-IT" sz="1200" b="0" baseline="-25000">
                <a:latin typeface="Verdana" pitchFamily="34" charset="0"/>
              </a:rPr>
              <a:t>1</a:t>
            </a:r>
          </a:p>
        </p:txBody>
      </p:sp>
      <p:sp>
        <p:nvSpPr>
          <p:cNvPr id="9859" name="Rectangle 643"/>
          <p:cNvSpPr>
            <a:spLocks noChangeArrowheads="1"/>
          </p:cNvSpPr>
          <p:nvPr/>
        </p:nvSpPr>
        <p:spPr bwMode="auto">
          <a:xfrm>
            <a:off x="557213" y="4892885"/>
            <a:ext cx="792163" cy="215900"/>
          </a:xfrm>
          <a:prstGeom prst="rect">
            <a:avLst/>
          </a:prstGeom>
          <a:solidFill>
            <a:srgbClr val="FF00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a:solidFill>
                  <a:schemeClr val="bg1"/>
                </a:solidFill>
                <a:latin typeface="Verdana" pitchFamily="34" charset="0"/>
              </a:rPr>
              <a:t>INFN-Roma1</a:t>
            </a:r>
          </a:p>
        </p:txBody>
      </p:sp>
      <p:sp>
        <p:nvSpPr>
          <p:cNvPr id="9860" name="Rectangle 644"/>
          <p:cNvSpPr>
            <a:spLocks noChangeArrowheads="1"/>
          </p:cNvSpPr>
          <p:nvPr/>
        </p:nvSpPr>
        <p:spPr bwMode="auto">
          <a:xfrm>
            <a:off x="2286000" y="6116847"/>
            <a:ext cx="792163" cy="215900"/>
          </a:xfrm>
          <a:prstGeom prst="rect">
            <a:avLst/>
          </a:prstGeom>
          <a:solidFill>
            <a:srgbClr val="FF00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a:solidFill>
                  <a:schemeClr val="bg1"/>
                </a:solidFill>
                <a:latin typeface="Verdana" pitchFamily="34" charset="0"/>
              </a:rPr>
              <a:t>INFN-Bari</a:t>
            </a:r>
          </a:p>
        </p:txBody>
      </p:sp>
      <p:sp>
        <p:nvSpPr>
          <p:cNvPr id="9861" name="Rectangle 645"/>
          <p:cNvSpPr>
            <a:spLocks noChangeArrowheads="1"/>
          </p:cNvSpPr>
          <p:nvPr/>
        </p:nvSpPr>
        <p:spPr bwMode="auto">
          <a:xfrm>
            <a:off x="3005138" y="6477210"/>
            <a:ext cx="792163" cy="215900"/>
          </a:xfrm>
          <a:prstGeom prst="rect">
            <a:avLst/>
          </a:prstGeom>
          <a:solidFill>
            <a:srgbClr val="FF00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a:solidFill>
                  <a:schemeClr val="bg1"/>
                </a:solidFill>
                <a:latin typeface="Verdana" pitchFamily="34" charset="0"/>
              </a:rPr>
              <a:t>INFN-Napoli</a:t>
            </a:r>
          </a:p>
        </p:txBody>
      </p:sp>
      <p:sp>
        <p:nvSpPr>
          <p:cNvPr id="9862" name="Rectangle 646"/>
          <p:cNvSpPr>
            <a:spLocks noChangeArrowheads="1"/>
          </p:cNvSpPr>
          <p:nvPr/>
        </p:nvSpPr>
        <p:spPr bwMode="auto">
          <a:xfrm>
            <a:off x="3652838" y="6189872"/>
            <a:ext cx="792163" cy="215900"/>
          </a:xfrm>
          <a:prstGeom prst="rect">
            <a:avLst/>
          </a:prstGeom>
          <a:solidFill>
            <a:srgbClr val="FF00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dirty="0">
                <a:solidFill>
                  <a:schemeClr val="bg1"/>
                </a:solidFill>
                <a:latin typeface="Verdana" pitchFamily="34" charset="0"/>
              </a:rPr>
              <a:t>INFN-Catania</a:t>
            </a:r>
          </a:p>
        </p:txBody>
      </p:sp>
      <p:sp>
        <p:nvSpPr>
          <p:cNvPr id="9863" name="Line 647"/>
          <p:cNvSpPr>
            <a:spLocks noChangeShapeType="1"/>
          </p:cNvSpPr>
          <p:nvPr/>
        </p:nvSpPr>
        <p:spPr bwMode="auto">
          <a:xfrm>
            <a:off x="2717800" y="5324685"/>
            <a:ext cx="0" cy="792163"/>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864" name="Line 648"/>
          <p:cNvSpPr>
            <a:spLocks noChangeShapeType="1"/>
          </p:cNvSpPr>
          <p:nvPr/>
        </p:nvSpPr>
        <p:spPr bwMode="auto">
          <a:xfrm>
            <a:off x="3365500" y="5397710"/>
            <a:ext cx="0" cy="1150938"/>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865" name="Line 649"/>
          <p:cNvSpPr>
            <a:spLocks noChangeShapeType="1"/>
          </p:cNvSpPr>
          <p:nvPr/>
        </p:nvSpPr>
        <p:spPr bwMode="auto">
          <a:xfrm>
            <a:off x="3941763" y="5469147"/>
            <a:ext cx="0" cy="720725"/>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866" name="Line 650"/>
          <p:cNvSpPr>
            <a:spLocks noChangeShapeType="1"/>
          </p:cNvSpPr>
          <p:nvPr/>
        </p:nvSpPr>
        <p:spPr bwMode="auto">
          <a:xfrm flipV="1">
            <a:off x="1276350" y="4100722"/>
            <a:ext cx="1368425" cy="792163"/>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867" name="Line 651"/>
          <p:cNvSpPr>
            <a:spLocks noChangeShapeType="1"/>
          </p:cNvSpPr>
          <p:nvPr/>
        </p:nvSpPr>
        <p:spPr bwMode="auto">
          <a:xfrm>
            <a:off x="773113" y="3597485"/>
            <a:ext cx="647700" cy="0"/>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868" name="Line 652"/>
          <p:cNvSpPr>
            <a:spLocks noChangeShapeType="1"/>
          </p:cNvSpPr>
          <p:nvPr/>
        </p:nvSpPr>
        <p:spPr bwMode="auto">
          <a:xfrm>
            <a:off x="701675" y="3021222"/>
            <a:ext cx="719138" cy="0"/>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869" name="Line 653"/>
          <p:cNvSpPr>
            <a:spLocks noChangeShapeType="1"/>
          </p:cNvSpPr>
          <p:nvPr/>
        </p:nvSpPr>
        <p:spPr bwMode="auto">
          <a:xfrm>
            <a:off x="773113" y="2516397"/>
            <a:ext cx="647700" cy="0"/>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870" name="Rectangle 654"/>
          <p:cNvSpPr>
            <a:spLocks noChangeArrowheads="1"/>
          </p:cNvSpPr>
          <p:nvPr/>
        </p:nvSpPr>
        <p:spPr bwMode="auto">
          <a:xfrm>
            <a:off x="3509963" y="789197"/>
            <a:ext cx="863600" cy="215900"/>
          </a:xfrm>
          <a:prstGeom prst="rect">
            <a:avLst/>
          </a:prstGeom>
          <a:solidFill>
            <a:srgbClr val="FF0000"/>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a:solidFill>
                  <a:schemeClr val="bg1"/>
                </a:solidFill>
                <a:latin typeface="Verdana" pitchFamily="34" charset="0"/>
              </a:rPr>
              <a:t>INFN-Milano</a:t>
            </a:r>
          </a:p>
        </p:txBody>
      </p:sp>
      <p:sp>
        <p:nvSpPr>
          <p:cNvPr id="9871" name="Line 655"/>
          <p:cNvSpPr>
            <a:spLocks noChangeShapeType="1"/>
          </p:cNvSpPr>
          <p:nvPr/>
        </p:nvSpPr>
        <p:spPr bwMode="auto">
          <a:xfrm>
            <a:off x="3941763" y="1005097"/>
            <a:ext cx="0" cy="503238"/>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872" name="Line 656"/>
          <p:cNvSpPr>
            <a:spLocks noChangeShapeType="1"/>
          </p:cNvSpPr>
          <p:nvPr/>
        </p:nvSpPr>
        <p:spPr bwMode="auto">
          <a:xfrm flipV="1">
            <a:off x="5957888" y="2084597"/>
            <a:ext cx="0" cy="504825"/>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873" name="Rectangle 657"/>
          <p:cNvSpPr>
            <a:spLocks noChangeArrowheads="1"/>
          </p:cNvSpPr>
          <p:nvPr/>
        </p:nvSpPr>
        <p:spPr bwMode="auto">
          <a:xfrm>
            <a:off x="5597525" y="1868697"/>
            <a:ext cx="792163" cy="215900"/>
          </a:xfrm>
          <a:prstGeom prst="rect">
            <a:avLst/>
          </a:prstGeom>
          <a:solidFill>
            <a:srgbClr val="FF0000"/>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a:solidFill>
                  <a:schemeClr val="bg1"/>
                </a:solidFill>
                <a:latin typeface="Verdana" pitchFamily="34" charset="0"/>
              </a:rPr>
              <a:t>INFN-LNL</a:t>
            </a:r>
          </a:p>
        </p:txBody>
      </p:sp>
      <p:sp>
        <p:nvSpPr>
          <p:cNvPr id="9874" name="Rectangle 658"/>
          <p:cNvSpPr>
            <a:spLocks noChangeArrowheads="1"/>
          </p:cNvSpPr>
          <p:nvPr/>
        </p:nvSpPr>
        <p:spPr bwMode="auto">
          <a:xfrm>
            <a:off x="161925" y="2373522"/>
            <a:ext cx="827088" cy="215900"/>
          </a:xfrm>
          <a:prstGeom prst="rect">
            <a:avLst/>
          </a:prstGeom>
          <a:solidFill>
            <a:srgbClr val="FF0000"/>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a:solidFill>
                  <a:schemeClr val="bg1"/>
                </a:solidFill>
                <a:latin typeface="Verdana" pitchFamily="34" charset="0"/>
              </a:rPr>
              <a:t>INFN-Torino</a:t>
            </a:r>
          </a:p>
        </p:txBody>
      </p:sp>
      <p:sp>
        <p:nvSpPr>
          <p:cNvPr id="9875" name="Rectangle 659"/>
          <p:cNvSpPr>
            <a:spLocks noChangeArrowheads="1"/>
          </p:cNvSpPr>
          <p:nvPr/>
        </p:nvSpPr>
        <p:spPr bwMode="auto">
          <a:xfrm>
            <a:off x="196850" y="2876760"/>
            <a:ext cx="792163" cy="215900"/>
          </a:xfrm>
          <a:prstGeom prst="rect">
            <a:avLst/>
          </a:prstGeom>
          <a:solidFill>
            <a:srgbClr val="FF0000"/>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a:solidFill>
                  <a:schemeClr val="bg1"/>
                </a:solidFill>
                <a:latin typeface="Verdana" pitchFamily="34" charset="0"/>
              </a:rPr>
              <a:t>INFN-Pisa</a:t>
            </a:r>
          </a:p>
        </p:txBody>
      </p:sp>
      <p:sp>
        <p:nvSpPr>
          <p:cNvPr id="9876" name="Rectangle 660"/>
          <p:cNvSpPr>
            <a:spLocks noChangeArrowheads="1"/>
          </p:cNvSpPr>
          <p:nvPr/>
        </p:nvSpPr>
        <p:spPr bwMode="auto">
          <a:xfrm>
            <a:off x="196850" y="3453022"/>
            <a:ext cx="792163" cy="215900"/>
          </a:xfrm>
          <a:prstGeom prst="rect">
            <a:avLst/>
          </a:prstGeom>
          <a:solidFill>
            <a:srgbClr val="FF0000"/>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a:solidFill>
                  <a:schemeClr val="bg1"/>
                </a:solidFill>
                <a:latin typeface="Verdana" pitchFamily="34" charset="0"/>
              </a:rPr>
              <a:t>INFN-LNF</a:t>
            </a:r>
          </a:p>
        </p:txBody>
      </p:sp>
      <p:sp>
        <p:nvSpPr>
          <p:cNvPr id="9877" name="Rectangle 661"/>
          <p:cNvSpPr>
            <a:spLocks noChangeArrowheads="1"/>
          </p:cNvSpPr>
          <p:nvPr/>
        </p:nvSpPr>
        <p:spPr bwMode="auto">
          <a:xfrm>
            <a:off x="5922963" y="4605547"/>
            <a:ext cx="1223963" cy="647700"/>
          </a:xfrm>
          <a:prstGeom prst="rect">
            <a:avLst/>
          </a:prstGeom>
          <a:solidFill>
            <a:srgbClr val="FF0000"/>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400">
                <a:solidFill>
                  <a:schemeClr val="bg1"/>
                </a:solidFill>
                <a:latin typeface="Verdana" pitchFamily="34" charset="0"/>
              </a:rPr>
              <a:t>INFN-CNAF</a:t>
            </a:r>
            <a:br>
              <a:rPr lang="it-IT" sz="1400">
                <a:solidFill>
                  <a:schemeClr val="bg1"/>
                </a:solidFill>
                <a:latin typeface="Verdana" pitchFamily="34" charset="0"/>
              </a:rPr>
            </a:br>
            <a:r>
              <a:rPr lang="it-IT" sz="1400">
                <a:solidFill>
                  <a:schemeClr val="bg1"/>
                </a:solidFill>
                <a:latin typeface="Verdana" pitchFamily="34" charset="0"/>
              </a:rPr>
              <a:t>Tier1</a:t>
            </a:r>
          </a:p>
        </p:txBody>
      </p:sp>
      <p:pic>
        <p:nvPicPr>
          <p:cNvPr id="134" name="Picture 22" descr="Network_Cloud_Standard"/>
          <p:cNvPicPr>
            <a:picLocks noChangeAspect="1" noChangeArrowheads="1"/>
          </p:cNvPicPr>
          <p:nvPr/>
        </p:nvPicPr>
        <p:blipFill>
          <a:blip r:embed="rId2"/>
          <a:srcRect/>
          <a:stretch>
            <a:fillRect/>
          </a:stretch>
        </p:blipFill>
        <p:spPr bwMode="auto">
          <a:xfrm>
            <a:off x="4991100" y="626429"/>
            <a:ext cx="1933575" cy="758825"/>
          </a:xfrm>
          <a:prstGeom prst="rect">
            <a:avLst/>
          </a:prstGeom>
          <a:noFill/>
          <a:effectLst>
            <a:outerShdw blurRad="63500" sx="102000" sy="102000" algn="ctr" rotWithShape="0">
              <a:prstClr val="black">
                <a:alpha val="40000"/>
              </a:prstClr>
            </a:outerShdw>
          </a:effectLst>
          <a:extLst/>
        </p:spPr>
      </p:pic>
      <p:sp>
        <p:nvSpPr>
          <p:cNvPr id="135" name="TextBox 265"/>
          <p:cNvSpPr txBox="1">
            <a:spLocks noChangeArrowheads="1"/>
          </p:cNvSpPr>
          <p:nvPr/>
        </p:nvSpPr>
        <p:spPr bwMode="auto">
          <a:xfrm>
            <a:off x="5422900" y="698437"/>
            <a:ext cx="961674" cy="646331"/>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a:r>
              <a:rPr lang="en-US" dirty="0" smtClean="0">
                <a:latin typeface="Calibri" pitchFamily="34" charset="0"/>
              </a:rPr>
              <a:t>GEANT</a:t>
            </a:r>
            <a:br>
              <a:rPr lang="en-US" dirty="0" smtClean="0">
                <a:latin typeface="Calibri" pitchFamily="34" charset="0"/>
              </a:rPr>
            </a:br>
            <a:r>
              <a:rPr lang="en-US" dirty="0" smtClean="0">
                <a:latin typeface="Calibri" pitchFamily="34" charset="0"/>
              </a:rPr>
              <a:t>LHCONE</a:t>
            </a:r>
            <a:endParaRPr lang="it-IT" dirty="0">
              <a:latin typeface="Calibri" pitchFamily="34" charset="0"/>
            </a:endParaRPr>
          </a:p>
        </p:txBody>
      </p:sp>
      <p:grpSp>
        <p:nvGrpSpPr>
          <p:cNvPr id="3" name="Group 49"/>
          <p:cNvGrpSpPr>
            <a:grpSpLocks/>
          </p:cNvGrpSpPr>
          <p:nvPr/>
        </p:nvGrpSpPr>
        <p:grpSpPr bwMode="auto">
          <a:xfrm>
            <a:off x="6284686" y="2462423"/>
            <a:ext cx="1933575" cy="758825"/>
            <a:chOff x="4111" y="663"/>
            <a:chExt cx="1218" cy="478"/>
          </a:xfrm>
        </p:grpSpPr>
        <p:pic>
          <p:nvPicPr>
            <p:cNvPr id="137" name="Picture 22" descr="Network_Cloud_Standard"/>
            <p:cNvPicPr>
              <a:picLocks noChangeAspect="1" noChangeArrowheads="1"/>
            </p:cNvPicPr>
            <p:nvPr/>
          </p:nvPicPr>
          <p:blipFill>
            <a:blip r:embed="rId2"/>
            <a:srcRect/>
            <a:stretch>
              <a:fillRect/>
            </a:stretch>
          </p:blipFill>
          <p:spPr bwMode="auto">
            <a:xfrm>
              <a:off x="4111" y="663"/>
              <a:ext cx="1218" cy="478"/>
            </a:xfrm>
            <a:prstGeom prst="rect">
              <a:avLst/>
            </a:prstGeom>
            <a:noFill/>
            <a:effectLst>
              <a:outerShdw blurRad="63500" sx="102000" sy="102000" algn="ctr" rotWithShape="0">
                <a:prstClr val="black">
                  <a:alpha val="40000"/>
                </a:prstClr>
              </a:outerShdw>
            </a:effectLst>
            <a:extLst/>
          </p:spPr>
        </p:pic>
        <p:sp>
          <p:nvSpPr>
            <p:cNvPr id="138" name="TextBox 265"/>
            <p:cNvSpPr txBox="1">
              <a:spLocks noChangeArrowheads="1"/>
            </p:cNvSpPr>
            <p:nvPr/>
          </p:nvSpPr>
          <p:spPr bwMode="auto">
            <a:xfrm>
              <a:off x="4451" y="799"/>
              <a:ext cx="606" cy="231"/>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r>
                <a:rPr lang="en-US" dirty="0">
                  <a:latin typeface="Calibri" pitchFamily="34" charset="0"/>
                </a:rPr>
                <a:t>LHCOPN</a:t>
              </a:r>
              <a:endParaRPr lang="it-IT" dirty="0">
                <a:latin typeface="Calibri" pitchFamily="34" charset="0"/>
              </a:endParaRPr>
            </a:p>
          </p:txBody>
        </p:sp>
      </p:grpSp>
      <p:sp>
        <p:nvSpPr>
          <p:cNvPr id="139" name="Line 52"/>
          <p:cNvSpPr>
            <a:spLocks noChangeShapeType="1"/>
          </p:cNvSpPr>
          <p:nvPr/>
        </p:nvSpPr>
        <p:spPr bwMode="auto">
          <a:xfrm flipH="1">
            <a:off x="6743472" y="3183149"/>
            <a:ext cx="325438" cy="1611312"/>
          </a:xfrm>
          <a:prstGeom prst="line">
            <a:avLst/>
          </a:prstGeom>
          <a:noFill/>
          <a:ln w="88900" cmpd="dbl">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152" name="Rectangle 141"/>
          <p:cNvSpPr>
            <a:spLocks noChangeArrowheads="1"/>
          </p:cNvSpPr>
          <p:nvPr/>
        </p:nvSpPr>
        <p:spPr bwMode="auto">
          <a:xfrm>
            <a:off x="2483768" y="3817615"/>
            <a:ext cx="360363" cy="360363"/>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RM</a:t>
            </a:r>
            <a:r>
              <a:rPr lang="it-IT" sz="1200" b="0" baseline="-25000">
                <a:latin typeface="Verdana" pitchFamily="34" charset="0"/>
              </a:rPr>
              <a:t>2</a:t>
            </a:r>
          </a:p>
        </p:txBody>
      </p:sp>
      <p:sp>
        <p:nvSpPr>
          <p:cNvPr id="153" name="Rectangle 132"/>
          <p:cNvSpPr>
            <a:spLocks noChangeArrowheads="1"/>
          </p:cNvSpPr>
          <p:nvPr/>
        </p:nvSpPr>
        <p:spPr bwMode="auto">
          <a:xfrm>
            <a:off x="2455863" y="2167148"/>
            <a:ext cx="360363" cy="360363"/>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Mi</a:t>
            </a:r>
            <a:r>
              <a:rPr lang="it-IT" sz="1200" b="0" baseline="-25000">
                <a:latin typeface="Verdana" pitchFamily="34" charset="0"/>
              </a:rPr>
              <a:t>2</a:t>
            </a:r>
          </a:p>
        </p:txBody>
      </p:sp>
      <p:sp>
        <p:nvSpPr>
          <p:cNvPr id="154" name="Rectangle 127"/>
          <p:cNvSpPr>
            <a:spLocks noChangeArrowheads="1"/>
          </p:cNvSpPr>
          <p:nvPr/>
        </p:nvSpPr>
        <p:spPr bwMode="auto">
          <a:xfrm>
            <a:off x="4557142" y="2176673"/>
            <a:ext cx="360363" cy="360363"/>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Mi</a:t>
            </a:r>
            <a:r>
              <a:rPr lang="it-IT" sz="1200" b="0" baseline="-25000">
                <a:latin typeface="Verdana" pitchFamily="34" charset="0"/>
              </a:rPr>
              <a:t>1</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129058175"/>
      </p:ext>
    </p:extLst>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Line 2"/>
          <p:cNvSpPr>
            <a:spLocks noChangeShapeType="1"/>
          </p:cNvSpPr>
          <p:nvPr/>
        </p:nvSpPr>
        <p:spPr bwMode="auto">
          <a:xfrm>
            <a:off x="2412554" y="1392327"/>
            <a:ext cx="1006475" cy="1223963"/>
          </a:xfrm>
          <a:prstGeom prst="line">
            <a:avLst/>
          </a:prstGeom>
          <a:noFill/>
          <a:ln w="76200" cmpd="dbl">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099" name="Line 3"/>
          <p:cNvSpPr>
            <a:spLocks noChangeShapeType="1"/>
          </p:cNvSpPr>
          <p:nvPr/>
        </p:nvSpPr>
        <p:spPr bwMode="auto">
          <a:xfrm>
            <a:off x="3493641" y="2689315"/>
            <a:ext cx="1006475" cy="1223962"/>
          </a:xfrm>
          <a:prstGeom prst="line">
            <a:avLst/>
          </a:prstGeom>
          <a:noFill/>
          <a:ln w="76200" cmpd="dbl">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100" name="Rectangle 4"/>
          <p:cNvSpPr>
            <a:spLocks noGrp="1" noChangeArrowheads="1"/>
          </p:cNvSpPr>
          <p:nvPr>
            <p:ph type="title"/>
          </p:nvPr>
        </p:nvSpPr>
        <p:spPr>
          <a:xfrm>
            <a:off x="1979613" y="0"/>
            <a:ext cx="5400675" cy="647700"/>
          </a:xfrm>
        </p:spPr>
        <p:txBody>
          <a:bodyPr/>
          <a:lstStyle/>
          <a:p>
            <a:r>
              <a:rPr lang="it-IT" sz="2800" b="1">
                <a:latin typeface="Calibri" pitchFamily="34" charset="0"/>
              </a:rPr>
              <a:t>Italian Tier2 in GARR-X</a:t>
            </a:r>
          </a:p>
        </p:txBody>
      </p:sp>
      <p:grpSp>
        <p:nvGrpSpPr>
          <p:cNvPr id="3" name="Group 5"/>
          <p:cNvGrpSpPr>
            <a:grpSpLocks/>
          </p:cNvGrpSpPr>
          <p:nvPr/>
        </p:nvGrpSpPr>
        <p:grpSpPr bwMode="auto">
          <a:xfrm>
            <a:off x="107504" y="816065"/>
            <a:ext cx="6985000" cy="5903912"/>
            <a:chOff x="113" y="527"/>
            <a:chExt cx="4400" cy="3719"/>
          </a:xfrm>
        </p:grpSpPr>
        <p:sp>
          <p:nvSpPr>
            <p:cNvPr id="4102" name="Line 6"/>
            <p:cNvSpPr>
              <a:spLocks noChangeShapeType="1"/>
            </p:cNvSpPr>
            <p:nvPr/>
          </p:nvSpPr>
          <p:spPr bwMode="auto">
            <a:xfrm>
              <a:off x="2971" y="2523"/>
              <a:ext cx="998" cy="453"/>
            </a:xfrm>
            <a:prstGeom prst="line">
              <a:avLst/>
            </a:prstGeom>
            <a:noFill/>
            <a:ln w="76200" cmpd="dbl">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103" name="Line 7"/>
            <p:cNvSpPr>
              <a:spLocks noChangeShapeType="1"/>
            </p:cNvSpPr>
            <p:nvPr/>
          </p:nvSpPr>
          <p:spPr bwMode="auto">
            <a:xfrm>
              <a:off x="2925" y="2614"/>
              <a:ext cx="998" cy="453"/>
            </a:xfrm>
            <a:prstGeom prst="line">
              <a:avLst/>
            </a:prstGeom>
            <a:noFill/>
            <a:ln w="76200" cmpd="dbl">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104" name="Line 8"/>
            <p:cNvSpPr>
              <a:spLocks noChangeShapeType="1"/>
            </p:cNvSpPr>
            <p:nvPr/>
          </p:nvSpPr>
          <p:spPr bwMode="auto">
            <a:xfrm flipH="1">
              <a:off x="2993" y="1661"/>
              <a:ext cx="771" cy="861"/>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105" name="Line 9"/>
            <p:cNvSpPr>
              <a:spLocks noChangeShapeType="1"/>
            </p:cNvSpPr>
            <p:nvPr/>
          </p:nvSpPr>
          <p:spPr bwMode="auto">
            <a:xfrm flipV="1">
              <a:off x="2131" y="2613"/>
              <a:ext cx="771" cy="817"/>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106" name="Line 10"/>
            <p:cNvSpPr>
              <a:spLocks noChangeShapeType="1"/>
            </p:cNvSpPr>
            <p:nvPr/>
          </p:nvSpPr>
          <p:spPr bwMode="auto">
            <a:xfrm flipV="1">
              <a:off x="2494" y="2568"/>
              <a:ext cx="453" cy="907"/>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107" name="Line 11"/>
            <p:cNvSpPr>
              <a:spLocks noChangeShapeType="1"/>
            </p:cNvSpPr>
            <p:nvPr/>
          </p:nvSpPr>
          <p:spPr bwMode="auto">
            <a:xfrm>
              <a:off x="906" y="1615"/>
              <a:ext cx="2041" cy="907"/>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108" name="Line 12"/>
            <p:cNvSpPr>
              <a:spLocks noChangeShapeType="1"/>
            </p:cNvSpPr>
            <p:nvPr/>
          </p:nvSpPr>
          <p:spPr bwMode="auto">
            <a:xfrm>
              <a:off x="906" y="1933"/>
              <a:ext cx="2041" cy="589"/>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109" name="Line 13"/>
            <p:cNvSpPr>
              <a:spLocks noChangeShapeType="1"/>
            </p:cNvSpPr>
            <p:nvPr/>
          </p:nvSpPr>
          <p:spPr bwMode="auto">
            <a:xfrm>
              <a:off x="906" y="2296"/>
              <a:ext cx="2041" cy="272"/>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110" name="Line 14"/>
            <p:cNvSpPr>
              <a:spLocks noChangeShapeType="1"/>
            </p:cNvSpPr>
            <p:nvPr/>
          </p:nvSpPr>
          <p:spPr bwMode="auto">
            <a:xfrm>
              <a:off x="1677" y="2613"/>
              <a:ext cx="1225" cy="0"/>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111" name="Line 15"/>
            <p:cNvSpPr>
              <a:spLocks noChangeShapeType="1"/>
            </p:cNvSpPr>
            <p:nvPr/>
          </p:nvSpPr>
          <p:spPr bwMode="auto">
            <a:xfrm>
              <a:off x="2494" y="980"/>
              <a:ext cx="453" cy="1497"/>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112" name="Line 16"/>
            <p:cNvSpPr>
              <a:spLocks noChangeShapeType="1"/>
            </p:cNvSpPr>
            <p:nvPr/>
          </p:nvSpPr>
          <p:spPr bwMode="auto">
            <a:xfrm flipV="1">
              <a:off x="1723" y="2568"/>
              <a:ext cx="1179" cy="816"/>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113" name="Rectangle 17"/>
            <p:cNvSpPr>
              <a:spLocks noChangeArrowheads="1"/>
            </p:cNvSpPr>
            <p:nvPr/>
          </p:nvSpPr>
          <p:spPr bwMode="auto">
            <a:xfrm>
              <a:off x="2811" y="2432"/>
              <a:ext cx="227" cy="227"/>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a:latin typeface="Verdana" pitchFamily="34" charset="0"/>
                  <a:cs typeface="Arial" pitchFamily="34" charset="0"/>
                </a:rPr>
                <a:t>Bo</a:t>
              </a:r>
              <a:r>
                <a:rPr lang="it-IT" sz="1200" baseline="-25000">
                  <a:latin typeface="Verdana" pitchFamily="34" charset="0"/>
                  <a:cs typeface="Arial" pitchFamily="34" charset="0"/>
                </a:rPr>
                <a:t>1</a:t>
              </a:r>
            </a:p>
          </p:txBody>
        </p:sp>
        <p:sp>
          <p:nvSpPr>
            <p:cNvPr id="4114" name="Rectangle 18"/>
            <p:cNvSpPr>
              <a:spLocks noChangeArrowheads="1"/>
            </p:cNvSpPr>
            <p:nvPr/>
          </p:nvSpPr>
          <p:spPr bwMode="auto">
            <a:xfrm>
              <a:off x="362" y="3112"/>
              <a:ext cx="499" cy="136"/>
            </a:xfrm>
            <a:prstGeom prst="rect">
              <a:avLst/>
            </a:prstGeom>
            <a:solidFill>
              <a:srgbClr val="FF00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b="1">
                  <a:solidFill>
                    <a:schemeClr val="bg1"/>
                  </a:solidFill>
                  <a:latin typeface="Verdana" pitchFamily="34" charset="0"/>
                  <a:cs typeface="Arial" pitchFamily="34" charset="0"/>
                </a:rPr>
                <a:t>INFN-Roma1</a:t>
              </a:r>
            </a:p>
          </p:txBody>
        </p:sp>
        <p:sp>
          <p:nvSpPr>
            <p:cNvPr id="4115" name="Rectangle 19"/>
            <p:cNvSpPr>
              <a:spLocks noChangeArrowheads="1"/>
            </p:cNvSpPr>
            <p:nvPr/>
          </p:nvSpPr>
          <p:spPr bwMode="auto">
            <a:xfrm>
              <a:off x="1451" y="3883"/>
              <a:ext cx="499" cy="136"/>
            </a:xfrm>
            <a:prstGeom prst="rect">
              <a:avLst/>
            </a:prstGeom>
            <a:solidFill>
              <a:srgbClr val="FF00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b="1">
                  <a:solidFill>
                    <a:schemeClr val="bg1"/>
                  </a:solidFill>
                  <a:latin typeface="Verdana" pitchFamily="34" charset="0"/>
                  <a:cs typeface="Arial" pitchFamily="34" charset="0"/>
                </a:rPr>
                <a:t>INFN-Bari</a:t>
              </a:r>
            </a:p>
          </p:txBody>
        </p:sp>
        <p:sp>
          <p:nvSpPr>
            <p:cNvPr id="4116" name="Rectangle 20"/>
            <p:cNvSpPr>
              <a:spLocks noChangeArrowheads="1"/>
            </p:cNvSpPr>
            <p:nvPr/>
          </p:nvSpPr>
          <p:spPr bwMode="auto">
            <a:xfrm>
              <a:off x="1904" y="4110"/>
              <a:ext cx="499" cy="136"/>
            </a:xfrm>
            <a:prstGeom prst="rect">
              <a:avLst/>
            </a:prstGeom>
            <a:solidFill>
              <a:srgbClr val="FF00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b="1">
                  <a:solidFill>
                    <a:schemeClr val="bg1"/>
                  </a:solidFill>
                  <a:latin typeface="Verdana" pitchFamily="34" charset="0"/>
                  <a:cs typeface="Arial" pitchFamily="34" charset="0"/>
                </a:rPr>
                <a:t>INFN-Napoli</a:t>
              </a:r>
            </a:p>
          </p:txBody>
        </p:sp>
        <p:sp>
          <p:nvSpPr>
            <p:cNvPr id="4117" name="Rectangle 21"/>
            <p:cNvSpPr>
              <a:spLocks noChangeArrowheads="1"/>
            </p:cNvSpPr>
            <p:nvPr/>
          </p:nvSpPr>
          <p:spPr bwMode="auto">
            <a:xfrm>
              <a:off x="2312" y="3929"/>
              <a:ext cx="499" cy="136"/>
            </a:xfrm>
            <a:prstGeom prst="rect">
              <a:avLst/>
            </a:prstGeom>
            <a:solidFill>
              <a:srgbClr val="FF00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b="1">
                  <a:solidFill>
                    <a:schemeClr val="bg1"/>
                  </a:solidFill>
                  <a:latin typeface="Verdana" pitchFamily="34" charset="0"/>
                  <a:cs typeface="Arial" pitchFamily="34" charset="0"/>
                </a:rPr>
                <a:t>INFN-Catania</a:t>
              </a:r>
            </a:p>
          </p:txBody>
        </p:sp>
        <p:sp>
          <p:nvSpPr>
            <p:cNvPr id="4118" name="Line 22"/>
            <p:cNvSpPr>
              <a:spLocks noChangeShapeType="1"/>
            </p:cNvSpPr>
            <p:nvPr/>
          </p:nvSpPr>
          <p:spPr bwMode="auto">
            <a:xfrm>
              <a:off x="1723" y="3384"/>
              <a:ext cx="0" cy="499"/>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119" name="Line 23"/>
            <p:cNvSpPr>
              <a:spLocks noChangeShapeType="1"/>
            </p:cNvSpPr>
            <p:nvPr/>
          </p:nvSpPr>
          <p:spPr bwMode="auto">
            <a:xfrm>
              <a:off x="2131" y="3430"/>
              <a:ext cx="0" cy="725"/>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120" name="Line 24"/>
            <p:cNvSpPr>
              <a:spLocks noChangeShapeType="1"/>
            </p:cNvSpPr>
            <p:nvPr/>
          </p:nvSpPr>
          <p:spPr bwMode="auto">
            <a:xfrm>
              <a:off x="2494" y="3475"/>
              <a:ext cx="0" cy="454"/>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121" name="Line 25"/>
            <p:cNvSpPr>
              <a:spLocks noChangeShapeType="1"/>
            </p:cNvSpPr>
            <p:nvPr/>
          </p:nvSpPr>
          <p:spPr bwMode="auto">
            <a:xfrm flipV="1">
              <a:off x="815" y="2613"/>
              <a:ext cx="862" cy="499"/>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122" name="Line 26"/>
            <p:cNvSpPr>
              <a:spLocks noChangeShapeType="1"/>
            </p:cNvSpPr>
            <p:nvPr/>
          </p:nvSpPr>
          <p:spPr bwMode="auto">
            <a:xfrm>
              <a:off x="498" y="2296"/>
              <a:ext cx="408" cy="0"/>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123" name="Line 27"/>
            <p:cNvSpPr>
              <a:spLocks noChangeShapeType="1"/>
            </p:cNvSpPr>
            <p:nvPr/>
          </p:nvSpPr>
          <p:spPr bwMode="auto">
            <a:xfrm>
              <a:off x="453" y="1933"/>
              <a:ext cx="453" cy="0"/>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124" name="Line 28"/>
            <p:cNvSpPr>
              <a:spLocks noChangeShapeType="1"/>
            </p:cNvSpPr>
            <p:nvPr/>
          </p:nvSpPr>
          <p:spPr bwMode="auto">
            <a:xfrm>
              <a:off x="498" y="1615"/>
              <a:ext cx="408" cy="0"/>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125" name="Rectangle 29"/>
            <p:cNvSpPr>
              <a:spLocks noChangeArrowheads="1"/>
            </p:cNvSpPr>
            <p:nvPr/>
          </p:nvSpPr>
          <p:spPr bwMode="auto">
            <a:xfrm>
              <a:off x="2222" y="527"/>
              <a:ext cx="544" cy="136"/>
            </a:xfrm>
            <a:prstGeom prst="rect">
              <a:avLst/>
            </a:prstGeom>
            <a:solidFill>
              <a:srgbClr val="FF0000"/>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b="1">
                  <a:solidFill>
                    <a:schemeClr val="bg1"/>
                  </a:solidFill>
                  <a:latin typeface="Verdana" pitchFamily="34" charset="0"/>
                  <a:cs typeface="Arial" pitchFamily="34" charset="0"/>
                </a:rPr>
                <a:t>INFN-Milano</a:t>
              </a:r>
            </a:p>
          </p:txBody>
        </p:sp>
        <p:sp>
          <p:nvSpPr>
            <p:cNvPr id="4126" name="Line 30"/>
            <p:cNvSpPr>
              <a:spLocks noChangeShapeType="1"/>
            </p:cNvSpPr>
            <p:nvPr/>
          </p:nvSpPr>
          <p:spPr bwMode="auto">
            <a:xfrm>
              <a:off x="2494" y="663"/>
              <a:ext cx="0" cy="317"/>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127" name="Line 31"/>
            <p:cNvSpPr>
              <a:spLocks noChangeShapeType="1"/>
            </p:cNvSpPr>
            <p:nvPr/>
          </p:nvSpPr>
          <p:spPr bwMode="auto">
            <a:xfrm flipV="1">
              <a:off x="3764" y="1343"/>
              <a:ext cx="0" cy="318"/>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128" name="Rectangle 32"/>
            <p:cNvSpPr>
              <a:spLocks noChangeArrowheads="1"/>
            </p:cNvSpPr>
            <p:nvPr/>
          </p:nvSpPr>
          <p:spPr bwMode="auto">
            <a:xfrm>
              <a:off x="3537" y="1207"/>
              <a:ext cx="499" cy="136"/>
            </a:xfrm>
            <a:prstGeom prst="rect">
              <a:avLst/>
            </a:prstGeom>
            <a:solidFill>
              <a:srgbClr val="FF0000"/>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b="1">
                  <a:solidFill>
                    <a:schemeClr val="bg1"/>
                  </a:solidFill>
                  <a:latin typeface="Verdana" pitchFamily="34" charset="0"/>
                  <a:cs typeface="Arial" pitchFamily="34" charset="0"/>
                </a:rPr>
                <a:t>INFN-LNL</a:t>
              </a:r>
            </a:p>
          </p:txBody>
        </p:sp>
        <p:sp>
          <p:nvSpPr>
            <p:cNvPr id="4129" name="Rectangle 33"/>
            <p:cNvSpPr>
              <a:spLocks noChangeArrowheads="1"/>
            </p:cNvSpPr>
            <p:nvPr/>
          </p:nvSpPr>
          <p:spPr bwMode="auto">
            <a:xfrm>
              <a:off x="113" y="1525"/>
              <a:ext cx="521" cy="136"/>
            </a:xfrm>
            <a:prstGeom prst="rect">
              <a:avLst/>
            </a:prstGeom>
            <a:solidFill>
              <a:srgbClr val="FF0000"/>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b="1">
                  <a:solidFill>
                    <a:schemeClr val="bg1"/>
                  </a:solidFill>
                  <a:latin typeface="Verdana" pitchFamily="34" charset="0"/>
                  <a:cs typeface="Arial" pitchFamily="34" charset="0"/>
                </a:rPr>
                <a:t>INFN-Torino</a:t>
              </a:r>
            </a:p>
          </p:txBody>
        </p:sp>
        <p:sp>
          <p:nvSpPr>
            <p:cNvPr id="4130" name="Rectangle 34"/>
            <p:cNvSpPr>
              <a:spLocks noChangeArrowheads="1"/>
            </p:cNvSpPr>
            <p:nvPr/>
          </p:nvSpPr>
          <p:spPr bwMode="auto">
            <a:xfrm>
              <a:off x="135" y="1842"/>
              <a:ext cx="499" cy="136"/>
            </a:xfrm>
            <a:prstGeom prst="rect">
              <a:avLst/>
            </a:prstGeom>
            <a:solidFill>
              <a:srgbClr val="FF0000"/>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b="1">
                  <a:solidFill>
                    <a:schemeClr val="bg1"/>
                  </a:solidFill>
                  <a:latin typeface="Verdana" pitchFamily="34" charset="0"/>
                  <a:cs typeface="Arial" pitchFamily="34" charset="0"/>
                </a:rPr>
                <a:t>INFN-Pisa</a:t>
              </a:r>
            </a:p>
          </p:txBody>
        </p:sp>
        <p:sp>
          <p:nvSpPr>
            <p:cNvPr id="4131" name="Rectangle 35"/>
            <p:cNvSpPr>
              <a:spLocks noChangeArrowheads="1"/>
            </p:cNvSpPr>
            <p:nvPr/>
          </p:nvSpPr>
          <p:spPr bwMode="auto">
            <a:xfrm>
              <a:off x="135" y="2205"/>
              <a:ext cx="499" cy="136"/>
            </a:xfrm>
            <a:prstGeom prst="rect">
              <a:avLst/>
            </a:prstGeom>
            <a:solidFill>
              <a:srgbClr val="FF0000"/>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b="1">
                  <a:solidFill>
                    <a:schemeClr val="bg1"/>
                  </a:solidFill>
                  <a:latin typeface="Verdana" pitchFamily="34" charset="0"/>
                  <a:cs typeface="Arial" pitchFamily="34" charset="0"/>
                </a:rPr>
                <a:t>INFN-LNF</a:t>
              </a:r>
            </a:p>
          </p:txBody>
        </p:sp>
        <p:sp>
          <p:nvSpPr>
            <p:cNvPr id="4132" name="Rectangle 36"/>
            <p:cNvSpPr>
              <a:spLocks noChangeArrowheads="1"/>
            </p:cNvSpPr>
            <p:nvPr/>
          </p:nvSpPr>
          <p:spPr bwMode="auto">
            <a:xfrm>
              <a:off x="3742" y="2931"/>
              <a:ext cx="771" cy="408"/>
            </a:xfrm>
            <a:prstGeom prst="rect">
              <a:avLst/>
            </a:prstGeom>
            <a:solidFill>
              <a:srgbClr val="FF0000"/>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400" b="1">
                  <a:solidFill>
                    <a:schemeClr val="bg1"/>
                  </a:solidFill>
                  <a:latin typeface="Verdana" pitchFamily="34" charset="0"/>
                  <a:cs typeface="Arial" pitchFamily="34" charset="0"/>
                </a:rPr>
                <a:t>INFN-CNAF</a:t>
              </a:r>
              <a:br>
                <a:rPr lang="it-IT" sz="1400" b="1">
                  <a:solidFill>
                    <a:schemeClr val="bg1"/>
                  </a:solidFill>
                  <a:latin typeface="Verdana" pitchFamily="34" charset="0"/>
                  <a:cs typeface="Arial" pitchFamily="34" charset="0"/>
                </a:rPr>
              </a:br>
              <a:r>
                <a:rPr lang="it-IT" sz="1400" b="1">
                  <a:solidFill>
                    <a:schemeClr val="bg1"/>
                  </a:solidFill>
                  <a:latin typeface="Verdana" pitchFamily="34" charset="0"/>
                  <a:cs typeface="Arial" pitchFamily="34" charset="0"/>
                </a:rPr>
                <a:t>Tier1</a:t>
              </a:r>
            </a:p>
          </p:txBody>
        </p:sp>
      </p:grpSp>
      <p:sp>
        <p:nvSpPr>
          <p:cNvPr id="4133" name="Rectangle 37"/>
          <p:cNvSpPr>
            <a:spLocks noChangeArrowheads="1"/>
          </p:cNvSpPr>
          <p:nvPr/>
        </p:nvSpPr>
        <p:spPr bwMode="auto">
          <a:xfrm>
            <a:off x="1260029" y="2327365"/>
            <a:ext cx="360362" cy="360362"/>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a:latin typeface="Verdana" pitchFamily="34" charset="0"/>
                <a:cs typeface="Arial" pitchFamily="34" charset="0"/>
              </a:rPr>
              <a:t>To</a:t>
            </a:r>
            <a:r>
              <a:rPr lang="it-IT" sz="1200" baseline="-25000">
                <a:latin typeface="Verdana" pitchFamily="34" charset="0"/>
                <a:cs typeface="Arial" pitchFamily="34" charset="0"/>
              </a:rPr>
              <a:t>1</a:t>
            </a:r>
          </a:p>
        </p:txBody>
      </p:sp>
      <p:sp>
        <p:nvSpPr>
          <p:cNvPr id="4134" name="Rectangle 38"/>
          <p:cNvSpPr>
            <a:spLocks noChangeArrowheads="1"/>
          </p:cNvSpPr>
          <p:nvPr/>
        </p:nvSpPr>
        <p:spPr bwMode="auto">
          <a:xfrm>
            <a:off x="1260029" y="2902040"/>
            <a:ext cx="360362" cy="360362"/>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a:latin typeface="Verdana" pitchFamily="34" charset="0"/>
                <a:cs typeface="Arial" pitchFamily="34" charset="0"/>
              </a:rPr>
              <a:t>Pi</a:t>
            </a:r>
            <a:r>
              <a:rPr lang="it-IT" sz="1200" baseline="-25000">
                <a:latin typeface="Verdana" pitchFamily="34" charset="0"/>
                <a:cs typeface="Arial" pitchFamily="34" charset="0"/>
              </a:rPr>
              <a:t>1</a:t>
            </a:r>
          </a:p>
        </p:txBody>
      </p:sp>
      <p:sp>
        <p:nvSpPr>
          <p:cNvPr id="4135" name="Rectangle 39"/>
          <p:cNvSpPr>
            <a:spLocks noChangeArrowheads="1"/>
          </p:cNvSpPr>
          <p:nvPr/>
        </p:nvSpPr>
        <p:spPr bwMode="auto">
          <a:xfrm>
            <a:off x="5701854" y="2471827"/>
            <a:ext cx="360362" cy="360363"/>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a:latin typeface="Verdana" pitchFamily="34" charset="0"/>
                <a:cs typeface="Arial" pitchFamily="34" charset="0"/>
              </a:rPr>
              <a:t>Pd</a:t>
            </a:r>
            <a:r>
              <a:rPr lang="it-IT" sz="1200" baseline="-25000">
                <a:latin typeface="Verdana" pitchFamily="34" charset="0"/>
                <a:cs typeface="Arial" pitchFamily="34" charset="0"/>
              </a:rPr>
              <a:t>2</a:t>
            </a:r>
          </a:p>
        </p:txBody>
      </p:sp>
      <p:sp>
        <p:nvSpPr>
          <p:cNvPr id="4136" name="Rectangle 40"/>
          <p:cNvSpPr>
            <a:spLocks noChangeArrowheads="1"/>
          </p:cNvSpPr>
          <p:nvPr/>
        </p:nvSpPr>
        <p:spPr bwMode="auto">
          <a:xfrm>
            <a:off x="3149154" y="5280115"/>
            <a:ext cx="360362" cy="360362"/>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a:latin typeface="Verdana" pitchFamily="34" charset="0"/>
                <a:cs typeface="Arial" pitchFamily="34" charset="0"/>
              </a:rPr>
              <a:t>Na</a:t>
            </a:r>
            <a:r>
              <a:rPr lang="it-IT" sz="1200" baseline="-25000">
                <a:latin typeface="Verdana" pitchFamily="34" charset="0"/>
                <a:cs typeface="Arial" pitchFamily="34" charset="0"/>
              </a:rPr>
              <a:t>1</a:t>
            </a:r>
          </a:p>
        </p:txBody>
      </p:sp>
      <p:sp>
        <p:nvSpPr>
          <p:cNvPr id="4137" name="Rectangle 41"/>
          <p:cNvSpPr>
            <a:spLocks noChangeArrowheads="1"/>
          </p:cNvSpPr>
          <p:nvPr/>
        </p:nvSpPr>
        <p:spPr bwMode="auto">
          <a:xfrm>
            <a:off x="2506216" y="5280115"/>
            <a:ext cx="360363" cy="360362"/>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a:latin typeface="Verdana" pitchFamily="34" charset="0"/>
                <a:cs typeface="Arial" pitchFamily="34" charset="0"/>
              </a:rPr>
              <a:t>Ba</a:t>
            </a:r>
            <a:r>
              <a:rPr lang="it-IT" sz="1200" baseline="-25000">
                <a:latin typeface="Verdana" pitchFamily="34" charset="0"/>
                <a:cs typeface="Arial" pitchFamily="34" charset="0"/>
              </a:rPr>
              <a:t>1</a:t>
            </a:r>
          </a:p>
        </p:txBody>
      </p:sp>
      <p:sp>
        <p:nvSpPr>
          <p:cNvPr id="4138" name="Rectangle 42"/>
          <p:cNvSpPr>
            <a:spLocks noChangeArrowheads="1"/>
          </p:cNvSpPr>
          <p:nvPr/>
        </p:nvSpPr>
        <p:spPr bwMode="auto">
          <a:xfrm>
            <a:off x="3707954" y="5280115"/>
            <a:ext cx="360362" cy="360362"/>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a:latin typeface="Verdana" pitchFamily="34" charset="0"/>
                <a:cs typeface="Arial" pitchFamily="34" charset="0"/>
              </a:rPr>
              <a:t>Ct</a:t>
            </a:r>
            <a:r>
              <a:rPr lang="it-IT" sz="1200" baseline="-25000">
                <a:latin typeface="Verdana" pitchFamily="34" charset="0"/>
                <a:cs typeface="Arial" pitchFamily="34" charset="0"/>
              </a:rPr>
              <a:t>1</a:t>
            </a:r>
          </a:p>
        </p:txBody>
      </p:sp>
      <p:sp>
        <p:nvSpPr>
          <p:cNvPr id="4139" name="Rectangle 43"/>
          <p:cNvSpPr>
            <a:spLocks noChangeArrowheads="1"/>
          </p:cNvSpPr>
          <p:nvPr/>
        </p:nvSpPr>
        <p:spPr bwMode="auto">
          <a:xfrm>
            <a:off x="1260029" y="3408452"/>
            <a:ext cx="360362" cy="360363"/>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a:latin typeface="Verdana" pitchFamily="34" charset="0"/>
                <a:cs typeface="Arial" pitchFamily="34" charset="0"/>
              </a:rPr>
              <a:t>Rm</a:t>
            </a:r>
            <a:r>
              <a:rPr lang="it-IT" sz="1200" baseline="-25000">
                <a:latin typeface="Verdana" pitchFamily="34" charset="0"/>
                <a:cs typeface="Arial" pitchFamily="34" charset="0"/>
              </a:rPr>
              <a:t>1</a:t>
            </a:r>
          </a:p>
        </p:txBody>
      </p:sp>
      <p:sp>
        <p:nvSpPr>
          <p:cNvPr id="4140" name="Rectangle 44"/>
          <p:cNvSpPr>
            <a:spLocks noChangeArrowheads="1"/>
          </p:cNvSpPr>
          <p:nvPr/>
        </p:nvSpPr>
        <p:spPr bwMode="auto">
          <a:xfrm>
            <a:off x="3707954" y="1319302"/>
            <a:ext cx="360362" cy="360363"/>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a:latin typeface="Verdana" pitchFamily="34" charset="0"/>
                <a:cs typeface="Arial" pitchFamily="34" charset="0"/>
              </a:rPr>
              <a:t>Mi</a:t>
            </a:r>
            <a:r>
              <a:rPr lang="it-IT" sz="1200" baseline="-25000">
                <a:latin typeface="Verdana" pitchFamily="34" charset="0"/>
                <a:cs typeface="Arial" pitchFamily="34" charset="0"/>
              </a:rPr>
              <a:t>3</a:t>
            </a:r>
          </a:p>
        </p:txBody>
      </p:sp>
      <p:sp>
        <p:nvSpPr>
          <p:cNvPr id="4141" name="Rectangle 45"/>
          <p:cNvSpPr>
            <a:spLocks noChangeArrowheads="1"/>
          </p:cNvSpPr>
          <p:nvPr/>
        </p:nvSpPr>
        <p:spPr bwMode="auto">
          <a:xfrm>
            <a:off x="2410966" y="3911690"/>
            <a:ext cx="360363" cy="360362"/>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a:latin typeface="Verdana" pitchFamily="34" charset="0"/>
                <a:cs typeface="Arial" pitchFamily="34" charset="0"/>
              </a:rPr>
              <a:t>RM</a:t>
            </a:r>
            <a:r>
              <a:rPr lang="it-IT" sz="1200" baseline="-25000">
                <a:latin typeface="Verdana" pitchFamily="34" charset="0"/>
                <a:cs typeface="Arial" pitchFamily="34" charset="0"/>
              </a:rPr>
              <a:t>2</a:t>
            </a:r>
          </a:p>
        </p:txBody>
      </p:sp>
      <p:sp>
        <p:nvSpPr>
          <p:cNvPr id="4142" name="Oval 46"/>
          <p:cNvSpPr>
            <a:spLocks noChangeArrowheads="1"/>
          </p:cNvSpPr>
          <p:nvPr/>
        </p:nvSpPr>
        <p:spPr bwMode="auto">
          <a:xfrm>
            <a:off x="3276154" y="2471827"/>
            <a:ext cx="431800" cy="431800"/>
          </a:xfrm>
          <a:prstGeom prst="ellipse">
            <a:avLst/>
          </a:prstGeom>
          <a:solidFill>
            <a:schemeClr val="bg1"/>
          </a:solidFill>
          <a:ln w="28575">
            <a:solidFill>
              <a:srgbClr val="FF0000"/>
            </a:solidFill>
            <a:round/>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a:latin typeface="Verdana" pitchFamily="34" charset="0"/>
                <a:cs typeface="Arial" pitchFamily="34" charset="0"/>
              </a:rPr>
              <a:t>R</a:t>
            </a:r>
            <a:endParaRPr lang="it-IT" sz="1200" baseline="-25000">
              <a:latin typeface="Verdana" pitchFamily="34" charset="0"/>
              <a:cs typeface="Arial" pitchFamily="34" charset="0"/>
            </a:endParaRPr>
          </a:p>
        </p:txBody>
      </p:sp>
      <p:pic>
        <p:nvPicPr>
          <p:cNvPr id="265" name="Picture 22" descr="Network_Cloud_Standard"/>
          <p:cNvPicPr>
            <a:picLocks noChangeAspect="1" noChangeArrowheads="1"/>
          </p:cNvPicPr>
          <p:nvPr/>
        </p:nvPicPr>
        <p:blipFill>
          <a:blip r:embed="rId2"/>
          <a:srcRect/>
          <a:stretch>
            <a:fillRect/>
          </a:stretch>
        </p:blipFill>
        <p:spPr bwMode="auto">
          <a:xfrm>
            <a:off x="1331466" y="816065"/>
            <a:ext cx="1933575" cy="758825"/>
          </a:xfrm>
          <a:prstGeom prst="rect">
            <a:avLst/>
          </a:prstGeom>
          <a:noFill/>
          <a:effectLst>
            <a:outerShdw blurRad="63500" sx="102000" sy="102000" algn="ctr" rotWithShape="0">
              <a:prstClr val="black">
                <a:alpha val="40000"/>
              </a:prstClr>
            </a:outerShdw>
          </a:effectLst>
          <a:extLst/>
        </p:spPr>
      </p:pic>
      <p:sp>
        <p:nvSpPr>
          <p:cNvPr id="4144" name="TextBox 265"/>
          <p:cNvSpPr txBox="1">
            <a:spLocks noChangeArrowheads="1"/>
          </p:cNvSpPr>
          <p:nvPr/>
        </p:nvSpPr>
        <p:spPr bwMode="auto">
          <a:xfrm>
            <a:off x="1763266" y="1031965"/>
            <a:ext cx="955675" cy="366712"/>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r>
              <a:rPr lang="en-US">
                <a:latin typeface="Calibri" pitchFamily="34" charset="0"/>
              </a:rPr>
              <a:t>LHCONE</a:t>
            </a:r>
            <a:endParaRPr lang="it-IT">
              <a:latin typeface="Calibri" pitchFamily="34" charset="0"/>
            </a:endParaRPr>
          </a:p>
        </p:txBody>
      </p:sp>
      <p:grpSp>
        <p:nvGrpSpPr>
          <p:cNvPr id="4" name="Group 49"/>
          <p:cNvGrpSpPr>
            <a:grpSpLocks/>
          </p:cNvGrpSpPr>
          <p:nvPr/>
        </p:nvGrpSpPr>
        <p:grpSpPr bwMode="auto">
          <a:xfrm>
            <a:off x="6454329" y="887502"/>
            <a:ext cx="1933575" cy="758825"/>
            <a:chOff x="4111" y="663"/>
            <a:chExt cx="1218" cy="478"/>
          </a:xfrm>
        </p:grpSpPr>
        <p:pic>
          <p:nvPicPr>
            <p:cNvPr id="2" name="Picture 22" descr="Network_Cloud_Standard"/>
            <p:cNvPicPr>
              <a:picLocks noChangeAspect="1" noChangeArrowheads="1"/>
            </p:cNvPicPr>
            <p:nvPr/>
          </p:nvPicPr>
          <p:blipFill>
            <a:blip r:embed="rId2"/>
            <a:srcRect/>
            <a:stretch>
              <a:fillRect/>
            </a:stretch>
          </p:blipFill>
          <p:spPr bwMode="auto">
            <a:xfrm>
              <a:off x="4111" y="663"/>
              <a:ext cx="1218" cy="478"/>
            </a:xfrm>
            <a:prstGeom prst="rect">
              <a:avLst/>
            </a:prstGeom>
            <a:noFill/>
            <a:effectLst>
              <a:outerShdw blurRad="63500" sx="102000" sy="102000" algn="ctr" rotWithShape="0">
                <a:prstClr val="black">
                  <a:alpha val="40000"/>
                </a:prstClr>
              </a:outerShdw>
            </a:effectLst>
            <a:extLst/>
          </p:spPr>
        </p:pic>
        <p:sp>
          <p:nvSpPr>
            <p:cNvPr id="4147" name="TextBox 265"/>
            <p:cNvSpPr txBox="1">
              <a:spLocks noChangeArrowheads="1"/>
            </p:cNvSpPr>
            <p:nvPr/>
          </p:nvSpPr>
          <p:spPr bwMode="auto">
            <a:xfrm>
              <a:off x="4451" y="799"/>
              <a:ext cx="606" cy="231"/>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r>
                <a:rPr lang="en-US" dirty="0">
                  <a:latin typeface="Calibri" pitchFamily="34" charset="0"/>
                </a:rPr>
                <a:t>LHCOPN</a:t>
              </a:r>
              <a:endParaRPr lang="it-IT" dirty="0">
                <a:latin typeface="Calibri" pitchFamily="34" charset="0"/>
              </a:endParaRPr>
            </a:p>
          </p:txBody>
        </p:sp>
      </p:grpSp>
      <p:sp>
        <p:nvSpPr>
          <p:cNvPr id="4148" name="Line 52"/>
          <p:cNvSpPr>
            <a:spLocks noChangeShapeType="1"/>
          </p:cNvSpPr>
          <p:nvPr/>
        </p:nvSpPr>
        <p:spPr bwMode="auto">
          <a:xfrm flipH="1">
            <a:off x="6587679" y="1608227"/>
            <a:ext cx="650875" cy="3095625"/>
          </a:xfrm>
          <a:prstGeom prst="line">
            <a:avLst/>
          </a:prstGeom>
          <a:noFill/>
          <a:ln w="88900" cmpd="dbl">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507915199"/>
      </p:ext>
    </p:extLst>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 name="Line 2"/>
          <p:cNvSpPr>
            <a:spLocks noChangeShapeType="1"/>
          </p:cNvSpPr>
          <p:nvPr/>
        </p:nvSpPr>
        <p:spPr bwMode="auto">
          <a:xfrm flipH="1">
            <a:off x="4773731" y="1321185"/>
            <a:ext cx="990600" cy="1034306"/>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55" name="Line 2"/>
          <p:cNvSpPr>
            <a:spLocks noChangeShapeType="1"/>
          </p:cNvSpPr>
          <p:nvPr/>
        </p:nvSpPr>
        <p:spPr bwMode="auto">
          <a:xfrm flipH="1">
            <a:off x="2749429" y="1219440"/>
            <a:ext cx="3049322" cy="1066440"/>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56" name="Line 2"/>
          <p:cNvSpPr>
            <a:spLocks noChangeShapeType="1"/>
          </p:cNvSpPr>
          <p:nvPr/>
        </p:nvSpPr>
        <p:spPr bwMode="auto">
          <a:xfrm flipH="1">
            <a:off x="2717800" y="1170558"/>
            <a:ext cx="3049322" cy="1066440"/>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57" name="Line 2"/>
          <p:cNvSpPr>
            <a:spLocks noChangeShapeType="1"/>
          </p:cNvSpPr>
          <p:nvPr/>
        </p:nvSpPr>
        <p:spPr bwMode="auto">
          <a:xfrm flipH="1">
            <a:off x="4805363" y="1209042"/>
            <a:ext cx="990600" cy="1034306"/>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pic>
        <p:nvPicPr>
          <p:cNvPr id="58" name="Picture 22" descr="Network_Cloud_Standard"/>
          <p:cNvPicPr>
            <a:picLocks noChangeAspect="1" noChangeArrowheads="1"/>
          </p:cNvPicPr>
          <p:nvPr/>
        </p:nvPicPr>
        <p:blipFill>
          <a:blip r:embed="rId2"/>
          <a:srcRect/>
          <a:stretch>
            <a:fillRect/>
          </a:stretch>
        </p:blipFill>
        <p:spPr bwMode="auto">
          <a:xfrm>
            <a:off x="4991100" y="626429"/>
            <a:ext cx="1933575" cy="758825"/>
          </a:xfrm>
          <a:prstGeom prst="rect">
            <a:avLst/>
          </a:prstGeom>
          <a:noFill/>
          <a:effectLst>
            <a:outerShdw blurRad="63500" sx="102000" sy="102000" algn="ctr" rotWithShape="0">
              <a:prstClr val="black">
                <a:alpha val="40000"/>
              </a:prstClr>
            </a:outerShdw>
          </a:effectLst>
          <a:extLst/>
        </p:spPr>
      </p:pic>
      <p:sp>
        <p:nvSpPr>
          <p:cNvPr id="59" name="TextBox 265"/>
          <p:cNvSpPr txBox="1">
            <a:spLocks noChangeArrowheads="1"/>
          </p:cNvSpPr>
          <p:nvPr/>
        </p:nvSpPr>
        <p:spPr bwMode="auto">
          <a:xfrm>
            <a:off x="5422900" y="698437"/>
            <a:ext cx="961674" cy="646331"/>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a:r>
              <a:rPr lang="en-US" dirty="0" smtClean="0">
                <a:latin typeface="Calibri" pitchFamily="34" charset="0"/>
              </a:rPr>
              <a:t>GEANT</a:t>
            </a:r>
            <a:br>
              <a:rPr lang="en-US" dirty="0" smtClean="0">
                <a:latin typeface="Calibri" pitchFamily="34" charset="0"/>
              </a:rPr>
            </a:br>
            <a:r>
              <a:rPr lang="en-US" dirty="0" smtClean="0">
                <a:latin typeface="Calibri" pitchFamily="34" charset="0"/>
              </a:rPr>
              <a:t>LHCONE</a:t>
            </a:r>
            <a:endParaRPr lang="it-IT" dirty="0">
              <a:latin typeface="Calibri" pitchFamily="34" charset="0"/>
            </a:endParaRPr>
          </a:p>
        </p:txBody>
      </p:sp>
      <p:sp>
        <p:nvSpPr>
          <p:cNvPr id="5" name="Freeform 115"/>
          <p:cNvSpPr>
            <a:spLocks/>
          </p:cNvSpPr>
          <p:nvPr/>
        </p:nvSpPr>
        <p:spPr bwMode="auto">
          <a:xfrm>
            <a:off x="2555776" y="4102310"/>
            <a:ext cx="2222599" cy="1331913"/>
          </a:xfrm>
          <a:custGeom>
            <a:avLst/>
            <a:gdLst>
              <a:gd name="T0" fmla="*/ 1400 w 1400"/>
              <a:gd name="T1" fmla="*/ 0 h 806"/>
              <a:gd name="T2" fmla="*/ 888 w 1400"/>
              <a:gd name="T3" fmla="*/ 806 h 806"/>
              <a:gd name="T4" fmla="*/ 0 w 1400"/>
              <a:gd name="T5" fmla="*/ 67 h 806"/>
            </a:gdLst>
            <a:ahLst/>
            <a:cxnLst>
              <a:cxn ang="0">
                <a:pos x="T0" y="T1"/>
              </a:cxn>
              <a:cxn ang="0">
                <a:pos x="T2" y="T3"/>
              </a:cxn>
              <a:cxn ang="0">
                <a:pos x="T4" y="T5"/>
              </a:cxn>
            </a:cxnLst>
            <a:rect l="0" t="0" r="r" b="b"/>
            <a:pathLst>
              <a:path w="1400" h="806">
                <a:moveTo>
                  <a:pt x="1400" y="0"/>
                </a:moveTo>
                <a:lnTo>
                  <a:pt x="888" y="806"/>
                </a:lnTo>
                <a:lnTo>
                  <a:pt x="0" y="67"/>
                </a:lnTo>
              </a:path>
            </a:pathLst>
          </a:custGeom>
          <a:noFill/>
          <a:ln w="28575"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6" name="Rectangle 117"/>
          <p:cNvSpPr>
            <a:spLocks noChangeArrowheads="1"/>
          </p:cNvSpPr>
          <p:nvPr/>
        </p:nvSpPr>
        <p:spPr bwMode="auto">
          <a:xfrm>
            <a:off x="2555875" y="2235410"/>
            <a:ext cx="2232025" cy="1871663"/>
          </a:xfrm>
          <a:prstGeom prst="rect">
            <a:avLst/>
          </a:prstGeom>
          <a:noFill/>
          <a:ln w="76200" cmpd="dbl" algn="ctr">
            <a:solidFill>
              <a:schemeClr val="tx1"/>
            </a:solidFill>
            <a:miter lim="800000"/>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9" name="Rectangle 140"/>
          <p:cNvSpPr>
            <a:spLocks noChangeArrowheads="1"/>
          </p:cNvSpPr>
          <p:nvPr/>
        </p:nvSpPr>
        <p:spPr bwMode="auto">
          <a:xfrm>
            <a:off x="3781425" y="5189748"/>
            <a:ext cx="360363" cy="360363"/>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Ct</a:t>
            </a:r>
            <a:r>
              <a:rPr lang="it-IT" sz="1200" b="0" baseline="-25000">
                <a:latin typeface="Verdana" pitchFamily="34" charset="0"/>
              </a:rPr>
              <a:t>1</a:t>
            </a:r>
          </a:p>
        </p:txBody>
      </p:sp>
      <p:sp>
        <p:nvSpPr>
          <p:cNvPr id="11" name="Line 631"/>
          <p:cNvSpPr>
            <a:spLocks noChangeShapeType="1"/>
          </p:cNvSpPr>
          <p:nvPr/>
        </p:nvSpPr>
        <p:spPr bwMode="auto">
          <a:xfrm>
            <a:off x="4699000" y="3957847"/>
            <a:ext cx="1584325" cy="719138"/>
          </a:xfrm>
          <a:prstGeom prst="line">
            <a:avLst/>
          </a:prstGeom>
          <a:noFill/>
          <a:ln w="76200" cmpd="dbl">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12" name="Line 632"/>
          <p:cNvSpPr>
            <a:spLocks noChangeShapeType="1"/>
          </p:cNvSpPr>
          <p:nvPr/>
        </p:nvSpPr>
        <p:spPr bwMode="auto">
          <a:xfrm>
            <a:off x="4625975" y="4102310"/>
            <a:ext cx="1584325" cy="719138"/>
          </a:xfrm>
          <a:prstGeom prst="line">
            <a:avLst/>
          </a:prstGeom>
          <a:noFill/>
          <a:ln w="76200" cmpd="dbl">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13" name="Line 635"/>
          <p:cNvSpPr>
            <a:spLocks noChangeShapeType="1"/>
          </p:cNvSpPr>
          <p:nvPr/>
        </p:nvSpPr>
        <p:spPr bwMode="auto">
          <a:xfrm flipV="1">
            <a:off x="3941763" y="4029285"/>
            <a:ext cx="719138" cy="1439863"/>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15" name="Line 649"/>
          <p:cNvSpPr>
            <a:spLocks noChangeShapeType="1"/>
          </p:cNvSpPr>
          <p:nvPr/>
        </p:nvSpPr>
        <p:spPr bwMode="auto">
          <a:xfrm>
            <a:off x="3941763" y="5469147"/>
            <a:ext cx="0" cy="720725"/>
          </a:xfrm>
          <a:prstGeom prst="line">
            <a:avLst/>
          </a:prstGeom>
          <a:noFill/>
          <a:ln w="28575">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16" name="Rectangle 661"/>
          <p:cNvSpPr>
            <a:spLocks noChangeArrowheads="1"/>
          </p:cNvSpPr>
          <p:nvPr/>
        </p:nvSpPr>
        <p:spPr bwMode="auto">
          <a:xfrm>
            <a:off x="5922963" y="4605547"/>
            <a:ext cx="1223963" cy="647700"/>
          </a:xfrm>
          <a:prstGeom prst="rect">
            <a:avLst/>
          </a:prstGeom>
          <a:solidFill>
            <a:srgbClr val="FF0000"/>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400">
                <a:solidFill>
                  <a:schemeClr val="bg1"/>
                </a:solidFill>
                <a:latin typeface="Verdana" pitchFamily="34" charset="0"/>
              </a:rPr>
              <a:t>INFN-CNAF</a:t>
            </a:r>
            <a:br>
              <a:rPr lang="it-IT" sz="1400">
                <a:solidFill>
                  <a:schemeClr val="bg1"/>
                </a:solidFill>
                <a:latin typeface="Verdana" pitchFamily="34" charset="0"/>
              </a:rPr>
            </a:br>
            <a:r>
              <a:rPr lang="it-IT" sz="1400">
                <a:solidFill>
                  <a:schemeClr val="bg1"/>
                </a:solidFill>
                <a:latin typeface="Verdana" pitchFamily="34" charset="0"/>
              </a:rPr>
              <a:t>Tier1</a:t>
            </a:r>
          </a:p>
        </p:txBody>
      </p:sp>
      <p:grpSp>
        <p:nvGrpSpPr>
          <p:cNvPr id="2" name="Group 49"/>
          <p:cNvGrpSpPr>
            <a:grpSpLocks/>
          </p:cNvGrpSpPr>
          <p:nvPr/>
        </p:nvGrpSpPr>
        <p:grpSpPr bwMode="auto">
          <a:xfrm>
            <a:off x="6284686" y="2462423"/>
            <a:ext cx="1933575" cy="758825"/>
            <a:chOff x="4111" y="663"/>
            <a:chExt cx="1218" cy="478"/>
          </a:xfrm>
        </p:grpSpPr>
        <p:pic>
          <p:nvPicPr>
            <p:cNvPr id="20" name="Picture 22" descr="Network_Cloud_Standard"/>
            <p:cNvPicPr>
              <a:picLocks noChangeAspect="1" noChangeArrowheads="1"/>
            </p:cNvPicPr>
            <p:nvPr/>
          </p:nvPicPr>
          <p:blipFill>
            <a:blip r:embed="rId2"/>
            <a:srcRect/>
            <a:stretch>
              <a:fillRect/>
            </a:stretch>
          </p:blipFill>
          <p:spPr bwMode="auto">
            <a:xfrm>
              <a:off x="4111" y="663"/>
              <a:ext cx="1218" cy="478"/>
            </a:xfrm>
            <a:prstGeom prst="rect">
              <a:avLst/>
            </a:prstGeom>
            <a:noFill/>
            <a:effectLst>
              <a:outerShdw blurRad="63500" sx="102000" sy="102000" algn="ctr" rotWithShape="0">
                <a:prstClr val="black">
                  <a:alpha val="40000"/>
                </a:prstClr>
              </a:outerShdw>
            </a:effectLst>
            <a:extLst/>
          </p:spPr>
        </p:pic>
        <p:sp>
          <p:nvSpPr>
            <p:cNvPr id="21" name="TextBox 265"/>
            <p:cNvSpPr txBox="1">
              <a:spLocks noChangeArrowheads="1"/>
            </p:cNvSpPr>
            <p:nvPr/>
          </p:nvSpPr>
          <p:spPr bwMode="auto">
            <a:xfrm>
              <a:off x="4451" y="799"/>
              <a:ext cx="606" cy="231"/>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r>
                <a:rPr lang="en-US" dirty="0">
                  <a:latin typeface="Calibri" pitchFamily="34" charset="0"/>
                </a:rPr>
                <a:t>LHCOPN</a:t>
              </a:r>
              <a:endParaRPr lang="it-IT" dirty="0">
                <a:latin typeface="Calibri" pitchFamily="34" charset="0"/>
              </a:endParaRPr>
            </a:p>
          </p:txBody>
        </p:sp>
      </p:grpSp>
      <p:sp>
        <p:nvSpPr>
          <p:cNvPr id="22" name="Line 52"/>
          <p:cNvSpPr>
            <a:spLocks noChangeShapeType="1"/>
          </p:cNvSpPr>
          <p:nvPr/>
        </p:nvSpPr>
        <p:spPr bwMode="auto">
          <a:xfrm flipH="1">
            <a:off x="6743472" y="3183149"/>
            <a:ext cx="325438" cy="1611312"/>
          </a:xfrm>
          <a:prstGeom prst="line">
            <a:avLst/>
          </a:prstGeom>
          <a:noFill/>
          <a:ln w="88900" cmpd="dbl">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42" name="Rectangle 646"/>
          <p:cNvSpPr>
            <a:spLocks noChangeArrowheads="1"/>
          </p:cNvSpPr>
          <p:nvPr/>
        </p:nvSpPr>
        <p:spPr bwMode="auto">
          <a:xfrm>
            <a:off x="3652838" y="6189872"/>
            <a:ext cx="792163" cy="215900"/>
          </a:xfrm>
          <a:prstGeom prst="rect">
            <a:avLst/>
          </a:prstGeom>
          <a:solidFill>
            <a:srgbClr val="FF00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dirty="0">
                <a:solidFill>
                  <a:schemeClr val="bg1"/>
                </a:solidFill>
                <a:latin typeface="Verdana" pitchFamily="34" charset="0"/>
              </a:rPr>
              <a:t>INFN-Catania</a:t>
            </a:r>
          </a:p>
        </p:txBody>
      </p:sp>
      <p:sp>
        <p:nvSpPr>
          <p:cNvPr id="45" name="Rectangle 109"/>
          <p:cNvSpPr txBox="1">
            <a:spLocks noChangeArrowheads="1"/>
          </p:cNvSpPr>
          <p:nvPr/>
        </p:nvSpPr>
        <p:spPr>
          <a:xfrm>
            <a:off x="196850" y="208042"/>
            <a:ext cx="2449513"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it-IT" sz="2800" dirty="0" smtClean="0"/>
              <a:t>Infrastruttura</a:t>
            </a:r>
            <a:br>
              <a:rPr lang="it-IT" sz="2800" dirty="0" smtClean="0"/>
            </a:br>
            <a:r>
              <a:rPr lang="it-IT" sz="2800" dirty="0" err="1" smtClean="0"/>
              <a:t>Router+Switch</a:t>
            </a:r>
            <a:endParaRPr lang="it-IT" sz="2800" dirty="0"/>
          </a:p>
        </p:txBody>
      </p:sp>
      <p:sp>
        <p:nvSpPr>
          <p:cNvPr id="46" name="Rectangle 127"/>
          <p:cNvSpPr>
            <a:spLocks noChangeArrowheads="1"/>
          </p:cNvSpPr>
          <p:nvPr/>
        </p:nvSpPr>
        <p:spPr bwMode="auto">
          <a:xfrm>
            <a:off x="4611688" y="2100473"/>
            <a:ext cx="360363" cy="360363"/>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Mi</a:t>
            </a:r>
            <a:r>
              <a:rPr lang="it-IT" sz="1200" b="0" baseline="-25000">
                <a:latin typeface="Verdana" pitchFamily="34" charset="0"/>
              </a:rPr>
              <a:t>1</a:t>
            </a:r>
          </a:p>
        </p:txBody>
      </p:sp>
      <p:sp>
        <p:nvSpPr>
          <p:cNvPr id="47" name="Rectangle 132"/>
          <p:cNvSpPr>
            <a:spLocks noChangeArrowheads="1"/>
          </p:cNvSpPr>
          <p:nvPr/>
        </p:nvSpPr>
        <p:spPr bwMode="auto">
          <a:xfrm>
            <a:off x="2379663" y="2100473"/>
            <a:ext cx="360363" cy="360363"/>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Mi</a:t>
            </a:r>
            <a:r>
              <a:rPr lang="it-IT" sz="1200" b="0" baseline="-25000">
                <a:latin typeface="Verdana" pitchFamily="34" charset="0"/>
              </a:rPr>
              <a:t>2</a:t>
            </a:r>
          </a:p>
        </p:txBody>
      </p:sp>
      <p:sp>
        <p:nvSpPr>
          <p:cNvPr id="48" name="Rectangle 134"/>
          <p:cNvSpPr>
            <a:spLocks noChangeArrowheads="1"/>
          </p:cNvSpPr>
          <p:nvPr/>
        </p:nvSpPr>
        <p:spPr bwMode="auto">
          <a:xfrm>
            <a:off x="4525963" y="3891173"/>
            <a:ext cx="360363" cy="360363"/>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Bo</a:t>
            </a:r>
            <a:r>
              <a:rPr lang="it-IT" sz="1200" b="0" baseline="-25000">
                <a:latin typeface="Verdana" pitchFamily="34" charset="0"/>
              </a:rPr>
              <a:t>1</a:t>
            </a:r>
          </a:p>
        </p:txBody>
      </p:sp>
      <p:sp>
        <p:nvSpPr>
          <p:cNvPr id="49" name="Rectangle 141"/>
          <p:cNvSpPr>
            <a:spLocks noChangeArrowheads="1"/>
          </p:cNvSpPr>
          <p:nvPr/>
        </p:nvSpPr>
        <p:spPr bwMode="auto">
          <a:xfrm>
            <a:off x="2427288" y="3881648"/>
            <a:ext cx="360363" cy="360363"/>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RM</a:t>
            </a:r>
            <a:r>
              <a:rPr lang="it-IT" sz="1200" b="0" baseline="-25000">
                <a:latin typeface="Verdana" pitchFamily="34" charset="0"/>
              </a:rPr>
              <a:t>2</a:t>
            </a:r>
          </a:p>
        </p:txBody>
      </p:sp>
      <p:sp>
        <p:nvSpPr>
          <p:cNvPr id="50" name="Rectangle 642"/>
          <p:cNvSpPr>
            <a:spLocks noChangeArrowheads="1"/>
          </p:cNvSpPr>
          <p:nvPr/>
        </p:nvSpPr>
        <p:spPr bwMode="auto">
          <a:xfrm>
            <a:off x="4464050" y="3822910"/>
            <a:ext cx="360363" cy="360363"/>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Bo</a:t>
            </a:r>
            <a:r>
              <a:rPr lang="it-IT" sz="1200" b="0" baseline="-25000">
                <a:latin typeface="Verdana" pitchFamily="34" charset="0"/>
              </a:rPr>
              <a:t>1</a:t>
            </a:r>
          </a:p>
        </p:txBody>
      </p:sp>
      <p:sp>
        <p:nvSpPr>
          <p:cNvPr id="51" name="Rectangle 141"/>
          <p:cNvSpPr>
            <a:spLocks noChangeArrowheads="1"/>
          </p:cNvSpPr>
          <p:nvPr/>
        </p:nvSpPr>
        <p:spPr bwMode="auto">
          <a:xfrm>
            <a:off x="2483768" y="3817615"/>
            <a:ext cx="360363" cy="360363"/>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RM</a:t>
            </a:r>
            <a:r>
              <a:rPr lang="it-IT" sz="1200" b="0" baseline="-25000">
                <a:latin typeface="Verdana" pitchFamily="34" charset="0"/>
              </a:rPr>
              <a:t>2</a:t>
            </a:r>
          </a:p>
        </p:txBody>
      </p:sp>
      <p:sp>
        <p:nvSpPr>
          <p:cNvPr id="52" name="Rectangle 132"/>
          <p:cNvSpPr>
            <a:spLocks noChangeArrowheads="1"/>
          </p:cNvSpPr>
          <p:nvPr/>
        </p:nvSpPr>
        <p:spPr bwMode="auto">
          <a:xfrm>
            <a:off x="2455863" y="2167148"/>
            <a:ext cx="360363" cy="360363"/>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Mi</a:t>
            </a:r>
            <a:r>
              <a:rPr lang="it-IT" sz="1200" b="0" baseline="-25000">
                <a:latin typeface="Verdana" pitchFamily="34" charset="0"/>
              </a:rPr>
              <a:t>2</a:t>
            </a:r>
          </a:p>
        </p:txBody>
      </p:sp>
      <p:sp>
        <p:nvSpPr>
          <p:cNvPr id="53" name="Rectangle 127"/>
          <p:cNvSpPr>
            <a:spLocks noChangeArrowheads="1"/>
          </p:cNvSpPr>
          <p:nvPr/>
        </p:nvSpPr>
        <p:spPr bwMode="auto">
          <a:xfrm>
            <a:off x="4557142" y="2176673"/>
            <a:ext cx="360363" cy="360363"/>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Mi</a:t>
            </a:r>
            <a:r>
              <a:rPr lang="it-IT" sz="1200" b="0" baseline="-25000">
                <a:latin typeface="Verdana" pitchFamily="34" charset="0"/>
              </a:rPr>
              <a:t>1</a:t>
            </a:r>
          </a:p>
        </p:txBody>
      </p:sp>
      <p:sp>
        <p:nvSpPr>
          <p:cNvPr id="30" name="Footer Placeholder 29"/>
          <p:cNvSpPr>
            <a:spLocks noGrp="1"/>
          </p:cNvSpPr>
          <p:nvPr>
            <p:ph type="ftr" sz="quarter" idx="11"/>
          </p:nvPr>
        </p:nvSpPr>
        <p:spPr/>
        <p:txBody>
          <a:bodyPr/>
          <a:lstStyle/>
          <a:p>
            <a:r>
              <a:rPr lang="en-US" smtClean="0"/>
              <a:t>Workshop INFN CCR - GARR, Napoli, 2012</a:t>
            </a:r>
            <a:endParaRPr lang="it-IT"/>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635686218"/>
      </p:ext>
    </p:extLst>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cxnSp>
        <p:nvCxnSpPr>
          <p:cNvPr id="34" name="Connettore 1 33"/>
          <p:cNvCxnSpPr/>
          <p:nvPr/>
        </p:nvCxnSpPr>
        <p:spPr>
          <a:xfrm>
            <a:off x="1043608" y="3389341"/>
            <a:ext cx="2211448" cy="1695843"/>
          </a:xfrm>
          <a:prstGeom prst="line">
            <a:avLst/>
          </a:prstGeom>
          <a:noFill/>
          <a:ln w="50800"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cxnSp>
      <p:cxnSp>
        <p:nvCxnSpPr>
          <p:cNvPr id="37" name="Connettore 1 36"/>
          <p:cNvCxnSpPr/>
          <p:nvPr/>
        </p:nvCxnSpPr>
        <p:spPr>
          <a:xfrm flipH="1">
            <a:off x="3275856" y="3461349"/>
            <a:ext cx="1179979" cy="1695843"/>
          </a:xfrm>
          <a:prstGeom prst="line">
            <a:avLst/>
          </a:prstGeom>
          <a:noFill/>
          <a:ln w="50800"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cxnSp>
      <p:sp>
        <p:nvSpPr>
          <p:cNvPr id="33" name="Line 2"/>
          <p:cNvSpPr>
            <a:spLocks noChangeShapeType="1"/>
          </p:cNvSpPr>
          <p:nvPr/>
        </p:nvSpPr>
        <p:spPr bwMode="auto">
          <a:xfrm flipH="1">
            <a:off x="4360168" y="1547099"/>
            <a:ext cx="1134526" cy="1759907"/>
          </a:xfrm>
          <a:prstGeom prst="line">
            <a:avLst/>
          </a:prstGeom>
          <a:noFill/>
          <a:ln w="50800" cmpd="sng">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12" name="Line 632"/>
          <p:cNvSpPr>
            <a:spLocks noChangeShapeType="1"/>
          </p:cNvSpPr>
          <p:nvPr/>
        </p:nvSpPr>
        <p:spPr bwMode="auto">
          <a:xfrm>
            <a:off x="4443419" y="3362029"/>
            <a:ext cx="2499463" cy="1032545"/>
          </a:xfrm>
          <a:prstGeom prst="line">
            <a:avLst/>
          </a:prstGeom>
          <a:noFill/>
          <a:ln w="50800" cmpd="sng">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30" name="Line 632"/>
          <p:cNvSpPr>
            <a:spLocks noChangeShapeType="1"/>
          </p:cNvSpPr>
          <p:nvPr/>
        </p:nvSpPr>
        <p:spPr bwMode="auto">
          <a:xfrm>
            <a:off x="4595819" y="3352504"/>
            <a:ext cx="2499463" cy="1032545"/>
          </a:xfrm>
          <a:prstGeom prst="line">
            <a:avLst/>
          </a:prstGeom>
          <a:noFill/>
          <a:ln w="50800" cmpd="sng">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31" name="Line 632"/>
          <p:cNvSpPr>
            <a:spLocks noChangeShapeType="1"/>
          </p:cNvSpPr>
          <p:nvPr/>
        </p:nvSpPr>
        <p:spPr bwMode="auto">
          <a:xfrm>
            <a:off x="4624394" y="3284984"/>
            <a:ext cx="2499463" cy="1032545"/>
          </a:xfrm>
          <a:prstGeom prst="line">
            <a:avLst/>
          </a:prstGeom>
          <a:noFill/>
          <a:ln w="50800" cmpd="sng">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32" name="Line 632"/>
          <p:cNvSpPr>
            <a:spLocks noChangeShapeType="1"/>
          </p:cNvSpPr>
          <p:nvPr/>
        </p:nvSpPr>
        <p:spPr bwMode="auto">
          <a:xfrm>
            <a:off x="4681544" y="3228679"/>
            <a:ext cx="2499463" cy="1032545"/>
          </a:xfrm>
          <a:prstGeom prst="line">
            <a:avLst/>
          </a:prstGeom>
          <a:noFill/>
          <a:ln w="50800" cmpd="sng">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cxnSp>
        <p:nvCxnSpPr>
          <p:cNvPr id="3" name="Connettore 1 2"/>
          <p:cNvCxnSpPr/>
          <p:nvPr/>
        </p:nvCxnSpPr>
        <p:spPr>
          <a:xfrm>
            <a:off x="1183849" y="3329082"/>
            <a:ext cx="3258317" cy="0"/>
          </a:xfrm>
          <a:prstGeom prst="line">
            <a:avLst/>
          </a:prstGeom>
          <a:noFill/>
          <a:ln w="50800"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cxnSp>
      <p:cxnSp>
        <p:nvCxnSpPr>
          <p:cNvPr id="24" name="Connettore 1 23"/>
          <p:cNvCxnSpPr/>
          <p:nvPr/>
        </p:nvCxnSpPr>
        <p:spPr>
          <a:xfrm>
            <a:off x="1424278" y="3396965"/>
            <a:ext cx="3258317" cy="0"/>
          </a:xfrm>
          <a:prstGeom prst="line">
            <a:avLst/>
          </a:prstGeom>
          <a:noFill/>
          <a:ln w="50800" cap="flat" cmpd="sng">
            <a:solidFill>
              <a:schemeClr val="tx1"/>
            </a:solidFill>
            <a:prstDash val="solid"/>
            <a:round/>
            <a:headEnd type="none" w="med" len="med"/>
            <a:tailEnd type="non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cxnSp>
      <p:sp>
        <p:nvSpPr>
          <p:cNvPr id="4" name="Line 2"/>
          <p:cNvSpPr>
            <a:spLocks noChangeShapeType="1"/>
          </p:cNvSpPr>
          <p:nvPr/>
        </p:nvSpPr>
        <p:spPr bwMode="auto">
          <a:xfrm flipH="1">
            <a:off x="4558624" y="1394699"/>
            <a:ext cx="1134526" cy="1759907"/>
          </a:xfrm>
          <a:prstGeom prst="line">
            <a:avLst/>
          </a:prstGeom>
          <a:noFill/>
          <a:ln w="50800" cmpd="sng">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10" name="Rectangle 141"/>
          <p:cNvSpPr>
            <a:spLocks noChangeArrowheads="1"/>
          </p:cNvSpPr>
          <p:nvPr/>
        </p:nvSpPr>
        <p:spPr bwMode="auto">
          <a:xfrm>
            <a:off x="899592" y="3072553"/>
            <a:ext cx="568516" cy="517412"/>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RM</a:t>
            </a:r>
            <a:r>
              <a:rPr lang="it-IT" sz="1200" b="0" baseline="-25000">
                <a:latin typeface="Verdana" pitchFamily="34" charset="0"/>
              </a:rPr>
              <a:t>2</a:t>
            </a:r>
          </a:p>
        </p:txBody>
      </p:sp>
      <p:sp>
        <p:nvSpPr>
          <p:cNvPr id="13" name="Line 635"/>
          <p:cNvSpPr>
            <a:spLocks noChangeShapeType="1"/>
          </p:cNvSpPr>
          <p:nvPr/>
        </p:nvSpPr>
        <p:spPr bwMode="auto">
          <a:xfrm flipV="1">
            <a:off x="3414664" y="3353295"/>
            <a:ext cx="1334403" cy="1859947"/>
          </a:xfrm>
          <a:prstGeom prst="line">
            <a:avLst/>
          </a:prstGeom>
          <a:noFill/>
          <a:ln w="50800">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14" name="Rectangle 642"/>
          <p:cNvSpPr>
            <a:spLocks noChangeArrowheads="1"/>
          </p:cNvSpPr>
          <p:nvPr/>
        </p:nvSpPr>
        <p:spPr bwMode="auto">
          <a:xfrm>
            <a:off x="4290113" y="3002273"/>
            <a:ext cx="568516" cy="517412"/>
          </a:xfrm>
          <a:prstGeom prst="rect">
            <a:avLst/>
          </a:prstGeom>
          <a:solidFill>
            <a:srgbClr val="CCFFCC"/>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Bo</a:t>
            </a:r>
            <a:r>
              <a:rPr lang="it-IT" sz="1200" b="0" baseline="-25000">
                <a:latin typeface="Verdana" pitchFamily="34" charset="0"/>
              </a:rPr>
              <a:t>1</a:t>
            </a:r>
          </a:p>
        </p:txBody>
      </p:sp>
      <p:sp>
        <p:nvSpPr>
          <p:cNvPr id="15" name="Line 649"/>
          <p:cNvSpPr>
            <a:spLocks noChangeShapeType="1"/>
          </p:cNvSpPr>
          <p:nvPr/>
        </p:nvSpPr>
        <p:spPr bwMode="auto">
          <a:xfrm>
            <a:off x="3419872" y="5202489"/>
            <a:ext cx="0" cy="1311875"/>
          </a:xfrm>
          <a:prstGeom prst="line">
            <a:avLst/>
          </a:prstGeom>
          <a:noFill/>
          <a:ln w="50800">
            <a:solidFill>
              <a:srgbClr val="FF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it-IT"/>
          </a:p>
        </p:txBody>
      </p:sp>
      <p:sp>
        <p:nvSpPr>
          <p:cNvPr id="16" name="Rectangle 661"/>
          <p:cNvSpPr>
            <a:spLocks noChangeArrowheads="1"/>
          </p:cNvSpPr>
          <p:nvPr/>
        </p:nvSpPr>
        <p:spPr bwMode="auto">
          <a:xfrm>
            <a:off x="6489573" y="4084581"/>
            <a:ext cx="1930948" cy="929973"/>
          </a:xfrm>
          <a:prstGeom prst="rect">
            <a:avLst/>
          </a:prstGeom>
          <a:solidFill>
            <a:srgbClr val="FF0000"/>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400">
                <a:solidFill>
                  <a:schemeClr val="bg1"/>
                </a:solidFill>
                <a:latin typeface="Verdana" pitchFamily="34" charset="0"/>
              </a:rPr>
              <a:t>INFN-CNAF</a:t>
            </a:r>
            <a:br>
              <a:rPr lang="it-IT" sz="1400">
                <a:solidFill>
                  <a:schemeClr val="bg1"/>
                </a:solidFill>
                <a:latin typeface="Verdana" pitchFamily="34" charset="0"/>
              </a:rPr>
            </a:br>
            <a:r>
              <a:rPr lang="it-IT" sz="1400">
                <a:solidFill>
                  <a:schemeClr val="bg1"/>
                </a:solidFill>
                <a:latin typeface="Verdana" pitchFamily="34" charset="0"/>
              </a:rPr>
              <a:t>Tier1</a:t>
            </a:r>
          </a:p>
        </p:txBody>
      </p:sp>
      <p:pic>
        <p:nvPicPr>
          <p:cNvPr id="17" name="Picture 22" descr="Network_Cloud_Standard"/>
          <p:cNvPicPr>
            <a:picLocks noChangeAspect="1" noChangeArrowheads="1"/>
          </p:cNvPicPr>
          <p:nvPr/>
        </p:nvPicPr>
        <p:blipFill>
          <a:blip r:embed="rId2"/>
          <a:srcRect/>
          <a:stretch>
            <a:fillRect/>
          </a:stretch>
        </p:blipFill>
        <p:spPr bwMode="auto">
          <a:xfrm>
            <a:off x="4427984" y="827305"/>
            <a:ext cx="3050446" cy="1089527"/>
          </a:xfrm>
          <a:prstGeom prst="rect">
            <a:avLst/>
          </a:prstGeom>
          <a:noFill/>
          <a:effectLst>
            <a:outerShdw blurRad="63500" sx="102000" sy="102000" algn="ctr" rotWithShape="0">
              <a:prstClr val="black">
                <a:alpha val="40000"/>
              </a:prstClr>
            </a:outerShdw>
          </a:effectLst>
          <a:extLst/>
        </p:spPr>
      </p:pic>
      <p:sp>
        <p:nvSpPr>
          <p:cNvPr id="18" name="TextBox 265"/>
          <p:cNvSpPr txBox="1">
            <a:spLocks noChangeArrowheads="1"/>
          </p:cNvSpPr>
          <p:nvPr/>
        </p:nvSpPr>
        <p:spPr bwMode="auto">
          <a:xfrm>
            <a:off x="5109200" y="930695"/>
            <a:ext cx="1517156" cy="92800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a:r>
              <a:rPr lang="en-US" dirty="0" smtClean="0">
                <a:latin typeface="Calibri" pitchFamily="34" charset="0"/>
              </a:rPr>
              <a:t>GEANT</a:t>
            </a:r>
            <a:br>
              <a:rPr lang="en-US" dirty="0" smtClean="0">
                <a:latin typeface="Calibri" pitchFamily="34" charset="0"/>
              </a:rPr>
            </a:br>
            <a:r>
              <a:rPr lang="en-US" dirty="0" smtClean="0">
                <a:latin typeface="Calibri" pitchFamily="34" charset="0"/>
              </a:rPr>
              <a:t>LHCONE</a:t>
            </a:r>
            <a:endParaRPr lang="it-IT" dirty="0">
              <a:latin typeface="Calibri" pitchFamily="34" charset="0"/>
            </a:endParaRPr>
          </a:p>
        </p:txBody>
      </p:sp>
      <p:sp>
        <p:nvSpPr>
          <p:cNvPr id="42" name="Rectangle 646"/>
          <p:cNvSpPr>
            <a:spLocks noChangeArrowheads="1"/>
          </p:cNvSpPr>
          <p:nvPr/>
        </p:nvSpPr>
        <p:spPr bwMode="auto">
          <a:xfrm>
            <a:off x="2908178" y="6359369"/>
            <a:ext cx="1249732" cy="309991"/>
          </a:xfrm>
          <a:prstGeom prst="rect">
            <a:avLst/>
          </a:prstGeom>
          <a:solidFill>
            <a:srgbClr val="FF0000"/>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800" dirty="0">
                <a:solidFill>
                  <a:schemeClr val="bg1"/>
                </a:solidFill>
                <a:latin typeface="Verdana" pitchFamily="34" charset="0"/>
              </a:rPr>
              <a:t>INFN-Catania</a:t>
            </a:r>
          </a:p>
        </p:txBody>
      </p:sp>
      <p:sp>
        <p:nvSpPr>
          <p:cNvPr id="9" name="Rectangle 140"/>
          <p:cNvSpPr>
            <a:spLocks noChangeArrowheads="1"/>
          </p:cNvSpPr>
          <p:nvPr/>
        </p:nvSpPr>
        <p:spPr bwMode="auto">
          <a:xfrm>
            <a:off x="3111040" y="4923382"/>
            <a:ext cx="568516" cy="517412"/>
          </a:xfrm>
          <a:prstGeom prst="rect">
            <a:avLst/>
          </a:prstGeom>
          <a:solidFill>
            <a:srgbClr val="FFB7EC"/>
          </a:solidFill>
          <a:ln w="9525" algn="ctr">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r>
              <a:rPr lang="it-IT" sz="1200" b="0">
                <a:latin typeface="Verdana" pitchFamily="34" charset="0"/>
              </a:rPr>
              <a:t>Ct</a:t>
            </a:r>
            <a:r>
              <a:rPr lang="it-IT" sz="1200" b="0" baseline="-25000">
                <a:latin typeface="Verdana" pitchFamily="34" charset="0"/>
              </a:rPr>
              <a:t>1</a:t>
            </a:r>
          </a:p>
        </p:txBody>
      </p:sp>
      <p:cxnSp>
        <p:nvCxnSpPr>
          <p:cNvPr id="39" name="Connettore 2 38"/>
          <p:cNvCxnSpPr/>
          <p:nvPr/>
        </p:nvCxnSpPr>
        <p:spPr>
          <a:xfrm>
            <a:off x="3255056" y="2645296"/>
            <a:ext cx="610789" cy="163797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40" name="Text Box 480"/>
          <p:cNvSpPr txBox="1">
            <a:spLocks noChangeArrowheads="1"/>
          </p:cNvSpPr>
          <p:nvPr/>
        </p:nvSpPr>
        <p:spPr bwMode="auto">
          <a:xfrm>
            <a:off x="2247527" y="1916510"/>
            <a:ext cx="1676401" cy="36036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r>
              <a:rPr lang="en-US" sz="1600" dirty="0" smtClean="0">
                <a:solidFill>
                  <a:srgbClr val="000000"/>
                </a:solidFill>
                <a:latin typeface="Calibri" pitchFamily="34" charset="0"/>
              </a:rPr>
              <a:t>General purpose</a:t>
            </a:r>
            <a:br>
              <a:rPr lang="en-US" sz="1600" dirty="0" smtClean="0">
                <a:solidFill>
                  <a:srgbClr val="000000"/>
                </a:solidFill>
                <a:latin typeface="Calibri" pitchFamily="34" charset="0"/>
              </a:rPr>
            </a:br>
            <a:r>
              <a:rPr lang="en-US" sz="1600" dirty="0" smtClean="0">
                <a:solidFill>
                  <a:srgbClr val="000000"/>
                </a:solidFill>
                <a:latin typeface="Calibri" pitchFamily="34" charset="0"/>
              </a:rPr>
              <a:t>links</a:t>
            </a:r>
            <a:endParaRPr lang="en-US" sz="1600" dirty="0">
              <a:latin typeface="Calibri" pitchFamily="34" charset="0"/>
            </a:endParaRPr>
          </a:p>
        </p:txBody>
      </p:sp>
      <p:cxnSp>
        <p:nvCxnSpPr>
          <p:cNvPr id="44" name="Connettore 2 43"/>
          <p:cNvCxnSpPr/>
          <p:nvPr/>
        </p:nvCxnSpPr>
        <p:spPr>
          <a:xfrm flipH="1">
            <a:off x="2359969" y="2645296"/>
            <a:ext cx="548209" cy="167223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9" name="Connettore 2 48"/>
          <p:cNvCxnSpPr/>
          <p:nvPr/>
        </p:nvCxnSpPr>
        <p:spPr>
          <a:xfrm flipH="1" flipV="1">
            <a:off x="3923929" y="4499292"/>
            <a:ext cx="634695" cy="29786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51" name="Text Box 480"/>
          <p:cNvSpPr txBox="1">
            <a:spLocks noChangeArrowheads="1"/>
          </p:cNvSpPr>
          <p:nvPr/>
        </p:nvSpPr>
        <p:spPr bwMode="auto">
          <a:xfrm>
            <a:off x="4283968" y="4653136"/>
            <a:ext cx="1676401" cy="36036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algn="ctr"/>
            <a:r>
              <a:rPr lang="en-US" sz="1600" dirty="0" smtClean="0">
                <a:solidFill>
                  <a:srgbClr val="000000"/>
                </a:solidFill>
                <a:latin typeface="Calibri" pitchFamily="34" charset="0"/>
              </a:rPr>
              <a:t>LHCONE</a:t>
            </a:r>
            <a:br>
              <a:rPr lang="en-US" sz="1600" dirty="0" smtClean="0">
                <a:solidFill>
                  <a:srgbClr val="000000"/>
                </a:solidFill>
                <a:latin typeface="Calibri" pitchFamily="34" charset="0"/>
              </a:rPr>
            </a:br>
            <a:r>
              <a:rPr lang="en-US" sz="1600" dirty="0" smtClean="0">
                <a:solidFill>
                  <a:srgbClr val="000000"/>
                </a:solidFill>
                <a:latin typeface="Calibri" pitchFamily="34" charset="0"/>
              </a:rPr>
              <a:t>dedicated</a:t>
            </a:r>
            <a:br>
              <a:rPr lang="en-US" sz="1600" dirty="0" smtClean="0">
                <a:solidFill>
                  <a:srgbClr val="000000"/>
                </a:solidFill>
                <a:latin typeface="Calibri" pitchFamily="34" charset="0"/>
              </a:rPr>
            </a:br>
            <a:r>
              <a:rPr lang="en-US" sz="1600" dirty="0" smtClean="0">
                <a:solidFill>
                  <a:srgbClr val="000000"/>
                </a:solidFill>
                <a:latin typeface="Calibri" pitchFamily="34" charset="0"/>
              </a:rPr>
              <a:t>link</a:t>
            </a:r>
            <a:endParaRPr lang="en-US" sz="1600" dirty="0">
              <a:latin typeface="Calibri" pitchFamily="34" charset="0"/>
            </a:endParaRPr>
          </a:p>
        </p:txBody>
      </p:sp>
      <p:sp>
        <p:nvSpPr>
          <p:cNvPr id="52" name="Text Box 480"/>
          <p:cNvSpPr txBox="1">
            <a:spLocks noChangeArrowheads="1"/>
          </p:cNvSpPr>
          <p:nvPr/>
        </p:nvSpPr>
        <p:spPr bwMode="auto">
          <a:xfrm>
            <a:off x="5693151" y="5229199"/>
            <a:ext cx="3343346" cy="1130169"/>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BBE0E3"/>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122" tIns="45561" rIns="91122" bIns="45561"/>
          <a:lstStyle/>
          <a:p>
            <a:pPr marL="285750" indent="-285750">
              <a:buFont typeface="Arial" pitchFamily="34" charset="0"/>
              <a:buChar char="•"/>
            </a:pPr>
            <a:r>
              <a:rPr lang="en-US" sz="1600" dirty="0" smtClean="0">
                <a:solidFill>
                  <a:srgbClr val="000000"/>
                </a:solidFill>
                <a:latin typeface="Calibri" pitchFamily="34" charset="0"/>
              </a:rPr>
              <a:t>LHCONE link will be chosen using MPLS traffic engineering</a:t>
            </a:r>
          </a:p>
          <a:p>
            <a:pPr marL="285750" indent="-285750">
              <a:buFont typeface="Arial" pitchFamily="34" charset="0"/>
              <a:buChar char="•"/>
            </a:pPr>
            <a:r>
              <a:rPr lang="en-US" sz="1600" dirty="0" smtClean="0">
                <a:solidFill>
                  <a:srgbClr val="000000"/>
                </a:solidFill>
                <a:latin typeface="Calibri" pitchFamily="34" charset="0"/>
              </a:rPr>
              <a:t>Backup via GP will be provided at lower capacity</a:t>
            </a:r>
            <a:endParaRPr lang="en-US" sz="1600" dirty="0">
              <a:latin typeface="Calibri" pitchFamily="34" charset="0"/>
            </a:endParaRPr>
          </a:p>
        </p:txBody>
      </p:sp>
      <p:sp>
        <p:nvSpPr>
          <p:cNvPr id="54" name="Figura a mano libera 53"/>
          <p:cNvSpPr/>
          <p:nvPr/>
        </p:nvSpPr>
        <p:spPr>
          <a:xfrm>
            <a:off x="3446114" y="4920918"/>
            <a:ext cx="204469" cy="508223"/>
          </a:xfrm>
          <a:custGeom>
            <a:avLst/>
            <a:gdLst>
              <a:gd name="connsiteX0" fmla="*/ 0 w 205109"/>
              <a:gd name="connsiteY0" fmla="*/ 0 h 582805"/>
              <a:gd name="connsiteX1" fmla="*/ 200967 w 205109"/>
              <a:gd name="connsiteY1" fmla="*/ 281354 h 582805"/>
              <a:gd name="connsiteX2" fmla="*/ 140677 w 205109"/>
              <a:gd name="connsiteY2" fmla="*/ 582805 h 582805"/>
              <a:gd name="connsiteX0" fmla="*/ 273661 w 292188"/>
              <a:gd name="connsiteY0" fmla="*/ 0 h 720917"/>
              <a:gd name="connsiteX1" fmla="*/ 60290 w 292188"/>
              <a:gd name="connsiteY1" fmla="*/ 419466 h 720917"/>
              <a:gd name="connsiteX2" fmla="*/ 0 w 292188"/>
              <a:gd name="connsiteY2" fmla="*/ 720917 h 720917"/>
              <a:gd name="connsiteX0" fmla="*/ 273661 w 273661"/>
              <a:gd name="connsiteY0" fmla="*/ 0 h 720917"/>
              <a:gd name="connsiteX1" fmla="*/ 60290 w 273661"/>
              <a:gd name="connsiteY1" fmla="*/ 419466 h 720917"/>
              <a:gd name="connsiteX2" fmla="*/ 0 w 273661"/>
              <a:gd name="connsiteY2" fmla="*/ 720917 h 720917"/>
              <a:gd name="connsiteX0" fmla="*/ 273661 w 273661"/>
              <a:gd name="connsiteY0" fmla="*/ 0 h 720917"/>
              <a:gd name="connsiteX1" fmla="*/ 60290 w 273661"/>
              <a:gd name="connsiteY1" fmla="*/ 419466 h 720917"/>
              <a:gd name="connsiteX2" fmla="*/ 0 w 273661"/>
              <a:gd name="connsiteY2" fmla="*/ 720917 h 720917"/>
              <a:gd name="connsiteX0" fmla="*/ 297473 w 297473"/>
              <a:gd name="connsiteY0" fmla="*/ 0 h 744730"/>
              <a:gd name="connsiteX1" fmla="*/ 60290 w 297473"/>
              <a:gd name="connsiteY1" fmla="*/ 443279 h 744730"/>
              <a:gd name="connsiteX2" fmla="*/ 0 w 297473"/>
              <a:gd name="connsiteY2" fmla="*/ 744730 h 744730"/>
              <a:gd name="connsiteX0" fmla="*/ 237185 w 239750"/>
              <a:gd name="connsiteY0" fmla="*/ 0 h 554230"/>
              <a:gd name="connsiteX1" fmla="*/ 2 w 239750"/>
              <a:gd name="connsiteY1" fmla="*/ 443279 h 554230"/>
              <a:gd name="connsiteX2" fmla="*/ 239750 w 239750"/>
              <a:gd name="connsiteY2" fmla="*/ 554230 h 554230"/>
              <a:gd name="connsiteX0" fmla="*/ 184799 w 187364"/>
              <a:gd name="connsiteY0" fmla="*/ 0 h 554230"/>
              <a:gd name="connsiteX1" fmla="*/ 3 w 187364"/>
              <a:gd name="connsiteY1" fmla="*/ 276592 h 554230"/>
              <a:gd name="connsiteX2" fmla="*/ 187364 w 187364"/>
              <a:gd name="connsiteY2" fmla="*/ 554230 h 554230"/>
              <a:gd name="connsiteX0" fmla="*/ 187216 w 187216"/>
              <a:gd name="connsiteY0" fmla="*/ 0 h 559981"/>
              <a:gd name="connsiteX1" fmla="*/ 2420 w 187216"/>
              <a:gd name="connsiteY1" fmla="*/ 276592 h 559981"/>
              <a:gd name="connsiteX2" fmla="*/ 0 w 187216"/>
              <a:gd name="connsiteY2" fmla="*/ 559981 h 559981"/>
              <a:gd name="connsiteX0" fmla="*/ 204469 w 204469"/>
              <a:gd name="connsiteY0" fmla="*/ 0 h 508223"/>
              <a:gd name="connsiteX1" fmla="*/ 2420 w 204469"/>
              <a:gd name="connsiteY1" fmla="*/ 224834 h 508223"/>
              <a:gd name="connsiteX2" fmla="*/ 0 w 204469"/>
              <a:gd name="connsiteY2" fmla="*/ 508223 h 508223"/>
            </a:gdLst>
            <a:ahLst/>
            <a:cxnLst>
              <a:cxn ang="0">
                <a:pos x="connsiteX0" y="connsiteY0"/>
              </a:cxn>
              <a:cxn ang="0">
                <a:pos x="connsiteX1" y="connsiteY1"/>
              </a:cxn>
              <a:cxn ang="0">
                <a:pos x="connsiteX2" y="connsiteY2"/>
              </a:cxn>
            </a:cxnLst>
            <a:rect l="l" t="t" r="r" b="b"/>
            <a:pathLst>
              <a:path w="204469" h="508223">
                <a:moveTo>
                  <a:pt x="204469" y="0"/>
                </a:moveTo>
                <a:cubicBezTo>
                  <a:pt x="78916" y="144498"/>
                  <a:pt x="1993" y="132462"/>
                  <a:pt x="2420" y="224834"/>
                </a:cubicBezTo>
                <a:cubicBezTo>
                  <a:pt x="2848" y="317206"/>
                  <a:pt x="0" y="508223"/>
                  <a:pt x="0" y="508223"/>
                </a:cubicBezTo>
              </a:path>
            </a:pathLst>
          </a:custGeom>
          <a:ln>
            <a:solidFill>
              <a:srgbClr val="FF0000">
                <a:alpha val="84000"/>
              </a:srgbClr>
            </a:solidFill>
            <a:headEnd type="arrow"/>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it-IT"/>
          </a:p>
        </p:txBody>
      </p:sp>
      <p:sp>
        <p:nvSpPr>
          <p:cNvPr id="55" name="Figura a mano libera 54"/>
          <p:cNvSpPr/>
          <p:nvPr/>
        </p:nvSpPr>
        <p:spPr>
          <a:xfrm>
            <a:off x="3112560" y="4952670"/>
            <a:ext cx="318886" cy="496721"/>
          </a:xfrm>
          <a:custGeom>
            <a:avLst/>
            <a:gdLst>
              <a:gd name="connsiteX0" fmla="*/ 0 w 205109"/>
              <a:gd name="connsiteY0" fmla="*/ 0 h 582805"/>
              <a:gd name="connsiteX1" fmla="*/ 200967 w 205109"/>
              <a:gd name="connsiteY1" fmla="*/ 281354 h 582805"/>
              <a:gd name="connsiteX2" fmla="*/ 140677 w 205109"/>
              <a:gd name="connsiteY2" fmla="*/ 582805 h 582805"/>
              <a:gd name="connsiteX0" fmla="*/ 273661 w 292188"/>
              <a:gd name="connsiteY0" fmla="*/ 0 h 720917"/>
              <a:gd name="connsiteX1" fmla="*/ 60290 w 292188"/>
              <a:gd name="connsiteY1" fmla="*/ 419466 h 720917"/>
              <a:gd name="connsiteX2" fmla="*/ 0 w 292188"/>
              <a:gd name="connsiteY2" fmla="*/ 720917 h 720917"/>
              <a:gd name="connsiteX0" fmla="*/ 273661 w 273661"/>
              <a:gd name="connsiteY0" fmla="*/ 0 h 720917"/>
              <a:gd name="connsiteX1" fmla="*/ 60290 w 273661"/>
              <a:gd name="connsiteY1" fmla="*/ 419466 h 720917"/>
              <a:gd name="connsiteX2" fmla="*/ 0 w 273661"/>
              <a:gd name="connsiteY2" fmla="*/ 720917 h 720917"/>
              <a:gd name="connsiteX0" fmla="*/ 273661 w 273661"/>
              <a:gd name="connsiteY0" fmla="*/ 0 h 720917"/>
              <a:gd name="connsiteX1" fmla="*/ 60290 w 273661"/>
              <a:gd name="connsiteY1" fmla="*/ 419466 h 720917"/>
              <a:gd name="connsiteX2" fmla="*/ 0 w 273661"/>
              <a:gd name="connsiteY2" fmla="*/ 720917 h 720917"/>
              <a:gd name="connsiteX0" fmla="*/ 297473 w 297473"/>
              <a:gd name="connsiteY0" fmla="*/ 0 h 744730"/>
              <a:gd name="connsiteX1" fmla="*/ 60290 w 297473"/>
              <a:gd name="connsiteY1" fmla="*/ 443279 h 744730"/>
              <a:gd name="connsiteX2" fmla="*/ 0 w 297473"/>
              <a:gd name="connsiteY2" fmla="*/ 744730 h 744730"/>
              <a:gd name="connsiteX0" fmla="*/ 237185 w 239750"/>
              <a:gd name="connsiteY0" fmla="*/ 0 h 554230"/>
              <a:gd name="connsiteX1" fmla="*/ 2 w 239750"/>
              <a:gd name="connsiteY1" fmla="*/ 443279 h 554230"/>
              <a:gd name="connsiteX2" fmla="*/ 239750 w 239750"/>
              <a:gd name="connsiteY2" fmla="*/ 554230 h 554230"/>
              <a:gd name="connsiteX0" fmla="*/ 184799 w 187364"/>
              <a:gd name="connsiteY0" fmla="*/ 0 h 554230"/>
              <a:gd name="connsiteX1" fmla="*/ 3 w 187364"/>
              <a:gd name="connsiteY1" fmla="*/ 276592 h 554230"/>
              <a:gd name="connsiteX2" fmla="*/ 187364 w 187364"/>
              <a:gd name="connsiteY2" fmla="*/ 554230 h 554230"/>
              <a:gd name="connsiteX0" fmla="*/ 187216 w 187216"/>
              <a:gd name="connsiteY0" fmla="*/ 0 h 559981"/>
              <a:gd name="connsiteX1" fmla="*/ 2420 w 187216"/>
              <a:gd name="connsiteY1" fmla="*/ 276592 h 559981"/>
              <a:gd name="connsiteX2" fmla="*/ 0 w 187216"/>
              <a:gd name="connsiteY2" fmla="*/ 559981 h 559981"/>
              <a:gd name="connsiteX0" fmla="*/ 204469 w 204469"/>
              <a:gd name="connsiteY0" fmla="*/ 0 h 508223"/>
              <a:gd name="connsiteX1" fmla="*/ 2420 w 204469"/>
              <a:gd name="connsiteY1" fmla="*/ 224834 h 508223"/>
              <a:gd name="connsiteX2" fmla="*/ 0 w 204469"/>
              <a:gd name="connsiteY2" fmla="*/ 508223 h 508223"/>
              <a:gd name="connsiteX0" fmla="*/ 59274 w 59274"/>
              <a:gd name="connsiteY0" fmla="*/ 0 h 519724"/>
              <a:gd name="connsiteX1" fmla="*/ 47006 w 59274"/>
              <a:gd name="connsiteY1" fmla="*/ 236335 h 519724"/>
              <a:gd name="connsiteX2" fmla="*/ 44586 w 59274"/>
              <a:gd name="connsiteY2" fmla="*/ 519724 h 519724"/>
              <a:gd name="connsiteX0" fmla="*/ 85542 w 85542"/>
              <a:gd name="connsiteY0" fmla="*/ 0 h 519724"/>
              <a:gd name="connsiteX1" fmla="*/ 10014 w 85542"/>
              <a:gd name="connsiteY1" fmla="*/ 247837 h 519724"/>
              <a:gd name="connsiteX2" fmla="*/ 70854 w 85542"/>
              <a:gd name="connsiteY2" fmla="*/ 519724 h 519724"/>
              <a:gd name="connsiteX0" fmla="*/ 75534 w 75534"/>
              <a:gd name="connsiteY0" fmla="*/ 0 h 519724"/>
              <a:gd name="connsiteX1" fmla="*/ 6 w 75534"/>
              <a:gd name="connsiteY1" fmla="*/ 247837 h 519724"/>
              <a:gd name="connsiteX2" fmla="*/ 60846 w 75534"/>
              <a:gd name="connsiteY2" fmla="*/ 519724 h 519724"/>
              <a:gd name="connsiteX0" fmla="*/ 6166 w 296278"/>
              <a:gd name="connsiteY0" fmla="*/ 0 h 462215"/>
              <a:gd name="connsiteX1" fmla="*/ 235438 w 296278"/>
              <a:gd name="connsiteY1" fmla="*/ 190328 h 462215"/>
              <a:gd name="connsiteX2" fmla="*/ 296278 w 296278"/>
              <a:gd name="connsiteY2" fmla="*/ 462215 h 462215"/>
              <a:gd name="connsiteX0" fmla="*/ 0 w 290112"/>
              <a:gd name="connsiteY0" fmla="*/ 0 h 462215"/>
              <a:gd name="connsiteX1" fmla="*/ 229272 w 290112"/>
              <a:gd name="connsiteY1" fmla="*/ 190328 h 462215"/>
              <a:gd name="connsiteX2" fmla="*/ 290112 w 290112"/>
              <a:gd name="connsiteY2" fmla="*/ 462215 h 462215"/>
              <a:gd name="connsiteX0" fmla="*/ 0 w 290112"/>
              <a:gd name="connsiteY0" fmla="*/ 0 h 462215"/>
              <a:gd name="connsiteX1" fmla="*/ 229272 w 290112"/>
              <a:gd name="connsiteY1" fmla="*/ 161573 h 462215"/>
              <a:gd name="connsiteX2" fmla="*/ 290112 w 290112"/>
              <a:gd name="connsiteY2" fmla="*/ 462215 h 462215"/>
              <a:gd name="connsiteX0" fmla="*/ 0 w 290131"/>
              <a:gd name="connsiteY0" fmla="*/ 0 h 462215"/>
              <a:gd name="connsiteX1" fmla="*/ 229272 w 290131"/>
              <a:gd name="connsiteY1" fmla="*/ 161573 h 462215"/>
              <a:gd name="connsiteX2" fmla="*/ 290112 w 290131"/>
              <a:gd name="connsiteY2" fmla="*/ 462215 h 462215"/>
              <a:gd name="connsiteX0" fmla="*/ 0 w 318886"/>
              <a:gd name="connsiteY0" fmla="*/ 0 h 496721"/>
              <a:gd name="connsiteX1" fmla="*/ 258027 w 318886"/>
              <a:gd name="connsiteY1" fmla="*/ 196079 h 496721"/>
              <a:gd name="connsiteX2" fmla="*/ 318867 w 318886"/>
              <a:gd name="connsiteY2" fmla="*/ 496721 h 496721"/>
            </a:gdLst>
            <a:ahLst/>
            <a:cxnLst>
              <a:cxn ang="0">
                <a:pos x="connsiteX0" y="connsiteY0"/>
              </a:cxn>
              <a:cxn ang="0">
                <a:pos x="connsiteX1" y="connsiteY1"/>
              </a:cxn>
              <a:cxn ang="0">
                <a:pos x="connsiteX2" y="connsiteY2"/>
              </a:cxn>
            </a:cxnLst>
            <a:rect l="l" t="t" r="r" b="b"/>
            <a:pathLst>
              <a:path w="318886" h="496721">
                <a:moveTo>
                  <a:pt x="0" y="0"/>
                </a:moveTo>
                <a:cubicBezTo>
                  <a:pt x="144742" y="81238"/>
                  <a:pt x="257600" y="103707"/>
                  <a:pt x="258027" y="196079"/>
                </a:cubicBezTo>
                <a:cubicBezTo>
                  <a:pt x="321715" y="271198"/>
                  <a:pt x="318867" y="496721"/>
                  <a:pt x="318867" y="496721"/>
                </a:cubicBezTo>
              </a:path>
            </a:pathLst>
          </a:custGeom>
          <a:ln>
            <a:solidFill>
              <a:srgbClr val="FF0000">
                <a:alpha val="84000"/>
              </a:srgbClr>
            </a:solidFill>
            <a:headEnd type="arrow"/>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it-IT"/>
          </a:p>
        </p:txBody>
      </p:sp>
      <p:grpSp>
        <p:nvGrpSpPr>
          <p:cNvPr id="2" name="Gruppo 67"/>
          <p:cNvGrpSpPr/>
          <p:nvPr/>
        </p:nvGrpSpPr>
        <p:grpSpPr>
          <a:xfrm>
            <a:off x="3923929" y="3868776"/>
            <a:ext cx="436239" cy="414492"/>
            <a:chOff x="3923929" y="3868776"/>
            <a:chExt cx="436239" cy="414492"/>
          </a:xfrm>
        </p:grpSpPr>
        <p:cxnSp>
          <p:nvCxnSpPr>
            <p:cNvPr id="56" name="Connettore 2 55"/>
            <p:cNvCxnSpPr/>
            <p:nvPr/>
          </p:nvCxnSpPr>
          <p:spPr>
            <a:xfrm flipH="1" flipV="1">
              <a:off x="3995938" y="3868776"/>
              <a:ext cx="245338" cy="414492"/>
            </a:xfrm>
            <a:prstGeom prst="straightConnector1">
              <a:avLst/>
            </a:prstGeom>
            <a:ln>
              <a:solidFill>
                <a:srgbClr val="00B0F0"/>
              </a:solidFill>
              <a:tailEnd type="none"/>
            </a:ln>
            <a:effectLst/>
          </p:spPr>
          <p:style>
            <a:lnRef idx="3">
              <a:schemeClr val="dk1"/>
            </a:lnRef>
            <a:fillRef idx="0">
              <a:schemeClr val="dk1"/>
            </a:fillRef>
            <a:effectRef idx="2">
              <a:schemeClr val="dk1"/>
            </a:effectRef>
            <a:fontRef idx="minor">
              <a:schemeClr val="tx1"/>
            </a:fontRef>
          </p:style>
        </p:cxnSp>
        <p:cxnSp>
          <p:nvCxnSpPr>
            <p:cNvPr id="61" name="Connettore 2 60"/>
            <p:cNvCxnSpPr/>
            <p:nvPr/>
          </p:nvCxnSpPr>
          <p:spPr>
            <a:xfrm flipV="1">
              <a:off x="3923929" y="4005064"/>
              <a:ext cx="436239" cy="144016"/>
            </a:xfrm>
            <a:prstGeom prst="straightConnector1">
              <a:avLst/>
            </a:prstGeom>
            <a:ln>
              <a:solidFill>
                <a:srgbClr val="00B0F0"/>
              </a:solidFill>
              <a:tailEnd type="none"/>
            </a:ln>
            <a:effectLst/>
          </p:spPr>
          <p:style>
            <a:lnRef idx="3">
              <a:schemeClr val="dk1"/>
            </a:lnRef>
            <a:fillRef idx="0">
              <a:schemeClr val="dk1"/>
            </a:fillRef>
            <a:effectRef idx="2">
              <a:schemeClr val="dk1"/>
            </a:effectRef>
            <a:fontRef idx="minor">
              <a:schemeClr val="tx1"/>
            </a:fontRef>
          </p:style>
        </p:cxnSp>
      </p:gr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753849408"/>
      </p:ext>
    </p:extLst>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800">
        <p14:flythrough/>
      </p:transition>
    </mc:Choice>
    <mc:Fallback>
      <mp:transition xmlns:mp="http://schemas.microsoft.com/office/mac/powerpoint/2008/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childTnLst>
                                </p:cTn>
                              </p:par>
                              <p:par>
                                <p:cTn id="8" presetID="10" presetClass="entr" presetSubtype="0" fill="hold"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1000"/>
                                        <p:tgtEl>
                                          <p:spTgt spid="44"/>
                                        </p:tgtEl>
                                      </p:cBhvr>
                                    </p:animEffect>
                                  </p:childTnLst>
                                </p:cTn>
                              </p:par>
                              <p:par>
                                <p:cTn id="11" presetID="10" presetClass="entr" presetSubtype="0" fill="hold"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1000"/>
                                        <p:tgtEl>
                                          <p:spTgt spid="3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fade">
                                      <p:cBhvr>
                                        <p:cTn id="18" dur="1000"/>
                                        <p:tgtEl>
                                          <p:spTgt spid="51"/>
                                        </p:tgtEl>
                                      </p:cBhvr>
                                    </p:animEffect>
                                  </p:childTnLst>
                                </p:cTn>
                              </p:par>
                              <p:par>
                                <p:cTn id="19" presetID="10" presetClass="entr" presetSubtype="0" fill="hold" nodeType="with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fade">
                                      <p:cBhvr>
                                        <p:cTn id="21" dur="1000"/>
                                        <p:tgtEl>
                                          <p:spTgt spid="4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fade">
                                      <p:cBhvr>
                                        <p:cTn id="26" dur="500"/>
                                        <p:tgtEl>
                                          <p:spTgt spid="54"/>
                                        </p:tgtEl>
                                      </p:cBhvr>
                                    </p:animEffect>
                                  </p:childTnLst>
                                  <p:subTnLst>
                                    <p:set>
                                      <p:cBhvr override="childStyle">
                                        <p:cTn dur="1" fill="hold" display="0" masterRel="nextClick" afterEffect="1"/>
                                        <p:tgtEl>
                                          <p:spTgt spid="54"/>
                                        </p:tgtEl>
                                        <p:attrNameLst>
                                          <p:attrName>style.visibility</p:attrName>
                                        </p:attrNameLst>
                                      </p:cBhvr>
                                      <p:to>
                                        <p:strVal val="hidden"/>
                                      </p:to>
                                    </p:set>
                                  </p:subTnLst>
                                </p:cTn>
                              </p:par>
                              <p:par>
                                <p:cTn id="27" presetID="10" presetClass="entr" presetSubtype="0" fill="hold" nodeType="withEffect">
                                  <p:stCondLst>
                                    <p:cond delay="0"/>
                                  </p:stCondLst>
                                  <p:childTnLst>
                                    <p:set>
                                      <p:cBhvr>
                                        <p:cTn id="28" dur="1" fill="hold">
                                          <p:stCondLst>
                                            <p:cond delay="0"/>
                                          </p:stCondLst>
                                        </p:cTn>
                                        <p:tgtEl>
                                          <p:spTgt spid="52">
                                            <p:txEl>
                                              <p:pRg st="0" end="0"/>
                                            </p:txEl>
                                          </p:spTgt>
                                        </p:tgtEl>
                                        <p:attrNameLst>
                                          <p:attrName>style.visibility</p:attrName>
                                        </p:attrNameLst>
                                      </p:cBhvr>
                                      <p:to>
                                        <p:strVal val="visible"/>
                                      </p:to>
                                    </p:set>
                                    <p:animEffect transition="in" filter="fade">
                                      <p:cBhvr>
                                        <p:cTn id="29" dur="500"/>
                                        <p:tgtEl>
                                          <p:spTgt spid="52">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500"/>
                                        <p:tgtEl>
                                          <p:spTgt spid="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fade">
                                      <p:cBhvr>
                                        <p:cTn id="39" dur="500"/>
                                        <p:tgtEl>
                                          <p:spTgt spid="55"/>
                                        </p:tgtEl>
                                      </p:cBhvr>
                                    </p:animEffect>
                                  </p:childTnLst>
                                </p:cTn>
                              </p:par>
                              <p:par>
                                <p:cTn id="40" presetID="10" presetClass="entr" presetSubtype="0" fill="hold" nodeType="withEffect">
                                  <p:stCondLst>
                                    <p:cond delay="0"/>
                                  </p:stCondLst>
                                  <p:childTnLst>
                                    <p:set>
                                      <p:cBhvr>
                                        <p:cTn id="41" dur="1" fill="hold">
                                          <p:stCondLst>
                                            <p:cond delay="0"/>
                                          </p:stCondLst>
                                        </p:cTn>
                                        <p:tgtEl>
                                          <p:spTgt spid="52">
                                            <p:txEl>
                                              <p:pRg st="1" end="1"/>
                                            </p:txEl>
                                          </p:spTgt>
                                        </p:tgtEl>
                                        <p:attrNameLst>
                                          <p:attrName>style.visibility</p:attrName>
                                        </p:attrNameLst>
                                      </p:cBhvr>
                                      <p:to>
                                        <p:strVal val="visible"/>
                                      </p:to>
                                    </p:set>
                                    <p:animEffect transition="in" filter="fade">
                                      <p:cBhvr>
                                        <p:cTn id="42" dur="500"/>
                                        <p:tgtEl>
                                          <p:spTgt spid="5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51" grpId="0"/>
      <p:bldP spid="54" grpId="0" animBg="1"/>
      <p:bldP spid="55" grpId="0" animBg="1"/>
    </p:bld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txBox="1">
            <a:spLocks/>
          </p:cNvSpPr>
          <p:nvPr/>
        </p:nvSpPr>
        <p:spPr>
          <a:xfrm>
            <a:off x="457200" y="2667000"/>
            <a:ext cx="8229600" cy="1524000"/>
          </a:xfrm>
          <a:prstGeom prst="rect">
            <a:avLst/>
          </a:prstGeom>
        </p:spPr>
        <p:txBody>
          <a:bodyPr vert="horz" lIns="91440" tIns="45720" rIns="91440" bIns="45720" rtlCol="0" anchor="ctr">
            <a:normAutofit fontScale="850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The End..</a:t>
            </a:r>
          </a:p>
          <a:p>
            <a:pPr marL="0" marR="0" lvl="0" indent="0" algn="ctr" defTabSz="457200" rtl="0" eaLnBrk="1" fontAlgn="auto" latinLnBrk="0" hangingPunct="1">
              <a:lnSpc>
                <a:spcPct val="100000"/>
              </a:lnSpc>
              <a:spcBef>
                <a:spcPct val="0"/>
              </a:spcBef>
              <a:spcAft>
                <a:spcPts val="0"/>
              </a:spcAft>
              <a:buClrTx/>
              <a:buSzTx/>
              <a:buFontTx/>
              <a:buNone/>
              <a:tabLst/>
              <a:defRPr/>
            </a:pPr>
            <a:endParaRPr lang="en-US" sz="4400" smtClean="0">
              <a:latin typeface="+mj-lt"/>
              <a:ea typeface="+mj-ea"/>
              <a:cs typeface="+mj-cs"/>
            </a:endParaRP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Thank You for your attention</a:t>
            </a:r>
            <a:r>
              <a:rPr lang="en-US" sz="4400" smtClean="0">
                <a:latin typeface="+mj-lt"/>
                <a:ea typeface="+mj-ea"/>
                <a:cs typeface="+mj-cs"/>
              </a:rPr>
              <a:t>!</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Footer Placeholder 2"/>
          <p:cNvSpPr>
            <a:spLocks noGrp="1"/>
          </p:cNvSpPr>
          <p:nvPr>
            <p:ph type="ftr" sz="quarter" idx="11"/>
          </p:nvPr>
        </p:nvSpPr>
        <p:spPr/>
        <p:txBody>
          <a:bodyPr/>
          <a:lstStyle/>
          <a:p>
            <a:r>
              <a:rPr lang="en-US" smtClean="0"/>
              <a:t>Workshop INFN CCR - GARR, Napoli, 2012</a:t>
            </a:r>
            <a:endParaRPr lang="it-IT"/>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Backup </a:t>
            </a:r>
            <a:r>
              <a:rPr lang="it-IT" dirty="0" err="1" smtClean="0"/>
              <a:t>Slides</a:t>
            </a:r>
            <a:endParaRPr lang="it-IT" dirty="0"/>
          </a:p>
        </p:txBody>
      </p:sp>
      <p:sp>
        <p:nvSpPr>
          <p:cNvPr id="3" name="Footer Placeholder 2"/>
          <p:cNvSpPr>
            <a:spLocks noGrp="1"/>
          </p:cNvSpPr>
          <p:nvPr>
            <p:ph type="ftr" sz="quarter" idx="11"/>
          </p:nvPr>
        </p:nvSpPr>
        <p:spPr/>
        <p:txBody>
          <a:bodyPr/>
          <a:lstStyle/>
          <a:p>
            <a:r>
              <a:rPr lang="en-US" smtClean="0"/>
              <a:t>Workshop INFN CCR - GARR, Napoli, 2012</a:t>
            </a:r>
            <a:endParaRPr lang="it-IT"/>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Plot of general </a:t>
            </a:r>
            <a:r>
              <a:rPr lang="it-IT" dirty="0" err="1" smtClean="0"/>
              <a:t>Transatlantic</a:t>
            </a:r>
            <a:r>
              <a:rPr lang="it-IT" dirty="0" smtClean="0"/>
              <a:t> Connectivity </a:t>
            </a:r>
            <a:endParaRPr lang="it-IT" dirty="0"/>
          </a:p>
        </p:txBody>
      </p:sp>
      <p:pic>
        <p:nvPicPr>
          <p:cNvPr id="2051" name="Picture 3"/>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270751" y="1490025"/>
            <a:ext cx="6541609" cy="5179335"/>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4" name="Footer Placeholder 3"/>
          <p:cNvSpPr>
            <a:spLocks noGrp="1"/>
          </p:cNvSpPr>
          <p:nvPr>
            <p:ph type="ftr" sz="quarter" idx="11"/>
          </p:nvPr>
        </p:nvSpPr>
        <p:spPr/>
        <p:txBody>
          <a:bodyPr/>
          <a:lstStyle/>
          <a:p>
            <a:r>
              <a:rPr lang="en-US" smtClean="0"/>
              <a:t>Workshop INFN CCR - GARR, Napoli, 2012</a:t>
            </a:r>
            <a:endParaRPr lang="it-IT"/>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1930654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r>
              <a:rPr lang="it-IT" dirty="0" smtClean="0"/>
              <a:t>Some </a:t>
            </a:r>
            <a:r>
              <a:rPr lang="it-IT" dirty="0" err="1" smtClean="0"/>
              <a:t>numbers</a:t>
            </a:r>
            <a:r>
              <a:rPr lang="it-IT" dirty="0" smtClean="0"/>
              <a:t> on LHC OPN </a:t>
            </a:r>
            <a:r>
              <a:rPr lang="it-IT" dirty="0" err="1" smtClean="0"/>
              <a:t>Connections</a:t>
            </a:r>
            <a:endParaRPr lang="it-IT" dirty="0"/>
          </a:p>
        </p:txBody>
      </p:sp>
      <p:pic>
        <p:nvPicPr>
          <p:cNvPr id="4" name="Picture 3"/>
          <p:cNvPicPr>
            <a:picLocks noChangeAspect="1"/>
          </p:cNvPicPr>
          <p:nvPr/>
        </p:nvPicPr>
        <p:blipFill>
          <a:blip r:embed="rId2"/>
          <a:stretch>
            <a:fillRect/>
          </a:stretch>
        </p:blipFill>
        <p:spPr>
          <a:xfrm>
            <a:off x="2743200" y="1600200"/>
            <a:ext cx="3962400" cy="3272359"/>
          </a:xfrm>
          <a:prstGeom prst="rect">
            <a:avLst/>
          </a:prstGeom>
        </p:spPr>
      </p:pic>
      <p:pic>
        <p:nvPicPr>
          <p:cNvPr id="5" name="Picture 4"/>
          <p:cNvPicPr>
            <a:picLocks noChangeAspect="1"/>
          </p:cNvPicPr>
          <p:nvPr/>
        </p:nvPicPr>
        <p:blipFill>
          <a:blip r:embed="rId3"/>
          <a:stretch>
            <a:fillRect/>
          </a:stretch>
        </p:blipFill>
        <p:spPr>
          <a:xfrm>
            <a:off x="1295400" y="5143500"/>
            <a:ext cx="6350000" cy="1714500"/>
          </a:xfrm>
          <a:prstGeom prst="rect">
            <a:avLst/>
          </a:prstGeom>
        </p:spPr>
      </p:pic>
      <p:sp>
        <p:nvSpPr>
          <p:cNvPr id="6" name="TextBox 5"/>
          <p:cNvSpPr txBox="1"/>
          <p:nvPr/>
        </p:nvSpPr>
        <p:spPr>
          <a:xfrm>
            <a:off x="3810000" y="1219200"/>
            <a:ext cx="1583186" cy="369332"/>
          </a:xfrm>
          <a:prstGeom prst="rect">
            <a:avLst/>
          </a:prstGeom>
          <a:noFill/>
        </p:spPr>
        <p:txBody>
          <a:bodyPr wrap="none" rtlCol="0">
            <a:spAutoFit/>
          </a:bodyPr>
          <a:lstStyle/>
          <a:p>
            <a:r>
              <a:rPr lang="it-IT" dirty="0" err="1" smtClean="0"/>
              <a:t>Globabl</a:t>
            </a:r>
            <a:r>
              <a:rPr lang="it-IT" dirty="0" smtClean="0"/>
              <a:t> T0-T1s </a:t>
            </a:r>
            <a:endParaRPr lang="it-IT" dirty="0"/>
          </a:p>
        </p:txBody>
      </p:sp>
      <p:sp>
        <p:nvSpPr>
          <p:cNvPr id="7" name="TextBox 6"/>
          <p:cNvSpPr txBox="1"/>
          <p:nvPr/>
        </p:nvSpPr>
        <p:spPr>
          <a:xfrm>
            <a:off x="3429000" y="4906962"/>
            <a:ext cx="3015068" cy="369332"/>
          </a:xfrm>
          <a:prstGeom prst="rect">
            <a:avLst/>
          </a:prstGeom>
          <a:noFill/>
        </p:spPr>
        <p:txBody>
          <a:bodyPr wrap="none" rtlCol="0">
            <a:spAutoFit/>
          </a:bodyPr>
          <a:lstStyle/>
          <a:p>
            <a:r>
              <a:rPr lang="it-IT" dirty="0" smtClean="0"/>
              <a:t>INFN CNAF TIER1 T0-T1+T1-T1</a:t>
            </a:r>
            <a:endParaRPr lang="it-IT" dirty="0"/>
          </a:p>
        </p:txBody>
      </p:sp>
      <p:sp>
        <p:nvSpPr>
          <p:cNvPr id="8" name="Footer Placeholder 7"/>
          <p:cNvSpPr>
            <a:spLocks noGrp="1"/>
          </p:cNvSpPr>
          <p:nvPr>
            <p:ph type="ftr" sz="quarter" idx="11"/>
          </p:nvPr>
        </p:nvSpPr>
        <p:spPr/>
        <p:txBody>
          <a:bodyPr/>
          <a:lstStyle/>
          <a:p>
            <a:r>
              <a:rPr lang="en-US" smtClean="0"/>
              <a:t>Workshop INFN CCR - GARR, Napoli, 2012</a:t>
            </a:r>
            <a:endParaRPr lang="it-IT"/>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it-IT" dirty="0" err="1" smtClean="0"/>
              <a:t>Main</a:t>
            </a:r>
            <a:r>
              <a:rPr lang="it-IT" dirty="0" smtClean="0"/>
              <a:t> </a:t>
            </a:r>
            <a:r>
              <a:rPr lang="it-IT" dirty="0" err="1" smtClean="0"/>
              <a:t>traffic</a:t>
            </a:r>
            <a:r>
              <a:rPr lang="it-IT" dirty="0" smtClean="0"/>
              <a:t> </a:t>
            </a:r>
            <a:r>
              <a:rPr lang="it-IT" dirty="0" err="1" smtClean="0"/>
              <a:t>flows</a:t>
            </a:r>
            <a:endParaRPr lang="it-IT" dirty="0"/>
          </a:p>
        </p:txBody>
      </p:sp>
      <p:sp>
        <p:nvSpPr>
          <p:cNvPr id="3" name="Content Placeholder 2"/>
          <p:cNvSpPr>
            <a:spLocks noGrp="1"/>
          </p:cNvSpPr>
          <p:nvPr>
            <p:ph idx="1"/>
          </p:nvPr>
        </p:nvSpPr>
        <p:spPr>
          <a:xfrm>
            <a:off x="152400" y="1066800"/>
            <a:ext cx="8229600" cy="1447800"/>
          </a:xfrm>
        </p:spPr>
        <p:txBody>
          <a:bodyPr>
            <a:normAutofit fontScale="77500" lnSpcReduction="20000"/>
          </a:bodyPr>
          <a:lstStyle/>
          <a:p>
            <a:pPr marL="514350" indent="-514350">
              <a:buNone/>
            </a:pPr>
            <a:r>
              <a:rPr lang="it-IT" b="1" dirty="0" smtClean="0"/>
              <a:t>A) T0-T1 and  T1-T1  (LHCOPN) </a:t>
            </a:r>
            <a:r>
              <a:rPr lang="en-US" b="1" dirty="0" smtClean="0">
                <a:sym typeface="Wingdings"/>
              </a:rPr>
              <a:t> </a:t>
            </a:r>
            <a:r>
              <a:rPr lang="en-US" b="1" dirty="0" smtClean="0">
                <a:solidFill>
                  <a:srgbClr val="0000FF"/>
                </a:solidFill>
                <a:sym typeface="Wingdings"/>
              </a:rPr>
              <a:t>IN PLACE AND STABLE</a:t>
            </a:r>
          </a:p>
          <a:p>
            <a:pPr marL="514350" indent="-514350">
              <a:buNone/>
            </a:pPr>
            <a:r>
              <a:rPr lang="en-US" dirty="0" smtClean="0">
                <a:sym typeface="Wingdings"/>
              </a:rPr>
              <a:t>In order to address this type of traffic It has been created an </a:t>
            </a:r>
            <a:r>
              <a:rPr lang="en-US" b="1" dirty="0" smtClean="0">
                <a:sym typeface="Wingdings"/>
              </a:rPr>
              <a:t>Optical Private Network </a:t>
            </a:r>
            <a:r>
              <a:rPr lang="en-US" dirty="0" smtClean="0">
                <a:sym typeface="Wingdings"/>
              </a:rPr>
              <a:t>connecting CERN and the 11 National TIER1s (LHC-OPN)</a:t>
            </a:r>
            <a:endParaRPr lang="it-IT" dirty="0" smtClean="0">
              <a:sym typeface="Wingdings"/>
            </a:endParaRPr>
          </a:p>
          <a:p>
            <a:pPr marL="514350" indent="-514350">
              <a:buNone/>
            </a:pPr>
            <a:endParaRPr lang="it-IT" b="1" dirty="0" smtClean="0">
              <a:sym typeface="Wingdings"/>
            </a:endParaRPr>
          </a:p>
          <a:p>
            <a:endParaRPr lang="it-IT" dirty="0"/>
          </a:p>
        </p:txBody>
      </p:sp>
      <p:sp>
        <p:nvSpPr>
          <p:cNvPr id="4" name="TextBox 3"/>
          <p:cNvSpPr txBox="1"/>
          <p:nvPr/>
        </p:nvSpPr>
        <p:spPr>
          <a:xfrm>
            <a:off x="152400" y="2514600"/>
            <a:ext cx="5638800" cy="4647426"/>
          </a:xfrm>
          <a:prstGeom prst="rect">
            <a:avLst/>
          </a:prstGeom>
          <a:noFill/>
        </p:spPr>
        <p:txBody>
          <a:bodyPr wrap="square" rtlCol="0">
            <a:spAutoFit/>
          </a:bodyPr>
          <a:lstStyle/>
          <a:p>
            <a:pPr marL="514350" indent="-514350">
              <a:buNone/>
            </a:pPr>
            <a:r>
              <a:rPr lang="it-IT" sz="2400" b="1" dirty="0" err="1" smtClean="0">
                <a:sym typeface="Wingdings"/>
              </a:rPr>
              <a:t>B</a:t>
            </a:r>
            <a:r>
              <a:rPr lang="it-IT" sz="2400" b="1" dirty="0" smtClean="0">
                <a:sym typeface="Wingdings"/>
              </a:rPr>
              <a:t>) </a:t>
            </a:r>
            <a:r>
              <a:rPr lang="it-IT" sz="2400" b="1" dirty="0" smtClean="0"/>
              <a:t>T1-T2 and T2-T2 (LHCONE)	</a:t>
            </a:r>
            <a:r>
              <a:rPr lang="it-IT" sz="2400" b="1" dirty="0" smtClean="0">
                <a:solidFill>
                  <a:srgbClr val="0000FF"/>
                </a:solidFill>
              </a:rPr>
              <a:t>IN IMPLEMENTATION PHASE</a:t>
            </a:r>
            <a:endParaRPr lang="en-US" sz="2400" b="1" dirty="0" smtClean="0">
              <a:solidFill>
                <a:srgbClr val="0000FF"/>
              </a:solidFill>
              <a:sym typeface="Wingdings"/>
            </a:endParaRPr>
          </a:p>
          <a:p>
            <a:pPr marL="514350" indent="-514350">
              <a:buNone/>
            </a:pPr>
            <a:r>
              <a:rPr lang="en-US" sz="2000" dirty="0" smtClean="0">
                <a:sym typeface="Wingdings"/>
              </a:rPr>
              <a:t>In the original design of data movements between tiers named MONARC each T2 was supposed to transfer data only from its national T1. </a:t>
            </a:r>
          </a:p>
          <a:p>
            <a:pPr marL="514350" indent="-514350">
              <a:buNone/>
            </a:pPr>
            <a:r>
              <a:rPr lang="en-US" sz="2000" dirty="0" smtClean="0">
                <a:sym typeface="Wingdings"/>
              </a:rPr>
              <a:t>Last year experiments changed their computing model assuming each T2 could have access to data stored potentially in every T1 and also in any T2!  To address this type of traffic a new network named LHC </a:t>
            </a:r>
            <a:r>
              <a:rPr lang="en-US" sz="2000" b="1" dirty="0" smtClean="0">
                <a:sym typeface="Wingdings"/>
              </a:rPr>
              <a:t>Open Network Environment</a:t>
            </a:r>
            <a:r>
              <a:rPr lang="en-US" sz="2000" dirty="0" smtClean="0">
                <a:sym typeface="Wingdings"/>
              </a:rPr>
              <a:t> (LHCONE) is in phase of implementation.</a:t>
            </a:r>
            <a:endParaRPr lang="it-IT" sz="2000" dirty="0" smtClean="0"/>
          </a:p>
          <a:p>
            <a:pPr marL="514350" indent="-514350">
              <a:buNone/>
            </a:pPr>
            <a:r>
              <a:rPr lang="it-IT" sz="2400" dirty="0" smtClean="0"/>
              <a:t> </a:t>
            </a:r>
          </a:p>
          <a:p>
            <a:endParaRPr lang="it-IT" sz="2400" dirty="0"/>
          </a:p>
        </p:txBody>
      </p:sp>
      <p:pic>
        <p:nvPicPr>
          <p:cNvPr id="5" name="Picture 2"/>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867400" y="2590800"/>
            <a:ext cx="3276600" cy="1630736"/>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943600" y="4572861"/>
            <a:ext cx="2921000" cy="2208939"/>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7" name="Footer Placeholder 6"/>
          <p:cNvSpPr>
            <a:spLocks noGrp="1"/>
          </p:cNvSpPr>
          <p:nvPr>
            <p:ph type="ftr" sz="quarter" idx="11"/>
          </p:nvPr>
        </p:nvSpPr>
        <p:spPr/>
        <p:txBody>
          <a:bodyPr/>
          <a:lstStyle/>
          <a:p>
            <a:r>
              <a:rPr lang="en-US" smtClean="0"/>
              <a:t>Workshop INFN CCR - GARR, Napoli, 2012</a:t>
            </a:r>
            <a:endParaRPr lang="it-IT"/>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28600" y="192665"/>
            <a:ext cx="8686800" cy="6512935"/>
          </a:xfrm>
          <a:prstGeom prst="rect">
            <a:avLst/>
          </a:prstGeom>
        </p:spPr>
      </p:pic>
      <p:sp>
        <p:nvSpPr>
          <p:cNvPr id="3" name="Footer Placeholder 2"/>
          <p:cNvSpPr>
            <a:spLocks noGrp="1"/>
          </p:cNvSpPr>
          <p:nvPr>
            <p:ph type="ftr" sz="quarter" idx="11"/>
          </p:nvPr>
        </p:nvSpPr>
        <p:spPr/>
        <p:txBody>
          <a:bodyPr/>
          <a:lstStyle/>
          <a:p>
            <a:r>
              <a:rPr lang="en-US" smtClean="0"/>
              <a:t>Workshop INFN CCR - GARR, Napoli, 2012</a:t>
            </a:r>
            <a:endParaRPr lang="it-IT"/>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LHCONE General Concepts</a:t>
            </a:r>
            <a:endParaRPr lang="en-GB"/>
          </a:p>
        </p:txBody>
      </p:sp>
      <p:sp>
        <p:nvSpPr>
          <p:cNvPr id="3" name="Content Placeholder 2"/>
          <p:cNvSpPr>
            <a:spLocks noGrp="1"/>
          </p:cNvSpPr>
          <p:nvPr>
            <p:ph idx="1"/>
          </p:nvPr>
        </p:nvSpPr>
        <p:spPr>
          <a:xfrm>
            <a:off x="251520" y="1371600"/>
            <a:ext cx="8435280" cy="1769368"/>
          </a:xfrm>
        </p:spPr>
        <p:txBody>
          <a:bodyPr>
            <a:normAutofit fontScale="70000" lnSpcReduction="20000"/>
          </a:bodyPr>
          <a:lstStyle/>
          <a:p>
            <a:pPr marL="514350" indent="-514350">
              <a:buNone/>
            </a:pPr>
            <a:r>
              <a:rPr lang="en-GB" dirty="0" smtClean="0"/>
              <a:t>LHCONE will implement different services: </a:t>
            </a:r>
          </a:p>
          <a:p>
            <a:r>
              <a:rPr lang="en-GB" b="1" dirty="0" smtClean="0"/>
              <a:t>Multipoint Connection Service</a:t>
            </a:r>
            <a:r>
              <a:rPr lang="en-GB" dirty="0" smtClean="0"/>
              <a:t> (Entering in production PHASE)</a:t>
            </a:r>
          </a:p>
          <a:p>
            <a:r>
              <a:rPr lang="en-GB" b="1" dirty="0" smtClean="0"/>
              <a:t>Point to Point Service </a:t>
            </a:r>
          </a:p>
          <a:p>
            <a:pPr lvl="1"/>
            <a:r>
              <a:rPr lang="en-GB" dirty="0" smtClean="0"/>
              <a:t>Static (Production technology available)</a:t>
            </a:r>
          </a:p>
          <a:p>
            <a:pPr lvl="1"/>
            <a:r>
              <a:rPr lang="en-GB" dirty="0" smtClean="0"/>
              <a:t>Dynamic (R&amp;D)</a:t>
            </a:r>
          </a:p>
          <a:p>
            <a:endParaRPr lang="en-GB" dirty="0" smtClean="0"/>
          </a:p>
          <a:p>
            <a:endParaRPr lang="en-GB" dirty="0" smtClean="0"/>
          </a:p>
          <a:p>
            <a:pPr marL="514350" indent="-514350">
              <a:buNone/>
            </a:pPr>
            <a:endParaRPr lang="en-GB" dirty="0" smtClean="0"/>
          </a:p>
          <a:p>
            <a:pPr>
              <a:buNone/>
            </a:pPr>
            <a:endParaRPr lang="en-GB" dirty="0" smtClean="0"/>
          </a:p>
          <a:p>
            <a:pPr>
              <a:buNone/>
            </a:pPr>
            <a:endParaRPr lang="en-GB" dirty="0"/>
          </a:p>
        </p:txBody>
      </p:sp>
      <p:grpSp>
        <p:nvGrpSpPr>
          <p:cNvPr id="5" name="Group 73"/>
          <p:cNvGrpSpPr/>
          <p:nvPr/>
        </p:nvGrpSpPr>
        <p:grpSpPr>
          <a:xfrm>
            <a:off x="4224104" y="3755726"/>
            <a:ext cx="4830701" cy="3039497"/>
            <a:chOff x="1020763" y="1401763"/>
            <a:chExt cx="6853237" cy="4751387"/>
          </a:xfrm>
        </p:grpSpPr>
        <p:sp>
          <p:nvSpPr>
            <p:cNvPr id="6" name="AutoShape 23"/>
            <p:cNvSpPr>
              <a:spLocks noChangeArrowheads="1"/>
            </p:cNvSpPr>
            <p:nvPr/>
          </p:nvSpPr>
          <p:spPr bwMode="auto">
            <a:xfrm>
              <a:off x="1235075" y="3884613"/>
              <a:ext cx="6623050" cy="1566862"/>
            </a:xfrm>
            <a:prstGeom prst="roundRect">
              <a:avLst>
                <a:gd name="adj" fmla="val 16667"/>
              </a:avLst>
            </a:prstGeom>
            <a:solidFill>
              <a:srgbClr val="9999FF"/>
            </a:solidFill>
            <a:ln w="9525">
              <a:solidFill>
                <a:srgbClr val="000080"/>
              </a:solidFill>
              <a:round/>
              <a:headEnd/>
              <a:tailEnd/>
            </a:ln>
          </p:spPr>
          <p:txBody>
            <a:bodyPr wrap="none" lIns="81639" tIns="60021" rIns="81639" bIns="40820" anchor="ctr">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tabLst>
                  <a:tab pos="655638" algn="l"/>
                  <a:tab pos="1312863" algn="l"/>
                  <a:tab pos="1968500" algn="l"/>
                  <a:tab pos="2625725" algn="l"/>
                  <a:tab pos="3282950" algn="l"/>
                  <a:tab pos="3938588" algn="l"/>
                </a:tabLst>
              </a:pPr>
              <a:endParaRPr lang="it-IT" sz="2200">
                <a:solidFill>
                  <a:srgbClr val="000000"/>
                </a:solidFill>
              </a:endParaRPr>
            </a:p>
          </p:txBody>
        </p:sp>
        <p:sp>
          <p:nvSpPr>
            <p:cNvPr id="7" name="AutoShape 1"/>
            <p:cNvSpPr>
              <a:spLocks noChangeArrowheads="1"/>
            </p:cNvSpPr>
            <p:nvPr/>
          </p:nvSpPr>
          <p:spPr bwMode="auto">
            <a:xfrm>
              <a:off x="1866900" y="2225675"/>
              <a:ext cx="1243013" cy="414338"/>
            </a:xfrm>
            <a:prstGeom prst="roundRect">
              <a:avLst>
                <a:gd name="adj" fmla="val 16667"/>
              </a:avLst>
            </a:prstGeom>
            <a:solidFill>
              <a:srgbClr val="FFFFCC"/>
            </a:solidFill>
            <a:ln w="9525">
              <a:solidFill>
                <a:srgbClr val="000080"/>
              </a:solidFill>
              <a:round/>
              <a:headEnd/>
              <a:tailEnd/>
            </a:ln>
          </p:spPr>
          <p:txBody>
            <a:bodyPr wrap="none" lIns="81639" tIns="52019" rIns="81639" bIns="40820" anchor="ctr">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tabLst>
                  <a:tab pos="655638" algn="l"/>
                </a:tabLst>
              </a:pPr>
              <a:r>
                <a:rPr lang="en-US" sz="1200" dirty="0">
                  <a:solidFill>
                    <a:srgbClr val="000000"/>
                  </a:solidFill>
                </a:rPr>
                <a:t>Aggregation</a:t>
              </a:r>
            </a:p>
            <a:p>
              <a:pPr algn="ctr">
                <a:tabLst>
                  <a:tab pos="655638" algn="l"/>
                </a:tabLst>
              </a:pPr>
              <a:r>
                <a:rPr lang="en-US" sz="1200" dirty="0">
                  <a:solidFill>
                    <a:srgbClr val="000000"/>
                  </a:solidFill>
                </a:rPr>
                <a:t>Network</a:t>
              </a:r>
            </a:p>
          </p:txBody>
        </p:sp>
        <p:sp>
          <p:nvSpPr>
            <p:cNvPr id="8" name="AutoShape 2"/>
            <p:cNvSpPr>
              <a:spLocks noChangeArrowheads="1"/>
            </p:cNvSpPr>
            <p:nvPr/>
          </p:nvSpPr>
          <p:spPr bwMode="auto">
            <a:xfrm>
              <a:off x="3317875" y="2225675"/>
              <a:ext cx="1244600" cy="414338"/>
            </a:xfrm>
            <a:prstGeom prst="roundRect">
              <a:avLst>
                <a:gd name="adj" fmla="val 16667"/>
              </a:avLst>
            </a:prstGeom>
            <a:solidFill>
              <a:srgbClr val="FFFFCC"/>
            </a:solidFill>
            <a:ln w="9525">
              <a:solidFill>
                <a:srgbClr val="000080"/>
              </a:solidFill>
              <a:round/>
              <a:headEnd/>
              <a:tailEnd/>
            </a:ln>
          </p:spPr>
          <p:txBody>
            <a:bodyPr wrap="none" lIns="81639" tIns="52019" rIns="81639" bIns="40820" anchor="ctr">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tabLst>
                  <a:tab pos="655638" algn="l"/>
                </a:tabLst>
              </a:pPr>
              <a:r>
                <a:rPr lang="en-US" sz="1200" dirty="0">
                  <a:solidFill>
                    <a:srgbClr val="000000"/>
                  </a:solidFill>
                </a:rPr>
                <a:t>Aggregation</a:t>
              </a:r>
            </a:p>
            <a:p>
              <a:pPr algn="ctr">
                <a:tabLst>
                  <a:tab pos="655638" algn="l"/>
                </a:tabLst>
              </a:pPr>
              <a:r>
                <a:rPr lang="en-US" sz="1200" dirty="0">
                  <a:solidFill>
                    <a:srgbClr val="000000"/>
                  </a:solidFill>
                </a:rPr>
                <a:t>Network</a:t>
              </a:r>
            </a:p>
          </p:txBody>
        </p:sp>
        <p:sp>
          <p:nvSpPr>
            <p:cNvPr id="9" name="AutoShape 3"/>
            <p:cNvSpPr>
              <a:spLocks noChangeArrowheads="1"/>
            </p:cNvSpPr>
            <p:nvPr/>
          </p:nvSpPr>
          <p:spPr bwMode="auto">
            <a:xfrm>
              <a:off x="5599113" y="3054350"/>
              <a:ext cx="1243012" cy="415925"/>
            </a:xfrm>
            <a:prstGeom prst="roundRect">
              <a:avLst>
                <a:gd name="adj" fmla="val 16667"/>
              </a:avLst>
            </a:prstGeom>
            <a:solidFill>
              <a:srgbClr val="FFFFCC"/>
            </a:solidFill>
            <a:ln w="9525">
              <a:solidFill>
                <a:srgbClr val="000080"/>
              </a:solidFill>
              <a:round/>
              <a:headEnd/>
              <a:tailEnd/>
            </a:ln>
          </p:spPr>
          <p:txBody>
            <a:bodyPr wrap="none" lIns="81639" tIns="52019" rIns="81639" bIns="40820" anchor="ctr">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tabLst>
                  <a:tab pos="655638" algn="l"/>
                </a:tabLst>
              </a:pPr>
              <a:r>
                <a:rPr lang="en-US" sz="1200">
                  <a:solidFill>
                    <a:srgbClr val="000000"/>
                  </a:solidFill>
                </a:rPr>
                <a:t>Aggregation</a:t>
              </a:r>
            </a:p>
            <a:p>
              <a:pPr algn="ctr">
                <a:tabLst>
                  <a:tab pos="655638" algn="l"/>
                </a:tabLst>
              </a:pPr>
              <a:r>
                <a:rPr lang="en-US" sz="1200">
                  <a:solidFill>
                    <a:srgbClr val="000000"/>
                  </a:solidFill>
                </a:rPr>
                <a:t>Network</a:t>
              </a:r>
            </a:p>
          </p:txBody>
        </p:sp>
        <p:sp>
          <p:nvSpPr>
            <p:cNvPr id="10" name="AutoShape 4"/>
            <p:cNvSpPr>
              <a:spLocks noChangeArrowheads="1"/>
            </p:cNvSpPr>
            <p:nvPr/>
          </p:nvSpPr>
          <p:spPr bwMode="auto">
            <a:xfrm>
              <a:off x="2695575" y="3054350"/>
              <a:ext cx="1244600" cy="415925"/>
            </a:xfrm>
            <a:prstGeom prst="roundRect">
              <a:avLst>
                <a:gd name="adj" fmla="val 16667"/>
              </a:avLst>
            </a:prstGeom>
            <a:solidFill>
              <a:srgbClr val="FFFFCC"/>
            </a:solidFill>
            <a:ln w="9525">
              <a:solidFill>
                <a:srgbClr val="000080"/>
              </a:solidFill>
              <a:round/>
              <a:headEnd/>
              <a:tailEnd/>
            </a:ln>
          </p:spPr>
          <p:txBody>
            <a:bodyPr wrap="none" lIns="81639" tIns="52019" rIns="81639" bIns="40820" anchor="ctr">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tabLst>
                  <a:tab pos="655638" algn="l"/>
                </a:tabLst>
              </a:pPr>
              <a:r>
                <a:rPr lang="en-US" sz="1200">
                  <a:solidFill>
                    <a:srgbClr val="000000"/>
                  </a:solidFill>
                </a:rPr>
                <a:t>Aggregation</a:t>
              </a:r>
            </a:p>
            <a:p>
              <a:pPr algn="ctr">
                <a:tabLst>
                  <a:tab pos="655638" algn="l"/>
                </a:tabLst>
              </a:pPr>
              <a:r>
                <a:rPr lang="en-US" sz="1200">
                  <a:solidFill>
                    <a:srgbClr val="000000"/>
                  </a:solidFill>
                </a:rPr>
                <a:t>Network</a:t>
              </a:r>
            </a:p>
          </p:txBody>
        </p:sp>
        <p:sp>
          <p:nvSpPr>
            <p:cNvPr id="11" name="AutoShape 5"/>
            <p:cNvSpPr>
              <a:spLocks noChangeArrowheads="1"/>
            </p:cNvSpPr>
            <p:nvPr/>
          </p:nvSpPr>
          <p:spPr bwMode="auto">
            <a:xfrm>
              <a:off x="1820863" y="1401763"/>
              <a:ext cx="415925" cy="414337"/>
            </a:xfrm>
            <a:prstGeom prst="roundRect">
              <a:avLst>
                <a:gd name="adj" fmla="val 16667"/>
              </a:avLst>
            </a:prstGeom>
            <a:solidFill>
              <a:srgbClr val="CCFFFF"/>
            </a:solidFill>
            <a:ln w="9525">
              <a:solidFill>
                <a:srgbClr val="000080"/>
              </a:solidFill>
              <a:round/>
              <a:headEnd/>
              <a:tailEnd/>
            </a:ln>
          </p:spPr>
          <p:txBody>
            <a:bodyPr wrap="none" lIns="81639" tIns="52019" rIns="81639" bIns="40820" anchor="ctr">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300" dirty="0" smtClean="0">
                  <a:solidFill>
                    <a:srgbClr val="000000"/>
                  </a:solidFill>
                </a:rPr>
                <a:t>T2</a:t>
              </a:r>
              <a:endParaRPr lang="en-US" sz="1300" dirty="0">
                <a:solidFill>
                  <a:srgbClr val="000000"/>
                </a:solidFill>
              </a:endParaRPr>
            </a:p>
          </p:txBody>
        </p:sp>
        <p:sp>
          <p:nvSpPr>
            <p:cNvPr id="12" name="AutoShape 6"/>
            <p:cNvSpPr>
              <a:spLocks noChangeArrowheads="1"/>
            </p:cNvSpPr>
            <p:nvPr/>
          </p:nvSpPr>
          <p:spPr bwMode="auto">
            <a:xfrm>
              <a:off x="2622550" y="1401763"/>
              <a:ext cx="415925" cy="414337"/>
            </a:xfrm>
            <a:prstGeom prst="roundRect">
              <a:avLst>
                <a:gd name="adj" fmla="val 16667"/>
              </a:avLst>
            </a:prstGeom>
            <a:solidFill>
              <a:srgbClr val="CCFFFF"/>
            </a:solidFill>
            <a:ln w="9525">
              <a:solidFill>
                <a:srgbClr val="000080"/>
              </a:solidFill>
              <a:round/>
              <a:headEnd/>
              <a:tailEnd/>
            </a:ln>
          </p:spPr>
          <p:txBody>
            <a:bodyPr wrap="none" lIns="81639" tIns="52019" rIns="81639" bIns="40820" anchor="ctr">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300" dirty="0" smtClean="0">
                  <a:solidFill>
                    <a:srgbClr val="000000"/>
                  </a:solidFill>
                </a:rPr>
                <a:t>T1</a:t>
              </a:r>
              <a:endParaRPr lang="en-US" sz="1300" dirty="0">
                <a:solidFill>
                  <a:srgbClr val="000000"/>
                </a:solidFill>
              </a:endParaRPr>
            </a:p>
          </p:txBody>
        </p:sp>
        <p:sp>
          <p:nvSpPr>
            <p:cNvPr id="13" name="AutoShape 7"/>
            <p:cNvSpPr>
              <a:spLocks noChangeArrowheads="1"/>
            </p:cNvSpPr>
            <p:nvPr/>
          </p:nvSpPr>
          <p:spPr bwMode="auto">
            <a:xfrm>
              <a:off x="3424238" y="1401763"/>
              <a:ext cx="414337" cy="414337"/>
            </a:xfrm>
            <a:prstGeom prst="roundRect">
              <a:avLst>
                <a:gd name="adj" fmla="val 16667"/>
              </a:avLst>
            </a:prstGeom>
            <a:solidFill>
              <a:srgbClr val="CCFFFF"/>
            </a:solidFill>
            <a:ln w="9525">
              <a:solidFill>
                <a:srgbClr val="000080"/>
              </a:solidFill>
              <a:round/>
              <a:headEnd/>
              <a:tailEnd/>
            </a:ln>
          </p:spPr>
          <p:txBody>
            <a:bodyPr wrap="none" lIns="81639" tIns="52019" rIns="81639" bIns="40820" anchor="ctr">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300" dirty="0" smtClean="0">
                  <a:solidFill>
                    <a:srgbClr val="000000"/>
                  </a:solidFill>
                </a:rPr>
                <a:t>T2</a:t>
              </a:r>
              <a:endParaRPr lang="en-US" sz="1300" dirty="0">
                <a:solidFill>
                  <a:srgbClr val="000000"/>
                </a:solidFill>
              </a:endParaRPr>
            </a:p>
          </p:txBody>
        </p:sp>
        <p:sp>
          <p:nvSpPr>
            <p:cNvPr id="14" name="AutoShape 8"/>
            <p:cNvSpPr>
              <a:spLocks noChangeArrowheads="1"/>
            </p:cNvSpPr>
            <p:nvPr/>
          </p:nvSpPr>
          <p:spPr bwMode="auto">
            <a:xfrm>
              <a:off x="4225925" y="1401763"/>
              <a:ext cx="414338" cy="414337"/>
            </a:xfrm>
            <a:prstGeom prst="roundRect">
              <a:avLst>
                <a:gd name="adj" fmla="val 16667"/>
              </a:avLst>
            </a:prstGeom>
            <a:solidFill>
              <a:srgbClr val="CCFFFF"/>
            </a:solidFill>
            <a:ln w="9525">
              <a:solidFill>
                <a:srgbClr val="000080"/>
              </a:solidFill>
              <a:round/>
              <a:headEnd/>
              <a:tailEnd/>
            </a:ln>
          </p:spPr>
          <p:txBody>
            <a:bodyPr wrap="none" lIns="81639" tIns="52019" rIns="81639" bIns="40820" anchor="ctr">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300" dirty="0" smtClean="0">
                  <a:solidFill>
                    <a:srgbClr val="000000"/>
                  </a:solidFill>
                </a:rPr>
                <a:t>T2</a:t>
              </a:r>
              <a:endParaRPr lang="en-US" sz="1300" dirty="0">
                <a:solidFill>
                  <a:srgbClr val="000000"/>
                </a:solidFill>
              </a:endParaRPr>
            </a:p>
          </p:txBody>
        </p:sp>
        <p:sp>
          <p:nvSpPr>
            <p:cNvPr id="15" name="AutoShape 9"/>
            <p:cNvSpPr>
              <a:spLocks noChangeArrowheads="1"/>
            </p:cNvSpPr>
            <p:nvPr/>
          </p:nvSpPr>
          <p:spPr bwMode="auto">
            <a:xfrm>
              <a:off x="5027613" y="1401763"/>
              <a:ext cx="414337" cy="414337"/>
            </a:xfrm>
            <a:prstGeom prst="roundRect">
              <a:avLst>
                <a:gd name="adj" fmla="val 16667"/>
              </a:avLst>
            </a:prstGeom>
            <a:solidFill>
              <a:srgbClr val="CCFFFF"/>
            </a:solidFill>
            <a:ln w="9525">
              <a:solidFill>
                <a:srgbClr val="000080"/>
              </a:solidFill>
              <a:round/>
              <a:headEnd/>
              <a:tailEnd/>
            </a:ln>
          </p:spPr>
          <p:txBody>
            <a:bodyPr wrap="none" lIns="81639" tIns="52019" rIns="81639" bIns="40820" anchor="ctr">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300" dirty="0" smtClean="0">
                  <a:solidFill>
                    <a:srgbClr val="000000"/>
                  </a:solidFill>
                </a:rPr>
                <a:t>T1</a:t>
              </a:r>
              <a:endParaRPr lang="en-US" sz="1300" dirty="0">
                <a:solidFill>
                  <a:srgbClr val="000000"/>
                </a:solidFill>
              </a:endParaRPr>
            </a:p>
          </p:txBody>
        </p:sp>
        <p:sp>
          <p:nvSpPr>
            <p:cNvPr id="16" name="AutoShape 10"/>
            <p:cNvSpPr>
              <a:spLocks noChangeArrowheads="1"/>
            </p:cNvSpPr>
            <p:nvPr/>
          </p:nvSpPr>
          <p:spPr bwMode="auto">
            <a:xfrm>
              <a:off x="6630988" y="1401763"/>
              <a:ext cx="414337" cy="414337"/>
            </a:xfrm>
            <a:prstGeom prst="roundRect">
              <a:avLst>
                <a:gd name="adj" fmla="val 16667"/>
              </a:avLst>
            </a:prstGeom>
            <a:solidFill>
              <a:srgbClr val="CCFFFF"/>
            </a:solidFill>
            <a:ln w="9525">
              <a:solidFill>
                <a:srgbClr val="000080"/>
              </a:solidFill>
              <a:round/>
              <a:headEnd/>
              <a:tailEnd/>
            </a:ln>
          </p:spPr>
          <p:txBody>
            <a:bodyPr wrap="none" lIns="81639" tIns="52019" rIns="81639" bIns="40820" anchor="ctr">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300" dirty="0" smtClean="0">
                  <a:solidFill>
                    <a:srgbClr val="000000"/>
                  </a:solidFill>
                </a:rPr>
                <a:t>T2</a:t>
              </a:r>
              <a:endParaRPr lang="en-US" sz="1300" dirty="0">
                <a:solidFill>
                  <a:srgbClr val="000000"/>
                </a:solidFill>
              </a:endParaRPr>
            </a:p>
          </p:txBody>
        </p:sp>
        <p:sp>
          <p:nvSpPr>
            <p:cNvPr id="17" name="AutoShape 11"/>
            <p:cNvSpPr>
              <a:spLocks noChangeArrowheads="1"/>
            </p:cNvSpPr>
            <p:nvPr/>
          </p:nvSpPr>
          <p:spPr bwMode="auto">
            <a:xfrm>
              <a:off x="5829300" y="1401763"/>
              <a:ext cx="414338" cy="414337"/>
            </a:xfrm>
            <a:prstGeom prst="roundRect">
              <a:avLst>
                <a:gd name="adj" fmla="val 16667"/>
              </a:avLst>
            </a:prstGeom>
            <a:solidFill>
              <a:srgbClr val="CCFFFF"/>
            </a:solidFill>
            <a:ln w="9525">
              <a:solidFill>
                <a:srgbClr val="000080"/>
              </a:solidFill>
              <a:round/>
              <a:headEnd/>
              <a:tailEnd/>
            </a:ln>
          </p:spPr>
          <p:txBody>
            <a:bodyPr wrap="none" lIns="81639" tIns="52019" rIns="81639" bIns="40820" anchor="ctr">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300" dirty="0" smtClean="0">
                  <a:solidFill>
                    <a:srgbClr val="000000"/>
                  </a:solidFill>
                </a:rPr>
                <a:t>T2</a:t>
              </a:r>
              <a:endParaRPr lang="en-US" sz="1300" dirty="0">
                <a:solidFill>
                  <a:srgbClr val="000000"/>
                </a:solidFill>
              </a:endParaRPr>
            </a:p>
          </p:txBody>
        </p:sp>
        <p:cxnSp>
          <p:nvCxnSpPr>
            <p:cNvPr id="18" name="AutoShape 12"/>
            <p:cNvCxnSpPr>
              <a:cxnSpLocks noChangeShapeType="1"/>
            </p:cNvCxnSpPr>
            <p:nvPr/>
          </p:nvCxnSpPr>
          <p:spPr bwMode="auto">
            <a:xfrm>
              <a:off x="1866900" y="1811338"/>
              <a:ext cx="620713" cy="414337"/>
            </a:xfrm>
            <a:prstGeom prst="straightConnector1">
              <a:avLst/>
            </a:prstGeom>
            <a:noFill/>
            <a:ln w="18360">
              <a:solidFill>
                <a:srgbClr val="009900"/>
              </a:solidFill>
              <a:round/>
              <a:headEnd/>
              <a:tailEnd/>
            </a:ln>
          </p:spPr>
        </p:cxnSp>
        <p:cxnSp>
          <p:nvCxnSpPr>
            <p:cNvPr id="19" name="AutoShape 13"/>
            <p:cNvCxnSpPr>
              <a:cxnSpLocks noChangeShapeType="1"/>
            </p:cNvCxnSpPr>
            <p:nvPr/>
          </p:nvCxnSpPr>
          <p:spPr bwMode="auto">
            <a:xfrm flipH="1">
              <a:off x="2487613" y="1811338"/>
              <a:ext cx="207962" cy="414337"/>
            </a:xfrm>
            <a:prstGeom prst="straightConnector1">
              <a:avLst/>
            </a:prstGeom>
            <a:noFill/>
            <a:ln w="18360">
              <a:solidFill>
                <a:srgbClr val="009900"/>
              </a:solidFill>
              <a:round/>
              <a:headEnd/>
              <a:tailEnd/>
            </a:ln>
          </p:spPr>
        </p:cxnSp>
        <p:cxnSp>
          <p:nvCxnSpPr>
            <p:cNvPr id="20" name="AutoShape 14"/>
            <p:cNvCxnSpPr>
              <a:cxnSpLocks noChangeShapeType="1"/>
              <a:endCxn id="8" idx="0"/>
            </p:cNvCxnSpPr>
            <p:nvPr/>
          </p:nvCxnSpPr>
          <p:spPr bwMode="auto">
            <a:xfrm>
              <a:off x="3525838" y="1811338"/>
              <a:ext cx="414337" cy="414337"/>
            </a:xfrm>
            <a:prstGeom prst="straightConnector1">
              <a:avLst/>
            </a:prstGeom>
            <a:noFill/>
            <a:ln w="18360">
              <a:solidFill>
                <a:srgbClr val="009900"/>
              </a:solidFill>
              <a:round/>
              <a:headEnd/>
              <a:tailEnd/>
            </a:ln>
          </p:spPr>
        </p:cxnSp>
        <p:cxnSp>
          <p:nvCxnSpPr>
            <p:cNvPr id="21" name="AutoShape 15"/>
            <p:cNvCxnSpPr>
              <a:cxnSpLocks noChangeShapeType="1"/>
              <a:endCxn id="8" idx="0"/>
            </p:cNvCxnSpPr>
            <p:nvPr/>
          </p:nvCxnSpPr>
          <p:spPr bwMode="auto">
            <a:xfrm flipH="1">
              <a:off x="3940175" y="1811338"/>
              <a:ext cx="414338" cy="414337"/>
            </a:xfrm>
            <a:prstGeom prst="straightConnector1">
              <a:avLst/>
            </a:prstGeom>
            <a:noFill/>
            <a:ln w="18360">
              <a:solidFill>
                <a:srgbClr val="009900"/>
              </a:solidFill>
              <a:round/>
              <a:headEnd/>
              <a:tailEnd/>
            </a:ln>
          </p:spPr>
        </p:cxnSp>
        <p:cxnSp>
          <p:nvCxnSpPr>
            <p:cNvPr id="22" name="AutoShape 16"/>
            <p:cNvCxnSpPr>
              <a:cxnSpLocks noChangeShapeType="1"/>
              <a:endCxn id="9" idx="0"/>
            </p:cNvCxnSpPr>
            <p:nvPr/>
          </p:nvCxnSpPr>
          <p:spPr bwMode="auto">
            <a:xfrm>
              <a:off x="6013450" y="1811338"/>
              <a:ext cx="207963" cy="1243012"/>
            </a:xfrm>
            <a:prstGeom prst="straightConnector1">
              <a:avLst/>
            </a:prstGeom>
            <a:noFill/>
            <a:ln w="18360">
              <a:solidFill>
                <a:srgbClr val="009900"/>
              </a:solidFill>
              <a:round/>
              <a:headEnd/>
              <a:tailEnd/>
            </a:ln>
          </p:spPr>
        </p:cxnSp>
        <p:cxnSp>
          <p:nvCxnSpPr>
            <p:cNvPr id="23" name="AutoShape 17"/>
            <p:cNvCxnSpPr>
              <a:cxnSpLocks noChangeShapeType="1"/>
              <a:endCxn id="9" idx="0"/>
            </p:cNvCxnSpPr>
            <p:nvPr/>
          </p:nvCxnSpPr>
          <p:spPr bwMode="auto">
            <a:xfrm flipH="1">
              <a:off x="6221413" y="1811338"/>
              <a:ext cx="620712" cy="1243012"/>
            </a:xfrm>
            <a:prstGeom prst="straightConnector1">
              <a:avLst/>
            </a:prstGeom>
            <a:noFill/>
            <a:ln w="18360">
              <a:solidFill>
                <a:srgbClr val="009900"/>
              </a:solidFill>
              <a:round/>
              <a:headEnd/>
              <a:tailEnd/>
            </a:ln>
          </p:spPr>
        </p:cxnSp>
        <p:cxnSp>
          <p:nvCxnSpPr>
            <p:cNvPr id="24" name="AutoShape 19"/>
            <p:cNvCxnSpPr>
              <a:cxnSpLocks noChangeShapeType="1"/>
              <a:stCxn id="7" idx="2"/>
              <a:endCxn id="10" idx="0"/>
            </p:cNvCxnSpPr>
            <p:nvPr/>
          </p:nvCxnSpPr>
          <p:spPr bwMode="auto">
            <a:xfrm>
              <a:off x="2487613" y="2640013"/>
              <a:ext cx="830262" cy="414337"/>
            </a:xfrm>
            <a:prstGeom prst="straightConnector1">
              <a:avLst/>
            </a:prstGeom>
            <a:noFill/>
            <a:ln w="18360">
              <a:solidFill>
                <a:srgbClr val="009900"/>
              </a:solidFill>
              <a:round/>
              <a:headEnd/>
              <a:tailEnd/>
            </a:ln>
          </p:spPr>
        </p:cxnSp>
        <p:cxnSp>
          <p:nvCxnSpPr>
            <p:cNvPr id="25" name="AutoShape 20"/>
            <p:cNvCxnSpPr>
              <a:cxnSpLocks noChangeShapeType="1"/>
              <a:stCxn id="8" idx="2"/>
              <a:endCxn id="10" idx="0"/>
            </p:cNvCxnSpPr>
            <p:nvPr/>
          </p:nvCxnSpPr>
          <p:spPr bwMode="auto">
            <a:xfrm flipH="1">
              <a:off x="3317875" y="2640013"/>
              <a:ext cx="622300" cy="414337"/>
            </a:xfrm>
            <a:prstGeom prst="straightConnector1">
              <a:avLst/>
            </a:prstGeom>
            <a:noFill/>
            <a:ln w="18360">
              <a:solidFill>
                <a:srgbClr val="009900"/>
              </a:solidFill>
              <a:round/>
              <a:headEnd/>
              <a:tailEnd/>
            </a:ln>
          </p:spPr>
        </p:cxnSp>
        <p:grpSp>
          <p:nvGrpSpPr>
            <p:cNvPr id="26" name="Group 26"/>
            <p:cNvGrpSpPr>
              <a:grpSpLocks/>
            </p:cNvGrpSpPr>
            <p:nvPr/>
          </p:nvGrpSpPr>
          <p:grpSpPr bwMode="auto">
            <a:xfrm>
              <a:off x="1677988" y="4129088"/>
              <a:ext cx="1128712" cy="901700"/>
              <a:chOff x="2571007" y="112816"/>
              <a:chExt cx="1128156" cy="902525"/>
            </a:xfrm>
          </p:grpSpPr>
          <p:sp>
            <p:nvSpPr>
              <p:cNvPr id="60" name="Rounded Rectangle 27"/>
              <p:cNvSpPr>
                <a:spLocks noChangeArrowheads="1"/>
              </p:cNvSpPr>
              <p:nvPr/>
            </p:nvSpPr>
            <p:spPr bwMode="auto">
              <a:xfrm>
                <a:off x="2571007" y="112816"/>
                <a:ext cx="1128156" cy="902525"/>
              </a:xfrm>
              <a:prstGeom prst="roundRect">
                <a:avLst>
                  <a:gd name="adj" fmla="val 16667"/>
                </a:avLst>
              </a:prstGeom>
              <a:solidFill>
                <a:srgbClr val="FF6600"/>
              </a:solidFill>
              <a:ln w="19050">
                <a:solidFill>
                  <a:schemeClr val="tx1"/>
                </a:solidFill>
                <a:round/>
                <a:headEnd/>
                <a:tailEnd/>
              </a:ln>
            </p:spPr>
            <p:txBody>
              <a:bodyPr lIns="18288" tIns="18288" rIns="18288" bIns="18288">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eaLnBrk="0" hangingPunct="0"/>
                <a:endParaRPr lang="it-IT" sz="1000">
                  <a:ea typeface="Arial" charset="0"/>
                  <a:cs typeface="Arial" charset="0"/>
                </a:endParaRPr>
              </a:p>
            </p:txBody>
          </p:sp>
          <p:grpSp>
            <p:nvGrpSpPr>
              <p:cNvPr id="61" name="Group 25"/>
              <p:cNvGrpSpPr>
                <a:grpSpLocks/>
              </p:cNvGrpSpPr>
              <p:nvPr/>
            </p:nvGrpSpPr>
            <p:grpSpPr bwMode="auto">
              <a:xfrm>
                <a:off x="2813821" y="338060"/>
                <a:ext cx="552418" cy="631933"/>
                <a:chOff x="3389926" y="770954"/>
                <a:chExt cx="1580562" cy="1994302"/>
              </a:xfrm>
            </p:grpSpPr>
            <p:grpSp>
              <p:nvGrpSpPr>
                <p:cNvPr id="62" name="Group 9"/>
                <p:cNvGrpSpPr>
                  <a:grpSpLocks/>
                </p:cNvGrpSpPr>
                <p:nvPr/>
              </p:nvGrpSpPr>
              <p:grpSpPr bwMode="auto">
                <a:xfrm>
                  <a:off x="3426420" y="826369"/>
                  <a:ext cx="1544068" cy="1398043"/>
                  <a:chOff x="3426420" y="826369"/>
                  <a:chExt cx="1544068" cy="1398043"/>
                </a:xfrm>
              </p:grpSpPr>
              <p:sp>
                <p:nvSpPr>
                  <p:cNvPr id="70" name="Diamond 37"/>
                  <p:cNvSpPr>
                    <a:spLocks noChangeArrowheads="1"/>
                  </p:cNvSpPr>
                  <p:nvPr/>
                </p:nvSpPr>
                <p:spPr bwMode="auto">
                  <a:xfrm flipH="1">
                    <a:off x="3426420" y="1707079"/>
                    <a:ext cx="359827" cy="517333"/>
                  </a:xfrm>
                  <a:prstGeom prst="diamond">
                    <a:avLst/>
                  </a:prstGeom>
                  <a:noFill/>
                  <a:ln w="19050">
                    <a:solidFill>
                      <a:schemeClr val="tx1"/>
                    </a:solidFill>
                    <a:miter lim="800000"/>
                    <a:headEnd/>
                    <a:tailEnd/>
                  </a:ln>
                </p:spPr>
                <p:txBody>
                  <a:bodyPr lIns="0" tIns="0" rIns="0" bIns="0">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hangingPunct="0"/>
                    <a:endParaRPr lang="it-IT" sz="1000" b="1">
                      <a:ea typeface="Arial" charset="0"/>
                      <a:cs typeface="Arial" charset="0"/>
                    </a:endParaRPr>
                  </a:p>
                </p:txBody>
              </p:sp>
              <p:sp>
                <p:nvSpPr>
                  <p:cNvPr id="71" name="Oval 38"/>
                  <p:cNvSpPr>
                    <a:spLocks noChangeArrowheads="1"/>
                  </p:cNvSpPr>
                  <p:nvPr/>
                </p:nvSpPr>
                <p:spPr bwMode="auto">
                  <a:xfrm>
                    <a:off x="4697355" y="826369"/>
                    <a:ext cx="273133" cy="273131"/>
                  </a:xfrm>
                  <a:prstGeom prst="ellipse">
                    <a:avLst/>
                  </a:prstGeom>
                  <a:noFill/>
                  <a:ln w="19050">
                    <a:solidFill>
                      <a:schemeClr val="tx1"/>
                    </a:solidFill>
                    <a:round/>
                    <a:headEnd/>
                    <a:tailEnd/>
                  </a:ln>
                </p:spPr>
                <p:txBody>
                  <a:bodyPr lIns="0" tIns="0" rIns="0" bIns="0">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hangingPunct="0"/>
                    <a:endParaRPr lang="it-IT" sz="1000" b="1">
                      <a:ea typeface="Arial" charset="0"/>
                      <a:cs typeface="Arial" charset="0"/>
                    </a:endParaRPr>
                  </a:p>
                </p:txBody>
              </p:sp>
            </p:grpSp>
            <p:grpSp>
              <p:nvGrpSpPr>
                <p:cNvPr id="63" name="Group 10"/>
                <p:cNvGrpSpPr>
                  <a:grpSpLocks/>
                </p:cNvGrpSpPr>
                <p:nvPr/>
              </p:nvGrpSpPr>
              <p:grpSpPr bwMode="auto">
                <a:xfrm>
                  <a:off x="3389926" y="770954"/>
                  <a:ext cx="1345863" cy="1994302"/>
                  <a:chOff x="3366175" y="770954"/>
                  <a:chExt cx="1345863" cy="1994302"/>
                </a:xfrm>
              </p:grpSpPr>
              <p:sp>
                <p:nvSpPr>
                  <p:cNvPr id="68" name="Oval 5"/>
                  <p:cNvSpPr>
                    <a:spLocks noChangeArrowheads="1"/>
                  </p:cNvSpPr>
                  <p:nvPr/>
                </p:nvSpPr>
                <p:spPr bwMode="auto">
                  <a:xfrm>
                    <a:off x="3366175" y="770954"/>
                    <a:ext cx="273133" cy="273132"/>
                  </a:xfrm>
                  <a:prstGeom prst="ellipse">
                    <a:avLst/>
                  </a:prstGeom>
                  <a:noFill/>
                  <a:ln w="19050">
                    <a:solidFill>
                      <a:schemeClr val="tx1"/>
                    </a:solidFill>
                    <a:round/>
                    <a:headEnd/>
                    <a:tailEnd/>
                  </a:ln>
                </p:spPr>
                <p:txBody>
                  <a:bodyPr lIns="0" tIns="0" rIns="0" bIns="0">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hangingPunct="0"/>
                    <a:endParaRPr lang="it-IT" sz="1000" b="1">
                      <a:ea typeface="Arial" charset="0"/>
                      <a:cs typeface="Arial" charset="0"/>
                    </a:endParaRPr>
                  </a:p>
                </p:txBody>
              </p:sp>
              <p:sp>
                <p:nvSpPr>
                  <p:cNvPr id="69" name="Oval 36"/>
                  <p:cNvSpPr>
                    <a:spLocks noChangeArrowheads="1"/>
                  </p:cNvSpPr>
                  <p:nvPr/>
                </p:nvSpPr>
                <p:spPr bwMode="auto">
                  <a:xfrm>
                    <a:off x="4438905" y="2492124"/>
                    <a:ext cx="273133" cy="273132"/>
                  </a:xfrm>
                  <a:prstGeom prst="ellipse">
                    <a:avLst/>
                  </a:prstGeom>
                  <a:noFill/>
                  <a:ln w="19050">
                    <a:solidFill>
                      <a:schemeClr val="tx1"/>
                    </a:solidFill>
                    <a:round/>
                    <a:headEnd/>
                    <a:tailEnd/>
                  </a:ln>
                </p:spPr>
                <p:txBody>
                  <a:bodyPr lIns="0" tIns="0" rIns="0" bIns="0">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hangingPunct="0"/>
                    <a:endParaRPr lang="it-IT" sz="1000" b="1">
                      <a:ea typeface="Arial" charset="0"/>
                      <a:cs typeface="Arial" charset="0"/>
                    </a:endParaRPr>
                  </a:p>
                </p:txBody>
              </p:sp>
            </p:grpSp>
            <p:cxnSp>
              <p:nvCxnSpPr>
                <p:cNvPr id="64" name="Straight Connector 31"/>
                <p:cNvCxnSpPr>
                  <a:cxnSpLocks noChangeShapeType="1"/>
                  <a:stCxn id="68" idx="6"/>
                  <a:endCxn id="70" idx="0"/>
                </p:cNvCxnSpPr>
                <p:nvPr/>
              </p:nvCxnSpPr>
              <p:spPr bwMode="auto">
                <a:xfrm flipH="1">
                  <a:off x="3606333" y="907521"/>
                  <a:ext cx="56726" cy="799557"/>
                </a:xfrm>
                <a:prstGeom prst="line">
                  <a:avLst/>
                </a:prstGeom>
                <a:noFill/>
                <a:ln w="19050">
                  <a:solidFill>
                    <a:schemeClr val="tx1"/>
                  </a:solidFill>
                  <a:round/>
                  <a:headEnd/>
                  <a:tailEnd/>
                </a:ln>
              </p:spPr>
            </p:cxnSp>
            <p:cxnSp>
              <p:nvCxnSpPr>
                <p:cNvPr id="65" name="Straight Connector 32"/>
                <p:cNvCxnSpPr>
                  <a:cxnSpLocks noChangeShapeType="1"/>
                  <a:stCxn id="68" idx="6"/>
                  <a:endCxn id="71" idx="4"/>
                </p:cNvCxnSpPr>
                <p:nvPr/>
              </p:nvCxnSpPr>
              <p:spPr bwMode="auto">
                <a:xfrm>
                  <a:off x="3663059" y="907521"/>
                  <a:ext cx="1170862" cy="191978"/>
                </a:xfrm>
                <a:prstGeom prst="line">
                  <a:avLst/>
                </a:prstGeom>
                <a:noFill/>
                <a:ln w="19050">
                  <a:solidFill>
                    <a:schemeClr val="tx1"/>
                  </a:solidFill>
                  <a:round/>
                  <a:headEnd/>
                  <a:tailEnd/>
                </a:ln>
              </p:spPr>
            </p:cxnSp>
            <p:cxnSp>
              <p:nvCxnSpPr>
                <p:cNvPr id="66" name="Straight Connector 33"/>
                <p:cNvCxnSpPr>
                  <a:cxnSpLocks noChangeShapeType="1"/>
                  <a:stCxn id="70" idx="1"/>
                  <a:endCxn id="69" idx="0"/>
                </p:cNvCxnSpPr>
                <p:nvPr/>
              </p:nvCxnSpPr>
              <p:spPr bwMode="auto">
                <a:xfrm>
                  <a:off x="3786247" y="1965747"/>
                  <a:ext cx="812976" cy="526378"/>
                </a:xfrm>
                <a:prstGeom prst="line">
                  <a:avLst/>
                </a:prstGeom>
                <a:noFill/>
                <a:ln w="19050">
                  <a:solidFill>
                    <a:schemeClr val="tx1"/>
                  </a:solidFill>
                  <a:round/>
                  <a:headEnd/>
                  <a:tailEnd/>
                </a:ln>
              </p:spPr>
            </p:cxnSp>
            <p:cxnSp>
              <p:nvCxnSpPr>
                <p:cNvPr id="67" name="Straight Connector 34"/>
                <p:cNvCxnSpPr>
                  <a:cxnSpLocks noChangeShapeType="1"/>
                  <a:stCxn id="71" idx="4"/>
                  <a:endCxn id="69" idx="7"/>
                </p:cNvCxnSpPr>
                <p:nvPr/>
              </p:nvCxnSpPr>
              <p:spPr bwMode="auto">
                <a:xfrm rot="5400000">
                  <a:off x="4048545" y="1746745"/>
                  <a:ext cx="1432625" cy="138132"/>
                </a:xfrm>
                <a:prstGeom prst="line">
                  <a:avLst/>
                </a:prstGeom>
                <a:noFill/>
                <a:ln w="19050">
                  <a:solidFill>
                    <a:schemeClr val="tx1"/>
                  </a:solidFill>
                  <a:round/>
                  <a:headEnd/>
                  <a:tailEnd/>
                </a:ln>
              </p:spPr>
            </p:cxnSp>
          </p:grpSp>
        </p:grpSp>
        <p:grpSp>
          <p:nvGrpSpPr>
            <p:cNvPr id="27" name="Group 39"/>
            <p:cNvGrpSpPr>
              <a:grpSpLocks/>
            </p:cNvGrpSpPr>
            <p:nvPr/>
          </p:nvGrpSpPr>
          <p:grpSpPr bwMode="auto">
            <a:xfrm>
              <a:off x="3827463" y="4125913"/>
              <a:ext cx="1128712" cy="854075"/>
              <a:chOff x="4160321" y="184068"/>
              <a:chExt cx="1128156" cy="853044"/>
            </a:xfrm>
          </p:grpSpPr>
          <p:sp>
            <p:nvSpPr>
              <p:cNvPr id="54" name="Rounded Rectangle 40"/>
              <p:cNvSpPr>
                <a:spLocks noChangeArrowheads="1"/>
              </p:cNvSpPr>
              <p:nvPr/>
            </p:nvSpPr>
            <p:spPr bwMode="auto">
              <a:xfrm>
                <a:off x="4160321" y="184068"/>
                <a:ext cx="1128156" cy="853044"/>
              </a:xfrm>
              <a:prstGeom prst="roundRect">
                <a:avLst>
                  <a:gd name="adj" fmla="val 16667"/>
                </a:avLst>
              </a:prstGeom>
              <a:solidFill>
                <a:srgbClr val="FF6600"/>
              </a:solidFill>
              <a:ln w="19050">
                <a:solidFill>
                  <a:schemeClr val="tx1"/>
                </a:solidFill>
                <a:round/>
                <a:headEnd/>
                <a:tailEnd/>
              </a:ln>
            </p:spPr>
            <p:txBody>
              <a:bodyPr lIns="18288" tIns="18288" rIns="18288" bIns="18288">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eaLnBrk="0" hangingPunct="0"/>
                <a:endParaRPr lang="it-IT" sz="1000">
                  <a:ea typeface="Arial" charset="0"/>
                  <a:cs typeface="Arial" charset="0"/>
                </a:endParaRPr>
              </a:p>
            </p:txBody>
          </p:sp>
          <p:grpSp>
            <p:nvGrpSpPr>
              <p:cNvPr id="55" name="Group 70"/>
              <p:cNvGrpSpPr>
                <a:grpSpLocks/>
              </p:cNvGrpSpPr>
              <p:nvPr/>
            </p:nvGrpSpPr>
            <p:grpSpPr bwMode="auto">
              <a:xfrm>
                <a:off x="4334494" y="439387"/>
                <a:ext cx="571995" cy="480952"/>
                <a:chOff x="6234545" y="380010"/>
                <a:chExt cx="571995" cy="480952"/>
              </a:xfrm>
            </p:grpSpPr>
            <p:sp>
              <p:nvSpPr>
                <p:cNvPr id="56" name="Oval 42"/>
                <p:cNvSpPr>
                  <a:spLocks noChangeArrowheads="1"/>
                </p:cNvSpPr>
                <p:nvPr/>
              </p:nvSpPr>
              <p:spPr bwMode="auto">
                <a:xfrm>
                  <a:off x="6234545" y="380010"/>
                  <a:ext cx="112815" cy="112815"/>
                </a:xfrm>
                <a:prstGeom prst="ellipse">
                  <a:avLst/>
                </a:prstGeom>
                <a:noFill/>
                <a:ln w="19050">
                  <a:solidFill>
                    <a:schemeClr val="tx1"/>
                  </a:solidFill>
                  <a:round/>
                  <a:headEnd/>
                  <a:tailEnd/>
                </a:ln>
              </p:spPr>
              <p:txBody>
                <a:bodyPr lIns="18288" tIns="18288" rIns="18288" bIns="18288">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eaLnBrk="0" hangingPunct="0"/>
                  <a:endParaRPr lang="it-IT" sz="1000">
                    <a:ea typeface="Arial" charset="0"/>
                    <a:cs typeface="Arial" charset="0"/>
                  </a:endParaRPr>
                </a:p>
              </p:txBody>
            </p:sp>
            <p:sp>
              <p:nvSpPr>
                <p:cNvPr id="57" name="Oval 43"/>
                <p:cNvSpPr>
                  <a:spLocks noChangeArrowheads="1"/>
                </p:cNvSpPr>
                <p:nvPr/>
              </p:nvSpPr>
              <p:spPr bwMode="auto">
                <a:xfrm>
                  <a:off x="6612576" y="734292"/>
                  <a:ext cx="132607" cy="126670"/>
                </a:xfrm>
                <a:prstGeom prst="ellipse">
                  <a:avLst/>
                </a:prstGeom>
                <a:noFill/>
                <a:ln w="19050">
                  <a:solidFill>
                    <a:schemeClr val="tx1"/>
                  </a:solidFill>
                  <a:round/>
                  <a:headEnd/>
                  <a:tailEnd/>
                </a:ln>
              </p:spPr>
              <p:txBody>
                <a:bodyPr lIns="18288" tIns="18288" rIns="18288" bIns="18288">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eaLnBrk="0" hangingPunct="0"/>
                  <a:endParaRPr lang="it-IT" sz="1000">
                    <a:ea typeface="Arial" charset="0"/>
                    <a:cs typeface="Arial" charset="0"/>
                  </a:endParaRPr>
                </a:p>
              </p:txBody>
            </p:sp>
            <p:sp>
              <p:nvSpPr>
                <p:cNvPr id="58" name="Oval 44"/>
                <p:cNvSpPr>
                  <a:spLocks noChangeArrowheads="1"/>
                </p:cNvSpPr>
                <p:nvPr/>
              </p:nvSpPr>
              <p:spPr bwMode="auto">
                <a:xfrm>
                  <a:off x="6685807" y="403761"/>
                  <a:ext cx="120733" cy="118756"/>
                </a:xfrm>
                <a:prstGeom prst="ellipse">
                  <a:avLst/>
                </a:prstGeom>
                <a:noFill/>
                <a:ln w="19050">
                  <a:solidFill>
                    <a:schemeClr val="tx1"/>
                  </a:solidFill>
                  <a:round/>
                  <a:headEnd/>
                  <a:tailEnd/>
                </a:ln>
              </p:spPr>
              <p:txBody>
                <a:bodyPr lIns="18288" tIns="18288" rIns="18288" bIns="18288">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eaLnBrk="0" hangingPunct="0"/>
                  <a:endParaRPr lang="it-IT" sz="1000">
                    <a:ea typeface="Arial" charset="0"/>
                    <a:cs typeface="Arial" charset="0"/>
                  </a:endParaRPr>
                </a:p>
              </p:txBody>
            </p:sp>
            <p:cxnSp>
              <p:nvCxnSpPr>
                <p:cNvPr id="59" name="Straight Connector 45"/>
                <p:cNvCxnSpPr>
                  <a:cxnSpLocks noChangeShapeType="1"/>
                  <a:stCxn id="58" idx="6"/>
                  <a:endCxn id="57" idx="0"/>
                </p:cNvCxnSpPr>
                <p:nvPr/>
              </p:nvCxnSpPr>
              <p:spPr bwMode="auto">
                <a:xfrm flipH="1">
                  <a:off x="6678880" y="463139"/>
                  <a:ext cx="127660" cy="271153"/>
                </a:xfrm>
                <a:prstGeom prst="line">
                  <a:avLst/>
                </a:prstGeom>
                <a:noFill/>
                <a:ln w="19050">
                  <a:solidFill>
                    <a:schemeClr val="tx1"/>
                  </a:solidFill>
                  <a:round/>
                  <a:headEnd/>
                  <a:tailEnd/>
                </a:ln>
              </p:spPr>
            </p:cxnSp>
          </p:grpSp>
        </p:grpSp>
        <p:grpSp>
          <p:nvGrpSpPr>
            <p:cNvPr id="28" name="Group 46"/>
            <p:cNvGrpSpPr>
              <a:grpSpLocks/>
            </p:cNvGrpSpPr>
            <p:nvPr/>
          </p:nvGrpSpPr>
          <p:grpSpPr bwMode="auto">
            <a:xfrm>
              <a:off x="6194425" y="4156075"/>
              <a:ext cx="1128713" cy="815975"/>
              <a:chOff x="5779324" y="273133"/>
              <a:chExt cx="1128156" cy="815439"/>
            </a:xfrm>
          </p:grpSpPr>
          <p:sp>
            <p:nvSpPr>
              <p:cNvPr id="52" name="Rounded Rectangle 47"/>
              <p:cNvSpPr>
                <a:spLocks noChangeArrowheads="1"/>
              </p:cNvSpPr>
              <p:nvPr/>
            </p:nvSpPr>
            <p:spPr bwMode="auto">
              <a:xfrm>
                <a:off x="5779324" y="273133"/>
                <a:ext cx="1128156" cy="815439"/>
              </a:xfrm>
              <a:prstGeom prst="roundRect">
                <a:avLst>
                  <a:gd name="adj" fmla="val 16667"/>
                </a:avLst>
              </a:prstGeom>
              <a:solidFill>
                <a:srgbClr val="FF6600"/>
              </a:solidFill>
              <a:ln w="19050">
                <a:solidFill>
                  <a:schemeClr val="tx1"/>
                </a:solidFill>
                <a:round/>
                <a:headEnd/>
                <a:tailEnd/>
              </a:ln>
            </p:spPr>
            <p:txBody>
              <a:bodyPr lIns="18288" tIns="18288" rIns="18288" bIns="18288">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eaLnBrk="0" hangingPunct="0"/>
                <a:endParaRPr lang="it-IT" sz="1000">
                  <a:ea typeface="Arial" charset="0"/>
                  <a:cs typeface="Arial" charset="0"/>
                </a:endParaRPr>
              </a:p>
            </p:txBody>
          </p:sp>
          <p:sp>
            <p:nvSpPr>
              <p:cNvPr id="53" name="Diamond 48"/>
              <p:cNvSpPr>
                <a:spLocks noChangeArrowheads="1"/>
              </p:cNvSpPr>
              <p:nvPr/>
            </p:nvSpPr>
            <p:spPr bwMode="auto">
              <a:xfrm>
                <a:off x="6175169" y="558141"/>
                <a:ext cx="201880" cy="201880"/>
              </a:xfrm>
              <a:prstGeom prst="diamond">
                <a:avLst/>
              </a:prstGeom>
              <a:noFill/>
              <a:ln w="19050">
                <a:solidFill>
                  <a:schemeClr val="tx1"/>
                </a:solidFill>
                <a:miter lim="800000"/>
                <a:headEnd/>
                <a:tailEnd/>
              </a:ln>
            </p:spPr>
            <p:txBody>
              <a:bodyPr lIns="18288" tIns="18288" rIns="18288" bIns="18288">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eaLnBrk="0" hangingPunct="0"/>
                <a:endParaRPr lang="it-IT" sz="1000">
                  <a:ea typeface="Arial" charset="0"/>
                  <a:cs typeface="Arial" charset="0"/>
                </a:endParaRPr>
              </a:p>
            </p:txBody>
          </p:sp>
        </p:grpSp>
        <p:cxnSp>
          <p:nvCxnSpPr>
            <p:cNvPr id="29" name="Straight Connector 49"/>
            <p:cNvCxnSpPr>
              <a:cxnSpLocks noChangeShapeType="1"/>
              <a:stCxn id="71" idx="4"/>
              <a:endCxn id="56" idx="4"/>
            </p:cNvCxnSpPr>
            <p:nvPr/>
          </p:nvCxnSpPr>
          <p:spPr bwMode="auto">
            <a:xfrm rot="16200000" flipH="1">
              <a:off x="3223418" y="3659982"/>
              <a:ext cx="36513" cy="1631950"/>
            </a:xfrm>
            <a:prstGeom prst="line">
              <a:avLst/>
            </a:prstGeom>
            <a:noFill/>
            <a:ln w="19050">
              <a:solidFill>
                <a:schemeClr val="tx1"/>
              </a:solidFill>
              <a:round/>
              <a:headEnd/>
              <a:tailEnd/>
            </a:ln>
          </p:spPr>
        </p:cxnSp>
        <p:cxnSp>
          <p:nvCxnSpPr>
            <p:cNvPr id="30" name="Straight Connector 50"/>
            <p:cNvCxnSpPr>
              <a:cxnSpLocks noChangeShapeType="1"/>
              <a:stCxn id="58" idx="6"/>
              <a:endCxn id="53" idx="1"/>
            </p:cNvCxnSpPr>
            <p:nvPr/>
          </p:nvCxnSpPr>
          <p:spPr bwMode="auto">
            <a:xfrm>
              <a:off x="4573588" y="4465638"/>
              <a:ext cx="2017712" cy="76200"/>
            </a:xfrm>
            <a:prstGeom prst="line">
              <a:avLst/>
            </a:prstGeom>
            <a:noFill/>
            <a:ln w="19050">
              <a:solidFill>
                <a:schemeClr val="tx1"/>
              </a:solidFill>
              <a:round/>
              <a:headEnd/>
              <a:tailEnd/>
            </a:ln>
          </p:spPr>
        </p:cxnSp>
        <p:cxnSp>
          <p:nvCxnSpPr>
            <p:cNvPr id="31" name="Straight Connector 51"/>
            <p:cNvCxnSpPr>
              <a:cxnSpLocks noChangeShapeType="1"/>
              <a:stCxn id="69" idx="7"/>
              <a:endCxn id="57" idx="0"/>
            </p:cNvCxnSpPr>
            <p:nvPr/>
          </p:nvCxnSpPr>
          <p:spPr bwMode="auto">
            <a:xfrm rot="5400000" flipH="1" flipV="1">
              <a:off x="3323432" y="3788569"/>
              <a:ext cx="176212" cy="2070100"/>
            </a:xfrm>
            <a:prstGeom prst="line">
              <a:avLst/>
            </a:prstGeom>
            <a:noFill/>
            <a:ln w="19050">
              <a:solidFill>
                <a:schemeClr val="tx1"/>
              </a:solidFill>
              <a:round/>
              <a:headEnd/>
              <a:tailEnd/>
            </a:ln>
          </p:spPr>
        </p:cxnSp>
        <p:cxnSp>
          <p:nvCxnSpPr>
            <p:cNvPr id="32" name="Straight Connector 52"/>
            <p:cNvCxnSpPr>
              <a:cxnSpLocks noChangeShapeType="1"/>
              <a:stCxn id="57" idx="0"/>
              <a:endCxn id="53" idx="2"/>
            </p:cNvCxnSpPr>
            <p:nvPr/>
          </p:nvCxnSpPr>
          <p:spPr bwMode="auto">
            <a:xfrm rot="5400000" flipH="1" flipV="1">
              <a:off x="5522913" y="3567113"/>
              <a:ext cx="92075" cy="2244725"/>
            </a:xfrm>
            <a:prstGeom prst="line">
              <a:avLst/>
            </a:prstGeom>
            <a:noFill/>
            <a:ln w="19050">
              <a:solidFill>
                <a:schemeClr val="tx1"/>
              </a:solidFill>
              <a:round/>
              <a:headEnd/>
              <a:tailEnd/>
            </a:ln>
          </p:spPr>
        </p:cxnSp>
        <p:sp>
          <p:nvSpPr>
            <p:cNvPr id="33" name="TextBox 53"/>
            <p:cNvSpPr txBox="1">
              <a:spLocks noChangeArrowheads="1"/>
            </p:cNvSpPr>
            <p:nvPr/>
          </p:nvSpPr>
          <p:spPr bwMode="auto">
            <a:xfrm>
              <a:off x="1330325" y="5094288"/>
              <a:ext cx="6543675" cy="307975"/>
            </a:xfrm>
            <a:prstGeom prst="rect">
              <a:avLst/>
            </a:prstGeom>
            <a:noFill/>
            <a:ln w="9525">
              <a:noFill/>
              <a:miter lim="800000"/>
              <a:headEnd/>
              <a:tailEnd/>
            </a:ln>
          </p:spPr>
          <p:txBody>
            <a:bodyPr>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400"/>
                <a:t>LHCONE</a:t>
              </a:r>
            </a:p>
          </p:txBody>
        </p:sp>
        <p:sp>
          <p:nvSpPr>
            <p:cNvPr id="34" name="TextBox 54"/>
            <p:cNvSpPr txBox="1">
              <a:spLocks noChangeArrowheads="1"/>
            </p:cNvSpPr>
            <p:nvPr/>
          </p:nvSpPr>
          <p:spPr bwMode="auto">
            <a:xfrm>
              <a:off x="1757363" y="4060824"/>
              <a:ext cx="1111242" cy="433009"/>
            </a:xfrm>
            <a:prstGeom prst="rect">
              <a:avLst/>
            </a:prstGeom>
            <a:noFill/>
            <a:ln w="9525">
              <a:noFill/>
              <a:miter lim="800000"/>
              <a:headEnd/>
              <a:tailEnd/>
            </a:ln>
          </p:spPr>
          <p:txBody>
            <a:bodyPr wrap="none">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a:t>continent</a:t>
              </a:r>
            </a:p>
          </p:txBody>
        </p:sp>
        <p:sp>
          <p:nvSpPr>
            <p:cNvPr id="35" name="TextBox 55"/>
            <p:cNvSpPr txBox="1">
              <a:spLocks noChangeArrowheads="1"/>
            </p:cNvSpPr>
            <p:nvPr/>
          </p:nvSpPr>
          <p:spPr bwMode="auto">
            <a:xfrm>
              <a:off x="3881438" y="4083050"/>
              <a:ext cx="1111242" cy="433009"/>
            </a:xfrm>
            <a:prstGeom prst="rect">
              <a:avLst/>
            </a:prstGeom>
            <a:noFill/>
            <a:ln w="9525">
              <a:noFill/>
              <a:miter lim="800000"/>
              <a:headEnd/>
              <a:tailEnd/>
            </a:ln>
          </p:spPr>
          <p:txBody>
            <a:bodyPr wrap="none">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a:t>continent</a:t>
              </a:r>
            </a:p>
          </p:txBody>
        </p:sp>
        <p:sp>
          <p:nvSpPr>
            <p:cNvPr id="36" name="TextBox 56"/>
            <p:cNvSpPr txBox="1">
              <a:spLocks noChangeArrowheads="1"/>
            </p:cNvSpPr>
            <p:nvPr/>
          </p:nvSpPr>
          <p:spPr bwMode="auto">
            <a:xfrm>
              <a:off x="6267450" y="4095750"/>
              <a:ext cx="1111242" cy="433009"/>
            </a:xfrm>
            <a:prstGeom prst="rect">
              <a:avLst/>
            </a:prstGeom>
            <a:noFill/>
            <a:ln w="9525">
              <a:noFill/>
              <a:miter lim="800000"/>
              <a:headEnd/>
              <a:tailEnd/>
            </a:ln>
          </p:spPr>
          <p:txBody>
            <a:bodyPr wrap="none">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a:t>continent</a:t>
              </a:r>
            </a:p>
          </p:txBody>
        </p:sp>
        <p:cxnSp>
          <p:nvCxnSpPr>
            <p:cNvPr id="37" name="AutoShape 18"/>
            <p:cNvCxnSpPr>
              <a:cxnSpLocks noChangeShapeType="1"/>
              <a:endCxn id="58" idx="6"/>
            </p:cNvCxnSpPr>
            <p:nvPr/>
          </p:nvCxnSpPr>
          <p:spPr bwMode="auto">
            <a:xfrm rot="5400000">
              <a:off x="3552032" y="2832894"/>
              <a:ext cx="2654300" cy="611187"/>
            </a:xfrm>
            <a:prstGeom prst="straightConnector1">
              <a:avLst/>
            </a:prstGeom>
            <a:noFill/>
            <a:ln w="18360">
              <a:solidFill>
                <a:srgbClr val="009900"/>
              </a:solidFill>
              <a:round/>
              <a:headEnd/>
              <a:tailEnd/>
            </a:ln>
          </p:spPr>
        </p:cxnSp>
        <p:cxnSp>
          <p:nvCxnSpPr>
            <p:cNvPr id="38" name="AutoShape 21"/>
            <p:cNvCxnSpPr>
              <a:cxnSpLocks noChangeShapeType="1"/>
              <a:stCxn id="10" idx="2"/>
              <a:endCxn id="68" idx="6"/>
            </p:cNvCxnSpPr>
            <p:nvPr/>
          </p:nvCxnSpPr>
          <p:spPr bwMode="auto">
            <a:xfrm rot="5400000">
              <a:off x="2203450" y="3282950"/>
              <a:ext cx="927100" cy="1301750"/>
            </a:xfrm>
            <a:prstGeom prst="straightConnector1">
              <a:avLst/>
            </a:prstGeom>
            <a:noFill/>
            <a:ln w="18360">
              <a:solidFill>
                <a:srgbClr val="009900"/>
              </a:solidFill>
              <a:round/>
              <a:headEnd/>
              <a:tailEnd/>
            </a:ln>
          </p:spPr>
        </p:cxnSp>
        <p:cxnSp>
          <p:nvCxnSpPr>
            <p:cNvPr id="39" name="AutoShape 22"/>
            <p:cNvCxnSpPr>
              <a:cxnSpLocks noChangeShapeType="1"/>
              <a:stCxn id="9" idx="2"/>
              <a:endCxn id="53" idx="0"/>
            </p:cNvCxnSpPr>
            <p:nvPr/>
          </p:nvCxnSpPr>
          <p:spPr bwMode="auto">
            <a:xfrm rot="16200000" flipH="1">
              <a:off x="5970588" y="3721100"/>
              <a:ext cx="971550" cy="469900"/>
            </a:xfrm>
            <a:prstGeom prst="straightConnector1">
              <a:avLst/>
            </a:prstGeom>
            <a:noFill/>
            <a:ln w="18360">
              <a:solidFill>
                <a:srgbClr val="009900"/>
              </a:solidFill>
              <a:round/>
              <a:headEnd/>
              <a:tailEnd/>
            </a:ln>
          </p:spPr>
        </p:cxnSp>
        <p:sp>
          <p:nvSpPr>
            <p:cNvPr id="40" name="Freeform 60"/>
            <p:cNvSpPr>
              <a:spLocks noChangeArrowheads="1"/>
            </p:cNvSpPr>
            <p:nvPr/>
          </p:nvSpPr>
          <p:spPr bwMode="auto">
            <a:xfrm>
              <a:off x="1146175" y="4548188"/>
              <a:ext cx="6724650" cy="841375"/>
            </a:xfrm>
            <a:custGeom>
              <a:avLst/>
              <a:gdLst>
                <a:gd name="T0" fmla="*/ 775195 w 6725743"/>
                <a:gd name="T1" fmla="*/ 175903 h 841292"/>
                <a:gd name="T2" fmla="*/ 888753 w 6725743"/>
                <a:gd name="T3" fmla="*/ 831891 h 841292"/>
                <a:gd name="T4" fmla="*/ 5837671 w 6725743"/>
                <a:gd name="T5" fmla="*/ 841292 h 841292"/>
                <a:gd name="T6" fmla="*/ 5654222 w 6725743"/>
                <a:gd name="T7" fmla="*/ 0 h 841292"/>
                <a:gd name="T8" fmla="*/ 0 60000 65536"/>
                <a:gd name="T9" fmla="*/ 0 60000 65536"/>
                <a:gd name="T10" fmla="*/ 0 60000 65536"/>
                <a:gd name="T11" fmla="*/ 0 60000 65536"/>
                <a:gd name="T12" fmla="*/ 0 w 6725743"/>
                <a:gd name="T13" fmla="*/ 0 h 841292"/>
                <a:gd name="T14" fmla="*/ 6725743 w 6725743"/>
                <a:gd name="T15" fmla="*/ 841292 h 841292"/>
              </a:gdLst>
              <a:ahLst/>
              <a:cxnLst>
                <a:cxn ang="T8">
                  <a:pos x="T0" y="T1"/>
                </a:cxn>
                <a:cxn ang="T9">
                  <a:pos x="T2" y="T3"/>
                </a:cxn>
                <a:cxn ang="T10">
                  <a:pos x="T4" y="T5"/>
                </a:cxn>
                <a:cxn ang="T11">
                  <a:pos x="T6" y="T7"/>
                </a:cxn>
              </a:cxnLst>
              <a:rect l="T12" t="T13" r="T14" b="T15"/>
              <a:pathLst>
                <a:path w="6725743" h="841292">
                  <a:moveTo>
                    <a:pt x="775195" y="175903"/>
                  </a:moveTo>
                  <a:cubicBezTo>
                    <a:pt x="462602" y="154255"/>
                    <a:pt x="0" y="701592"/>
                    <a:pt x="888753" y="831891"/>
                  </a:cubicBezTo>
                  <a:lnTo>
                    <a:pt x="5837671" y="841292"/>
                  </a:lnTo>
                  <a:cubicBezTo>
                    <a:pt x="6725743" y="722477"/>
                    <a:pt x="6022832" y="17524"/>
                    <a:pt x="5654222" y="0"/>
                  </a:cubicBezTo>
                </a:path>
              </a:pathLst>
            </a:custGeom>
            <a:noFill/>
            <a:ln w="19050">
              <a:solidFill>
                <a:schemeClr val="tx1"/>
              </a:solidFill>
              <a:round/>
              <a:headEnd/>
              <a:tailEnd/>
            </a:ln>
          </p:spPr>
          <p:txBody>
            <a:bodyPr lIns="0" tIns="0" rIns="0" bIns="0">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hangingPunct="0"/>
              <a:endParaRPr lang="it-IT" sz="1000" b="1">
                <a:ea typeface="Arial" charset="0"/>
                <a:cs typeface="Arial" charset="0"/>
              </a:endParaRPr>
            </a:p>
          </p:txBody>
        </p:sp>
        <p:cxnSp>
          <p:nvCxnSpPr>
            <p:cNvPr id="41" name="Straight Connector 61"/>
            <p:cNvCxnSpPr>
              <a:cxnSpLocks noChangeShapeType="1"/>
              <a:stCxn id="56" idx="4"/>
            </p:cNvCxnSpPr>
            <p:nvPr/>
          </p:nvCxnSpPr>
          <p:spPr bwMode="auto">
            <a:xfrm rot="16200000" flipH="1">
              <a:off x="4118769" y="4433094"/>
              <a:ext cx="238125" cy="360363"/>
            </a:xfrm>
            <a:prstGeom prst="line">
              <a:avLst/>
            </a:prstGeom>
            <a:noFill/>
            <a:ln w="19050">
              <a:solidFill>
                <a:schemeClr val="tx1"/>
              </a:solidFill>
              <a:round/>
              <a:headEnd/>
              <a:tailEnd/>
            </a:ln>
          </p:spPr>
        </p:cxnSp>
        <p:cxnSp>
          <p:nvCxnSpPr>
            <p:cNvPr id="42" name="AutoShape 21"/>
            <p:cNvCxnSpPr>
              <a:cxnSpLocks noChangeShapeType="1"/>
              <a:stCxn id="10" idx="2"/>
            </p:cNvCxnSpPr>
            <p:nvPr/>
          </p:nvCxnSpPr>
          <p:spPr bwMode="auto">
            <a:xfrm rot="5400000">
              <a:off x="2385219" y="3544094"/>
              <a:ext cx="1006475" cy="858837"/>
            </a:xfrm>
            <a:prstGeom prst="straightConnector1">
              <a:avLst/>
            </a:prstGeom>
            <a:noFill/>
            <a:ln w="18360">
              <a:solidFill>
                <a:srgbClr val="009900"/>
              </a:solidFill>
              <a:round/>
              <a:headEnd/>
              <a:tailEnd/>
            </a:ln>
          </p:spPr>
        </p:cxnSp>
        <p:sp>
          <p:nvSpPr>
            <p:cNvPr id="43" name="AutoShape 9"/>
            <p:cNvSpPr>
              <a:spLocks noChangeArrowheads="1"/>
            </p:cNvSpPr>
            <p:nvPr/>
          </p:nvSpPr>
          <p:spPr bwMode="auto">
            <a:xfrm>
              <a:off x="7432675" y="1401763"/>
              <a:ext cx="414338" cy="414337"/>
            </a:xfrm>
            <a:prstGeom prst="roundRect">
              <a:avLst>
                <a:gd name="adj" fmla="val 16667"/>
              </a:avLst>
            </a:prstGeom>
            <a:solidFill>
              <a:srgbClr val="CCFFFF"/>
            </a:solidFill>
            <a:ln w="9525">
              <a:solidFill>
                <a:srgbClr val="000080"/>
              </a:solidFill>
              <a:round/>
              <a:headEnd/>
              <a:tailEnd/>
            </a:ln>
          </p:spPr>
          <p:txBody>
            <a:bodyPr wrap="none" lIns="81639" tIns="52019" rIns="81639" bIns="40820" anchor="ctr">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300" dirty="0" smtClean="0">
                  <a:solidFill>
                    <a:srgbClr val="000000"/>
                  </a:solidFill>
                </a:rPr>
                <a:t>T2</a:t>
              </a:r>
              <a:endParaRPr lang="en-US" sz="1300" dirty="0">
                <a:solidFill>
                  <a:srgbClr val="000000"/>
                </a:solidFill>
              </a:endParaRPr>
            </a:p>
          </p:txBody>
        </p:sp>
        <p:cxnSp>
          <p:nvCxnSpPr>
            <p:cNvPr id="44" name="AutoShape 18"/>
            <p:cNvCxnSpPr>
              <a:cxnSpLocks noChangeShapeType="1"/>
              <a:endCxn id="53" idx="3"/>
            </p:cNvCxnSpPr>
            <p:nvPr/>
          </p:nvCxnSpPr>
          <p:spPr bwMode="auto">
            <a:xfrm rot="5400000">
              <a:off x="5849144" y="2751932"/>
              <a:ext cx="2733675" cy="846137"/>
            </a:xfrm>
            <a:prstGeom prst="straightConnector1">
              <a:avLst/>
            </a:prstGeom>
            <a:noFill/>
            <a:ln w="18360">
              <a:solidFill>
                <a:srgbClr val="009900"/>
              </a:solidFill>
              <a:round/>
              <a:headEnd/>
              <a:tailEnd/>
            </a:ln>
          </p:spPr>
        </p:cxnSp>
        <p:sp>
          <p:nvSpPr>
            <p:cNvPr id="45" name="AutoShape 9"/>
            <p:cNvSpPr>
              <a:spLocks noChangeArrowheads="1"/>
            </p:cNvSpPr>
            <p:nvPr/>
          </p:nvSpPr>
          <p:spPr bwMode="auto">
            <a:xfrm>
              <a:off x="1020763" y="1401763"/>
              <a:ext cx="414337" cy="414337"/>
            </a:xfrm>
            <a:prstGeom prst="roundRect">
              <a:avLst>
                <a:gd name="adj" fmla="val 16667"/>
              </a:avLst>
            </a:prstGeom>
            <a:solidFill>
              <a:srgbClr val="CCFFFF"/>
            </a:solidFill>
            <a:ln w="9525">
              <a:solidFill>
                <a:srgbClr val="000080"/>
              </a:solidFill>
              <a:round/>
              <a:headEnd/>
              <a:tailEnd/>
            </a:ln>
          </p:spPr>
          <p:txBody>
            <a:bodyPr wrap="none" lIns="81639" tIns="52019" rIns="81639" bIns="40820" anchor="ctr">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300" dirty="0" smtClean="0">
                  <a:solidFill>
                    <a:srgbClr val="000000"/>
                  </a:solidFill>
                </a:rPr>
                <a:t>T2</a:t>
              </a:r>
              <a:endParaRPr lang="en-US" sz="1300" dirty="0">
                <a:solidFill>
                  <a:srgbClr val="000000"/>
                </a:solidFill>
              </a:endParaRPr>
            </a:p>
          </p:txBody>
        </p:sp>
        <p:cxnSp>
          <p:nvCxnSpPr>
            <p:cNvPr id="46" name="AutoShape 18"/>
            <p:cNvCxnSpPr>
              <a:cxnSpLocks noChangeShapeType="1"/>
              <a:endCxn id="40" idx="0"/>
            </p:cNvCxnSpPr>
            <p:nvPr/>
          </p:nvCxnSpPr>
          <p:spPr bwMode="auto">
            <a:xfrm rot="16200000" flipH="1">
              <a:off x="131763" y="2935288"/>
              <a:ext cx="2884487" cy="693737"/>
            </a:xfrm>
            <a:prstGeom prst="straightConnector1">
              <a:avLst/>
            </a:prstGeom>
            <a:noFill/>
            <a:ln w="18360">
              <a:solidFill>
                <a:srgbClr val="009900"/>
              </a:solidFill>
              <a:round/>
              <a:headEnd/>
              <a:tailEnd/>
            </a:ln>
          </p:spPr>
        </p:cxnSp>
        <p:cxnSp>
          <p:nvCxnSpPr>
            <p:cNvPr id="47" name="AutoShape 18"/>
            <p:cNvCxnSpPr>
              <a:cxnSpLocks noChangeShapeType="1"/>
              <a:endCxn id="9" idx="0"/>
            </p:cNvCxnSpPr>
            <p:nvPr/>
          </p:nvCxnSpPr>
          <p:spPr bwMode="auto">
            <a:xfrm rot="5400000">
              <a:off x="6307138" y="1722438"/>
              <a:ext cx="1246187" cy="1417637"/>
            </a:xfrm>
            <a:prstGeom prst="straightConnector1">
              <a:avLst/>
            </a:prstGeom>
            <a:noFill/>
            <a:ln w="18360">
              <a:solidFill>
                <a:srgbClr val="009900"/>
              </a:solidFill>
              <a:round/>
              <a:headEnd/>
              <a:tailEnd/>
            </a:ln>
          </p:spPr>
        </p:cxnSp>
        <p:sp>
          <p:nvSpPr>
            <p:cNvPr id="48" name="Diamond 68"/>
            <p:cNvSpPr>
              <a:spLocks noChangeArrowheads="1"/>
            </p:cNvSpPr>
            <p:nvPr/>
          </p:nvSpPr>
          <p:spPr bwMode="auto">
            <a:xfrm flipH="1">
              <a:off x="2673350" y="5676900"/>
              <a:ext cx="127000" cy="165100"/>
            </a:xfrm>
            <a:prstGeom prst="diamond">
              <a:avLst/>
            </a:prstGeom>
            <a:noFill/>
            <a:ln w="19050">
              <a:solidFill>
                <a:schemeClr val="tx1"/>
              </a:solidFill>
              <a:miter lim="800000"/>
              <a:headEnd/>
              <a:tailEnd/>
            </a:ln>
          </p:spPr>
          <p:txBody>
            <a:bodyPr lIns="0" tIns="0" rIns="0" bIns="0">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hangingPunct="0"/>
              <a:endParaRPr lang="it-IT" sz="1000" b="1">
                <a:ea typeface="Arial" charset="0"/>
                <a:cs typeface="Arial" charset="0"/>
              </a:endParaRPr>
            </a:p>
          </p:txBody>
        </p:sp>
        <p:sp>
          <p:nvSpPr>
            <p:cNvPr id="49" name="Oval 69"/>
            <p:cNvSpPr>
              <a:spLocks noChangeArrowheads="1"/>
            </p:cNvSpPr>
            <p:nvPr/>
          </p:nvSpPr>
          <p:spPr bwMode="auto">
            <a:xfrm>
              <a:off x="2701925" y="5956300"/>
              <a:ext cx="95250" cy="85725"/>
            </a:xfrm>
            <a:prstGeom prst="ellipse">
              <a:avLst/>
            </a:prstGeom>
            <a:noFill/>
            <a:ln w="19050">
              <a:solidFill>
                <a:schemeClr val="tx1"/>
              </a:solidFill>
              <a:round/>
              <a:headEnd/>
              <a:tailEnd/>
            </a:ln>
          </p:spPr>
          <p:txBody>
            <a:bodyPr lIns="0" tIns="0" rIns="0" bIns="0">
              <a:prstTxWarp prst="textNoShape">
                <a:avLst/>
              </a:prstTxWarp>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hangingPunct="0"/>
              <a:endParaRPr lang="it-IT" sz="1000" b="1">
                <a:ea typeface="Arial" charset="0"/>
                <a:cs typeface="Arial" charset="0"/>
              </a:endParaRPr>
            </a:p>
          </p:txBody>
        </p:sp>
        <p:sp>
          <p:nvSpPr>
            <p:cNvPr id="50" name="TextBox 70"/>
            <p:cNvSpPr txBox="1">
              <a:spLocks noChangeArrowheads="1"/>
            </p:cNvSpPr>
            <p:nvPr/>
          </p:nvSpPr>
          <p:spPr bwMode="auto">
            <a:xfrm>
              <a:off x="2814638" y="5605463"/>
              <a:ext cx="2273300" cy="307975"/>
            </a:xfrm>
            <a:prstGeom prst="rect">
              <a:avLst/>
            </a:prstGeom>
            <a:noFill/>
            <a:ln w="9525">
              <a:noFill/>
              <a:miter lim="800000"/>
              <a:headEnd/>
              <a:tailEnd/>
            </a:ln>
          </p:spPr>
          <p:txBody>
            <a:bodyPr wrap="none">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a:t>distributed exchange point</a:t>
              </a:r>
            </a:p>
          </p:txBody>
        </p:sp>
        <p:sp>
          <p:nvSpPr>
            <p:cNvPr id="51" name="TextBox 71"/>
            <p:cNvSpPr txBox="1">
              <a:spLocks noChangeArrowheads="1"/>
            </p:cNvSpPr>
            <p:nvPr/>
          </p:nvSpPr>
          <p:spPr bwMode="auto">
            <a:xfrm>
              <a:off x="2814638" y="5845175"/>
              <a:ext cx="2363787" cy="307975"/>
            </a:xfrm>
            <a:prstGeom prst="rect">
              <a:avLst/>
            </a:prstGeom>
            <a:noFill/>
            <a:ln w="9525">
              <a:noFill/>
              <a:miter lim="800000"/>
              <a:headEnd/>
              <a:tailEnd/>
            </a:ln>
          </p:spPr>
          <p:txBody>
            <a:bodyPr wrap="none">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a:t>single node exchange point</a:t>
              </a:r>
            </a:p>
          </p:txBody>
        </p:sp>
      </p:grpSp>
      <p:sp>
        <p:nvSpPr>
          <p:cNvPr id="73" name="Content Placeholder 2"/>
          <p:cNvSpPr txBox="1">
            <a:spLocks/>
          </p:cNvSpPr>
          <p:nvPr/>
        </p:nvSpPr>
        <p:spPr>
          <a:xfrm>
            <a:off x="107504" y="3645024"/>
            <a:ext cx="4032448" cy="2705472"/>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dirty="0" smtClean="0"/>
              <a:t>Any site connecting this network is generally named </a:t>
            </a:r>
            <a:r>
              <a:rPr lang="en-GB" b="1" dirty="0" smtClean="0"/>
              <a:t>connector</a:t>
            </a:r>
            <a:r>
              <a:rPr lang="en-GB" dirty="0" smtClean="0"/>
              <a:t> and could access LHCONE through its </a:t>
            </a:r>
            <a:r>
              <a:rPr lang="en-GB" b="1" dirty="0" smtClean="0"/>
              <a:t>N</a:t>
            </a:r>
            <a:r>
              <a:rPr lang="en-GB" dirty="0" smtClean="0"/>
              <a:t>ational</a:t>
            </a:r>
            <a:r>
              <a:rPr lang="en-GB" b="1" dirty="0" smtClean="0"/>
              <a:t> R</a:t>
            </a:r>
            <a:r>
              <a:rPr lang="en-GB" dirty="0" smtClean="0"/>
              <a:t>esearch</a:t>
            </a:r>
            <a:r>
              <a:rPr lang="en-GB" b="1" dirty="0" smtClean="0"/>
              <a:t> E</a:t>
            </a:r>
            <a:r>
              <a:rPr lang="en-GB" dirty="0" smtClean="0"/>
              <a:t>ducation</a:t>
            </a:r>
            <a:r>
              <a:rPr lang="en-GB" b="1" dirty="0" smtClean="0"/>
              <a:t> N</a:t>
            </a:r>
            <a:r>
              <a:rPr lang="en-GB" dirty="0" smtClean="0"/>
              <a:t>etwork  or directly through an Exchange Point participating in LHCONE (Starlight, </a:t>
            </a:r>
            <a:r>
              <a:rPr lang="en-GB" dirty="0" err="1" smtClean="0"/>
              <a:t>ManLan</a:t>
            </a:r>
            <a:r>
              <a:rPr lang="en-GB" dirty="0" smtClean="0"/>
              <a:t>, </a:t>
            </a:r>
            <a:r>
              <a:rPr lang="en-GB" dirty="0" err="1" smtClean="0"/>
              <a:t>NetherLight</a:t>
            </a:r>
            <a:r>
              <a:rPr lang="en-GB" dirty="0" smtClean="0"/>
              <a:t>, </a:t>
            </a:r>
            <a:r>
              <a:rPr lang="en-GB" dirty="0" err="1" smtClean="0"/>
              <a:t>CernLight</a:t>
            </a:r>
            <a:r>
              <a:rPr lang="en-GB" dirty="0" smtClean="0"/>
              <a:t>, WIX).</a:t>
            </a:r>
          </a:p>
          <a:p>
            <a:endParaRPr lang="en-GB" dirty="0" smtClean="0"/>
          </a:p>
          <a:p>
            <a:pPr marL="514350" indent="-514350">
              <a:buFont typeface="Arial"/>
              <a:buNone/>
            </a:pPr>
            <a:endParaRPr lang="en-GB" dirty="0" smtClean="0"/>
          </a:p>
          <a:p>
            <a:pPr>
              <a:buFont typeface="Arial"/>
              <a:buNone/>
            </a:pPr>
            <a:endParaRPr lang="en-GB" dirty="0" smtClean="0"/>
          </a:p>
          <a:p>
            <a:pPr>
              <a:buFont typeface="Arial"/>
              <a:buNone/>
            </a:pPr>
            <a:endParaRPr lang="en-GB" dirty="0"/>
          </a:p>
        </p:txBody>
      </p:sp>
      <p:sp>
        <p:nvSpPr>
          <p:cNvPr id="72" name="Footer Placeholder 71"/>
          <p:cNvSpPr>
            <a:spLocks noGrp="1"/>
          </p:cNvSpPr>
          <p:nvPr>
            <p:ph type="ftr" sz="quarter" idx="11"/>
          </p:nvPr>
        </p:nvSpPr>
        <p:spPr/>
        <p:txBody>
          <a:bodyPr/>
          <a:lstStyle/>
          <a:p>
            <a:r>
              <a:rPr lang="en-US" smtClean="0"/>
              <a:t>Workshop INFN CCR - GARR, Napoli, 2012</a:t>
            </a:r>
            <a:endParaRPr lang="it-IT"/>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5496" y="1052737"/>
            <a:ext cx="3456384" cy="5328591"/>
          </a:xfrm>
        </p:spPr>
        <p:txBody>
          <a:bodyPr>
            <a:noAutofit/>
          </a:bodyPr>
          <a:lstStyle/>
          <a:p>
            <a:pPr marL="0" indent="0">
              <a:buNone/>
            </a:pPr>
            <a:r>
              <a:rPr lang="en-GB" sz="2400" b="1" dirty="0" smtClean="0"/>
              <a:t>Multipoint Connection Service</a:t>
            </a:r>
            <a:r>
              <a:rPr lang="en-GB" sz="2400" dirty="0" smtClean="0"/>
              <a:t>  is an L3 VPN network based  on routers and </a:t>
            </a:r>
            <a:r>
              <a:rPr lang="en-GB" sz="2400" dirty="0" err="1" smtClean="0"/>
              <a:t>VRFs</a:t>
            </a:r>
            <a:r>
              <a:rPr lang="en-GB" sz="2400" dirty="0" smtClean="0"/>
              <a:t> (Virtual Routing &amp; Forwarding) instances. </a:t>
            </a:r>
          </a:p>
          <a:p>
            <a:pPr marL="0" indent="0">
              <a:buNone/>
            </a:pPr>
            <a:endParaRPr lang="en-GB" sz="2400" b="1" dirty="0" smtClean="0"/>
          </a:p>
          <a:p>
            <a:pPr marL="0" indent="0">
              <a:buNone/>
            </a:pPr>
            <a:r>
              <a:rPr lang="en-GB" sz="2400" b="1" dirty="0" smtClean="0"/>
              <a:t>For connectors works like a dedicated IP routed network.</a:t>
            </a:r>
          </a:p>
          <a:p>
            <a:pPr marL="0" indent="0">
              <a:buNone/>
            </a:pPr>
            <a:r>
              <a:rPr lang="en-GB" sz="2400" b="1" dirty="0" smtClean="0"/>
              <a:t> </a:t>
            </a:r>
          </a:p>
          <a:p>
            <a:pPr marL="0" indent="0">
              <a:buNone/>
            </a:pPr>
            <a:r>
              <a:rPr lang="en-GB" sz="2400" dirty="0" smtClean="0"/>
              <a:t>This is the model of the current “Production” LHCONE implementation.</a:t>
            </a:r>
          </a:p>
          <a:p>
            <a:pPr marL="0" indent="0">
              <a:buNone/>
            </a:pPr>
            <a:endParaRPr lang="en-GB" sz="2400" dirty="0"/>
          </a:p>
        </p:txBody>
      </p:sp>
      <p:sp>
        <p:nvSpPr>
          <p:cNvPr id="4" name="Title 1"/>
          <p:cNvSpPr txBox="1">
            <a:spLocks/>
          </p:cNvSpPr>
          <p:nvPr/>
        </p:nvSpPr>
        <p:spPr>
          <a:xfrm>
            <a:off x="609600" y="44624"/>
            <a:ext cx="8229600" cy="1143000"/>
          </a:xfrm>
          <a:prstGeom prst="rect">
            <a:avLst/>
          </a:prstGeom>
        </p:spPr>
        <p:txBody>
          <a:bodyPr vert="horz" lIns="91440" tIns="45720" rIns="91440" bIns="4572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it-IT" dirty="0" smtClean="0"/>
              <a:t>LHCONE Multipoint Connection Service</a:t>
            </a:r>
            <a:endParaRPr lang="it-IT" dirty="0"/>
          </a:p>
        </p:txBody>
      </p:sp>
      <p:pic>
        <p:nvPicPr>
          <p:cNvPr id="1026" name="Picture 2"/>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491880" y="1128937"/>
            <a:ext cx="5665433" cy="504326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5" name="Footer Placeholder 4"/>
          <p:cNvSpPr>
            <a:spLocks noGrp="1"/>
          </p:cNvSpPr>
          <p:nvPr>
            <p:ph type="ftr" sz="quarter" idx="11"/>
          </p:nvPr>
        </p:nvSpPr>
        <p:spPr/>
        <p:txBody>
          <a:bodyPr/>
          <a:lstStyle/>
          <a:p>
            <a:r>
              <a:rPr lang="en-US" smtClean="0"/>
              <a:t>Workshop INFN CCR - GARR, Napoli, 2012</a:t>
            </a:r>
            <a:endParaRPr lang="it-IT"/>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0110613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9" name="Freeform 168"/>
          <p:cNvSpPr/>
          <p:nvPr/>
        </p:nvSpPr>
        <p:spPr bwMode="auto">
          <a:xfrm>
            <a:off x="5781359" y="1870730"/>
            <a:ext cx="939186" cy="1671855"/>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1153235"/>
              <a:gd name="connsiteY0" fmla="*/ 0 h 1644556"/>
              <a:gd name="connsiteX1" fmla="*/ 620972 w 1153235"/>
              <a:gd name="connsiteY1" fmla="*/ 477672 h 1644556"/>
              <a:gd name="connsiteX2" fmla="*/ 1153235 w 1153235"/>
              <a:gd name="connsiteY2" fmla="*/ 1644556 h 1644556"/>
              <a:gd name="connsiteX0" fmla="*/ 0 w 1153235"/>
              <a:gd name="connsiteY0" fmla="*/ 0 h 1644556"/>
              <a:gd name="connsiteX1" fmla="*/ 1153235 w 1153235"/>
              <a:gd name="connsiteY1" fmla="*/ 1644556 h 1644556"/>
              <a:gd name="connsiteX0" fmla="*/ 0 w 1153235"/>
              <a:gd name="connsiteY0" fmla="*/ 0 h 1644556"/>
              <a:gd name="connsiteX1" fmla="*/ 1153235 w 1153235"/>
              <a:gd name="connsiteY1" fmla="*/ 1644556 h 1644556"/>
              <a:gd name="connsiteX0" fmla="*/ 0 w 1153235"/>
              <a:gd name="connsiteY0" fmla="*/ 0 h 1644556"/>
              <a:gd name="connsiteX1" fmla="*/ 1153235 w 1153235"/>
              <a:gd name="connsiteY1" fmla="*/ 1644556 h 1644556"/>
            </a:gdLst>
            <a:ahLst/>
            <a:cxnLst>
              <a:cxn ang="0">
                <a:pos x="connsiteX0" y="connsiteY0"/>
              </a:cxn>
              <a:cxn ang="0">
                <a:pos x="connsiteX1" y="connsiteY1"/>
              </a:cxn>
            </a:cxnLst>
            <a:rect l="l" t="t" r="r" b="b"/>
            <a:pathLst>
              <a:path w="1153235" h="1644556">
                <a:moveTo>
                  <a:pt x="0" y="0"/>
                </a:moveTo>
                <a:cubicBezTo>
                  <a:pt x="991737" y="479946"/>
                  <a:pt x="823414" y="1041780"/>
                  <a:pt x="1153235" y="1644556"/>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72" name="Freeform 171"/>
          <p:cNvSpPr/>
          <p:nvPr/>
        </p:nvSpPr>
        <p:spPr bwMode="auto">
          <a:xfrm>
            <a:off x="3851102" y="1138206"/>
            <a:ext cx="939186" cy="1671855"/>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1153235"/>
              <a:gd name="connsiteY0" fmla="*/ 0 h 1644556"/>
              <a:gd name="connsiteX1" fmla="*/ 620972 w 1153235"/>
              <a:gd name="connsiteY1" fmla="*/ 477672 h 1644556"/>
              <a:gd name="connsiteX2" fmla="*/ 1153235 w 1153235"/>
              <a:gd name="connsiteY2" fmla="*/ 1644556 h 1644556"/>
              <a:gd name="connsiteX0" fmla="*/ 0 w 1153235"/>
              <a:gd name="connsiteY0" fmla="*/ 0 h 1644556"/>
              <a:gd name="connsiteX1" fmla="*/ 1153235 w 1153235"/>
              <a:gd name="connsiteY1" fmla="*/ 1644556 h 1644556"/>
              <a:gd name="connsiteX0" fmla="*/ 0 w 1153235"/>
              <a:gd name="connsiteY0" fmla="*/ 0 h 1644556"/>
              <a:gd name="connsiteX1" fmla="*/ 1153235 w 1153235"/>
              <a:gd name="connsiteY1" fmla="*/ 1644556 h 1644556"/>
              <a:gd name="connsiteX0" fmla="*/ 0 w 1153235"/>
              <a:gd name="connsiteY0" fmla="*/ 0 h 1644556"/>
              <a:gd name="connsiteX1" fmla="*/ 1153235 w 1153235"/>
              <a:gd name="connsiteY1" fmla="*/ 1644556 h 1644556"/>
            </a:gdLst>
            <a:ahLst/>
            <a:cxnLst>
              <a:cxn ang="0">
                <a:pos x="connsiteX0" y="connsiteY0"/>
              </a:cxn>
              <a:cxn ang="0">
                <a:pos x="connsiteX1" y="connsiteY1"/>
              </a:cxn>
            </a:cxnLst>
            <a:rect l="l" t="t" r="r" b="b"/>
            <a:pathLst>
              <a:path w="1153235" h="1644556">
                <a:moveTo>
                  <a:pt x="0" y="0"/>
                </a:moveTo>
                <a:cubicBezTo>
                  <a:pt x="991737" y="479946"/>
                  <a:pt x="823414" y="1041780"/>
                  <a:pt x="1153235" y="1644556"/>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71" name="Freeform 170"/>
          <p:cNvSpPr/>
          <p:nvPr/>
        </p:nvSpPr>
        <p:spPr bwMode="auto">
          <a:xfrm flipV="1">
            <a:off x="2790820" y="1631579"/>
            <a:ext cx="466507" cy="225246"/>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589899 w 589899"/>
              <a:gd name="connsiteY0" fmla="*/ 0 h 709684"/>
              <a:gd name="connsiteX1" fmla="*/ 310119 w 589899"/>
              <a:gd name="connsiteY1" fmla="*/ 709684 h 709684"/>
              <a:gd name="connsiteX0" fmla="*/ 564216 w 564216"/>
              <a:gd name="connsiteY0" fmla="*/ 0 h 805218"/>
              <a:gd name="connsiteX1" fmla="*/ 332204 w 564216"/>
              <a:gd name="connsiteY1" fmla="*/ 805218 h 805218"/>
              <a:gd name="connsiteX0" fmla="*/ 456397 w 456397"/>
              <a:gd name="connsiteY0" fmla="*/ 0 h 805218"/>
              <a:gd name="connsiteX1" fmla="*/ 224385 w 456397"/>
              <a:gd name="connsiteY1" fmla="*/ 805218 h 805218"/>
              <a:gd name="connsiteX0" fmla="*/ 268060 w 268060"/>
              <a:gd name="connsiteY0" fmla="*/ 0 h 805218"/>
              <a:gd name="connsiteX1" fmla="*/ 36048 w 268060"/>
              <a:gd name="connsiteY1" fmla="*/ 805218 h 805218"/>
              <a:gd name="connsiteX0" fmla="*/ 262105 w 262105"/>
              <a:gd name="connsiteY0" fmla="*/ 0 h 452514"/>
              <a:gd name="connsiteX1" fmla="*/ 37148 w 262105"/>
              <a:gd name="connsiteY1" fmla="*/ 452514 h 452514"/>
              <a:gd name="connsiteX0" fmla="*/ 224957 w 224957"/>
              <a:gd name="connsiteY0" fmla="*/ 0 h 452514"/>
              <a:gd name="connsiteX1" fmla="*/ 0 w 224957"/>
              <a:gd name="connsiteY1" fmla="*/ 452514 h 452514"/>
              <a:gd name="connsiteX0" fmla="*/ 224957 w 224957"/>
              <a:gd name="connsiteY0" fmla="*/ 0 h 452514"/>
              <a:gd name="connsiteX1" fmla="*/ 0 w 224957"/>
              <a:gd name="connsiteY1" fmla="*/ 452514 h 452514"/>
            </a:gdLst>
            <a:ahLst/>
            <a:cxnLst>
              <a:cxn ang="0">
                <a:pos x="connsiteX0" y="connsiteY0"/>
              </a:cxn>
              <a:cxn ang="0">
                <a:pos x="connsiteX1" y="connsiteY1"/>
              </a:cxn>
            </a:cxnLst>
            <a:rect l="l" t="t" r="r" b="b"/>
            <a:pathLst>
              <a:path w="224957" h="452514">
                <a:moveTo>
                  <a:pt x="224957" y="0"/>
                </a:moveTo>
                <a:cubicBezTo>
                  <a:pt x="131077" y="29751"/>
                  <a:pt x="65708" y="-110012"/>
                  <a:pt x="0" y="452514"/>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65" name="Freeform 164"/>
          <p:cNvSpPr/>
          <p:nvPr/>
        </p:nvSpPr>
        <p:spPr bwMode="auto">
          <a:xfrm flipH="1">
            <a:off x="1472497" y="2032621"/>
            <a:ext cx="2583496" cy="3746107"/>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475639"/>
              <a:gd name="connsiteY0" fmla="*/ 9999 h 426105"/>
              <a:gd name="connsiteX1" fmla="*/ 12475639 w 12475639"/>
              <a:gd name="connsiteY1" fmla="*/ 426105 h 426105"/>
              <a:gd name="connsiteX0" fmla="*/ 0 w 12475639"/>
              <a:gd name="connsiteY0" fmla="*/ 11827 h 427933"/>
              <a:gd name="connsiteX1" fmla="*/ 12475639 w 12475639"/>
              <a:gd name="connsiteY1" fmla="*/ 427933 h 427933"/>
              <a:gd name="connsiteX0" fmla="*/ 0 w 11954274"/>
              <a:gd name="connsiteY0" fmla="*/ 11235 h 444857"/>
              <a:gd name="connsiteX1" fmla="*/ 11954274 w 11954274"/>
              <a:gd name="connsiteY1" fmla="*/ 444857 h 444857"/>
              <a:gd name="connsiteX0" fmla="*/ 0 w 11954274"/>
              <a:gd name="connsiteY0" fmla="*/ 2922 h 436544"/>
              <a:gd name="connsiteX1" fmla="*/ 11954274 w 11954274"/>
              <a:gd name="connsiteY1" fmla="*/ 436544 h 436544"/>
              <a:gd name="connsiteX0" fmla="*/ 0 w 12811263"/>
              <a:gd name="connsiteY0" fmla="*/ 3913 h 367435"/>
              <a:gd name="connsiteX1" fmla="*/ 12811263 w 12811263"/>
              <a:gd name="connsiteY1" fmla="*/ 367435 h 367435"/>
              <a:gd name="connsiteX0" fmla="*/ 0 w 12811263"/>
              <a:gd name="connsiteY0" fmla="*/ 4573 h 368095"/>
              <a:gd name="connsiteX1" fmla="*/ 12811263 w 12811263"/>
              <a:gd name="connsiteY1" fmla="*/ 368095 h 368095"/>
              <a:gd name="connsiteX0" fmla="*/ 4252420 w 8117462"/>
              <a:gd name="connsiteY0" fmla="*/ 1774 h 642817"/>
              <a:gd name="connsiteX1" fmla="*/ 278978 w 8117462"/>
              <a:gd name="connsiteY1" fmla="*/ 642817 h 642817"/>
              <a:gd name="connsiteX0" fmla="*/ 3973442 w 8769680"/>
              <a:gd name="connsiteY0" fmla="*/ 1343 h 642386"/>
              <a:gd name="connsiteX1" fmla="*/ 0 w 8769680"/>
              <a:gd name="connsiteY1" fmla="*/ 642386 h 642386"/>
              <a:gd name="connsiteX0" fmla="*/ 3973442 w 12823631"/>
              <a:gd name="connsiteY0" fmla="*/ 0 h 641043"/>
              <a:gd name="connsiteX1" fmla="*/ 10023573 w 12823631"/>
              <a:gd name="connsiteY1" fmla="*/ 469973 h 641043"/>
              <a:gd name="connsiteX2" fmla="*/ 0 w 12823631"/>
              <a:gd name="connsiteY2" fmla="*/ 641043 h 641043"/>
              <a:gd name="connsiteX0" fmla="*/ 3973442 w 12823631"/>
              <a:gd name="connsiteY0" fmla="*/ 0 h 641043"/>
              <a:gd name="connsiteX1" fmla="*/ 10023573 w 12823631"/>
              <a:gd name="connsiteY1" fmla="*/ 469973 h 641043"/>
              <a:gd name="connsiteX2" fmla="*/ 0 w 12823631"/>
              <a:gd name="connsiteY2" fmla="*/ 641043 h 641043"/>
              <a:gd name="connsiteX0" fmla="*/ 3973442 w 12824232"/>
              <a:gd name="connsiteY0" fmla="*/ 0 h 641043"/>
              <a:gd name="connsiteX1" fmla="*/ 10023573 w 12824232"/>
              <a:gd name="connsiteY1" fmla="*/ 469973 h 641043"/>
              <a:gd name="connsiteX2" fmla="*/ 0 w 12824232"/>
              <a:gd name="connsiteY2" fmla="*/ 641043 h 641043"/>
              <a:gd name="connsiteX0" fmla="*/ 3973442 w 10134994"/>
              <a:gd name="connsiteY0" fmla="*/ 0 h 641043"/>
              <a:gd name="connsiteX1" fmla="*/ 10023573 w 10134994"/>
              <a:gd name="connsiteY1" fmla="*/ 469973 h 641043"/>
              <a:gd name="connsiteX2" fmla="*/ 0 w 10134994"/>
              <a:gd name="connsiteY2" fmla="*/ 641043 h 641043"/>
              <a:gd name="connsiteX0" fmla="*/ 3973442 w 10134989"/>
              <a:gd name="connsiteY0" fmla="*/ 0 h 641043"/>
              <a:gd name="connsiteX1" fmla="*/ 10023573 w 10134989"/>
              <a:gd name="connsiteY1" fmla="*/ 469973 h 641043"/>
              <a:gd name="connsiteX2" fmla="*/ 0 w 10134989"/>
              <a:gd name="connsiteY2" fmla="*/ 641043 h 641043"/>
              <a:gd name="connsiteX0" fmla="*/ 3973442 w 10264864"/>
              <a:gd name="connsiteY0" fmla="*/ 0 h 641043"/>
              <a:gd name="connsiteX1" fmla="*/ 10155389 w 10264864"/>
              <a:gd name="connsiteY1" fmla="*/ 511306 h 641043"/>
              <a:gd name="connsiteX2" fmla="*/ 0 w 10264864"/>
              <a:gd name="connsiteY2" fmla="*/ 641043 h 641043"/>
              <a:gd name="connsiteX0" fmla="*/ 3973442 w 10523514"/>
              <a:gd name="connsiteY0" fmla="*/ 0 h 641043"/>
              <a:gd name="connsiteX1" fmla="*/ 10155389 w 10523514"/>
              <a:gd name="connsiteY1" fmla="*/ 511306 h 641043"/>
              <a:gd name="connsiteX2" fmla="*/ 0 w 10523514"/>
              <a:gd name="connsiteY2" fmla="*/ 641043 h 641043"/>
              <a:gd name="connsiteX0" fmla="*/ 3973442 w 10607996"/>
              <a:gd name="connsiteY0" fmla="*/ 0 h 641043"/>
              <a:gd name="connsiteX1" fmla="*/ 10243267 w 10607996"/>
              <a:gd name="connsiteY1" fmla="*/ 452259 h 641043"/>
              <a:gd name="connsiteX2" fmla="*/ 0 w 10607996"/>
              <a:gd name="connsiteY2" fmla="*/ 641043 h 641043"/>
              <a:gd name="connsiteX0" fmla="*/ 3973442 w 10607996"/>
              <a:gd name="connsiteY0" fmla="*/ 0 h 641043"/>
              <a:gd name="connsiteX1" fmla="*/ 10243267 w 10607996"/>
              <a:gd name="connsiteY1" fmla="*/ 452259 h 641043"/>
              <a:gd name="connsiteX2" fmla="*/ 0 w 10607996"/>
              <a:gd name="connsiteY2" fmla="*/ 641043 h 641043"/>
              <a:gd name="connsiteX0" fmla="*/ 3973442 w 10607996"/>
              <a:gd name="connsiteY0" fmla="*/ 0 h 641043"/>
              <a:gd name="connsiteX1" fmla="*/ 10243267 w 10607996"/>
              <a:gd name="connsiteY1" fmla="*/ 452259 h 641043"/>
              <a:gd name="connsiteX2" fmla="*/ 0 w 10607996"/>
              <a:gd name="connsiteY2" fmla="*/ 641043 h 641043"/>
              <a:gd name="connsiteX0" fmla="*/ 3973442 w 10607996"/>
              <a:gd name="connsiteY0" fmla="*/ 0 h 641043"/>
              <a:gd name="connsiteX1" fmla="*/ 10243267 w 10607996"/>
              <a:gd name="connsiteY1" fmla="*/ 452259 h 641043"/>
              <a:gd name="connsiteX2" fmla="*/ 0 w 10607996"/>
              <a:gd name="connsiteY2" fmla="*/ 641043 h 641043"/>
              <a:gd name="connsiteX0" fmla="*/ 3973442 w 10607996"/>
              <a:gd name="connsiteY0" fmla="*/ 0 h 641043"/>
              <a:gd name="connsiteX1" fmla="*/ 10243267 w 10607996"/>
              <a:gd name="connsiteY1" fmla="*/ 452259 h 641043"/>
              <a:gd name="connsiteX2" fmla="*/ 0 w 10607996"/>
              <a:gd name="connsiteY2" fmla="*/ 641043 h 641043"/>
              <a:gd name="connsiteX0" fmla="*/ 3973442 w 10607996"/>
              <a:gd name="connsiteY0" fmla="*/ 0 h 661349"/>
              <a:gd name="connsiteX1" fmla="*/ 10243267 w 10607996"/>
              <a:gd name="connsiteY1" fmla="*/ 452259 h 661349"/>
              <a:gd name="connsiteX2" fmla="*/ 0 w 10607996"/>
              <a:gd name="connsiteY2" fmla="*/ 641043 h 661349"/>
              <a:gd name="connsiteX0" fmla="*/ 3973442 w 10607996"/>
              <a:gd name="connsiteY0" fmla="*/ 0 h 641043"/>
              <a:gd name="connsiteX1" fmla="*/ 10243267 w 10607996"/>
              <a:gd name="connsiteY1" fmla="*/ 452259 h 641043"/>
              <a:gd name="connsiteX2" fmla="*/ 0 w 10607996"/>
              <a:gd name="connsiteY2" fmla="*/ 641043 h 641043"/>
              <a:gd name="connsiteX0" fmla="*/ 3973442 w 10565750"/>
              <a:gd name="connsiteY0" fmla="*/ 0 h 641043"/>
              <a:gd name="connsiteX1" fmla="*/ 10199331 w 10565750"/>
              <a:gd name="connsiteY1" fmla="*/ 467021 h 641043"/>
              <a:gd name="connsiteX2" fmla="*/ 0 w 10565750"/>
              <a:gd name="connsiteY2" fmla="*/ 641043 h 641043"/>
              <a:gd name="connsiteX0" fmla="*/ 3973442 w 10220866"/>
              <a:gd name="connsiteY0" fmla="*/ 0 h 641043"/>
              <a:gd name="connsiteX1" fmla="*/ 10199331 w 10220866"/>
              <a:gd name="connsiteY1" fmla="*/ 467021 h 641043"/>
              <a:gd name="connsiteX2" fmla="*/ 1367591 w 10220866"/>
              <a:gd name="connsiteY2" fmla="*/ 568877 h 641043"/>
              <a:gd name="connsiteX3" fmla="*/ 0 w 10220866"/>
              <a:gd name="connsiteY3" fmla="*/ 641043 h 641043"/>
              <a:gd name="connsiteX0" fmla="*/ 3973442 w 11886185"/>
              <a:gd name="connsiteY0" fmla="*/ 0 h 641043"/>
              <a:gd name="connsiteX1" fmla="*/ 11869014 w 11886185"/>
              <a:gd name="connsiteY1" fmla="*/ 378451 h 641043"/>
              <a:gd name="connsiteX2" fmla="*/ 1367591 w 11886185"/>
              <a:gd name="connsiteY2" fmla="*/ 568877 h 641043"/>
              <a:gd name="connsiteX3" fmla="*/ 0 w 11886185"/>
              <a:gd name="connsiteY3" fmla="*/ 641043 h 641043"/>
              <a:gd name="connsiteX0" fmla="*/ 3973442 w 12898909"/>
              <a:gd name="connsiteY0" fmla="*/ 0 h 641043"/>
              <a:gd name="connsiteX1" fmla="*/ 11869014 w 12898909"/>
              <a:gd name="connsiteY1" fmla="*/ 378451 h 641043"/>
              <a:gd name="connsiteX2" fmla="*/ 1367591 w 12898909"/>
              <a:gd name="connsiteY2" fmla="*/ 568877 h 641043"/>
              <a:gd name="connsiteX3" fmla="*/ 0 w 12898909"/>
              <a:gd name="connsiteY3" fmla="*/ 641043 h 641043"/>
              <a:gd name="connsiteX0" fmla="*/ 3973442 w 13142319"/>
              <a:gd name="connsiteY0" fmla="*/ 0 h 641043"/>
              <a:gd name="connsiteX1" fmla="*/ 11869014 w 13142319"/>
              <a:gd name="connsiteY1" fmla="*/ 378451 h 641043"/>
              <a:gd name="connsiteX2" fmla="*/ 1367591 w 13142319"/>
              <a:gd name="connsiteY2" fmla="*/ 568877 h 641043"/>
              <a:gd name="connsiteX3" fmla="*/ 0 w 13142319"/>
              <a:gd name="connsiteY3" fmla="*/ 641043 h 641043"/>
              <a:gd name="connsiteX0" fmla="*/ 3973442 w 12902653"/>
              <a:gd name="connsiteY0" fmla="*/ 0 h 641043"/>
              <a:gd name="connsiteX1" fmla="*/ 11869014 w 12902653"/>
              <a:gd name="connsiteY1" fmla="*/ 378451 h 641043"/>
              <a:gd name="connsiteX2" fmla="*/ 1367591 w 12902653"/>
              <a:gd name="connsiteY2" fmla="*/ 568877 h 641043"/>
              <a:gd name="connsiteX3" fmla="*/ 0 w 12902653"/>
              <a:gd name="connsiteY3" fmla="*/ 641043 h 641043"/>
              <a:gd name="connsiteX0" fmla="*/ 3973442 w 12902653"/>
              <a:gd name="connsiteY0" fmla="*/ 0 h 641043"/>
              <a:gd name="connsiteX1" fmla="*/ 11869014 w 12902653"/>
              <a:gd name="connsiteY1" fmla="*/ 378451 h 641043"/>
              <a:gd name="connsiteX2" fmla="*/ 1367591 w 12902653"/>
              <a:gd name="connsiteY2" fmla="*/ 568877 h 641043"/>
              <a:gd name="connsiteX3" fmla="*/ 0 w 12902653"/>
              <a:gd name="connsiteY3" fmla="*/ 641043 h 641043"/>
              <a:gd name="connsiteX0" fmla="*/ 3973442 w 12902653"/>
              <a:gd name="connsiteY0" fmla="*/ 0 h 641043"/>
              <a:gd name="connsiteX1" fmla="*/ 11869014 w 12902653"/>
              <a:gd name="connsiteY1" fmla="*/ 378451 h 641043"/>
              <a:gd name="connsiteX2" fmla="*/ 1367591 w 12902653"/>
              <a:gd name="connsiteY2" fmla="*/ 568877 h 641043"/>
              <a:gd name="connsiteX3" fmla="*/ 0 w 12902653"/>
              <a:gd name="connsiteY3" fmla="*/ 641043 h 641043"/>
              <a:gd name="connsiteX0" fmla="*/ 4101687 w 13030898"/>
              <a:gd name="connsiteY0" fmla="*/ 0 h 641043"/>
              <a:gd name="connsiteX1" fmla="*/ 11997259 w 13030898"/>
              <a:gd name="connsiteY1" fmla="*/ 378451 h 641043"/>
              <a:gd name="connsiteX2" fmla="*/ 1495836 w 13030898"/>
              <a:gd name="connsiteY2" fmla="*/ 568877 h 641043"/>
              <a:gd name="connsiteX3" fmla="*/ 128245 w 13030898"/>
              <a:gd name="connsiteY3" fmla="*/ 641043 h 641043"/>
              <a:gd name="connsiteX0" fmla="*/ 4348143 w 13277354"/>
              <a:gd name="connsiteY0" fmla="*/ 0 h 641043"/>
              <a:gd name="connsiteX1" fmla="*/ 12243715 w 13277354"/>
              <a:gd name="connsiteY1" fmla="*/ 378451 h 641043"/>
              <a:gd name="connsiteX2" fmla="*/ 1742292 w 13277354"/>
              <a:gd name="connsiteY2" fmla="*/ 568877 h 641043"/>
              <a:gd name="connsiteX3" fmla="*/ 374701 w 13277354"/>
              <a:gd name="connsiteY3" fmla="*/ 641043 h 641043"/>
              <a:gd name="connsiteX0" fmla="*/ 4348143 w 13277354"/>
              <a:gd name="connsiteY0" fmla="*/ 0 h 641043"/>
              <a:gd name="connsiteX1" fmla="*/ 12243715 w 13277354"/>
              <a:gd name="connsiteY1" fmla="*/ 378451 h 641043"/>
              <a:gd name="connsiteX2" fmla="*/ 1742292 w 13277354"/>
              <a:gd name="connsiteY2" fmla="*/ 568877 h 641043"/>
              <a:gd name="connsiteX3" fmla="*/ 374701 w 13277354"/>
              <a:gd name="connsiteY3" fmla="*/ 641043 h 641043"/>
              <a:gd name="connsiteX0" fmla="*/ 4348143 w 13277481"/>
              <a:gd name="connsiteY0" fmla="*/ 0 h 641043"/>
              <a:gd name="connsiteX1" fmla="*/ 12243715 w 13277481"/>
              <a:gd name="connsiteY1" fmla="*/ 378451 h 641043"/>
              <a:gd name="connsiteX2" fmla="*/ 1742292 w 13277481"/>
              <a:gd name="connsiteY2" fmla="*/ 568877 h 641043"/>
              <a:gd name="connsiteX3" fmla="*/ 374701 w 13277481"/>
              <a:gd name="connsiteY3" fmla="*/ 641043 h 641043"/>
              <a:gd name="connsiteX0" fmla="*/ 4348143 w 13445812"/>
              <a:gd name="connsiteY0" fmla="*/ 0 h 641043"/>
              <a:gd name="connsiteX1" fmla="*/ 12243715 w 13445812"/>
              <a:gd name="connsiteY1" fmla="*/ 378451 h 641043"/>
              <a:gd name="connsiteX2" fmla="*/ 1742292 w 13445812"/>
              <a:gd name="connsiteY2" fmla="*/ 568877 h 641043"/>
              <a:gd name="connsiteX3" fmla="*/ 374701 w 13445812"/>
              <a:gd name="connsiteY3" fmla="*/ 641043 h 641043"/>
              <a:gd name="connsiteX0" fmla="*/ 4035909 w 12876884"/>
              <a:gd name="connsiteY0" fmla="*/ 0 h 641043"/>
              <a:gd name="connsiteX1" fmla="*/ 11931481 w 12876884"/>
              <a:gd name="connsiteY1" fmla="*/ 378451 h 641043"/>
              <a:gd name="connsiteX2" fmla="*/ 2626786 w 12876884"/>
              <a:gd name="connsiteY2" fmla="*/ 550404 h 641043"/>
              <a:gd name="connsiteX3" fmla="*/ 62467 w 12876884"/>
              <a:gd name="connsiteY3" fmla="*/ 641043 h 641043"/>
              <a:gd name="connsiteX0" fmla="*/ 4035909 w 12883664"/>
              <a:gd name="connsiteY0" fmla="*/ 0 h 641043"/>
              <a:gd name="connsiteX1" fmla="*/ 11931481 w 12883664"/>
              <a:gd name="connsiteY1" fmla="*/ 378451 h 641043"/>
              <a:gd name="connsiteX2" fmla="*/ 2626786 w 12883664"/>
              <a:gd name="connsiteY2" fmla="*/ 550404 h 641043"/>
              <a:gd name="connsiteX3" fmla="*/ 62467 w 12883664"/>
              <a:gd name="connsiteY3" fmla="*/ 641043 h 641043"/>
              <a:gd name="connsiteX0" fmla="*/ 4035909 w 12952167"/>
              <a:gd name="connsiteY0" fmla="*/ 0 h 641043"/>
              <a:gd name="connsiteX1" fmla="*/ 11931481 w 12952167"/>
              <a:gd name="connsiteY1" fmla="*/ 378451 h 641043"/>
              <a:gd name="connsiteX2" fmla="*/ 2626786 w 12952167"/>
              <a:gd name="connsiteY2" fmla="*/ 550404 h 641043"/>
              <a:gd name="connsiteX3" fmla="*/ 62467 w 12952167"/>
              <a:gd name="connsiteY3" fmla="*/ 641043 h 641043"/>
              <a:gd name="connsiteX0" fmla="*/ 4035909 w 12953547"/>
              <a:gd name="connsiteY0" fmla="*/ 0 h 641043"/>
              <a:gd name="connsiteX1" fmla="*/ 11931481 w 12953547"/>
              <a:gd name="connsiteY1" fmla="*/ 378451 h 641043"/>
              <a:gd name="connsiteX2" fmla="*/ 2626786 w 12953547"/>
              <a:gd name="connsiteY2" fmla="*/ 550404 h 641043"/>
              <a:gd name="connsiteX3" fmla="*/ 62467 w 12953547"/>
              <a:gd name="connsiteY3" fmla="*/ 641043 h 641043"/>
              <a:gd name="connsiteX0" fmla="*/ 4035909 w 12953547"/>
              <a:gd name="connsiteY0" fmla="*/ 0 h 641043"/>
              <a:gd name="connsiteX1" fmla="*/ 11931482 w 12953547"/>
              <a:gd name="connsiteY1" fmla="*/ 414753 h 641043"/>
              <a:gd name="connsiteX2" fmla="*/ 2626786 w 12953547"/>
              <a:gd name="connsiteY2" fmla="*/ 550404 h 641043"/>
              <a:gd name="connsiteX3" fmla="*/ 62467 w 12953547"/>
              <a:gd name="connsiteY3" fmla="*/ 641043 h 641043"/>
              <a:gd name="connsiteX0" fmla="*/ 4019951 w 12845177"/>
              <a:gd name="connsiteY0" fmla="*/ 0 h 641043"/>
              <a:gd name="connsiteX1" fmla="*/ 11915524 w 12845177"/>
              <a:gd name="connsiteY1" fmla="*/ 414753 h 641043"/>
              <a:gd name="connsiteX2" fmla="*/ 2834389 w 12845177"/>
              <a:gd name="connsiteY2" fmla="*/ 554160 h 641043"/>
              <a:gd name="connsiteX3" fmla="*/ 46509 w 12845177"/>
              <a:gd name="connsiteY3" fmla="*/ 641043 h 641043"/>
              <a:gd name="connsiteX0" fmla="*/ 4019951 w 12829438"/>
              <a:gd name="connsiteY0" fmla="*/ 0 h 641043"/>
              <a:gd name="connsiteX1" fmla="*/ 11915524 w 12829438"/>
              <a:gd name="connsiteY1" fmla="*/ 414753 h 641043"/>
              <a:gd name="connsiteX2" fmla="*/ 2834389 w 12829438"/>
              <a:gd name="connsiteY2" fmla="*/ 554160 h 641043"/>
              <a:gd name="connsiteX3" fmla="*/ 46509 w 12829438"/>
              <a:gd name="connsiteY3" fmla="*/ 641043 h 641043"/>
              <a:gd name="connsiteX0" fmla="*/ 4019951 w 12842350"/>
              <a:gd name="connsiteY0" fmla="*/ 0 h 641043"/>
              <a:gd name="connsiteX1" fmla="*/ 11915524 w 12842350"/>
              <a:gd name="connsiteY1" fmla="*/ 414753 h 641043"/>
              <a:gd name="connsiteX2" fmla="*/ 2834389 w 12842350"/>
              <a:gd name="connsiteY2" fmla="*/ 554160 h 641043"/>
              <a:gd name="connsiteX3" fmla="*/ 46509 w 12842350"/>
              <a:gd name="connsiteY3" fmla="*/ 641043 h 641043"/>
              <a:gd name="connsiteX0" fmla="*/ 4019951 w 13159148"/>
              <a:gd name="connsiteY0" fmla="*/ 0 h 641043"/>
              <a:gd name="connsiteX1" fmla="*/ 11915524 w 13159148"/>
              <a:gd name="connsiteY1" fmla="*/ 414753 h 641043"/>
              <a:gd name="connsiteX2" fmla="*/ 2834389 w 13159148"/>
              <a:gd name="connsiteY2" fmla="*/ 554160 h 641043"/>
              <a:gd name="connsiteX3" fmla="*/ 46509 w 13159148"/>
              <a:gd name="connsiteY3" fmla="*/ 641043 h 641043"/>
            </a:gdLst>
            <a:ahLst/>
            <a:cxnLst>
              <a:cxn ang="0">
                <a:pos x="connsiteX0" y="connsiteY0"/>
              </a:cxn>
              <a:cxn ang="0">
                <a:pos x="connsiteX1" y="connsiteY1"/>
              </a:cxn>
              <a:cxn ang="0">
                <a:pos x="connsiteX2" y="connsiteY2"/>
              </a:cxn>
              <a:cxn ang="0">
                <a:pos x="connsiteX3" y="connsiteY3"/>
              </a:cxn>
            </a:cxnLst>
            <a:rect l="l" t="t" r="r" b="b"/>
            <a:pathLst>
              <a:path w="13159148" h="641043">
                <a:moveTo>
                  <a:pt x="4019951" y="0"/>
                </a:moveTo>
                <a:cubicBezTo>
                  <a:pt x="16576946" y="67995"/>
                  <a:pt x="12851631" y="320521"/>
                  <a:pt x="11915524" y="414753"/>
                </a:cubicBezTo>
                <a:cubicBezTo>
                  <a:pt x="10979417" y="508985"/>
                  <a:pt x="7020497" y="529666"/>
                  <a:pt x="2834389" y="554160"/>
                </a:cubicBezTo>
                <a:cubicBezTo>
                  <a:pt x="224900" y="569429"/>
                  <a:pt x="-156718" y="599274"/>
                  <a:pt x="46509" y="641043"/>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56" name="Rectangle 155"/>
          <p:cNvSpPr/>
          <p:nvPr/>
        </p:nvSpPr>
        <p:spPr bwMode="auto">
          <a:xfrm>
            <a:off x="28162" y="5263580"/>
            <a:ext cx="2724780" cy="1576692"/>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153" name="Freeform 152"/>
          <p:cNvSpPr/>
          <p:nvPr/>
        </p:nvSpPr>
        <p:spPr bwMode="auto">
          <a:xfrm>
            <a:off x="4940844" y="1707845"/>
            <a:ext cx="2424745" cy="1243655"/>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 name="connsiteX0" fmla="*/ 3510287 w 3510287"/>
              <a:gd name="connsiteY0" fmla="*/ 0 h 80269"/>
              <a:gd name="connsiteX1" fmla="*/ 0 w 3510287"/>
              <a:gd name="connsiteY1" fmla="*/ 80269 h 80269"/>
              <a:gd name="connsiteX0" fmla="*/ 3510287 w 3510287"/>
              <a:gd name="connsiteY0" fmla="*/ 1744 h 82013"/>
              <a:gd name="connsiteX1" fmla="*/ 0 w 3510287"/>
              <a:gd name="connsiteY1" fmla="*/ 82013 h 82013"/>
              <a:gd name="connsiteX0" fmla="*/ 3458123 w 3458123"/>
              <a:gd name="connsiteY0" fmla="*/ 1562 h 90923"/>
              <a:gd name="connsiteX1" fmla="*/ 0 w 3458123"/>
              <a:gd name="connsiteY1" fmla="*/ 90923 h 90923"/>
            </a:gdLst>
            <a:ahLst/>
            <a:cxnLst>
              <a:cxn ang="0">
                <a:pos x="connsiteX0" y="connsiteY0"/>
              </a:cxn>
              <a:cxn ang="0">
                <a:pos x="connsiteX1" y="connsiteY1"/>
              </a:cxn>
            </a:cxnLst>
            <a:rect l="l" t="t" r="r" b="b"/>
            <a:pathLst>
              <a:path w="3458123" h="90923">
                <a:moveTo>
                  <a:pt x="3458123" y="1562"/>
                </a:moveTo>
                <a:cubicBezTo>
                  <a:pt x="2100237" y="-11793"/>
                  <a:pt x="1170096" y="64167"/>
                  <a:pt x="0" y="90923"/>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32" name="Freeform 131"/>
          <p:cNvSpPr/>
          <p:nvPr/>
        </p:nvSpPr>
        <p:spPr bwMode="auto">
          <a:xfrm rot="19460531">
            <a:off x="4613713" y="2162835"/>
            <a:ext cx="1379177" cy="32095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Lst>
            <a:ahLst/>
            <a:cxnLst>
              <a:cxn ang="0">
                <a:pos x="connsiteX0" y="connsiteY0"/>
              </a:cxn>
              <a:cxn ang="0">
                <a:pos x="connsiteX1" y="connsiteY1"/>
              </a:cxn>
            </a:cxnLst>
            <a:rect l="l" t="t" r="r" b="b"/>
            <a:pathLst>
              <a:path w="3468556" h="55527">
                <a:moveTo>
                  <a:pt x="3468556" y="16438"/>
                </a:moveTo>
                <a:cubicBezTo>
                  <a:pt x="2072104" y="-26807"/>
                  <a:pt x="1121862" y="25576"/>
                  <a:pt x="0" y="55527"/>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64" name="Freeform 163"/>
          <p:cNvSpPr/>
          <p:nvPr/>
        </p:nvSpPr>
        <p:spPr bwMode="auto">
          <a:xfrm rot="17513220">
            <a:off x="8261874" y="1542789"/>
            <a:ext cx="868672" cy="87526"/>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 name="connsiteX0" fmla="*/ 1468847 w 1468847"/>
              <a:gd name="connsiteY0" fmla="*/ 41105 h 41105"/>
              <a:gd name="connsiteX1" fmla="*/ 0 w 1468847"/>
              <a:gd name="connsiteY1" fmla="*/ 16915 h 41105"/>
              <a:gd name="connsiteX0" fmla="*/ 1468847 w 1468847"/>
              <a:gd name="connsiteY0" fmla="*/ 33949 h 33949"/>
              <a:gd name="connsiteX1" fmla="*/ 0 w 1468847"/>
              <a:gd name="connsiteY1" fmla="*/ 9759 h 33949"/>
              <a:gd name="connsiteX0" fmla="*/ 1468847 w 1468847"/>
              <a:gd name="connsiteY0" fmla="*/ 34366 h 34366"/>
              <a:gd name="connsiteX1" fmla="*/ 0 w 1468847"/>
              <a:gd name="connsiteY1" fmla="*/ 10176 h 34366"/>
              <a:gd name="connsiteX0" fmla="*/ 2274036 w 2274035"/>
              <a:gd name="connsiteY0" fmla="*/ 21906 h 25898"/>
              <a:gd name="connsiteX1" fmla="*/ 0 w 2274035"/>
              <a:gd name="connsiteY1" fmla="*/ 25898 h 25898"/>
              <a:gd name="connsiteX0" fmla="*/ 2274036 w 2274035"/>
              <a:gd name="connsiteY0" fmla="*/ 0 h 3992"/>
              <a:gd name="connsiteX1" fmla="*/ 0 w 2274035"/>
              <a:gd name="connsiteY1" fmla="*/ 3992 h 3992"/>
              <a:gd name="connsiteX0" fmla="*/ 10245 w 10245"/>
              <a:gd name="connsiteY0" fmla="*/ 0 h 13854"/>
              <a:gd name="connsiteX1" fmla="*/ 0 w 10245"/>
              <a:gd name="connsiteY1" fmla="*/ 13854 h 13854"/>
              <a:gd name="connsiteX0" fmla="*/ 10245 w 10245"/>
              <a:gd name="connsiteY0" fmla="*/ 18456 h 32310"/>
              <a:gd name="connsiteX1" fmla="*/ 0 w 10245"/>
              <a:gd name="connsiteY1" fmla="*/ 32310 h 32310"/>
              <a:gd name="connsiteX0" fmla="*/ 10293 w 10293"/>
              <a:gd name="connsiteY0" fmla="*/ 14685 h 51578"/>
              <a:gd name="connsiteX1" fmla="*/ 0 w 10293"/>
              <a:gd name="connsiteY1" fmla="*/ 51578 h 51578"/>
              <a:gd name="connsiteX0" fmla="*/ 10293 w 10293"/>
              <a:gd name="connsiteY0" fmla="*/ 7405 h 44298"/>
              <a:gd name="connsiteX1" fmla="*/ 0 w 10293"/>
              <a:gd name="connsiteY1" fmla="*/ 44298 h 44298"/>
              <a:gd name="connsiteX0" fmla="*/ 9607 w 9607"/>
              <a:gd name="connsiteY0" fmla="*/ 8118 h 37932"/>
              <a:gd name="connsiteX1" fmla="*/ 0 w 9607"/>
              <a:gd name="connsiteY1" fmla="*/ 37932 h 37932"/>
            </a:gdLst>
            <a:ahLst/>
            <a:cxnLst>
              <a:cxn ang="0">
                <a:pos x="connsiteX0" y="connsiteY0"/>
              </a:cxn>
              <a:cxn ang="0">
                <a:pos x="connsiteX1" y="connsiteY1"/>
              </a:cxn>
            </a:cxnLst>
            <a:rect l="l" t="t" r="r" b="b"/>
            <a:pathLst>
              <a:path w="9607" h="37932">
                <a:moveTo>
                  <a:pt x="9607" y="8118"/>
                </a:moveTo>
                <a:cubicBezTo>
                  <a:pt x="6615" y="-19924"/>
                  <a:pt x="3415" y="33314"/>
                  <a:pt x="0" y="37932"/>
                </a:cubicBezTo>
              </a:path>
            </a:pathLst>
          </a:custGeom>
          <a:noFill/>
          <a:ln w="19050" cap="flat" cmpd="sng" algn="ctr">
            <a:solidFill>
              <a:schemeClr val="tx1">
                <a:lumMod val="65000"/>
                <a:lumOff val="35000"/>
              </a:schemeClr>
            </a:solidFill>
            <a:prstDash val="solid"/>
            <a:round/>
            <a:headEnd type="triangl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61" name="Freeform 160"/>
          <p:cNvSpPr/>
          <p:nvPr/>
        </p:nvSpPr>
        <p:spPr bwMode="auto">
          <a:xfrm rot="4086780" flipV="1">
            <a:off x="8199620" y="2353723"/>
            <a:ext cx="930701" cy="102215"/>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 name="connsiteX0" fmla="*/ 1468847 w 1468847"/>
              <a:gd name="connsiteY0" fmla="*/ 41105 h 41105"/>
              <a:gd name="connsiteX1" fmla="*/ 0 w 1468847"/>
              <a:gd name="connsiteY1" fmla="*/ 16915 h 41105"/>
              <a:gd name="connsiteX0" fmla="*/ 1468847 w 1468847"/>
              <a:gd name="connsiteY0" fmla="*/ 33949 h 33949"/>
              <a:gd name="connsiteX1" fmla="*/ 0 w 1468847"/>
              <a:gd name="connsiteY1" fmla="*/ 9759 h 33949"/>
              <a:gd name="connsiteX0" fmla="*/ 1468847 w 1468847"/>
              <a:gd name="connsiteY0" fmla="*/ 34366 h 34366"/>
              <a:gd name="connsiteX1" fmla="*/ 0 w 1468847"/>
              <a:gd name="connsiteY1" fmla="*/ 10176 h 34366"/>
              <a:gd name="connsiteX0" fmla="*/ 2274036 w 2274035"/>
              <a:gd name="connsiteY0" fmla="*/ 21906 h 25898"/>
              <a:gd name="connsiteX1" fmla="*/ 0 w 2274035"/>
              <a:gd name="connsiteY1" fmla="*/ 25898 h 25898"/>
              <a:gd name="connsiteX0" fmla="*/ 2274036 w 2274035"/>
              <a:gd name="connsiteY0" fmla="*/ 0 h 3992"/>
              <a:gd name="connsiteX1" fmla="*/ 0 w 2274035"/>
              <a:gd name="connsiteY1" fmla="*/ 3992 h 3992"/>
              <a:gd name="connsiteX0" fmla="*/ 10245 w 10245"/>
              <a:gd name="connsiteY0" fmla="*/ 0 h 13854"/>
              <a:gd name="connsiteX1" fmla="*/ 0 w 10245"/>
              <a:gd name="connsiteY1" fmla="*/ 13854 h 13854"/>
              <a:gd name="connsiteX0" fmla="*/ 10245 w 10245"/>
              <a:gd name="connsiteY0" fmla="*/ 18456 h 32310"/>
              <a:gd name="connsiteX1" fmla="*/ 0 w 10245"/>
              <a:gd name="connsiteY1" fmla="*/ 32310 h 32310"/>
              <a:gd name="connsiteX0" fmla="*/ 10293 w 10293"/>
              <a:gd name="connsiteY0" fmla="*/ 14685 h 51578"/>
              <a:gd name="connsiteX1" fmla="*/ 0 w 10293"/>
              <a:gd name="connsiteY1" fmla="*/ 51578 h 51578"/>
              <a:gd name="connsiteX0" fmla="*/ 10293 w 10293"/>
              <a:gd name="connsiteY0" fmla="*/ 7405 h 44298"/>
              <a:gd name="connsiteX1" fmla="*/ 0 w 10293"/>
              <a:gd name="connsiteY1" fmla="*/ 44298 h 44298"/>
            </a:gdLst>
            <a:ahLst/>
            <a:cxnLst>
              <a:cxn ang="0">
                <a:pos x="connsiteX0" y="connsiteY0"/>
              </a:cxn>
              <a:cxn ang="0">
                <a:pos x="connsiteX1" y="connsiteY1"/>
              </a:cxn>
            </a:cxnLst>
            <a:rect l="l" t="t" r="r" b="b"/>
            <a:pathLst>
              <a:path w="10293" h="44298">
                <a:moveTo>
                  <a:pt x="10293" y="7405"/>
                </a:moveTo>
                <a:cubicBezTo>
                  <a:pt x="7301" y="-20637"/>
                  <a:pt x="3415" y="39680"/>
                  <a:pt x="0" y="44298"/>
                </a:cubicBezTo>
              </a:path>
            </a:pathLst>
          </a:custGeom>
          <a:noFill/>
          <a:ln w="19050" cap="flat" cmpd="sng" algn="ctr">
            <a:solidFill>
              <a:schemeClr val="tx1">
                <a:lumMod val="65000"/>
                <a:lumOff val="35000"/>
              </a:schemeClr>
            </a:solidFill>
            <a:prstDash val="solid"/>
            <a:round/>
            <a:headEnd type="triangl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60" name="Freeform 159"/>
          <p:cNvSpPr/>
          <p:nvPr/>
        </p:nvSpPr>
        <p:spPr bwMode="auto">
          <a:xfrm>
            <a:off x="8005085" y="1508671"/>
            <a:ext cx="584047" cy="198639"/>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 name="connsiteX0" fmla="*/ 1468847 w 1468847"/>
              <a:gd name="connsiteY0" fmla="*/ 41105 h 41105"/>
              <a:gd name="connsiteX1" fmla="*/ 0 w 1468847"/>
              <a:gd name="connsiteY1" fmla="*/ 16915 h 41105"/>
              <a:gd name="connsiteX0" fmla="*/ 1468847 w 1468847"/>
              <a:gd name="connsiteY0" fmla="*/ 33949 h 33949"/>
              <a:gd name="connsiteX1" fmla="*/ 0 w 1468847"/>
              <a:gd name="connsiteY1" fmla="*/ 9759 h 33949"/>
              <a:gd name="connsiteX0" fmla="*/ 1468847 w 1468847"/>
              <a:gd name="connsiteY0" fmla="*/ 34366 h 34366"/>
              <a:gd name="connsiteX1" fmla="*/ 0 w 1468847"/>
              <a:gd name="connsiteY1" fmla="*/ 10176 h 34366"/>
            </a:gdLst>
            <a:ahLst/>
            <a:cxnLst>
              <a:cxn ang="0">
                <a:pos x="connsiteX0" y="connsiteY0"/>
              </a:cxn>
              <a:cxn ang="0">
                <a:pos x="connsiteX1" y="connsiteY1"/>
              </a:cxn>
            </a:cxnLst>
            <a:rect l="l" t="t" r="r" b="b"/>
            <a:pathLst>
              <a:path w="1468847" h="34366">
                <a:moveTo>
                  <a:pt x="1468847" y="34366"/>
                </a:moveTo>
                <a:cubicBezTo>
                  <a:pt x="1432199" y="-10255"/>
                  <a:pt x="501951" y="-3267"/>
                  <a:pt x="0" y="10176"/>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4" name="Freeform 3"/>
          <p:cNvSpPr/>
          <p:nvPr/>
        </p:nvSpPr>
        <p:spPr bwMode="auto">
          <a:xfrm>
            <a:off x="1951839" y="3124901"/>
            <a:ext cx="692776" cy="1201440"/>
          </a:xfrm>
          <a:custGeom>
            <a:avLst/>
            <a:gdLst>
              <a:gd name="connsiteX0" fmla="*/ 0 w 1037229"/>
              <a:gd name="connsiteY0" fmla="*/ 0 h 1160059"/>
              <a:gd name="connsiteX1" fmla="*/ 388961 w 1037229"/>
              <a:gd name="connsiteY1" fmla="*/ 777922 h 1160059"/>
              <a:gd name="connsiteX2" fmla="*/ 1037229 w 1037229"/>
              <a:gd name="connsiteY2" fmla="*/ 1160059 h 1160059"/>
            </a:gdLst>
            <a:ahLst/>
            <a:cxnLst>
              <a:cxn ang="0">
                <a:pos x="connsiteX0" y="connsiteY0"/>
              </a:cxn>
              <a:cxn ang="0">
                <a:pos x="connsiteX1" y="connsiteY1"/>
              </a:cxn>
              <a:cxn ang="0">
                <a:pos x="connsiteX2" y="connsiteY2"/>
              </a:cxn>
            </a:cxnLst>
            <a:rect l="l" t="t" r="r" b="b"/>
            <a:pathLst>
              <a:path w="1037229" h="1160059">
                <a:moveTo>
                  <a:pt x="0" y="0"/>
                </a:moveTo>
                <a:cubicBezTo>
                  <a:pt x="108045" y="292289"/>
                  <a:pt x="216090" y="584579"/>
                  <a:pt x="388961" y="777922"/>
                </a:cubicBezTo>
                <a:cubicBezTo>
                  <a:pt x="561832" y="971265"/>
                  <a:pt x="799530" y="1065662"/>
                  <a:pt x="1037229" y="1160059"/>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3" name="Rectangle 2"/>
          <p:cNvSpPr/>
          <p:nvPr/>
        </p:nvSpPr>
        <p:spPr bwMode="auto">
          <a:xfrm>
            <a:off x="5581498" y="5834531"/>
            <a:ext cx="3524028" cy="1005742"/>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2" name="Freeform 1"/>
          <p:cNvSpPr/>
          <p:nvPr/>
        </p:nvSpPr>
        <p:spPr bwMode="auto">
          <a:xfrm>
            <a:off x="6491188" y="3473353"/>
            <a:ext cx="2253186" cy="2217966"/>
          </a:xfrm>
          <a:custGeom>
            <a:avLst/>
            <a:gdLst>
              <a:gd name="connsiteX0" fmla="*/ 1630908 w 2140216"/>
              <a:gd name="connsiteY0" fmla="*/ 0 h 3065084"/>
              <a:gd name="connsiteX1" fmla="*/ 2129051 w 2140216"/>
              <a:gd name="connsiteY1" fmla="*/ 1671851 h 3065084"/>
              <a:gd name="connsiteX2" fmla="*/ 1856096 w 2140216"/>
              <a:gd name="connsiteY2" fmla="*/ 2906974 h 3065084"/>
              <a:gd name="connsiteX3" fmla="*/ 559558 w 2140216"/>
              <a:gd name="connsiteY3" fmla="*/ 3043451 h 3065084"/>
              <a:gd name="connsiteX4" fmla="*/ 0 w 2140216"/>
              <a:gd name="connsiteY4" fmla="*/ 2859206 h 3065084"/>
              <a:gd name="connsiteX0" fmla="*/ 1630908 w 2140216"/>
              <a:gd name="connsiteY0" fmla="*/ 999 h 3066083"/>
              <a:gd name="connsiteX1" fmla="*/ 2129051 w 2140216"/>
              <a:gd name="connsiteY1" fmla="*/ 1672850 h 3066083"/>
              <a:gd name="connsiteX2" fmla="*/ 1856096 w 2140216"/>
              <a:gd name="connsiteY2" fmla="*/ 2907973 h 3066083"/>
              <a:gd name="connsiteX3" fmla="*/ 559558 w 2140216"/>
              <a:gd name="connsiteY3" fmla="*/ 3044450 h 3066083"/>
              <a:gd name="connsiteX4" fmla="*/ 0 w 2140216"/>
              <a:gd name="connsiteY4" fmla="*/ 2860205 h 3066083"/>
              <a:gd name="connsiteX0" fmla="*/ 1630908 w 2140216"/>
              <a:gd name="connsiteY0" fmla="*/ 2156 h 2255199"/>
              <a:gd name="connsiteX1" fmla="*/ 2129051 w 2140216"/>
              <a:gd name="connsiteY1" fmla="*/ 861966 h 2255199"/>
              <a:gd name="connsiteX2" fmla="*/ 1856096 w 2140216"/>
              <a:gd name="connsiteY2" fmla="*/ 2097089 h 2255199"/>
              <a:gd name="connsiteX3" fmla="*/ 559558 w 2140216"/>
              <a:gd name="connsiteY3" fmla="*/ 2233566 h 2255199"/>
              <a:gd name="connsiteX4" fmla="*/ 0 w 2140216"/>
              <a:gd name="connsiteY4" fmla="*/ 2049321 h 2255199"/>
              <a:gd name="connsiteX0" fmla="*/ 1630908 w 2139155"/>
              <a:gd name="connsiteY0" fmla="*/ 1820 h 2254863"/>
              <a:gd name="connsiteX1" fmla="*/ 2129051 w 2139155"/>
              <a:gd name="connsiteY1" fmla="*/ 861630 h 2254863"/>
              <a:gd name="connsiteX2" fmla="*/ 1856096 w 2139155"/>
              <a:gd name="connsiteY2" fmla="*/ 2096753 h 2254863"/>
              <a:gd name="connsiteX3" fmla="*/ 559558 w 2139155"/>
              <a:gd name="connsiteY3" fmla="*/ 2233230 h 2254863"/>
              <a:gd name="connsiteX4" fmla="*/ 0 w 2139155"/>
              <a:gd name="connsiteY4" fmla="*/ 2048985 h 2254863"/>
              <a:gd name="connsiteX0" fmla="*/ 1630908 w 2177180"/>
              <a:gd name="connsiteY0" fmla="*/ 1838 h 2255277"/>
              <a:gd name="connsiteX1" fmla="*/ 2172942 w 2177180"/>
              <a:gd name="connsiteY1" fmla="*/ 854332 h 2255277"/>
              <a:gd name="connsiteX2" fmla="*/ 1856096 w 2177180"/>
              <a:gd name="connsiteY2" fmla="*/ 2096771 h 2255277"/>
              <a:gd name="connsiteX3" fmla="*/ 559558 w 2177180"/>
              <a:gd name="connsiteY3" fmla="*/ 2233248 h 2255277"/>
              <a:gd name="connsiteX4" fmla="*/ 0 w 2177180"/>
              <a:gd name="connsiteY4" fmla="*/ 2049003 h 2255277"/>
              <a:gd name="connsiteX0" fmla="*/ 1630908 w 2177180"/>
              <a:gd name="connsiteY0" fmla="*/ 1838 h 2246190"/>
              <a:gd name="connsiteX1" fmla="*/ 2172942 w 2177180"/>
              <a:gd name="connsiteY1" fmla="*/ 854332 h 2246190"/>
              <a:gd name="connsiteX2" fmla="*/ 1856096 w 2177180"/>
              <a:gd name="connsiteY2" fmla="*/ 2096771 h 2246190"/>
              <a:gd name="connsiteX3" fmla="*/ 983839 w 2177180"/>
              <a:gd name="connsiteY3" fmla="*/ 2218618 h 2246190"/>
              <a:gd name="connsiteX4" fmla="*/ 0 w 2177180"/>
              <a:gd name="connsiteY4" fmla="*/ 2049003 h 2246190"/>
              <a:gd name="connsiteX0" fmla="*/ 1630908 w 2188182"/>
              <a:gd name="connsiteY0" fmla="*/ 2108 h 2220074"/>
              <a:gd name="connsiteX1" fmla="*/ 2172942 w 2188182"/>
              <a:gd name="connsiteY1" fmla="*/ 854602 h 2220074"/>
              <a:gd name="connsiteX2" fmla="*/ 1943878 w 2188182"/>
              <a:gd name="connsiteY2" fmla="*/ 1972683 h 2220074"/>
              <a:gd name="connsiteX3" fmla="*/ 983839 w 2188182"/>
              <a:gd name="connsiteY3" fmla="*/ 2218888 h 2220074"/>
              <a:gd name="connsiteX4" fmla="*/ 0 w 2188182"/>
              <a:gd name="connsiteY4" fmla="*/ 2049273 h 2220074"/>
              <a:gd name="connsiteX0" fmla="*/ 1630908 w 1964096"/>
              <a:gd name="connsiteY0" fmla="*/ 0 h 2217966"/>
              <a:gd name="connsiteX1" fmla="*/ 1943878 w 1964096"/>
              <a:gd name="connsiteY1" fmla="*/ 1970575 h 2217966"/>
              <a:gd name="connsiteX2" fmla="*/ 983839 w 1964096"/>
              <a:gd name="connsiteY2" fmla="*/ 2216780 h 2217966"/>
              <a:gd name="connsiteX3" fmla="*/ 0 w 1964096"/>
              <a:gd name="connsiteY3" fmla="*/ 2047165 h 2217966"/>
              <a:gd name="connsiteX0" fmla="*/ 1630908 w 2203078"/>
              <a:gd name="connsiteY0" fmla="*/ 0 h 2217966"/>
              <a:gd name="connsiteX1" fmla="*/ 1943878 w 2203078"/>
              <a:gd name="connsiteY1" fmla="*/ 1970575 h 2217966"/>
              <a:gd name="connsiteX2" fmla="*/ 983839 w 2203078"/>
              <a:gd name="connsiteY2" fmla="*/ 2216780 h 2217966"/>
              <a:gd name="connsiteX3" fmla="*/ 0 w 2203078"/>
              <a:gd name="connsiteY3" fmla="*/ 2047165 h 2217966"/>
              <a:gd name="connsiteX0" fmla="*/ 1630908 w 2253186"/>
              <a:gd name="connsiteY0" fmla="*/ 0 h 2217966"/>
              <a:gd name="connsiteX1" fmla="*/ 1943878 w 2253186"/>
              <a:gd name="connsiteY1" fmla="*/ 1970575 h 2217966"/>
              <a:gd name="connsiteX2" fmla="*/ 983839 w 2253186"/>
              <a:gd name="connsiteY2" fmla="*/ 2216780 h 2217966"/>
              <a:gd name="connsiteX3" fmla="*/ 0 w 2253186"/>
              <a:gd name="connsiteY3" fmla="*/ 2047165 h 2217966"/>
            </a:gdLst>
            <a:ahLst/>
            <a:cxnLst>
              <a:cxn ang="0">
                <a:pos x="connsiteX0" y="connsiteY0"/>
              </a:cxn>
              <a:cxn ang="0">
                <a:pos x="connsiteX1" y="connsiteY1"/>
              </a:cxn>
              <a:cxn ang="0">
                <a:pos x="connsiteX2" y="connsiteY2"/>
              </a:cxn>
              <a:cxn ang="0">
                <a:pos x="connsiteX3" y="connsiteY3"/>
              </a:cxn>
            </a:cxnLst>
            <a:rect l="l" t="t" r="r" b="b"/>
            <a:pathLst>
              <a:path w="2253186" h="2217966">
                <a:moveTo>
                  <a:pt x="1630908" y="0"/>
                </a:moveTo>
                <a:cubicBezTo>
                  <a:pt x="2617825" y="308123"/>
                  <a:pt x="2196764" y="1680433"/>
                  <a:pt x="1943878" y="1970575"/>
                </a:cubicBezTo>
                <a:cubicBezTo>
                  <a:pt x="1745694" y="2197956"/>
                  <a:pt x="1293188" y="2224741"/>
                  <a:pt x="983839" y="2216780"/>
                </a:cubicBezTo>
                <a:cubicBezTo>
                  <a:pt x="674490" y="2208819"/>
                  <a:pt x="125104" y="2135307"/>
                  <a:pt x="0" y="2047165"/>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141" name="Freeform 140"/>
          <p:cNvSpPr/>
          <p:nvPr/>
        </p:nvSpPr>
        <p:spPr bwMode="auto">
          <a:xfrm rot="2330860" flipH="1" flipV="1">
            <a:off x="3880935" y="3400423"/>
            <a:ext cx="1205185" cy="21097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 name="connsiteX0" fmla="*/ -4 w 19993757"/>
              <a:gd name="connsiteY0" fmla="*/ 387986 h 1039692"/>
              <a:gd name="connsiteX1" fmla="*/ 19993757 w 19993757"/>
              <a:gd name="connsiteY1" fmla="*/ 1039692 h 1039692"/>
              <a:gd name="connsiteX0" fmla="*/ -4 w 19993757"/>
              <a:gd name="connsiteY0" fmla="*/ 192141 h 1090754"/>
              <a:gd name="connsiteX1" fmla="*/ 19993757 w 19993757"/>
              <a:gd name="connsiteY1" fmla="*/ 843847 h 1090754"/>
              <a:gd name="connsiteX0" fmla="*/ -4 w 19993757"/>
              <a:gd name="connsiteY0" fmla="*/ 0 h 1342082"/>
              <a:gd name="connsiteX1" fmla="*/ 19993757 w 19993757"/>
              <a:gd name="connsiteY1" fmla="*/ 651706 h 1342082"/>
              <a:gd name="connsiteX0" fmla="*/ 1 w 20256625"/>
              <a:gd name="connsiteY0" fmla="*/ -2 h 1218214"/>
              <a:gd name="connsiteX1" fmla="*/ 20256625 w 20256625"/>
              <a:gd name="connsiteY1" fmla="*/ 433588 h 1218214"/>
              <a:gd name="connsiteX0" fmla="*/ 1 w 20256625"/>
              <a:gd name="connsiteY0" fmla="*/ 1 h 995372"/>
              <a:gd name="connsiteX1" fmla="*/ 20256625 w 20256625"/>
              <a:gd name="connsiteY1" fmla="*/ 433591 h 995372"/>
              <a:gd name="connsiteX0" fmla="*/ 1 w 20256625"/>
              <a:gd name="connsiteY0" fmla="*/ 1 h 699167"/>
              <a:gd name="connsiteX1" fmla="*/ 20256625 w 20256625"/>
              <a:gd name="connsiteY1" fmla="*/ 433591 h 699167"/>
            </a:gdLst>
            <a:ahLst/>
            <a:cxnLst>
              <a:cxn ang="0">
                <a:pos x="connsiteX0" y="connsiteY0"/>
              </a:cxn>
              <a:cxn ang="0">
                <a:pos x="connsiteX1" y="connsiteY1"/>
              </a:cxn>
            </a:cxnLst>
            <a:rect l="l" t="t" r="r" b="b"/>
            <a:pathLst>
              <a:path w="20256625" h="699167">
                <a:moveTo>
                  <a:pt x="1" y="1"/>
                </a:moveTo>
                <a:cubicBezTo>
                  <a:pt x="5564903" y="811741"/>
                  <a:pt x="12486294" y="860488"/>
                  <a:pt x="20256625" y="433591"/>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42" name="Freeform 141"/>
          <p:cNvSpPr/>
          <p:nvPr/>
        </p:nvSpPr>
        <p:spPr bwMode="auto">
          <a:xfrm rot="20502170" flipH="1" flipV="1">
            <a:off x="4147650" y="4128330"/>
            <a:ext cx="738931" cy="119570"/>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 name="connsiteX0" fmla="*/ 0 w 14388942"/>
              <a:gd name="connsiteY0" fmla="*/ 653327 h 653328"/>
              <a:gd name="connsiteX1" fmla="*/ 14388949 w 14388942"/>
              <a:gd name="connsiteY1" fmla="*/ 549527 h 653328"/>
              <a:gd name="connsiteX0" fmla="*/ 0 w 14388942"/>
              <a:gd name="connsiteY0" fmla="*/ 531090 h 531091"/>
              <a:gd name="connsiteX1" fmla="*/ 14388949 w 14388942"/>
              <a:gd name="connsiteY1" fmla="*/ 427290 h 531091"/>
              <a:gd name="connsiteX0" fmla="*/ 0 w 14388942"/>
              <a:gd name="connsiteY0" fmla="*/ 331064 h 331065"/>
              <a:gd name="connsiteX1" fmla="*/ 14388949 w 14388942"/>
              <a:gd name="connsiteY1" fmla="*/ 227264 h 331065"/>
              <a:gd name="connsiteX0" fmla="*/ -2 w 11832249"/>
              <a:gd name="connsiteY0" fmla="*/ 217731 h 347012"/>
              <a:gd name="connsiteX1" fmla="*/ 11832256 w 11832249"/>
              <a:gd name="connsiteY1" fmla="*/ 347013 h 347012"/>
            </a:gdLst>
            <a:ahLst/>
            <a:cxnLst>
              <a:cxn ang="0">
                <a:pos x="connsiteX0" y="connsiteY0"/>
              </a:cxn>
              <a:cxn ang="0">
                <a:pos x="connsiteX1" y="connsiteY1"/>
              </a:cxn>
            </a:cxnLst>
            <a:rect l="l" t="t" r="r" b="b"/>
            <a:pathLst>
              <a:path w="11832249" h="347012">
                <a:moveTo>
                  <a:pt x="-2" y="217731"/>
                </a:moveTo>
                <a:cubicBezTo>
                  <a:pt x="3453229" y="-148483"/>
                  <a:pt x="6084505" y="-16954"/>
                  <a:pt x="11832256" y="347013"/>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44" name="Freeform 143"/>
          <p:cNvSpPr/>
          <p:nvPr/>
        </p:nvSpPr>
        <p:spPr bwMode="auto">
          <a:xfrm rot="4500648" flipH="1" flipV="1">
            <a:off x="1989141" y="2508879"/>
            <a:ext cx="1830903" cy="1195256"/>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 name="connsiteX0" fmla="*/ 0 w 18608820"/>
              <a:gd name="connsiteY0" fmla="*/ 178641 h 2710695"/>
              <a:gd name="connsiteX1" fmla="*/ 18608816 w 18608820"/>
              <a:gd name="connsiteY1" fmla="*/ 2710696 h 2710695"/>
              <a:gd name="connsiteX0" fmla="*/ 0 w 18608820"/>
              <a:gd name="connsiteY0" fmla="*/ 625810 h 3157864"/>
              <a:gd name="connsiteX1" fmla="*/ 18608816 w 18608820"/>
              <a:gd name="connsiteY1" fmla="*/ 3157865 h 3157864"/>
              <a:gd name="connsiteX0" fmla="*/ 0 w 18608820"/>
              <a:gd name="connsiteY0" fmla="*/ 822949 h 3355003"/>
              <a:gd name="connsiteX1" fmla="*/ 311241 w 18608820"/>
              <a:gd name="connsiteY1" fmla="*/ 541762 h 3355003"/>
              <a:gd name="connsiteX2" fmla="*/ 18608816 w 18608820"/>
              <a:gd name="connsiteY2" fmla="*/ 3355004 h 3355003"/>
            </a:gdLst>
            <a:ahLst/>
            <a:cxnLst>
              <a:cxn ang="0">
                <a:pos x="connsiteX0" y="connsiteY0"/>
              </a:cxn>
              <a:cxn ang="0">
                <a:pos x="connsiteX1" y="connsiteY1"/>
              </a:cxn>
              <a:cxn ang="0">
                <a:pos x="connsiteX2" y="connsiteY2"/>
              </a:cxn>
            </a:cxnLst>
            <a:rect l="l" t="t" r="r" b="b"/>
            <a:pathLst>
              <a:path w="18608820" h="3355003">
                <a:moveTo>
                  <a:pt x="0" y="822949"/>
                </a:moveTo>
                <a:cubicBezTo>
                  <a:pt x="27349" y="823416"/>
                  <a:pt x="277055" y="541178"/>
                  <a:pt x="311241" y="541762"/>
                </a:cubicBezTo>
                <a:cubicBezTo>
                  <a:pt x="9390555" y="-355124"/>
                  <a:pt x="17431658" y="-565456"/>
                  <a:pt x="18608816" y="3355004"/>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39" name="Freeform 138"/>
          <p:cNvSpPr/>
          <p:nvPr/>
        </p:nvSpPr>
        <p:spPr bwMode="auto">
          <a:xfrm rot="17015922" flipH="1" flipV="1">
            <a:off x="2884788" y="2380853"/>
            <a:ext cx="836407" cy="144794"/>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Lst>
            <a:ahLst/>
            <a:cxnLst>
              <a:cxn ang="0">
                <a:pos x="connsiteX0" y="connsiteY0"/>
              </a:cxn>
              <a:cxn ang="0">
                <a:pos x="connsiteX1" y="connsiteY1"/>
              </a:cxn>
            </a:cxnLst>
            <a:rect l="l" t="t" r="r" b="b"/>
            <a:pathLst>
              <a:path w="16388683" h="748278">
                <a:moveTo>
                  <a:pt x="0" y="504994"/>
                </a:moveTo>
                <a:cubicBezTo>
                  <a:pt x="9243408" y="-389090"/>
                  <a:pt x="13214963" y="38641"/>
                  <a:pt x="16388683" y="748278"/>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40" name="Freeform 139"/>
          <p:cNvSpPr/>
          <p:nvPr/>
        </p:nvSpPr>
        <p:spPr bwMode="auto">
          <a:xfrm rot="10800000" flipH="1" flipV="1">
            <a:off x="4004065" y="2785978"/>
            <a:ext cx="836407" cy="144794"/>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Lst>
            <a:ahLst/>
            <a:cxnLst>
              <a:cxn ang="0">
                <a:pos x="connsiteX0" y="connsiteY0"/>
              </a:cxn>
              <a:cxn ang="0">
                <a:pos x="connsiteX1" y="connsiteY1"/>
              </a:cxn>
            </a:cxnLst>
            <a:rect l="l" t="t" r="r" b="b"/>
            <a:pathLst>
              <a:path w="16388683" h="748278">
                <a:moveTo>
                  <a:pt x="0" y="504994"/>
                </a:moveTo>
                <a:cubicBezTo>
                  <a:pt x="9243408" y="-389090"/>
                  <a:pt x="13214963" y="38641"/>
                  <a:pt x="16388683" y="748278"/>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43" name="Freeform 142"/>
          <p:cNvSpPr/>
          <p:nvPr/>
        </p:nvSpPr>
        <p:spPr bwMode="auto">
          <a:xfrm rot="20502170" flipH="1" flipV="1">
            <a:off x="3682655" y="3222211"/>
            <a:ext cx="1305115" cy="569208"/>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 name="connsiteX0" fmla="*/ 0 w 16388683"/>
              <a:gd name="connsiteY0" fmla="*/ 383780 h 627064"/>
              <a:gd name="connsiteX1" fmla="*/ 16388683 w 16388683"/>
              <a:gd name="connsiteY1" fmla="*/ 627064 h 627064"/>
              <a:gd name="connsiteX0" fmla="*/ 0 w 15674292"/>
              <a:gd name="connsiteY0" fmla="*/ 604611 h 604610"/>
              <a:gd name="connsiteX1" fmla="*/ 15674287 w 15674292"/>
              <a:gd name="connsiteY1" fmla="*/ 230656 h 604610"/>
              <a:gd name="connsiteX0" fmla="*/ 1 w 15796863"/>
              <a:gd name="connsiteY0" fmla="*/ 746317 h 746317"/>
              <a:gd name="connsiteX1" fmla="*/ 15796858 w 15796863"/>
              <a:gd name="connsiteY1" fmla="*/ 139987 h 746317"/>
              <a:gd name="connsiteX0" fmla="*/ 1 w 15796863"/>
              <a:gd name="connsiteY0" fmla="*/ 606330 h 606330"/>
              <a:gd name="connsiteX1" fmla="*/ 15796858 w 15796863"/>
              <a:gd name="connsiteY1" fmla="*/ 0 h 606330"/>
              <a:gd name="connsiteX0" fmla="*/ 1 w 15796863"/>
              <a:gd name="connsiteY0" fmla="*/ 606330 h 606330"/>
              <a:gd name="connsiteX1" fmla="*/ 15796858 w 15796863"/>
              <a:gd name="connsiteY1" fmla="*/ 0 h 606330"/>
              <a:gd name="connsiteX0" fmla="*/ -4 w 15902481"/>
              <a:gd name="connsiteY0" fmla="*/ 522263 h 522262"/>
              <a:gd name="connsiteX1" fmla="*/ 15902476 w 15902481"/>
              <a:gd name="connsiteY1" fmla="*/ 0 h 522262"/>
              <a:gd name="connsiteX0" fmla="*/ -4 w 15902481"/>
              <a:gd name="connsiteY0" fmla="*/ 522263 h 522263"/>
              <a:gd name="connsiteX1" fmla="*/ 15902476 w 15902481"/>
              <a:gd name="connsiteY1" fmla="*/ 0 h 522263"/>
              <a:gd name="connsiteX0" fmla="*/ -4 w 15902481"/>
              <a:gd name="connsiteY0" fmla="*/ 522263 h 522263"/>
              <a:gd name="connsiteX1" fmla="*/ 15902476 w 15902481"/>
              <a:gd name="connsiteY1" fmla="*/ 0 h 522263"/>
              <a:gd name="connsiteX0" fmla="*/ -4 w 15902481"/>
              <a:gd name="connsiteY0" fmla="*/ 522263 h 522263"/>
              <a:gd name="connsiteX1" fmla="*/ 15902476 w 15902481"/>
              <a:gd name="connsiteY1" fmla="*/ 0 h 522263"/>
              <a:gd name="connsiteX0" fmla="*/ -4 w 15902481"/>
              <a:gd name="connsiteY0" fmla="*/ 522263 h 522263"/>
              <a:gd name="connsiteX1" fmla="*/ 15902476 w 15902481"/>
              <a:gd name="connsiteY1" fmla="*/ 0 h 522263"/>
            </a:gdLst>
            <a:ahLst/>
            <a:cxnLst>
              <a:cxn ang="0">
                <a:pos x="connsiteX0" y="connsiteY0"/>
              </a:cxn>
              <a:cxn ang="0">
                <a:pos x="connsiteX1" y="connsiteY1"/>
              </a:cxn>
            </a:cxnLst>
            <a:rect l="l" t="t" r="r" b="b"/>
            <a:pathLst>
              <a:path w="15902481" h="522263">
                <a:moveTo>
                  <a:pt x="-4" y="522263"/>
                </a:moveTo>
                <a:cubicBezTo>
                  <a:pt x="1253810" y="116653"/>
                  <a:pt x="6346263" y="8645"/>
                  <a:pt x="15902476" y="0"/>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37" name="Freeform 136"/>
          <p:cNvSpPr/>
          <p:nvPr/>
        </p:nvSpPr>
        <p:spPr bwMode="auto">
          <a:xfrm>
            <a:off x="5877897" y="1435763"/>
            <a:ext cx="1379177" cy="32095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Lst>
            <a:ahLst/>
            <a:cxnLst>
              <a:cxn ang="0">
                <a:pos x="connsiteX0" y="connsiteY0"/>
              </a:cxn>
              <a:cxn ang="0">
                <a:pos x="connsiteX1" y="connsiteY1"/>
              </a:cxn>
            </a:cxnLst>
            <a:rect l="l" t="t" r="r" b="b"/>
            <a:pathLst>
              <a:path w="3468556" h="55527">
                <a:moveTo>
                  <a:pt x="3468556" y="16438"/>
                </a:moveTo>
                <a:cubicBezTo>
                  <a:pt x="2072104" y="-26807"/>
                  <a:pt x="1121862" y="25576"/>
                  <a:pt x="0" y="55527"/>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38" name="Freeform 137"/>
          <p:cNvSpPr/>
          <p:nvPr/>
        </p:nvSpPr>
        <p:spPr bwMode="auto">
          <a:xfrm flipH="1">
            <a:off x="6874247" y="1790505"/>
            <a:ext cx="483145" cy="1283721"/>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127464 w 575772"/>
              <a:gd name="connsiteY0" fmla="*/ 0 h 138969"/>
              <a:gd name="connsiteX1" fmla="*/ 0 w 575772"/>
              <a:gd name="connsiteY1" fmla="*/ 138969 h 138969"/>
              <a:gd name="connsiteX0" fmla="*/ 127464 w 685075"/>
              <a:gd name="connsiteY0" fmla="*/ 0 h 138969"/>
              <a:gd name="connsiteX1" fmla="*/ 0 w 685075"/>
              <a:gd name="connsiteY1" fmla="*/ 138969 h 138969"/>
              <a:gd name="connsiteX0" fmla="*/ 0 w 940108"/>
              <a:gd name="connsiteY0" fmla="*/ 0 h 140946"/>
              <a:gd name="connsiteX1" fmla="*/ 472280 w 940108"/>
              <a:gd name="connsiteY1" fmla="*/ 140946 h 140946"/>
              <a:gd name="connsiteX0" fmla="*/ 0 w 651403"/>
              <a:gd name="connsiteY0" fmla="*/ 0 h 140946"/>
              <a:gd name="connsiteX1" fmla="*/ 472280 w 651403"/>
              <a:gd name="connsiteY1" fmla="*/ 140946 h 140946"/>
              <a:gd name="connsiteX0" fmla="*/ 0 w 707718"/>
              <a:gd name="connsiteY0" fmla="*/ 0 h 123989"/>
              <a:gd name="connsiteX1" fmla="*/ 547287 w 707718"/>
              <a:gd name="connsiteY1" fmla="*/ 123989 h 123989"/>
            </a:gdLst>
            <a:ahLst/>
            <a:cxnLst>
              <a:cxn ang="0">
                <a:pos x="connsiteX0" y="connsiteY0"/>
              </a:cxn>
              <a:cxn ang="0">
                <a:pos x="connsiteX1" y="connsiteY1"/>
              </a:cxn>
            </a:cxnLst>
            <a:rect l="l" t="t" r="r" b="b"/>
            <a:pathLst>
              <a:path w="707718" h="123989">
                <a:moveTo>
                  <a:pt x="0" y="0"/>
                </a:moveTo>
                <a:cubicBezTo>
                  <a:pt x="655387" y="39239"/>
                  <a:pt x="897874" y="78983"/>
                  <a:pt x="547287" y="123989"/>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33" name="Freeform 132"/>
          <p:cNvSpPr/>
          <p:nvPr/>
        </p:nvSpPr>
        <p:spPr bwMode="auto">
          <a:xfrm>
            <a:off x="5773353" y="1107811"/>
            <a:ext cx="53793" cy="540434"/>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0 w 3112742"/>
              <a:gd name="connsiteY0" fmla="*/ 0 h 144057"/>
              <a:gd name="connsiteX1" fmla="*/ 2277083 w 3112742"/>
              <a:gd name="connsiteY1" fmla="*/ 144057 h 144057"/>
              <a:gd name="connsiteX0" fmla="*/ 0 w 2356826"/>
              <a:gd name="connsiteY0" fmla="*/ 0 h 144057"/>
              <a:gd name="connsiteX1" fmla="*/ 2277083 w 2356826"/>
              <a:gd name="connsiteY1" fmla="*/ 144057 h 144057"/>
              <a:gd name="connsiteX0" fmla="*/ 0 w 949850"/>
              <a:gd name="connsiteY0" fmla="*/ 0 h 115013"/>
              <a:gd name="connsiteX1" fmla="*/ 44608 w 949850"/>
              <a:gd name="connsiteY1" fmla="*/ 115013 h 115013"/>
              <a:gd name="connsiteX0" fmla="*/ 0 w 311895"/>
              <a:gd name="connsiteY0" fmla="*/ 0 h 115013"/>
              <a:gd name="connsiteX1" fmla="*/ 44608 w 311895"/>
              <a:gd name="connsiteY1" fmla="*/ 115013 h 115013"/>
              <a:gd name="connsiteX0" fmla="*/ 0 w 345072"/>
              <a:gd name="connsiteY0" fmla="*/ 0 h 115013"/>
              <a:gd name="connsiteX1" fmla="*/ 44608 w 345072"/>
              <a:gd name="connsiteY1" fmla="*/ 115013 h 115013"/>
            </a:gdLst>
            <a:ahLst/>
            <a:cxnLst>
              <a:cxn ang="0">
                <a:pos x="connsiteX0" y="connsiteY0"/>
              </a:cxn>
              <a:cxn ang="0">
                <a:pos x="connsiteX1" y="connsiteY1"/>
              </a:cxn>
            </a:cxnLst>
            <a:rect l="l" t="t" r="r" b="b"/>
            <a:pathLst>
              <a:path w="345072" h="115013">
                <a:moveTo>
                  <a:pt x="0" y="0"/>
                </a:moveTo>
                <a:cubicBezTo>
                  <a:pt x="443245" y="59960"/>
                  <a:pt x="460950" y="67465"/>
                  <a:pt x="44608" y="115013"/>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31" name="Freeform 130"/>
          <p:cNvSpPr/>
          <p:nvPr/>
        </p:nvSpPr>
        <p:spPr bwMode="auto">
          <a:xfrm>
            <a:off x="7809871" y="3466364"/>
            <a:ext cx="662239" cy="1817271"/>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Lst>
            <a:ahLst/>
            <a:cxnLst>
              <a:cxn ang="0">
                <a:pos x="connsiteX0" y="connsiteY0"/>
              </a:cxn>
              <a:cxn ang="0">
                <a:pos x="connsiteX1" y="connsiteY1"/>
              </a:cxn>
            </a:cxnLst>
            <a:rect l="l" t="t" r="r" b="b"/>
            <a:pathLst>
              <a:path w="4248145" h="386744">
                <a:moveTo>
                  <a:pt x="830876" y="0"/>
                </a:moveTo>
                <a:cubicBezTo>
                  <a:pt x="6176803" y="30915"/>
                  <a:pt x="4749974" y="440686"/>
                  <a:pt x="3" y="380770"/>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30" name="Freeform 129"/>
          <p:cNvSpPr/>
          <p:nvPr/>
        </p:nvSpPr>
        <p:spPr bwMode="auto">
          <a:xfrm>
            <a:off x="7628179" y="2418990"/>
            <a:ext cx="753813" cy="1047374"/>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Lst>
            <a:ahLst/>
            <a:cxnLst>
              <a:cxn ang="0">
                <a:pos x="connsiteX0" y="connsiteY0"/>
              </a:cxn>
              <a:cxn ang="0">
                <a:pos x="connsiteX1" y="connsiteY1"/>
              </a:cxn>
            </a:cxnLst>
            <a:rect l="l" t="t" r="r" b="b"/>
            <a:pathLst>
              <a:path w="4248145" h="386744">
                <a:moveTo>
                  <a:pt x="830876" y="0"/>
                </a:moveTo>
                <a:cubicBezTo>
                  <a:pt x="6176803" y="30915"/>
                  <a:pt x="4749974" y="440686"/>
                  <a:pt x="3" y="380770"/>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29" name="Freeform 128"/>
          <p:cNvSpPr/>
          <p:nvPr/>
        </p:nvSpPr>
        <p:spPr bwMode="auto">
          <a:xfrm flipV="1">
            <a:off x="7944205" y="3630324"/>
            <a:ext cx="337875" cy="808748"/>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764275 w 764275"/>
              <a:gd name="connsiteY1" fmla="*/ 1862920 h 1862920"/>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9809 w 859809"/>
              <a:gd name="connsiteY0" fmla="*/ 0 h 900753"/>
              <a:gd name="connsiteX1" fmla="*/ 0 w 859809"/>
              <a:gd name="connsiteY1" fmla="*/ 900753 h 900753"/>
              <a:gd name="connsiteX0" fmla="*/ 928048 w 928048"/>
              <a:gd name="connsiteY0" fmla="*/ 0 h 982640"/>
              <a:gd name="connsiteX1" fmla="*/ 0 w 928048"/>
              <a:gd name="connsiteY1" fmla="*/ 982640 h 982640"/>
              <a:gd name="connsiteX0" fmla="*/ 928048 w 928048"/>
              <a:gd name="connsiteY0" fmla="*/ 0 h 1023584"/>
              <a:gd name="connsiteX1" fmla="*/ 0 w 928048"/>
              <a:gd name="connsiteY1" fmla="*/ 1023584 h 1023584"/>
              <a:gd name="connsiteX0" fmla="*/ 249 w 3660824"/>
              <a:gd name="connsiteY0" fmla="*/ 0 h 1125942"/>
              <a:gd name="connsiteX1" fmla="*/ 3532051 w 3660824"/>
              <a:gd name="connsiteY1" fmla="*/ 1125942 h 1125942"/>
              <a:gd name="connsiteX0" fmla="*/ 636 w 3532439"/>
              <a:gd name="connsiteY0" fmla="*/ 0 h 1125942"/>
              <a:gd name="connsiteX1" fmla="*/ 3532438 w 3532439"/>
              <a:gd name="connsiteY1" fmla="*/ 1125942 h 1125942"/>
              <a:gd name="connsiteX0" fmla="*/ 608 w 3610652"/>
              <a:gd name="connsiteY0" fmla="*/ 0 h 1146414"/>
              <a:gd name="connsiteX1" fmla="*/ 3610651 w 3610652"/>
              <a:gd name="connsiteY1" fmla="*/ 1146414 h 1146414"/>
              <a:gd name="connsiteX0" fmla="*/ 502 w 4001759"/>
              <a:gd name="connsiteY0" fmla="*/ 0 h 1125943"/>
              <a:gd name="connsiteX1" fmla="*/ 4001759 w 4001759"/>
              <a:gd name="connsiteY1" fmla="*/ 1125943 h 1125943"/>
              <a:gd name="connsiteX0" fmla="*/ 470 w 4158213"/>
              <a:gd name="connsiteY0" fmla="*/ 0 h 1132767"/>
              <a:gd name="connsiteX1" fmla="*/ 4158213 w 4158213"/>
              <a:gd name="connsiteY1" fmla="*/ 1132767 h 1132767"/>
              <a:gd name="connsiteX0" fmla="*/ 296 w 5537591"/>
              <a:gd name="connsiteY0" fmla="*/ 0 h 989879"/>
              <a:gd name="connsiteX1" fmla="*/ 5537591 w 5537591"/>
              <a:gd name="connsiteY1" fmla="*/ 989879 h 989879"/>
              <a:gd name="connsiteX0" fmla="*/ 1 w 5537296"/>
              <a:gd name="connsiteY0" fmla="*/ 0 h 989879"/>
              <a:gd name="connsiteX1" fmla="*/ 5537296 w 5537296"/>
              <a:gd name="connsiteY1" fmla="*/ 989879 h 989879"/>
              <a:gd name="connsiteX0" fmla="*/ 1 w 5537296"/>
              <a:gd name="connsiteY0" fmla="*/ 0 h 989879"/>
              <a:gd name="connsiteX1" fmla="*/ 5537296 w 5537296"/>
              <a:gd name="connsiteY1" fmla="*/ 989879 h 989879"/>
              <a:gd name="connsiteX0" fmla="*/ 1 w 6768281"/>
              <a:gd name="connsiteY0" fmla="*/ 0 h 1157983"/>
              <a:gd name="connsiteX1" fmla="*/ 6768281 w 6768281"/>
              <a:gd name="connsiteY1" fmla="*/ 1157983 h 1157983"/>
              <a:gd name="connsiteX0" fmla="*/ 1 w 12116554"/>
              <a:gd name="connsiteY0" fmla="*/ 0 h 1157983"/>
              <a:gd name="connsiteX1" fmla="*/ 6768281 w 12116554"/>
              <a:gd name="connsiteY1" fmla="*/ 1157983 h 1157983"/>
              <a:gd name="connsiteX0" fmla="*/ 1 w 18502445"/>
              <a:gd name="connsiteY0" fmla="*/ 0 h 1157983"/>
              <a:gd name="connsiteX1" fmla="*/ 6768281 w 18502445"/>
              <a:gd name="connsiteY1" fmla="*/ 1157983 h 1157983"/>
            </a:gdLst>
            <a:ahLst/>
            <a:cxnLst>
              <a:cxn ang="0">
                <a:pos x="connsiteX0" y="connsiteY0"/>
              </a:cxn>
              <a:cxn ang="0">
                <a:pos x="connsiteX1" y="connsiteY1"/>
              </a:cxn>
            </a:cxnLst>
            <a:rect l="l" t="t" r="r" b="b"/>
            <a:pathLst>
              <a:path w="18502445" h="1157983">
                <a:moveTo>
                  <a:pt x="1" y="0"/>
                </a:moveTo>
                <a:cubicBezTo>
                  <a:pt x="23782027" y="343845"/>
                  <a:pt x="23071431" y="845482"/>
                  <a:pt x="6768281" y="1157983"/>
                </a:cubicBezTo>
              </a:path>
            </a:pathLst>
          </a:custGeom>
          <a:noFill/>
          <a:ln w="762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25" name="Freeform 124"/>
          <p:cNvSpPr/>
          <p:nvPr/>
        </p:nvSpPr>
        <p:spPr bwMode="auto">
          <a:xfrm flipV="1">
            <a:off x="4958437" y="790175"/>
            <a:ext cx="2288328" cy="2050941"/>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857 w 812899"/>
              <a:gd name="connsiteY0" fmla="*/ 0 h 1564648"/>
              <a:gd name="connsiteX1" fmla="*/ 812899 w 812899"/>
              <a:gd name="connsiteY1" fmla="*/ 1564648 h 1564648"/>
              <a:gd name="connsiteX0" fmla="*/ 843 w 819708"/>
              <a:gd name="connsiteY0" fmla="*/ 0 h 1618577"/>
              <a:gd name="connsiteX1" fmla="*/ 819708 w 819708"/>
              <a:gd name="connsiteY1" fmla="*/ 1618577 h 1618577"/>
              <a:gd name="connsiteX0" fmla="*/ 210 w 2204322"/>
              <a:gd name="connsiteY0" fmla="*/ 0 h 1650935"/>
              <a:gd name="connsiteX1" fmla="*/ 2204322 w 2204322"/>
              <a:gd name="connsiteY1" fmla="*/ 1650935 h 1650935"/>
              <a:gd name="connsiteX0" fmla="*/ 0 w 2204112"/>
              <a:gd name="connsiteY0" fmla="*/ 0 h 1650935"/>
              <a:gd name="connsiteX1" fmla="*/ 2204112 w 2204112"/>
              <a:gd name="connsiteY1" fmla="*/ 1650935 h 1650935"/>
              <a:gd name="connsiteX0" fmla="*/ 0 w 1806069"/>
              <a:gd name="connsiteY0" fmla="*/ 0 h 1765914"/>
              <a:gd name="connsiteX1" fmla="*/ 1806069 w 1806069"/>
              <a:gd name="connsiteY1" fmla="*/ 1765914 h 1765914"/>
              <a:gd name="connsiteX0" fmla="*/ 0 w 1806069"/>
              <a:gd name="connsiteY0" fmla="*/ 0 h 1653837"/>
              <a:gd name="connsiteX1" fmla="*/ 1806069 w 1806069"/>
              <a:gd name="connsiteY1" fmla="*/ 1653837 h 1653837"/>
              <a:gd name="connsiteX0" fmla="*/ 0 w 1806069"/>
              <a:gd name="connsiteY0" fmla="*/ 0 h 1653837"/>
              <a:gd name="connsiteX1" fmla="*/ 1806069 w 1806069"/>
              <a:gd name="connsiteY1" fmla="*/ 1653837 h 1653837"/>
            </a:gdLst>
            <a:ahLst/>
            <a:cxnLst>
              <a:cxn ang="0">
                <a:pos x="connsiteX0" y="connsiteY0"/>
              </a:cxn>
              <a:cxn ang="0">
                <a:pos x="connsiteX1" y="connsiteY1"/>
              </a:cxn>
            </a:cxnLst>
            <a:rect l="l" t="t" r="r" b="b"/>
            <a:pathLst>
              <a:path w="1806069" h="1653837">
                <a:moveTo>
                  <a:pt x="0" y="0"/>
                </a:moveTo>
                <a:cubicBezTo>
                  <a:pt x="1250135" y="782994"/>
                  <a:pt x="1405734" y="1430923"/>
                  <a:pt x="1806069" y="1653837"/>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26" name="Freeform 125"/>
          <p:cNvSpPr/>
          <p:nvPr/>
        </p:nvSpPr>
        <p:spPr bwMode="auto">
          <a:xfrm flipV="1">
            <a:off x="5044128" y="830664"/>
            <a:ext cx="2359226" cy="3204033"/>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857 w 812899"/>
              <a:gd name="connsiteY0" fmla="*/ 0 h 1564648"/>
              <a:gd name="connsiteX1" fmla="*/ 812899 w 812899"/>
              <a:gd name="connsiteY1" fmla="*/ 1564648 h 1564648"/>
              <a:gd name="connsiteX0" fmla="*/ 843 w 819708"/>
              <a:gd name="connsiteY0" fmla="*/ 0 h 1618577"/>
              <a:gd name="connsiteX1" fmla="*/ 819708 w 819708"/>
              <a:gd name="connsiteY1" fmla="*/ 1618577 h 1618577"/>
              <a:gd name="connsiteX0" fmla="*/ 210 w 2204322"/>
              <a:gd name="connsiteY0" fmla="*/ 0 h 1650935"/>
              <a:gd name="connsiteX1" fmla="*/ 2204322 w 2204322"/>
              <a:gd name="connsiteY1" fmla="*/ 1650935 h 1650935"/>
              <a:gd name="connsiteX0" fmla="*/ 0 w 2204112"/>
              <a:gd name="connsiteY0" fmla="*/ 0 h 1650935"/>
              <a:gd name="connsiteX1" fmla="*/ 2204112 w 2204112"/>
              <a:gd name="connsiteY1" fmla="*/ 1650935 h 1650935"/>
              <a:gd name="connsiteX0" fmla="*/ 0 w 1762969"/>
              <a:gd name="connsiteY0" fmla="*/ 0 h 1713297"/>
              <a:gd name="connsiteX1" fmla="*/ 1762969 w 1762969"/>
              <a:gd name="connsiteY1" fmla="*/ 1713297 h 1713297"/>
              <a:gd name="connsiteX0" fmla="*/ 0 w 1702887"/>
              <a:gd name="connsiteY0" fmla="*/ 0 h 1882134"/>
              <a:gd name="connsiteX1" fmla="*/ 1702887 w 1702887"/>
              <a:gd name="connsiteY1" fmla="*/ 1882134 h 1882134"/>
            </a:gdLst>
            <a:ahLst/>
            <a:cxnLst>
              <a:cxn ang="0">
                <a:pos x="connsiteX0" y="connsiteY0"/>
              </a:cxn>
              <a:cxn ang="0">
                <a:pos x="connsiteX1" y="connsiteY1"/>
              </a:cxn>
            </a:cxnLst>
            <a:rect l="l" t="t" r="r" b="b"/>
            <a:pathLst>
              <a:path w="1702887" h="1882134">
                <a:moveTo>
                  <a:pt x="0" y="0"/>
                </a:moveTo>
                <a:cubicBezTo>
                  <a:pt x="857534" y="33843"/>
                  <a:pt x="1302552" y="1659220"/>
                  <a:pt x="1702887" y="1882134"/>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24" name="Freeform 123"/>
          <p:cNvSpPr/>
          <p:nvPr/>
        </p:nvSpPr>
        <p:spPr bwMode="auto">
          <a:xfrm flipV="1">
            <a:off x="5857422" y="705286"/>
            <a:ext cx="1429493" cy="981509"/>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764275 w 764275"/>
              <a:gd name="connsiteY1" fmla="*/ 1862920 h 1862920"/>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9809 w 859809"/>
              <a:gd name="connsiteY0" fmla="*/ 0 h 900753"/>
              <a:gd name="connsiteX1" fmla="*/ 0 w 859809"/>
              <a:gd name="connsiteY1" fmla="*/ 900753 h 900753"/>
              <a:gd name="connsiteX0" fmla="*/ 928048 w 928048"/>
              <a:gd name="connsiteY0" fmla="*/ 0 h 982640"/>
              <a:gd name="connsiteX1" fmla="*/ 0 w 928048"/>
              <a:gd name="connsiteY1" fmla="*/ 982640 h 982640"/>
              <a:gd name="connsiteX0" fmla="*/ 928048 w 928048"/>
              <a:gd name="connsiteY0" fmla="*/ 0 h 1023584"/>
              <a:gd name="connsiteX1" fmla="*/ 0 w 928048"/>
              <a:gd name="connsiteY1" fmla="*/ 1023584 h 1023584"/>
              <a:gd name="connsiteX0" fmla="*/ 249 w 3660824"/>
              <a:gd name="connsiteY0" fmla="*/ 0 h 1125942"/>
              <a:gd name="connsiteX1" fmla="*/ 3532051 w 3660824"/>
              <a:gd name="connsiteY1" fmla="*/ 1125942 h 1125942"/>
              <a:gd name="connsiteX0" fmla="*/ 636 w 3532439"/>
              <a:gd name="connsiteY0" fmla="*/ 0 h 1125942"/>
              <a:gd name="connsiteX1" fmla="*/ 3532438 w 3532439"/>
              <a:gd name="connsiteY1" fmla="*/ 1125942 h 1125942"/>
              <a:gd name="connsiteX0" fmla="*/ 608 w 3610652"/>
              <a:gd name="connsiteY0" fmla="*/ 0 h 1146414"/>
              <a:gd name="connsiteX1" fmla="*/ 3610651 w 3610652"/>
              <a:gd name="connsiteY1" fmla="*/ 1146414 h 1146414"/>
              <a:gd name="connsiteX0" fmla="*/ 502 w 4001759"/>
              <a:gd name="connsiteY0" fmla="*/ 0 h 1125943"/>
              <a:gd name="connsiteX1" fmla="*/ 4001759 w 4001759"/>
              <a:gd name="connsiteY1" fmla="*/ 1125943 h 1125943"/>
              <a:gd name="connsiteX0" fmla="*/ 470 w 4158213"/>
              <a:gd name="connsiteY0" fmla="*/ 0 h 1132767"/>
              <a:gd name="connsiteX1" fmla="*/ 4158213 w 4158213"/>
              <a:gd name="connsiteY1" fmla="*/ 1132767 h 1132767"/>
              <a:gd name="connsiteX0" fmla="*/ 296 w 5537591"/>
              <a:gd name="connsiteY0" fmla="*/ 0 h 989879"/>
              <a:gd name="connsiteX1" fmla="*/ 5537591 w 5537591"/>
              <a:gd name="connsiteY1" fmla="*/ 989879 h 989879"/>
              <a:gd name="connsiteX0" fmla="*/ 1 w 5537296"/>
              <a:gd name="connsiteY0" fmla="*/ 0 h 989879"/>
              <a:gd name="connsiteX1" fmla="*/ 5537296 w 5537296"/>
              <a:gd name="connsiteY1" fmla="*/ 989879 h 989879"/>
              <a:gd name="connsiteX0" fmla="*/ 1 w 5537296"/>
              <a:gd name="connsiteY0" fmla="*/ 0 h 989879"/>
              <a:gd name="connsiteX1" fmla="*/ 5537296 w 5537296"/>
              <a:gd name="connsiteY1" fmla="*/ 989879 h 989879"/>
              <a:gd name="connsiteX0" fmla="*/ 1 w 6768281"/>
              <a:gd name="connsiteY0" fmla="*/ 0 h 1157983"/>
              <a:gd name="connsiteX1" fmla="*/ 6768281 w 6768281"/>
              <a:gd name="connsiteY1" fmla="*/ 1157983 h 1157983"/>
              <a:gd name="connsiteX0" fmla="*/ 1 w 5984433"/>
              <a:gd name="connsiteY0" fmla="*/ 0 h 1229336"/>
              <a:gd name="connsiteX1" fmla="*/ 5984433 w 5984433"/>
              <a:gd name="connsiteY1" fmla="*/ 1229336 h 1229336"/>
              <a:gd name="connsiteX0" fmla="*/ 1 w 5984433"/>
              <a:gd name="connsiteY0" fmla="*/ 0 h 1239565"/>
              <a:gd name="connsiteX1" fmla="*/ 5984433 w 5984433"/>
              <a:gd name="connsiteY1" fmla="*/ 1229336 h 1239565"/>
              <a:gd name="connsiteX0" fmla="*/ 1 w 5984433"/>
              <a:gd name="connsiteY0" fmla="*/ 0 h 1253268"/>
              <a:gd name="connsiteX1" fmla="*/ 5984433 w 5984433"/>
              <a:gd name="connsiteY1" fmla="*/ 1229336 h 1253268"/>
              <a:gd name="connsiteX0" fmla="*/ 1 w 5984433"/>
              <a:gd name="connsiteY0" fmla="*/ 0 h 1229336"/>
              <a:gd name="connsiteX1" fmla="*/ 5984433 w 5984433"/>
              <a:gd name="connsiteY1" fmla="*/ 1229336 h 1229336"/>
              <a:gd name="connsiteX0" fmla="*/ 1 w 5984433"/>
              <a:gd name="connsiteY0" fmla="*/ 0 h 1229336"/>
              <a:gd name="connsiteX1" fmla="*/ 5984433 w 5984433"/>
              <a:gd name="connsiteY1" fmla="*/ 1229336 h 1229336"/>
              <a:gd name="connsiteX0" fmla="*/ 0 w 4437926"/>
              <a:gd name="connsiteY0" fmla="*/ 0 h 1282851"/>
              <a:gd name="connsiteX1" fmla="*/ 4437926 w 4437926"/>
              <a:gd name="connsiteY1" fmla="*/ 1282851 h 1282851"/>
              <a:gd name="connsiteX0" fmla="*/ 0 w 4437926"/>
              <a:gd name="connsiteY0" fmla="*/ 0 h 1282851"/>
              <a:gd name="connsiteX1" fmla="*/ 4437926 w 4437926"/>
              <a:gd name="connsiteY1" fmla="*/ 1282851 h 1282851"/>
              <a:gd name="connsiteX0" fmla="*/ 0 w 4437926"/>
              <a:gd name="connsiteY0" fmla="*/ 0 h 1282851"/>
              <a:gd name="connsiteX1" fmla="*/ 4437926 w 4437926"/>
              <a:gd name="connsiteY1" fmla="*/ 1282851 h 1282851"/>
              <a:gd name="connsiteX0" fmla="*/ 0 w 4437926"/>
              <a:gd name="connsiteY0" fmla="*/ 0 h 1282851"/>
              <a:gd name="connsiteX1" fmla="*/ 4437926 w 4437926"/>
              <a:gd name="connsiteY1" fmla="*/ 1282851 h 1282851"/>
            </a:gdLst>
            <a:ahLst/>
            <a:cxnLst>
              <a:cxn ang="0">
                <a:pos x="connsiteX0" y="connsiteY0"/>
              </a:cxn>
              <a:cxn ang="0">
                <a:pos x="connsiteX1" y="connsiteY1"/>
              </a:cxn>
            </a:cxnLst>
            <a:rect l="l" t="t" r="r" b="b"/>
            <a:pathLst>
              <a:path w="4437926" h="1282851">
                <a:moveTo>
                  <a:pt x="0" y="0"/>
                </a:moveTo>
                <a:cubicBezTo>
                  <a:pt x="1113799" y="643474"/>
                  <a:pt x="2747942" y="1101455"/>
                  <a:pt x="4437926" y="1282851"/>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23" name="Freeform 122"/>
          <p:cNvSpPr/>
          <p:nvPr/>
        </p:nvSpPr>
        <p:spPr bwMode="auto">
          <a:xfrm>
            <a:off x="3578156" y="1766809"/>
            <a:ext cx="2306293" cy="194911"/>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1651379"/>
              <a:gd name="connsiteY0" fmla="*/ 428282 h 774811"/>
              <a:gd name="connsiteX1" fmla="*/ 941695 w 1651379"/>
              <a:gd name="connsiteY1" fmla="*/ 769476 h 774811"/>
              <a:gd name="connsiteX2" fmla="*/ 1651379 w 1651379"/>
              <a:gd name="connsiteY2" fmla="*/ 114384 h 774811"/>
              <a:gd name="connsiteX0" fmla="*/ 0 w 1651379"/>
              <a:gd name="connsiteY0" fmla="*/ 313898 h 660427"/>
              <a:gd name="connsiteX1" fmla="*/ 941695 w 1651379"/>
              <a:gd name="connsiteY1" fmla="*/ 655092 h 660427"/>
              <a:gd name="connsiteX2" fmla="*/ 1651379 w 1651379"/>
              <a:gd name="connsiteY2" fmla="*/ 0 h 660427"/>
              <a:gd name="connsiteX0" fmla="*/ 0 w 1651379"/>
              <a:gd name="connsiteY0" fmla="*/ 313898 h 313898"/>
              <a:gd name="connsiteX1" fmla="*/ 1651379 w 1651379"/>
              <a:gd name="connsiteY1" fmla="*/ 0 h 313898"/>
              <a:gd name="connsiteX0" fmla="*/ 0 w 1651379"/>
              <a:gd name="connsiteY0" fmla="*/ 313898 h 313898"/>
              <a:gd name="connsiteX1" fmla="*/ 1651379 w 1651379"/>
              <a:gd name="connsiteY1" fmla="*/ 0 h 313898"/>
              <a:gd name="connsiteX0" fmla="*/ 0 w 1651379"/>
              <a:gd name="connsiteY0" fmla="*/ 313898 h 336246"/>
              <a:gd name="connsiteX1" fmla="*/ 1651379 w 1651379"/>
              <a:gd name="connsiteY1" fmla="*/ 0 h 336246"/>
              <a:gd name="connsiteX0" fmla="*/ 0 w 1740090"/>
              <a:gd name="connsiteY0" fmla="*/ 313898 h 336246"/>
              <a:gd name="connsiteX1" fmla="*/ 1740090 w 1740090"/>
              <a:gd name="connsiteY1" fmla="*/ 0 h 336246"/>
              <a:gd name="connsiteX0" fmla="*/ 0 w 2340592"/>
              <a:gd name="connsiteY0" fmla="*/ 245659 h 281550"/>
              <a:gd name="connsiteX1" fmla="*/ 2340592 w 2340592"/>
              <a:gd name="connsiteY1" fmla="*/ 0 h 281550"/>
              <a:gd name="connsiteX0" fmla="*/ 0 w 2340592"/>
              <a:gd name="connsiteY0" fmla="*/ 259884 h 265908"/>
              <a:gd name="connsiteX1" fmla="*/ 2340592 w 2340592"/>
              <a:gd name="connsiteY1" fmla="*/ 14225 h 265908"/>
              <a:gd name="connsiteX0" fmla="*/ 0 w 2320120"/>
              <a:gd name="connsiteY0" fmla="*/ 187623 h 194911"/>
              <a:gd name="connsiteX1" fmla="*/ 2320120 w 2320120"/>
              <a:gd name="connsiteY1" fmla="*/ 17027 h 194911"/>
            </a:gdLst>
            <a:ahLst/>
            <a:cxnLst>
              <a:cxn ang="0">
                <a:pos x="connsiteX0" y="connsiteY0"/>
              </a:cxn>
              <a:cxn ang="0">
                <a:pos x="connsiteX1" y="connsiteY1"/>
              </a:cxn>
            </a:cxnLst>
            <a:rect l="l" t="t" r="r" b="b"/>
            <a:pathLst>
              <a:path w="2320120" h="194911">
                <a:moveTo>
                  <a:pt x="0" y="187623"/>
                </a:moveTo>
                <a:cubicBezTo>
                  <a:pt x="564108" y="246763"/>
                  <a:pt x="1783308" y="-76233"/>
                  <a:pt x="2320120" y="17027"/>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22" name="Freeform 121"/>
          <p:cNvSpPr/>
          <p:nvPr/>
        </p:nvSpPr>
        <p:spPr bwMode="auto">
          <a:xfrm flipV="1">
            <a:off x="5024039" y="3575782"/>
            <a:ext cx="1866222" cy="565251"/>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764275 w 764275"/>
              <a:gd name="connsiteY1" fmla="*/ 1862920 h 1862920"/>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9809 w 859809"/>
              <a:gd name="connsiteY0" fmla="*/ 0 h 900753"/>
              <a:gd name="connsiteX1" fmla="*/ 0 w 859809"/>
              <a:gd name="connsiteY1" fmla="*/ 900753 h 900753"/>
              <a:gd name="connsiteX0" fmla="*/ 928048 w 928048"/>
              <a:gd name="connsiteY0" fmla="*/ 0 h 982640"/>
              <a:gd name="connsiteX1" fmla="*/ 0 w 928048"/>
              <a:gd name="connsiteY1" fmla="*/ 982640 h 982640"/>
              <a:gd name="connsiteX0" fmla="*/ 928048 w 928048"/>
              <a:gd name="connsiteY0" fmla="*/ 0 h 1023584"/>
              <a:gd name="connsiteX1" fmla="*/ 0 w 928048"/>
              <a:gd name="connsiteY1" fmla="*/ 1023584 h 1023584"/>
              <a:gd name="connsiteX0" fmla="*/ 249 w 3660824"/>
              <a:gd name="connsiteY0" fmla="*/ 0 h 1125942"/>
              <a:gd name="connsiteX1" fmla="*/ 3532051 w 3660824"/>
              <a:gd name="connsiteY1" fmla="*/ 1125942 h 1125942"/>
              <a:gd name="connsiteX0" fmla="*/ 636 w 3532439"/>
              <a:gd name="connsiteY0" fmla="*/ 0 h 1125942"/>
              <a:gd name="connsiteX1" fmla="*/ 3532438 w 3532439"/>
              <a:gd name="connsiteY1" fmla="*/ 1125942 h 1125942"/>
              <a:gd name="connsiteX0" fmla="*/ 608 w 3610652"/>
              <a:gd name="connsiteY0" fmla="*/ 0 h 1146414"/>
              <a:gd name="connsiteX1" fmla="*/ 3610651 w 3610652"/>
              <a:gd name="connsiteY1" fmla="*/ 1146414 h 1146414"/>
              <a:gd name="connsiteX0" fmla="*/ 502 w 4001759"/>
              <a:gd name="connsiteY0" fmla="*/ 0 h 1125943"/>
              <a:gd name="connsiteX1" fmla="*/ 4001759 w 4001759"/>
              <a:gd name="connsiteY1" fmla="*/ 1125943 h 1125943"/>
              <a:gd name="connsiteX0" fmla="*/ 470 w 4158213"/>
              <a:gd name="connsiteY0" fmla="*/ 0 h 1132767"/>
              <a:gd name="connsiteX1" fmla="*/ 4158213 w 4158213"/>
              <a:gd name="connsiteY1" fmla="*/ 1132767 h 1132767"/>
              <a:gd name="connsiteX0" fmla="*/ 296 w 5537591"/>
              <a:gd name="connsiteY0" fmla="*/ 0 h 989879"/>
              <a:gd name="connsiteX1" fmla="*/ 5537591 w 5537591"/>
              <a:gd name="connsiteY1" fmla="*/ 989879 h 989879"/>
              <a:gd name="connsiteX0" fmla="*/ 1 w 5537296"/>
              <a:gd name="connsiteY0" fmla="*/ 0 h 989879"/>
              <a:gd name="connsiteX1" fmla="*/ 5537296 w 5537296"/>
              <a:gd name="connsiteY1" fmla="*/ 989879 h 989879"/>
              <a:gd name="connsiteX0" fmla="*/ 1 w 5537296"/>
              <a:gd name="connsiteY0" fmla="*/ 0 h 989879"/>
              <a:gd name="connsiteX1" fmla="*/ 5537296 w 5537296"/>
              <a:gd name="connsiteY1" fmla="*/ 989879 h 989879"/>
              <a:gd name="connsiteX0" fmla="*/ 1 w 6768281"/>
              <a:gd name="connsiteY0" fmla="*/ 0 h 1157983"/>
              <a:gd name="connsiteX1" fmla="*/ 6768281 w 6768281"/>
              <a:gd name="connsiteY1" fmla="*/ 1157983 h 1157983"/>
              <a:gd name="connsiteX0" fmla="*/ 1 w 5920880"/>
              <a:gd name="connsiteY0" fmla="*/ 0 h 266089"/>
              <a:gd name="connsiteX1" fmla="*/ 5920880 w 5920880"/>
              <a:gd name="connsiteY1" fmla="*/ 266089 h 266089"/>
              <a:gd name="connsiteX0" fmla="*/ 1 w 5920880"/>
              <a:gd name="connsiteY0" fmla="*/ 95176 h 361265"/>
              <a:gd name="connsiteX1" fmla="*/ 5920880 w 5920880"/>
              <a:gd name="connsiteY1" fmla="*/ 361265 h 361265"/>
              <a:gd name="connsiteX0" fmla="*/ 0 w 5793771"/>
              <a:gd name="connsiteY0" fmla="*/ 0 h 738793"/>
              <a:gd name="connsiteX1" fmla="*/ 5793771 w 5793771"/>
              <a:gd name="connsiteY1" fmla="*/ 738793 h 738793"/>
            </a:gdLst>
            <a:ahLst/>
            <a:cxnLst>
              <a:cxn ang="0">
                <a:pos x="connsiteX0" y="connsiteY0"/>
              </a:cxn>
              <a:cxn ang="0">
                <a:pos x="connsiteX1" y="connsiteY1"/>
              </a:cxn>
            </a:cxnLst>
            <a:rect l="l" t="t" r="r" b="b"/>
            <a:pathLst>
              <a:path w="5793771" h="738793">
                <a:moveTo>
                  <a:pt x="0" y="0"/>
                </a:moveTo>
                <a:cubicBezTo>
                  <a:pt x="1973626" y="88696"/>
                  <a:pt x="1722827" y="61449"/>
                  <a:pt x="5793771" y="738793"/>
                </a:cubicBezTo>
              </a:path>
            </a:pathLst>
          </a:custGeom>
          <a:noFill/>
          <a:ln w="762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20" name="Freeform 119"/>
          <p:cNvSpPr/>
          <p:nvPr/>
        </p:nvSpPr>
        <p:spPr bwMode="auto">
          <a:xfrm>
            <a:off x="4904267" y="2910337"/>
            <a:ext cx="1979169" cy="460929"/>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764275 w 764275"/>
              <a:gd name="connsiteY1" fmla="*/ 1862920 h 1862920"/>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9809 w 859809"/>
              <a:gd name="connsiteY0" fmla="*/ 0 h 900753"/>
              <a:gd name="connsiteX1" fmla="*/ 0 w 859809"/>
              <a:gd name="connsiteY1" fmla="*/ 900753 h 900753"/>
              <a:gd name="connsiteX0" fmla="*/ 928048 w 928048"/>
              <a:gd name="connsiteY0" fmla="*/ 0 h 982640"/>
              <a:gd name="connsiteX1" fmla="*/ 0 w 928048"/>
              <a:gd name="connsiteY1" fmla="*/ 982640 h 982640"/>
              <a:gd name="connsiteX0" fmla="*/ 928048 w 928048"/>
              <a:gd name="connsiteY0" fmla="*/ 0 h 1023584"/>
              <a:gd name="connsiteX1" fmla="*/ 0 w 928048"/>
              <a:gd name="connsiteY1" fmla="*/ 1023584 h 1023584"/>
              <a:gd name="connsiteX0" fmla="*/ 249 w 3660824"/>
              <a:gd name="connsiteY0" fmla="*/ 0 h 1125942"/>
              <a:gd name="connsiteX1" fmla="*/ 3532051 w 3660824"/>
              <a:gd name="connsiteY1" fmla="*/ 1125942 h 1125942"/>
              <a:gd name="connsiteX0" fmla="*/ 636 w 3532439"/>
              <a:gd name="connsiteY0" fmla="*/ 0 h 1125942"/>
              <a:gd name="connsiteX1" fmla="*/ 3532438 w 3532439"/>
              <a:gd name="connsiteY1" fmla="*/ 1125942 h 1125942"/>
              <a:gd name="connsiteX0" fmla="*/ 608 w 3610652"/>
              <a:gd name="connsiteY0" fmla="*/ 0 h 1146414"/>
              <a:gd name="connsiteX1" fmla="*/ 3610651 w 3610652"/>
              <a:gd name="connsiteY1" fmla="*/ 1146414 h 1146414"/>
              <a:gd name="connsiteX0" fmla="*/ 502 w 4001759"/>
              <a:gd name="connsiteY0" fmla="*/ 0 h 1125943"/>
              <a:gd name="connsiteX1" fmla="*/ 4001759 w 4001759"/>
              <a:gd name="connsiteY1" fmla="*/ 1125943 h 1125943"/>
              <a:gd name="connsiteX0" fmla="*/ 470 w 4158213"/>
              <a:gd name="connsiteY0" fmla="*/ 0 h 1132767"/>
              <a:gd name="connsiteX1" fmla="*/ 4158213 w 4158213"/>
              <a:gd name="connsiteY1" fmla="*/ 1132767 h 1132767"/>
              <a:gd name="connsiteX0" fmla="*/ 408 w 4518957"/>
              <a:gd name="connsiteY0" fmla="*/ 0 h 1914447"/>
              <a:gd name="connsiteX1" fmla="*/ 4518957 w 4518957"/>
              <a:gd name="connsiteY1" fmla="*/ 1914447 h 1914447"/>
              <a:gd name="connsiteX0" fmla="*/ 154 w 8952840"/>
              <a:gd name="connsiteY0" fmla="*/ 0 h 585549"/>
              <a:gd name="connsiteX1" fmla="*/ 8952840 w 8952840"/>
              <a:gd name="connsiteY1" fmla="*/ 585549 h 585549"/>
            </a:gdLst>
            <a:ahLst/>
            <a:cxnLst>
              <a:cxn ang="0">
                <a:pos x="connsiteX0" y="connsiteY0"/>
              </a:cxn>
              <a:cxn ang="0">
                <a:pos x="connsiteX1" y="connsiteY1"/>
              </a:cxn>
            </a:cxnLst>
            <a:rect l="l" t="t" r="r" b="b"/>
            <a:pathLst>
              <a:path w="8952840" h="585549">
                <a:moveTo>
                  <a:pt x="154" y="0"/>
                </a:moveTo>
                <a:cubicBezTo>
                  <a:pt x="-38514" y="441277"/>
                  <a:pt x="7114635" y="512761"/>
                  <a:pt x="8952840" y="585549"/>
                </a:cubicBezTo>
              </a:path>
            </a:pathLst>
          </a:custGeom>
          <a:noFill/>
          <a:ln w="1143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056" name="Freeform 2055"/>
          <p:cNvSpPr/>
          <p:nvPr/>
        </p:nvSpPr>
        <p:spPr bwMode="auto">
          <a:xfrm>
            <a:off x="2780644" y="1582422"/>
            <a:ext cx="1825804" cy="1228819"/>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1153235"/>
              <a:gd name="connsiteY0" fmla="*/ 0 h 1644556"/>
              <a:gd name="connsiteX1" fmla="*/ 620972 w 1153235"/>
              <a:gd name="connsiteY1" fmla="*/ 477672 h 1644556"/>
              <a:gd name="connsiteX2" fmla="*/ 1153235 w 1153235"/>
              <a:gd name="connsiteY2" fmla="*/ 1644556 h 1644556"/>
              <a:gd name="connsiteX0" fmla="*/ 0 w 1153235"/>
              <a:gd name="connsiteY0" fmla="*/ 0 h 1644556"/>
              <a:gd name="connsiteX1" fmla="*/ 1153235 w 1153235"/>
              <a:gd name="connsiteY1" fmla="*/ 1644556 h 1644556"/>
              <a:gd name="connsiteX0" fmla="*/ 0 w 1153235"/>
              <a:gd name="connsiteY0" fmla="*/ 0 h 1644556"/>
              <a:gd name="connsiteX1" fmla="*/ 1153235 w 1153235"/>
              <a:gd name="connsiteY1" fmla="*/ 1644556 h 1644556"/>
              <a:gd name="connsiteX0" fmla="*/ 0 w 1153235"/>
              <a:gd name="connsiteY0" fmla="*/ 0 h 1644556"/>
              <a:gd name="connsiteX1" fmla="*/ 1153235 w 1153235"/>
              <a:gd name="connsiteY1" fmla="*/ 1644556 h 1644556"/>
              <a:gd name="connsiteX0" fmla="*/ 0 w 1576405"/>
              <a:gd name="connsiteY0" fmla="*/ 0 h 1409526"/>
              <a:gd name="connsiteX1" fmla="*/ 1576405 w 1576405"/>
              <a:gd name="connsiteY1" fmla="*/ 1409526 h 1409526"/>
              <a:gd name="connsiteX0" fmla="*/ 0 w 1576405"/>
              <a:gd name="connsiteY0" fmla="*/ 495 h 1410021"/>
              <a:gd name="connsiteX1" fmla="*/ 1576405 w 1576405"/>
              <a:gd name="connsiteY1" fmla="*/ 1410021 h 1410021"/>
            </a:gdLst>
            <a:ahLst/>
            <a:cxnLst>
              <a:cxn ang="0">
                <a:pos x="connsiteX0" y="connsiteY0"/>
              </a:cxn>
              <a:cxn ang="0">
                <a:pos x="connsiteX1" y="connsiteY1"/>
              </a:cxn>
            </a:cxnLst>
            <a:rect l="l" t="t" r="r" b="b"/>
            <a:pathLst>
              <a:path w="1576405" h="1410021">
                <a:moveTo>
                  <a:pt x="0" y="495"/>
                </a:moveTo>
                <a:cubicBezTo>
                  <a:pt x="1111740" y="-23193"/>
                  <a:pt x="1246584" y="807245"/>
                  <a:pt x="1576405" y="1410021"/>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41" name="Freeform 40"/>
          <p:cNvSpPr/>
          <p:nvPr/>
        </p:nvSpPr>
        <p:spPr bwMode="auto">
          <a:xfrm flipV="1">
            <a:off x="2933591" y="1074404"/>
            <a:ext cx="337171" cy="745653"/>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589899 w 589899"/>
              <a:gd name="connsiteY0" fmla="*/ 0 h 709684"/>
              <a:gd name="connsiteX1" fmla="*/ 310119 w 589899"/>
              <a:gd name="connsiteY1" fmla="*/ 709684 h 709684"/>
              <a:gd name="connsiteX0" fmla="*/ 564216 w 564216"/>
              <a:gd name="connsiteY0" fmla="*/ 0 h 805218"/>
              <a:gd name="connsiteX1" fmla="*/ 332204 w 564216"/>
              <a:gd name="connsiteY1" fmla="*/ 805218 h 805218"/>
              <a:gd name="connsiteX0" fmla="*/ 456397 w 456397"/>
              <a:gd name="connsiteY0" fmla="*/ 0 h 805218"/>
              <a:gd name="connsiteX1" fmla="*/ 224385 w 456397"/>
              <a:gd name="connsiteY1" fmla="*/ 805218 h 805218"/>
              <a:gd name="connsiteX0" fmla="*/ 268060 w 268060"/>
              <a:gd name="connsiteY0" fmla="*/ 0 h 805218"/>
              <a:gd name="connsiteX1" fmla="*/ 36048 w 268060"/>
              <a:gd name="connsiteY1" fmla="*/ 805218 h 805218"/>
            </a:gdLst>
            <a:ahLst/>
            <a:cxnLst>
              <a:cxn ang="0">
                <a:pos x="connsiteX0" y="connsiteY0"/>
              </a:cxn>
              <a:cxn ang="0">
                <a:pos x="connsiteX1" y="connsiteY1"/>
              </a:cxn>
            </a:cxnLst>
            <a:rect l="l" t="t" r="r" b="b"/>
            <a:pathLst>
              <a:path w="268060" h="805218">
                <a:moveTo>
                  <a:pt x="268060" y="0"/>
                </a:moveTo>
                <a:cubicBezTo>
                  <a:pt x="54245" y="59142"/>
                  <a:pt x="-64037" y="316173"/>
                  <a:pt x="36048" y="805218"/>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43" name="Freeform 42"/>
          <p:cNvSpPr/>
          <p:nvPr/>
        </p:nvSpPr>
        <p:spPr bwMode="auto">
          <a:xfrm flipV="1">
            <a:off x="1829718" y="849572"/>
            <a:ext cx="698216" cy="2093105"/>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857 w 812899"/>
              <a:gd name="connsiteY0" fmla="*/ 0 h 1564648"/>
              <a:gd name="connsiteX1" fmla="*/ 812899 w 812899"/>
              <a:gd name="connsiteY1" fmla="*/ 1564648 h 1564648"/>
              <a:gd name="connsiteX0" fmla="*/ 843 w 819708"/>
              <a:gd name="connsiteY0" fmla="*/ 0 h 1618577"/>
              <a:gd name="connsiteX1" fmla="*/ 819708 w 819708"/>
              <a:gd name="connsiteY1" fmla="*/ 1618577 h 1618577"/>
              <a:gd name="connsiteX0" fmla="*/ 174605 w 993470"/>
              <a:gd name="connsiteY0" fmla="*/ 0 h 1618577"/>
              <a:gd name="connsiteX1" fmla="*/ 993470 w 993470"/>
              <a:gd name="connsiteY1" fmla="*/ 1618577 h 1618577"/>
            </a:gdLst>
            <a:ahLst/>
            <a:cxnLst>
              <a:cxn ang="0">
                <a:pos x="connsiteX0" y="connsiteY0"/>
              </a:cxn>
              <a:cxn ang="0">
                <a:pos x="connsiteX1" y="connsiteY1"/>
              </a:cxn>
            </a:cxnLst>
            <a:rect l="l" t="t" r="r" b="b"/>
            <a:pathLst>
              <a:path w="993470" h="1618577">
                <a:moveTo>
                  <a:pt x="174605" y="0"/>
                </a:moveTo>
                <a:cubicBezTo>
                  <a:pt x="-399797" y="1311244"/>
                  <a:pt x="593135" y="1395663"/>
                  <a:pt x="993470" y="1618577"/>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45" name="Freeform 44"/>
          <p:cNvSpPr/>
          <p:nvPr/>
        </p:nvSpPr>
        <p:spPr bwMode="auto">
          <a:xfrm flipH="1" flipV="1">
            <a:off x="1771141" y="2980105"/>
            <a:ext cx="836407" cy="144794"/>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Lst>
            <a:ahLst/>
            <a:cxnLst>
              <a:cxn ang="0">
                <a:pos x="connsiteX0" y="connsiteY0"/>
              </a:cxn>
              <a:cxn ang="0">
                <a:pos x="connsiteX1" y="connsiteY1"/>
              </a:cxn>
            </a:cxnLst>
            <a:rect l="l" t="t" r="r" b="b"/>
            <a:pathLst>
              <a:path w="16388683" h="748278">
                <a:moveTo>
                  <a:pt x="0" y="504994"/>
                </a:moveTo>
                <a:cubicBezTo>
                  <a:pt x="9243408" y="-389090"/>
                  <a:pt x="13214963" y="38641"/>
                  <a:pt x="16388683" y="748278"/>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68" name="Freeform 67"/>
          <p:cNvSpPr/>
          <p:nvPr/>
        </p:nvSpPr>
        <p:spPr bwMode="auto">
          <a:xfrm flipH="1">
            <a:off x="919315" y="1928360"/>
            <a:ext cx="2515197" cy="164742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475639"/>
              <a:gd name="connsiteY0" fmla="*/ 9999 h 426105"/>
              <a:gd name="connsiteX1" fmla="*/ 12475639 w 12475639"/>
              <a:gd name="connsiteY1" fmla="*/ 426105 h 426105"/>
              <a:gd name="connsiteX0" fmla="*/ 0 w 12475639"/>
              <a:gd name="connsiteY0" fmla="*/ 11827 h 427933"/>
              <a:gd name="connsiteX1" fmla="*/ 12475639 w 12475639"/>
              <a:gd name="connsiteY1" fmla="*/ 427933 h 427933"/>
              <a:gd name="connsiteX0" fmla="*/ 0 w 11954274"/>
              <a:gd name="connsiteY0" fmla="*/ 11235 h 444857"/>
              <a:gd name="connsiteX1" fmla="*/ 11954274 w 11954274"/>
              <a:gd name="connsiteY1" fmla="*/ 444857 h 444857"/>
              <a:gd name="connsiteX0" fmla="*/ 0 w 11954274"/>
              <a:gd name="connsiteY0" fmla="*/ 2922 h 436544"/>
              <a:gd name="connsiteX1" fmla="*/ 11954274 w 11954274"/>
              <a:gd name="connsiteY1" fmla="*/ 436544 h 436544"/>
              <a:gd name="connsiteX0" fmla="*/ 0 w 12811263"/>
              <a:gd name="connsiteY0" fmla="*/ 3913 h 367435"/>
              <a:gd name="connsiteX1" fmla="*/ 12811263 w 12811263"/>
              <a:gd name="connsiteY1" fmla="*/ 367435 h 367435"/>
              <a:gd name="connsiteX0" fmla="*/ 0 w 12811263"/>
              <a:gd name="connsiteY0" fmla="*/ 4573 h 368095"/>
              <a:gd name="connsiteX1" fmla="*/ 12811263 w 12811263"/>
              <a:gd name="connsiteY1" fmla="*/ 368095 h 368095"/>
            </a:gdLst>
            <a:ahLst/>
            <a:cxnLst>
              <a:cxn ang="0">
                <a:pos x="connsiteX0" y="connsiteY0"/>
              </a:cxn>
              <a:cxn ang="0">
                <a:pos x="connsiteX1" y="connsiteY1"/>
              </a:cxn>
            </a:cxnLst>
            <a:rect l="l" t="t" r="r" b="b"/>
            <a:pathLst>
              <a:path w="12811263" h="368095">
                <a:moveTo>
                  <a:pt x="0" y="4573"/>
                </a:moveTo>
                <a:cubicBezTo>
                  <a:pt x="11533563" y="-27829"/>
                  <a:pt x="10100790" y="113886"/>
                  <a:pt x="12811263" y="368095"/>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69" name="Freeform 68"/>
          <p:cNvSpPr/>
          <p:nvPr/>
        </p:nvSpPr>
        <p:spPr bwMode="auto">
          <a:xfrm flipH="1">
            <a:off x="572546" y="3793000"/>
            <a:ext cx="109761" cy="373103"/>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6847819"/>
              <a:gd name="connsiteY0" fmla="*/ 6786 h 572360"/>
              <a:gd name="connsiteX1" fmla="*/ 16847819 w 16847819"/>
              <a:gd name="connsiteY1" fmla="*/ 572360 h 572360"/>
              <a:gd name="connsiteX0" fmla="*/ 0 w 16847819"/>
              <a:gd name="connsiteY0" fmla="*/ 0 h 565574"/>
              <a:gd name="connsiteX1" fmla="*/ 16847819 w 16847819"/>
              <a:gd name="connsiteY1" fmla="*/ 565574 h 565574"/>
              <a:gd name="connsiteX0" fmla="*/ 0 w 6405134"/>
              <a:gd name="connsiteY0" fmla="*/ 140148 h 140237"/>
              <a:gd name="connsiteX1" fmla="*/ 4768945 w 6405134"/>
              <a:gd name="connsiteY1" fmla="*/ 85663 h 140237"/>
              <a:gd name="connsiteX0" fmla="*/ 518191 w 5287137"/>
              <a:gd name="connsiteY0" fmla="*/ 144990 h 144990"/>
              <a:gd name="connsiteX1" fmla="*/ 5287136 w 5287137"/>
              <a:gd name="connsiteY1" fmla="*/ 90505 h 144990"/>
              <a:gd name="connsiteX0" fmla="*/ 415924 w 7268653"/>
              <a:gd name="connsiteY0" fmla="*/ 173049 h 173049"/>
              <a:gd name="connsiteX1" fmla="*/ 7268653 w 7268653"/>
              <a:gd name="connsiteY1" fmla="*/ 83533 h 173049"/>
              <a:gd name="connsiteX0" fmla="*/ 743339 w 2934047"/>
              <a:gd name="connsiteY0" fmla="*/ 56888 h 128517"/>
              <a:gd name="connsiteX1" fmla="*/ 2934047 w 2934047"/>
              <a:gd name="connsiteY1" fmla="*/ 128517 h 128517"/>
              <a:gd name="connsiteX0" fmla="*/ 0 w 2371800"/>
              <a:gd name="connsiteY0" fmla="*/ 38884 h 110513"/>
              <a:gd name="connsiteX1" fmla="*/ 2190708 w 2371800"/>
              <a:gd name="connsiteY1" fmla="*/ 110513 h 110513"/>
              <a:gd name="connsiteX0" fmla="*/ 250628 w 2441336"/>
              <a:gd name="connsiteY0" fmla="*/ 14149 h 85778"/>
              <a:gd name="connsiteX1" fmla="*/ 2441336 w 2441336"/>
              <a:gd name="connsiteY1" fmla="*/ 85778 h 85778"/>
              <a:gd name="connsiteX0" fmla="*/ 0 w 2190708"/>
              <a:gd name="connsiteY0" fmla="*/ 32745 h 104374"/>
              <a:gd name="connsiteX1" fmla="*/ 2190708 w 2190708"/>
              <a:gd name="connsiteY1" fmla="*/ 104374 h 104374"/>
              <a:gd name="connsiteX0" fmla="*/ 0 w 2190708"/>
              <a:gd name="connsiteY0" fmla="*/ 43150 h 114779"/>
              <a:gd name="connsiteX1" fmla="*/ 2190708 w 2190708"/>
              <a:gd name="connsiteY1" fmla="*/ 114779 h 114779"/>
              <a:gd name="connsiteX0" fmla="*/ 0 w 2190708"/>
              <a:gd name="connsiteY0" fmla="*/ 0 h 71629"/>
              <a:gd name="connsiteX1" fmla="*/ 2190708 w 2190708"/>
              <a:gd name="connsiteY1" fmla="*/ 71629 h 71629"/>
              <a:gd name="connsiteX0" fmla="*/ 0 w 1131159"/>
              <a:gd name="connsiteY0" fmla="*/ 0 h 57616"/>
              <a:gd name="connsiteX1" fmla="*/ 1131159 w 1131159"/>
              <a:gd name="connsiteY1" fmla="*/ 57616 h 57616"/>
              <a:gd name="connsiteX0" fmla="*/ 0 w 1625619"/>
              <a:gd name="connsiteY0" fmla="*/ 0 h 57616"/>
              <a:gd name="connsiteX1" fmla="*/ 1625619 w 1625619"/>
              <a:gd name="connsiteY1" fmla="*/ 57616 h 57616"/>
            </a:gdLst>
            <a:ahLst/>
            <a:cxnLst>
              <a:cxn ang="0">
                <a:pos x="connsiteX0" y="connsiteY0"/>
              </a:cxn>
              <a:cxn ang="0">
                <a:pos x="connsiteX1" y="connsiteY1"/>
              </a:cxn>
            </a:cxnLst>
            <a:rect l="l" t="t" r="r" b="b"/>
            <a:pathLst>
              <a:path w="1625619" h="57616">
                <a:moveTo>
                  <a:pt x="0" y="0"/>
                </a:moveTo>
                <a:cubicBezTo>
                  <a:pt x="305268" y="23377"/>
                  <a:pt x="1472511" y="20369"/>
                  <a:pt x="1625619" y="57616"/>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70" name="Freeform 69"/>
          <p:cNvSpPr/>
          <p:nvPr/>
        </p:nvSpPr>
        <p:spPr bwMode="auto">
          <a:xfrm flipH="1">
            <a:off x="972215" y="3861527"/>
            <a:ext cx="5965624" cy="1207907"/>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6847819"/>
              <a:gd name="connsiteY0" fmla="*/ 6786 h 572360"/>
              <a:gd name="connsiteX1" fmla="*/ 16847819 w 16847819"/>
              <a:gd name="connsiteY1" fmla="*/ 572360 h 572360"/>
              <a:gd name="connsiteX0" fmla="*/ 0 w 16847819"/>
              <a:gd name="connsiteY0" fmla="*/ 0 h 565574"/>
              <a:gd name="connsiteX1" fmla="*/ 16847819 w 16847819"/>
              <a:gd name="connsiteY1" fmla="*/ 565574 h 565574"/>
              <a:gd name="connsiteX0" fmla="*/ 0 w 20889782"/>
              <a:gd name="connsiteY0" fmla="*/ 866214 h 866238"/>
              <a:gd name="connsiteX1" fmla="*/ 20889782 w 20889782"/>
              <a:gd name="connsiteY1" fmla="*/ 30701 h 866238"/>
              <a:gd name="connsiteX0" fmla="*/ 0 w 20889782"/>
              <a:gd name="connsiteY0" fmla="*/ 1065057 h 1065057"/>
              <a:gd name="connsiteX1" fmla="*/ 20889782 w 20889782"/>
              <a:gd name="connsiteY1" fmla="*/ 229544 h 1065057"/>
              <a:gd name="connsiteX0" fmla="*/ 0 w 21238226"/>
              <a:gd name="connsiteY0" fmla="*/ 1086513 h 1086513"/>
              <a:gd name="connsiteX1" fmla="*/ 21238226 w 21238226"/>
              <a:gd name="connsiteY1" fmla="*/ 215765 h 1086513"/>
              <a:gd name="connsiteX0" fmla="*/ 0 w 21238226"/>
              <a:gd name="connsiteY0" fmla="*/ 1262540 h 1262540"/>
              <a:gd name="connsiteX1" fmla="*/ 7919310 w 21238226"/>
              <a:gd name="connsiteY1" fmla="*/ 222369 h 1262540"/>
              <a:gd name="connsiteX2" fmla="*/ 21238226 w 21238226"/>
              <a:gd name="connsiteY2" fmla="*/ 391792 h 1262540"/>
              <a:gd name="connsiteX0" fmla="*/ 0 w 21238226"/>
              <a:gd name="connsiteY0" fmla="*/ 1262540 h 1262540"/>
              <a:gd name="connsiteX1" fmla="*/ 7919310 w 21238226"/>
              <a:gd name="connsiteY1" fmla="*/ 222369 h 1262540"/>
              <a:gd name="connsiteX2" fmla="*/ 21238226 w 21238226"/>
              <a:gd name="connsiteY2" fmla="*/ 391792 h 1262540"/>
              <a:gd name="connsiteX0" fmla="*/ 0 w 21238226"/>
              <a:gd name="connsiteY0" fmla="*/ 1110552 h 1110552"/>
              <a:gd name="connsiteX1" fmla="*/ 7919310 w 21238226"/>
              <a:gd name="connsiteY1" fmla="*/ 70381 h 1110552"/>
              <a:gd name="connsiteX2" fmla="*/ 21238226 w 21238226"/>
              <a:gd name="connsiteY2" fmla="*/ 239804 h 1110552"/>
              <a:gd name="connsiteX0" fmla="*/ 0 w 21238226"/>
              <a:gd name="connsiteY0" fmla="*/ 1110552 h 1110552"/>
              <a:gd name="connsiteX1" fmla="*/ 7919310 w 21238226"/>
              <a:gd name="connsiteY1" fmla="*/ 70381 h 1110552"/>
              <a:gd name="connsiteX2" fmla="*/ 21238226 w 21238226"/>
              <a:gd name="connsiteY2" fmla="*/ 239804 h 1110552"/>
              <a:gd name="connsiteX0" fmla="*/ 6488 w 21244714"/>
              <a:gd name="connsiteY0" fmla="*/ 1110552 h 1110552"/>
              <a:gd name="connsiteX1" fmla="*/ 7925798 w 21244714"/>
              <a:gd name="connsiteY1" fmla="*/ 70381 h 1110552"/>
              <a:gd name="connsiteX2" fmla="*/ 21244714 w 21244714"/>
              <a:gd name="connsiteY2" fmla="*/ 239804 h 1110552"/>
              <a:gd name="connsiteX0" fmla="*/ 8810 w 21247036"/>
              <a:gd name="connsiteY0" fmla="*/ 1153844 h 1153844"/>
              <a:gd name="connsiteX1" fmla="*/ 7928120 w 21247036"/>
              <a:gd name="connsiteY1" fmla="*/ 113673 h 1153844"/>
              <a:gd name="connsiteX2" fmla="*/ 21247036 w 21247036"/>
              <a:gd name="connsiteY2" fmla="*/ 283096 h 1153844"/>
              <a:gd name="connsiteX0" fmla="*/ 17341 w 18026643"/>
              <a:gd name="connsiteY0" fmla="*/ 1114739 h 1114739"/>
              <a:gd name="connsiteX1" fmla="*/ 4707727 w 18026643"/>
              <a:gd name="connsiteY1" fmla="*/ 70423 h 1114739"/>
              <a:gd name="connsiteX2" fmla="*/ 18026643 w 18026643"/>
              <a:gd name="connsiteY2" fmla="*/ 239846 h 1114739"/>
              <a:gd name="connsiteX0" fmla="*/ 324867 w 18334169"/>
              <a:gd name="connsiteY0" fmla="*/ 1071602 h 1071602"/>
              <a:gd name="connsiteX1" fmla="*/ 2136484 w 18334169"/>
              <a:gd name="connsiteY1" fmla="*/ 89464 h 1071602"/>
              <a:gd name="connsiteX2" fmla="*/ 18334169 w 18334169"/>
              <a:gd name="connsiteY2" fmla="*/ 196709 h 1071602"/>
              <a:gd name="connsiteX0" fmla="*/ 3163 w 18012465"/>
              <a:gd name="connsiteY0" fmla="*/ 905782 h 1026026"/>
              <a:gd name="connsiteX1" fmla="*/ 14219659 w 18012465"/>
              <a:gd name="connsiteY1" fmla="*/ 1005548 h 1026026"/>
              <a:gd name="connsiteX2" fmla="*/ 18012465 w 18012465"/>
              <a:gd name="connsiteY2" fmla="*/ 30889 h 1026026"/>
              <a:gd name="connsiteX0" fmla="*/ 3474 w 16965951"/>
              <a:gd name="connsiteY0" fmla="*/ 988686 h 1028534"/>
              <a:gd name="connsiteX1" fmla="*/ 13173145 w 16965951"/>
              <a:gd name="connsiteY1" fmla="*/ 1005548 h 1028534"/>
              <a:gd name="connsiteX2" fmla="*/ 16965951 w 16965951"/>
              <a:gd name="connsiteY2" fmla="*/ 30889 h 1028534"/>
              <a:gd name="connsiteX0" fmla="*/ -1 w 16962476"/>
              <a:gd name="connsiteY0" fmla="*/ 988686 h 1062177"/>
              <a:gd name="connsiteX1" fmla="*/ 13169670 w 16962476"/>
              <a:gd name="connsiteY1" fmla="*/ 1005548 h 1062177"/>
              <a:gd name="connsiteX2" fmla="*/ 16962476 w 16962476"/>
              <a:gd name="connsiteY2" fmla="*/ 30889 h 1062177"/>
              <a:gd name="connsiteX0" fmla="*/ -1 w 17721422"/>
              <a:gd name="connsiteY0" fmla="*/ 879902 h 953393"/>
              <a:gd name="connsiteX1" fmla="*/ 13169670 w 17721422"/>
              <a:gd name="connsiteY1" fmla="*/ 896764 h 953393"/>
              <a:gd name="connsiteX2" fmla="*/ 17721422 w 17721422"/>
              <a:gd name="connsiteY2" fmla="*/ 34026 h 953393"/>
              <a:gd name="connsiteX0" fmla="*/ -1 w 17721422"/>
              <a:gd name="connsiteY0" fmla="*/ 845876 h 919367"/>
              <a:gd name="connsiteX1" fmla="*/ 13169670 w 17721422"/>
              <a:gd name="connsiteY1" fmla="*/ 862738 h 919367"/>
              <a:gd name="connsiteX2" fmla="*/ 17721422 w 17721422"/>
              <a:gd name="connsiteY2" fmla="*/ 0 h 919367"/>
              <a:gd name="connsiteX0" fmla="*/ -1 w 17721422"/>
              <a:gd name="connsiteY0" fmla="*/ 845876 h 845876"/>
              <a:gd name="connsiteX1" fmla="*/ 12960306 w 17721422"/>
              <a:gd name="connsiteY1" fmla="*/ 794342 h 845876"/>
              <a:gd name="connsiteX2" fmla="*/ 17721422 w 17721422"/>
              <a:gd name="connsiteY2" fmla="*/ 0 h 845876"/>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7616741 w 17616741"/>
              <a:gd name="connsiteY1" fmla="*/ 0 h 847949"/>
              <a:gd name="connsiteX0" fmla="*/ -1 w 17616741"/>
              <a:gd name="connsiteY0" fmla="*/ 847949 h 847949"/>
              <a:gd name="connsiteX1" fmla="*/ 10227252 w 17616741"/>
              <a:gd name="connsiteY1" fmla="*/ 359094 h 847949"/>
              <a:gd name="connsiteX2" fmla="*/ 17616741 w 17616741"/>
              <a:gd name="connsiteY2" fmla="*/ 0 h 847949"/>
              <a:gd name="connsiteX0" fmla="*/ -1 w 17616741"/>
              <a:gd name="connsiteY0" fmla="*/ 847949 h 847949"/>
              <a:gd name="connsiteX1" fmla="*/ 10174910 w 17616741"/>
              <a:gd name="connsiteY1" fmla="*/ 357021 h 847949"/>
              <a:gd name="connsiteX2" fmla="*/ 17616741 w 17616741"/>
              <a:gd name="connsiteY2" fmla="*/ 0 h 847949"/>
              <a:gd name="connsiteX0" fmla="*/ -1 w 17616741"/>
              <a:gd name="connsiteY0" fmla="*/ 847949 h 847949"/>
              <a:gd name="connsiteX1" fmla="*/ 10174910 w 17616741"/>
              <a:gd name="connsiteY1" fmla="*/ 357021 h 847949"/>
              <a:gd name="connsiteX2" fmla="*/ 17616741 w 17616741"/>
              <a:gd name="connsiteY2" fmla="*/ 0 h 847949"/>
              <a:gd name="connsiteX0" fmla="*/ -1 w 17616741"/>
              <a:gd name="connsiteY0" fmla="*/ 847949 h 847949"/>
              <a:gd name="connsiteX1" fmla="*/ 13812626 w 17616741"/>
              <a:gd name="connsiteY1" fmla="*/ 821286 h 847949"/>
              <a:gd name="connsiteX2" fmla="*/ 17616741 w 17616741"/>
              <a:gd name="connsiteY2" fmla="*/ 0 h 847949"/>
              <a:gd name="connsiteX0" fmla="*/ -1 w 17616741"/>
              <a:gd name="connsiteY0" fmla="*/ 847949 h 847949"/>
              <a:gd name="connsiteX1" fmla="*/ 13812626 w 17616741"/>
              <a:gd name="connsiteY1" fmla="*/ 821286 h 847949"/>
              <a:gd name="connsiteX2" fmla="*/ 17616741 w 17616741"/>
              <a:gd name="connsiteY2" fmla="*/ 0 h 847949"/>
              <a:gd name="connsiteX0" fmla="*/ 0 w 19999044"/>
              <a:gd name="connsiteY0" fmla="*/ 806958 h 821286"/>
              <a:gd name="connsiteX1" fmla="*/ 16194929 w 19999044"/>
              <a:gd name="connsiteY1" fmla="*/ 821286 h 821286"/>
              <a:gd name="connsiteX2" fmla="*/ 19999044 w 19999044"/>
              <a:gd name="connsiteY2" fmla="*/ 0 h 821286"/>
              <a:gd name="connsiteX0" fmla="*/ 0 w 19999044"/>
              <a:gd name="connsiteY0" fmla="*/ 806958 h 837551"/>
              <a:gd name="connsiteX1" fmla="*/ 16194929 w 19999044"/>
              <a:gd name="connsiteY1" fmla="*/ 821286 h 837551"/>
              <a:gd name="connsiteX2" fmla="*/ 19999044 w 19999044"/>
              <a:gd name="connsiteY2" fmla="*/ 0 h 837551"/>
              <a:gd name="connsiteX0" fmla="*/ 0 w 19999044"/>
              <a:gd name="connsiteY0" fmla="*/ 806958 h 841709"/>
              <a:gd name="connsiteX1" fmla="*/ 16194929 w 19999044"/>
              <a:gd name="connsiteY1" fmla="*/ 821286 h 841709"/>
              <a:gd name="connsiteX2" fmla="*/ 19999044 w 19999044"/>
              <a:gd name="connsiteY2" fmla="*/ 0 h 841709"/>
              <a:gd name="connsiteX0" fmla="*/ 0 w 19999044"/>
              <a:gd name="connsiteY0" fmla="*/ 806958 h 841709"/>
              <a:gd name="connsiteX1" fmla="*/ 16194929 w 19999044"/>
              <a:gd name="connsiteY1" fmla="*/ 821286 h 841709"/>
              <a:gd name="connsiteX2" fmla="*/ 19999044 w 19999044"/>
              <a:gd name="connsiteY2" fmla="*/ 0 h 841709"/>
              <a:gd name="connsiteX0" fmla="*/ 0 w 24268603"/>
              <a:gd name="connsiteY0" fmla="*/ 0 h 1534967"/>
              <a:gd name="connsiteX1" fmla="*/ 20464488 w 24268603"/>
              <a:gd name="connsiteY1" fmla="*/ 1534920 h 1534967"/>
              <a:gd name="connsiteX2" fmla="*/ 24268603 w 24268603"/>
              <a:gd name="connsiteY2" fmla="*/ 713634 h 1534967"/>
              <a:gd name="connsiteX0" fmla="*/ 0 w 24268603"/>
              <a:gd name="connsiteY0" fmla="*/ 0 h 1660688"/>
              <a:gd name="connsiteX1" fmla="*/ 20464488 w 24268603"/>
              <a:gd name="connsiteY1" fmla="*/ 1534920 h 1660688"/>
              <a:gd name="connsiteX2" fmla="*/ 24268603 w 24268603"/>
              <a:gd name="connsiteY2" fmla="*/ 713634 h 1660688"/>
              <a:gd name="connsiteX0" fmla="*/ 0 w 24268603"/>
              <a:gd name="connsiteY0" fmla="*/ 0 h 1657431"/>
              <a:gd name="connsiteX1" fmla="*/ 20464488 w 24268603"/>
              <a:gd name="connsiteY1" fmla="*/ 1534920 h 1657431"/>
              <a:gd name="connsiteX2" fmla="*/ 24268603 w 24268603"/>
              <a:gd name="connsiteY2" fmla="*/ 713634 h 1657431"/>
              <a:gd name="connsiteX0" fmla="*/ 0 w 24268603"/>
              <a:gd name="connsiteY0" fmla="*/ 0 h 1673296"/>
              <a:gd name="connsiteX1" fmla="*/ 20464488 w 24268603"/>
              <a:gd name="connsiteY1" fmla="*/ 1534920 h 1673296"/>
              <a:gd name="connsiteX2" fmla="*/ 24268603 w 24268603"/>
              <a:gd name="connsiteY2" fmla="*/ 713634 h 1673296"/>
              <a:gd name="connsiteX0" fmla="*/ 0 w 24268603"/>
              <a:gd name="connsiteY0" fmla="*/ 0 h 713634"/>
              <a:gd name="connsiteX1" fmla="*/ 24268603 w 24268603"/>
              <a:gd name="connsiteY1" fmla="*/ 713634 h 713634"/>
              <a:gd name="connsiteX0" fmla="*/ 0 w 24268603"/>
              <a:gd name="connsiteY0" fmla="*/ 0 h 1366442"/>
              <a:gd name="connsiteX1" fmla="*/ 24268603 w 24268603"/>
              <a:gd name="connsiteY1" fmla="*/ 713634 h 1366442"/>
              <a:gd name="connsiteX0" fmla="*/ 0 w 24268603"/>
              <a:gd name="connsiteY0" fmla="*/ 0 h 1677813"/>
              <a:gd name="connsiteX1" fmla="*/ 24268603 w 24268603"/>
              <a:gd name="connsiteY1" fmla="*/ 713634 h 1677813"/>
              <a:gd name="connsiteX0" fmla="*/ 0 w 24090706"/>
              <a:gd name="connsiteY0" fmla="*/ 0 h 1931295"/>
              <a:gd name="connsiteX1" fmla="*/ 24090706 w 24090706"/>
              <a:gd name="connsiteY1" fmla="*/ 1081359 h 1931295"/>
              <a:gd name="connsiteX0" fmla="*/ 0 w 23912809"/>
              <a:gd name="connsiteY0" fmla="*/ 0 h 2220641"/>
              <a:gd name="connsiteX1" fmla="*/ 23912809 w 23912809"/>
              <a:gd name="connsiteY1" fmla="*/ 1468962 h 2220641"/>
              <a:gd name="connsiteX0" fmla="*/ 0 w 23912809"/>
              <a:gd name="connsiteY0" fmla="*/ 0 h 1777744"/>
              <a:gd name="connsiteX1" fmla="*/ 23912809 w 23912809"/>
              <a:gd name="connsiteY1" fmla="*/ 1468962 h 1777744"/>
              <a:gd name="connsiteX0" fmla="*/ 0 w 24179657"/>
              <a:gd name="connsiteY0" fmla="*/ 0 h 1221900"/>
              <a:gd name="connsiteX1" fmla="*/ 24179657 w 24179657"/>
              <a:gd name="connsiteY1" fmla="*/ 663942 h 1221900"/>
              <a:gd name="connsiteX0" fmla="*/ 0 w 24179657"/>
              <a:gd name="connsiteY0" fmla="*/ 0 h 1641077"/>
              <a:gd name="connsiteX1" fmla="*/ 24179657 w 24179657"/>
              <a:gd name="connsiteY1" fmla="*/ 663942 h 1641077"/>
            </a:gdLst>
            <a:ahLst/>
            <a:cxnLst>
              <a:cxn ang="0">
                <a:pos x="connsiteX0" y="connsiteY0"/>
              </a:cxn>
              <a:cxn ang="0">
                <a:pos x="connsiteX1" y="connsiteY1"/>
              </a:cxn>
            </a:cxnLst>
            <a:rect l="l" t="t" r="r" b="b"/>
            <a:pathLst>
              <a:path w="24179657" h="1641077">
                <a:moveTo>
                  <a:pt x="0" y="0"/>
                </a:moveTo>
                <a:cubicBezTo>
                  <a:pt x="9364468" y="1639209"/>
                  <a:pt x="15170988" y="2374012"/>
                  <a:pt x="24179657" y="663942"/>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71" name="Freeform 70"/>
          <p:cNvSpPr/>
          <p:nvPr/>
        </p:nvSpPr>
        <p:spPr bwMode="auto">
          <a:xfrm flipH="1" flipV="1">
            <a:off x="457221" y="2427626"/>
            <a:ext cx="188834" cy="859173"/>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6847819"/>
              <a:gd name="connsiteY0" fmla="*/ 6786 h 572360"/>
              <a:gd name="connsiteX1" fmla="*/ 16847819 w 16847819"/>
              <a:gd name="connsiteY1" fmla="*/ 572360 h 572360"/>
              <a:gd name="connsiteX0" fmla="*/ 0 w 16847819"/>
              <a:gd name="connsiteY0" fmla="*/ 0 h 565574"/>
              <a:gd name="connsiteX1" fmla="*/ 16847819 w 16847819"/>
              <a:gd name="connsiteY1" fmla="*/ 565574 h 565574"/>
              <a:gd name="connsiteX0" fmla="*/ 0 w 6405134"/>
              <a:gd name="connsiteY0" fmla="*/ 140148 h 140237"/>
              <a:gd name="connsiteX1" fmla="*/ 4768945 w 6405134"/>
              <a:gd name="connsiteY1" fmla="*/ 85663 h 140237"/>
              <a:gd name="connsiteX0" fmla="*/ 518191 w 5287137"/>
              <a:gd name="connsiteY0" fmla="*/ 144990 h 144990"/>
              <a:gd name="connsiteX1" fmla="*/ 5287136 w 5287137"/>
              <a:gd name="connsiteY1" fmla="*/ 90505 h 144990"/>
              <a:gd name="connsiteX0" fmla="*/ 415924 w 7268653"/>
              <a:gd name="connsiteY0" fmla="*/ 173049 h 173049"/>
              <a:gd name="connsiteX1" fmla="*/ 7268653 w 7268653"/>
              <a:gd name="connsiteY1" fmla="*/ 83533 h 173049"/>
              <a:gd name="connsiteX0" fmla="*/ 743339 w 2934047"/>
              <a:gd name="connsiteY0" fmla="*/ 56888 h 128517"/>
              <a:gd name="connsiteX1" fmla="*/ 2934047 w 2934047"/>
              <a:gd name="connsiteY1" fmla="*/ 128517 h 128517"/>
              <a:gd name="connsiteX0" fmla="*/ 0 w 2371800"/>
              <a:gd name="connsiteY0" fmla="*/ 38884 h 110513"/>
              <a:gd name="connsiteX1" fmla="*/ 2190708 w 2371800"/>
              <a:gd name="connsiteY1" fmla="*/ 110513 h 110513"/>
              <a:gd name="connsiteX0" fmla="*/ 250628 w 2441336"/>
              <a:gd name="connsiteY0" fmla="*/ 14149 h 85778"/>
              <a:gd name="connsiteX1" fmla="*/ 2441336 w 2441336"/>
              <a:gd name="connsiteY1" fmla="*/ 85778 h 85778"/>
              <a:gd name="connsiteX0" fmla="*/ 0 w 2190708"/>
              <a:gd name="connsiteY0" fmla="*/ 32745 h 104374"/>
              <a:gd name="connsiteX1" fmla="*/ 2190708 w 2190708"/>
              <a:gd name="connsiteY1" fmla="*/ 104374 h 104374"/>
              <a:gd name="connsiteX0" fmla="*/ 0 w 2190708"/>
              <a:gd name="connsiteY0" fmla="*/ 43150 h 114779"/>
              <a:gd name="connsiteX1" fmla="*/ 2190708 w 2190708"/>
              <a:gd name="connsiteY1" fmla="*/ 114779 h 114779"/>
              <a:gd name="connsiteX0" fmla="*/ 0 w 2190708"/>
              <a:gd name="connsiteY0" fmla="*/ 0 h 71629"/>
              <a:gd name="connsiteX1" fmla="*/ 2190708 w 2190708"/>
              <a:gd name="connsiteY1" fmla="*/ 71629 h 71629"/>
              <a:gd name="connsiteX0" fmla="*/ 0 w 1131159"/>
              <a:gd name="connsiteY0" fmla="*/ 0 h 57616"/>
              <a:gd name="connsiteX1" fmla="*/ 1131159 w 1131159"/>
              <a:gd name="connsiteY1" fmla="*/ 57616 h 57616"/>
              <a:gd name="connsiteX0" fmla="*/ 0 w 1625619"/>
              <a:gd name="connsiteY0" fmla="*/ 0 h 57616"/>
              <a:gd name="connsiteX1" fmla="*/ 1625619 w 1625619"/>
              <a:gd name="connsiteY1" fmla="*/ 57616 h 57616"/>
            </a:gdLst>
            <a:ahLst/>
            <a:cxnLst>
              <a:cxn ang="0">
                <a:pos x="connsiteX0" y="connsiteY0"/>
              </a:cxn>
              <a:cxn ang="0">
                <a:pos x="connsiteX1" y="connsiteY1"/>
              </a:cxn>
            </a:cxnLst>
            <a:rect l="l" t="t" r="r" b="b"/>
            <a:pathLst>
              <a:path w="1625619" h="57616">
                <a:moveTo>
                  <a:pt x="0" y="0"/>
                </a:moveTo>
                <a:cubicBezTo>
                  <a:pt x="305268" y="23377"/>
                  <a:pt x="1472511" y="20369"/>
                  <a:pt x="1625619" y="57616"/>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6" name="Freeform 7"/>
          <p:cNvSpPr>
            <a:spLocks/>
          </p:cNvSpPr>
          <p:nvPr/>
        </p:nvSpPr>
        <p:spPr bwMode="auto">
          <a:xfrm>
            <a:off x="2494691" y="2385021"/>
            <a:ext cx="1737360" cy="914400"/>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 name="TextBox 7"/>
          <p:cNvSpPr txBox="1"/>
          <p:nvPr/>
        </p:nvSpPr>
        <p:spPr>
          <a:xfrm>
            <a:off x="3089899" y="2663819"/>
            <a:ext cx="546945" cy="400110"/>
          </a:xfrm>
          <a:prstGeom prst="rect">
            <a:avLst/>
          </a:prstGeom>
          <a:noFill/>
        </p:spPr>
        <p:txBody>
          <a:bodyPr wrap="none" rtlCol="0">
            <a:spAutoFit/>
          </a:bodyPr>
          <a:lstStyle/>
          <a:p>
            <a:r>
              <a:rPr lang="en-US" sz="1000" dirty="0" smtClean="0"/>
              <a:t>ESnet</a:t>
            </a:r>
          </a:p>
          <a:p>
            <a:pPr algn="ctr"/>
            <a:r>
              <a:rPr lang="en-US" sz="1000" dirty="0" smtClean="0"/>
              <a:t>USA</a:t>
            </a:r>
            <a:endParaRPr lang="en-US" sz="1000" dirty="0"/>
          </a:p>
        </p:txBody>
      </p:sp>
      <p:sp>
        <p:nvSpPr>
          <p:cNvPr id="10" name="Hexagon 9"/>
          <p:cNvSpPr/>
          <p:nvPr/>
        </p:nvSpPr>
        <p:spPr bwMode="auto">
          <a:xfrm>
            <a:off x="3134296" y="1763541"/>
            <a:ext cx="450376" cy="388255"/>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65" charset="0"/>
                <a:ea typeface="Arial" pitchFamily="-65" charset="0"/>
                <a:cs typeface="Arial" pitchFamily="-65" charset="0"/>
              </a:rPr>
              <a:t>Chicago</a:t>
            </a:r>
            <a:endParaRPr kumimoji="0" lang="en-US" sz="8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5" name="Hexagon 14"/>
          <p:cNvSpPr/>
          <p:nvPr/>
        </p:nvSpPr>
        <p:spPr bwMode="auto">
          <a:xfrm>
            <a:off x="4466841" y="2736645"/>
            <a:ext cx="550459" cy="388255"/>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65" charset="0"/>
                <a:ea typeface="Arial" pitchFamily="-65" charset="0"/>
                <a:cs typeface="Arial" pitchFamily="-65" charset="0"/>
              </a:rPr>
              <a:t>New York</a:t>
            </a:r>
            <a:endParaRPr kumimoji="0" lang="en-US" sz="8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8" name="TextBox 17"/>
          <p:cNvSpPr txBox="1"/>
          <p:nvPr/>
        </p:nvSpPr>
        <p:spPr>
          <a:xfrm>
            <a:off x="3523565" y="2780928"/>
            <a:ext cx="616387" cy="264688"/>
          </a:xfrm>
          <a:prstGeom prst="rect">
            <a:avLst/>
          </a:prstGeom>
          <a:noFill/>
        </p:spPr>
        <p:txBody>
          <a:bodyPr wrap="none" lIns="9144" tIns="9144" rIns="9144" bIns="9144" rtlCol="0">
            <a:spAutoFit/>
          </a:bodyPr>
          <a:lstStyle/>
          <a:p>
            <a:r>
              <a:rPr lang="en-US" sz="1600" dirty="0" smtClean="0"/>
              <a:t>BNL-T1</a:t>
            </a:r>
            <a:endParaRPr lang="en-US" sz="1600" dirty="0"/>
          </a:p>
        </p:txBody>
      </p:sp>
      <p:sp>
        <p:nvSpPr>
          <p:cNvPr id="19" name="Freeform 7"/>
          <p:cNvSpPr>
            <a:spLocks/>
          </p:cNvSpPr>
          <p:nvPr/>
        </p:nvSpPr>
        <p:spPr bwMode="auto">
          <a:xfrm>
            <a:off x="2233729" y="3779367"/>
            <a:ext cx="2228247" cy="1134914"/>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 name="TextBox 19"/>
          <p:cNvSpPr txBox="1"/>
          <p:nvPr/>
        </p:nvSpPr>
        <p:spPr>
          <a:xfrm>
            <a:off x="2985413" y="4477795"/>
            <a:ext cx="724878" cy="400110"/>
          </a:xfrm>
          <a:prstGeom prst="rect">
            <a:avLst/>
          </a:prstGeom>
          <a:noFill/>
        </p:spPr>
        <p:txBody>
          <a:bodyPr wrap="none" rtlCol="0">
            <a:spAutoFit/>
          </a:bodyPr>
          <a:lstStyle/>
          <a:p>
            <a:r>
              <a:rPr lang="en-US" sz="1000" dirty="0" smtClean="0"/>
              <a:t>Internet2</a:t>
            </a:r>
          </a:p>
          <a:p>
            <a:pPr algn="ctr"/>
            <a:r>
              <a:rPr lang="en-US" sz="1000" dirty="0" smtClean="0"/>
              <a:t>USA</a:t>
            </a:r>
            <a:endParaRPr lang="en-US" sz="1000" dirty="0"/>
          </a:p>
        </p:txBody>
      </p:sp>
      <p:sp>
        <p:nvSpPr>
          <p:cNvPr id="22" name="TextBox 21"/>
          <p:cNvSpPr txBox="1"/>
          <p:nvPr/>
        </p:nvSpPr>
        <p:spPr>
          <a:xfrm>
            <a:off x="3728465" y="4514171"/>
            <a:ext cx="407997" cy="141577"/>
          </a:xfrm>
          <a:prstGeom prst="rect">
            <a:avLst/>
          </a:prstGeom>
          <a:noFill/>
        </p:spPr>
        <p:txBody>
          <a:bodyPr wrap="none" lIns="9144" tIns="9144" rIns="9144" bIns="9144" rtlCol="0">
            <a:spAutoFit/>
          </a:bodyPr>
          <a:lstStyle/>
          <a:p>
            <a:r>
              <a:rPr lang="en-US" sz="800" dirty="0" smtClean="0"/>
              <a:t>Harvard</a:t>
            </a:r>
            <a:endParaRPr lang="en-US" sz="800" dirty="0"/>
          </a:p>
        </p:txBody>
      </p:sp>
      <p:sp>
        <p:nvSpPr>
          <p:cNvPr id="23" name="Freeform 7"/>
          <p:cNvSpPr>
            <a:spLocks/>
          </p:cNvSpPr>
          <p:nvPr/>
        </p:nvSpPr>
        <p:spPr bwMode="auto">
          <a:xfrm>
            <a:off x="2493213" y="328758"/>
            <a:ext cx="1732542" cy="922838"/>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 name="TextBox 23"/>
          <p:cNvSpPr txBox="1"/>
          <p:nvPr/>
        </p:nvSpPr>
        <p:spPr>
          <a:xfrm>
            <a:off x="2974603" y="850865"/>
            <a:ext cx="769763" cy="400110"/>
          </a:xfrm>
          <a:prstGeom prst="rect">
            <a:avLst/>
          </a:prstGeom>
          <a:noFill/>
        </p:spPr>
        <p:txBody>
          <a:bodyPr wrap="none" rtlCol="0">
            <a:spAutoFit/>
          </a:bodyPr>
          <a:lstStyle/>
          <a:p>
            <a:pPr algn="ctr"/>
            <a:r>
              <a:rPr lang="en-US" sz="1000" smtClean="0"/>
              <a:t>CANARIE</a:t>
            </a:r>
            <a:endParaRPr lang="en-US" sz="1000" dirty="0" smtClean="0"/>
          </a:p>
          <a:p>
            <a:pPr algn="ctr"/>
            <a:r>
              <a:rPr lang="en-US" sz="1000" dirty="0" smtClean="0"/>
              <a:t>Canada</a:t>
            </a:r>
            <a:endParaRPr lang="en-US" sz="1000" dirty="0"/>
          </a:p>
        </p:txBody>
      </p:sp>
      <p:sp>
        <p:nvSpPr>
          <p:cNvPr id="25" name="TextBox 24"/>
          <p:cNvSpPr txBox="1"/>
          <p:nvPr/>
        </p:nvSpPr>
        <p:spPr>
          <a:xfrm>
            <a:off x="2752942" y="572660"/>
            <a:ext cx="247697" cy="141577"/>
          </a:xfrm>
          <a:prstGeom prst="rect">
            <a:avLst/>
          </a:prstGeom>
          <a:noFill/>
        </p:spPr>
        <p:txBody>
          <a:bodyPr wrap="none" lIns="9144" tIns="9144" rIns="9144" bIns="9144" rtlCol="0">
            <a:spAutoFit/>
          </a:bodyPr>
          <a:lstStyle/>
          <a:p>
            <a:r>
              <a:rPr lang="en-US" sz="800" dirty="0" smtClean="0"/>
              <a:t>UVic</a:t>
            </a:r>
            <a:endParaRPr lang="en-US" sz="800" dirty="0"/>
          </a:p>
        </p:txBody>
      </p:sp>
      <p:sp>
        <p:nvSpPr>
          <p:cNvPr id="26" name="TextBox 25"/>
          <p:cNvSpPr txBox="1"/>
          <p:nvPr/>
        </p:nvSpPr>
        <p:spPr>
          <a:xfrm>
            <a:off x="3166228" y="369546"/>
            <a:ext cx="441659" cy="141577"/>
          </a:xfrm>
          <a:prstGeom prst="rect">
            <a:avLst/>
          </a:prstGeom>
          <a:noFill/>
        </p:spPr>
        <p:txBody>
          <a:bodyPr wrap="none" lIns="9144" tIns="9144" rIns="9144" bIns="9144" rtlCol="0">
            <a:spAutoFit/>
          </a:bodyPr>
          <a:lstStyle/>
          <a:p>
            <a:r>
              <a:rPr lang="en-US" sz="800" dirty="0" smtClean="0"/>
              <a:t>SimFraU</a:t>
            </a:r>
            <a:endParaRPr lang="en-US" sz="800" dirty="0"/>
          </a:p>
        </p:txBody>
      </p:sp>
      <p:sp>
        <p:nvSpPr>
          <p:cNvPr id="27" name="TextBox 26"/>
          <p:cNvSpPr txBox="1"/>
          <p:nvPr/>
        </p:nvSpPr>
        <p:spPr>
          <a:xfrm>
            <a:off x="2687688" y="692696"/>
            <a:ext cx="948208" cy="264688"/>
          </a:xfrm>
          <a:prstGeom prst="rect">
            <a:avLst/>
          </a:prstGeom>
          <a:noFill/>
        </p:spPr>
        <p:txBody>
          <a:bodyPr wrap="none" lIns="9144" tIns="9144" rIns="9144" bIns="9144" rtlCol="0">
            <a:spAutoFit/>
          </a:bodyPr>
          <a:lstStyle/>
          <a:p>
            <a:r>
              <a:rPr lang="en-US" sz="1600" dirty="0" smtClean="0"/>
              <a:t>TRIUMF-T1</a:t>
            </a:r>
            <a:endParaRPr lang="en-US" dirty="0"/>
          </a:p>
        </p:txBody>
      </p:sp>
      <p:sp>
        <p:nvSpPr>
          <p:cNvPr id="28" name="TextBox 27"/>
          <p:cNvSpPr txBox="1"/>
          <p:nvPr/>
        </p:nvSpPr>
        <p:spPr>
          <a:xfrm>
            <a:off x="3111723" y="560894"/>
            <a:ext cx="257315" cy="141577"/>
          </a:xfrm>
          <a:prstGeom prst="rect">
            <a:avLst/>
          </a:prstGeom>
          <a:noFill/>
        </p:spPr>
        <p:txBody>
          <a:bodyPr wrap="none" lIns="9144" tIns="9144" rIns="9144" bIns="9144" rtlCol="0">
            <a:spAutoFit/>
          </a:bodyPr>
          <a:lstStyle/>
          <a:p>
            <a:r>
              <a:rPr lang="en-US" sz="800" dirty="0" smtClean="0"/>
              <a:t>UAlb</a:t>
            </a:r>
            <a:endParaRPr lang="en-US" sz="800" dirty="0"/>
          </a:p>
        </p:txBody>
      </p:sp>
      <p:sp>
        <p:nvSpPr>
          <p:cNvPr id="29" name="TextBox 28"/>
          <p:cNvSpPr txBox="1"/>
          <p:nvPr/>
        </p:nvSpPr>
        <p:spPr>
          <a:xfrm>
            <a:off x="3460823" y="626587"/>
            <a:ext cx="257315" cy="141577"/>
          </a:xfrm>
          <a:prstGeom prst="rect">
            <a:avLst/>
          </a:prstGeom>
          <a:noFill/>
        </p:spPr>
        <p:txBody>
          <a:bodyPr wrap="none" lIns="9144" tIns="9144" rIns="9144" bIns="9144" rtlCol="0">
            <a:spAutoFit/>
          </a:bodyPr>
          <a:lstStyle/>
          <a:p>
            <a:r>
              <a:rPr lang="en-US" sz="800" dirty="0" smtClean="0"/>
              <a:t>UTor</a:t>
            </a:r>
            <a:endParaRPr lang="en-US" sz="800" dirty="0"/>
          </a:p>
        </p:txBody>
      </p:sp>
      <p:sp>
        <p:nvSpPr>
          <p:cNvPr id="30" name="TextBox 29"/>
          <p:cNvSpPr txBox="1"/>
          <p:nvPr/>
        </p:nvSpPr>
        <p:spPr>
          <a:xfrm>
            <a:off x="3676880" y="790177"/>
            <a:ext cx="372731" cy="141577"/>
          </a:xfrm>
          <a:prstGeom prst="rect">
            <a:avLst/>
          </a:prstGeom>
          <a:noFill/>
        </p:spPr>
        <p:txBody>
          <a:bodyPr wrap="none" lIns="9144" tIns="9144" rIns="9144" bIns="9144" rtlCol="0">
            <a:spAutoFit/>
          </a:bodyPr>
          <a:lstStyle/>
          <a:p>
            <a:r>
              <a:rPr lang="en-US" sz="800" dirty="0" smtClean="0"/>
              <a:t>McGilU</a:t>
            </a:r>
            <a:endParaRPr lang="en-US" sz="800" dirty="0"/>
          </a:p>
        </p:txBody>
      </p:sp>
      <p:sp>
        <p:nvSpPr>
          <p:cNvPr id="42" name="Hexagon 41"/>
          <p:cNvSpPr/>
          <p:nvPr/>
        </p:nvSpPr>
        <p:spPr bwMode="auto">
          <a:xfrm>
            <a:off x="1726651" y="2897607"/>
            <a:ext cx="450376" cy="388255"/>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65" charset="0"/>
                <a:ea typeface="Arial" pitchFamily="-65" charset="0"/>
                <a:cs typeface="Arial" pitchFamily="-65" charset="0"/>
              </a:rPr>
              <a:t>Seattle</a:t>
            </a:r>
            <a:endParaRPr kumimoji="0" lang="en-US" sz="8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55" name="Freeform 7"/>
          <p:cNvSpPr>
            <a:spLocks/>
          </p:cNvSpPr>
          <p:nvPr/>
        </p:nvSpPr>
        <p:spPr bwMode="auto">
          <a:xfrm>
            <a:off x="70596" y="4109061"/>
            <a:ext cx="1059472" cy="605543"/>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6" name="TextBox 55"/>
          <p:cNvSpPr txBox="1"/>
          <p:nvPr/>
        </p:nvSpPr>
        <p:spPr>
          <a:xfrm>
            <a:off x="225871" y="4309654"/>
            <a:ext cx="748923" cy="400110"/>
          </a:xfrm>
          <a:prstGeom prst="rect">
            <a:avLst/>
          </a:prstGeom>
          <a:noFill/>
        </p:spPr>
        <p:txBody>
          <a:bodyPr wrap="none" rtlCol="0">
            <a:spAutoFit/>
          </a:bodyPr>
          <a:lstStyle/>
          <a:p>
            <a:r>
              <a:rPr lang="en-US" sz="1000" dirty="0" smtClean="0"/>
              <a:t>TWAREN</a:t>
            </a:r>
          </a:p>
          <a:p>
            <a:pPr algn="ctr"/>
            <a:r>
              <a:rPr lang="en-US" sz="1000" dirty="0" smtClean="0"/>
              <a:t>Taiwan</a:t>
            </a:r>
            <a:endParaRPr lang="en-US" sz="1000" dirty="0"/>
          </a:p>
        </p:txBody>
      </p:sp>
      <p:sp>
        <p:nvSpPr>
          <p:cNvPr id="57" name="TextBox 56"/>
          <p:cNvSpPr txBox="1"/>
          <p:nvPr/>
        </p:nvSpPr>
        <p:spPr>
          <a:xfrm>
            <a:off x="236307" y="4182278"/>
            <a:ext cx="239681" cy="141577"/>
          </a:xfrm>
          <a:prstGeom prst="rect">
            <a:avLst/>
          </a:prstGeom>
          <a:noFill/>
        </p:spPr>
        <p:txBody>
          <a:bodyPr wrap="none" lIns="9144" tIns="9144" rIns="9144" bIns="9144" rtlCol="0">
            <a:spAutoFit/>
          </a:bodyPr>
          <a:lstStyle/>
          <a:p>
            <a:r>
              <a:rPr lang="en-US" sz="800" dirty="0" smtClean="0"/>
              <a:t>NCU</a:t>
            </a:r>
            <a:endParaRPr lang="en-US" sz="800" dirty="0"/>
          </a:p>
        </p:txBody>
      </p:sp>
      <p:sp>
        <p:nvSpPr>
          <p:cNvPr id="58" name="TextBox 57"/>
          <p:cNvSpPr txBox="1"/>
          <p:nvPr/>
        </p:nvSpPr>
        <p:spPr>
          <a:xfrm>
            <a:off x="646055" y="4184161"/>
            <a:ext cx="228460" cy="141577"/>
          </a:xfrm>
          <a:prstGeom prst="rect">
            <a:avLst/>
          </a:prstGeom>
          <a:noFill/>
        </p:spPr>
        <p:txBody>
          <a:bodyPr wrap="none" lIns="9144" tIns="9144" rIns="9144" bIns="9144" rtlCol="0">
            <a:spAutoFit/>
          </a:bodyPr>
          <a:lstStyle/>
          <a:p>
            <a:r>
              <a:rPr lang="en-US" sz="800" dirty="0" smtClean="0"/>
              <a:t>NTU</a:t>
            </a:r>
            <a:endParaRPr lang="en-US" sz="800" dirty="0"/>
          </a:p>
        </p:txBody>
      </p:sp>
      <p:sp>
        <p:nvSpPr>
          <p:cNvPr id="59" name="Freeform 7"/>
          <p:cNvSpPr>
            <a:spLocks/>
          </p:cNvSpPr>
          <p:nvPr/>
        </p:nvSpPr>
        <p:spPr bwMode="auto">
          <a:xfrm>
            <a:off x="111794" y="3286799"/>
            <a:ext cx="1059472" cy="564327"/>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0" name="TextBox 59"/>
          <p:cNvSpPr txBox="1"/>
          <p:nvPr/>
        </p:nvSpPr>
        <p:spPr>
          <a:xfrm>
            <a:off x="332791" y="3487392"/>
            <a:ext cx="617478" cy="400110"/>
          </a:xfrm>
          <a:prstGeom prst="rect">
            <a:avLst/>
          </a:prstGeom>
          <a:noFill/>
        </p:spPr>
        <p:txBody>
          <a:bodyPr wrap="none" rtlCol="0">
            <a:spAutoFit/>
          </a:bodyPr>
          <a:lstStyle/>
          <a:p>
            <a:pPr algn="ctr"/>
            <a:r>
              <a:rPr lang="en-US" sz="1000" smtClean="0"/>
              <a:t>ASGC</a:t>
            </a:r>
            <a:endParaRPr lang="en-US" sz="1000" dirty="0" smtClean="0"/>
          </a:p>
          <a:p>
            <a:pPr algn="ctr"/>
            <a:r>
              <a:rPr lang="en-US" sz="1000" dirty="0" smtClean="0"/>
              <a:t>Taiwan</a:t>
            </a:r>
            <a:endParaRPr lang="en-US" sz="1000" dirty="0"/>
          </a:p>
        </p:txBody>
      </p:sp>
      <p:sp>
        <p:nvSpPr>
          <p:cNvPr id="61" name="TextBox 60"/>
          <p:cNvSpPr txBox="1"/>
          <p:nvPr/>
        </p:nvSpPr>
        <p:spPr>
          <a:xfrm>
            <a:off x="277505" y="3360016"/>
            <a:ext cx="468911" cy="141577"/>
          </a:xfrm>
          <a:prstGeom prst="rect">
            <a:avLst/>
          </a:prstGeom>
          <a:noFill/>
        </p:spPr>
        <p:txBody>
          <a:bodyPr wrap="none" lIns="9144" tIns="9144" rIns="9144" bIns="9144" rtlCol="0">
            <a:spAutoFit/>
          </a:bodyPr>
          <a:lstStyle/>
          <a:p>
            <a:r>
              <a:rPr lang="en-US" sz="800" dirty="0" smtClean="0"/>
              <a:t>ASGC-T1</a:t>
            </a:r>
            <a:endParaRPr lang="en-US" sz="800" dirty="0"/>
          </a:p>
        </p:txBody>
      </p:sp>
      <p:sp>
        <p:nvSpPr>
          <p:cNvPr id="63" name="Freeform 7"/>
          <p:cNvSpPr>
            <a:spLocks/>
          </p:cNvSpPr>
          <p:nvPr/>
        </p:nvSpPr>
        <p:spPr bwMode="auto">
          <a:xfrm>
            <a:off x="86818" y="2026978"/>
            <a:ext cx="915558" cy="564327"/>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4" name="TextBox 63"/>
          <p:cNvSpPr txBox="1"/>
          <p:nvPr/>
        </p:nvSpPr>
        <p:spPr>
          <a:xfrm>
            <a:off x="103611" y="2227571"/>
            <a:ext cx="881973" cy="400110"/>
          </a:xfrm>
          <a:prstGeom prst="rect">
            <a:avLst/>
          </a:prstGeom>
          <a:noFill/>
        </p:spPr>
        <p:txBody>
          <a:bodyPr wrap="none" rtlCol="0">
            <a:spAutoFit/>
          </a:bodyPr>
          <a:lstStyle/>
          <a:p>
            <a:r>
              <a:rPr lang="en-US" sz="1000" dirty="0" smtClean="0"/>
              <a:t>KERONET2</a:t>
            </a:r>
          </a:p>
          <a:p>
            <a:pPr algn="ctr"/>
            <a:r>
              <a:rPr lang="en-US" sz="1000" dirty="0" smtClean="0"/>
              <a:t>Korea</a:t>
            </a:r>
            <a:endParaRPr lang="en-US" sz="1000" dirty="0"/>
          </a:p>
        </p:txBody>
      </p:sp>
      <p:sp>
        <p:nvSpPr>
          <p:cNvPr id="66" name="TextBox 65"/>
          <p:cNvSpPr txBox="1"/>
          <p:nvPr/>
        </p:nvSpPr>
        <p:spPr>
          <a:xfrm>
            <a:off x="457221" y="2078529"/>
            <a:ext cx="239681" cy="141577"/>
          </a:xfrm>
          <a:prstGeom prst="rect">
            <a:avLst/>
          </a:prstGeom>
          <a:noFill/>
        </p:spPr>
        <p:txBody>
          <a:bodyPr wrap="none" lIns="9144" tIns="9144" rIns="9144" bIns="9144" rtlCol="0">
            <a:spAutoFit/>
          </a:bodyPr>
          <a:lstStyle/>
          <a:p>
            <a:r>
              <a:rPr lang="en-US" sz="800" dirty="0" smtClean="0"/>
              <a:t>KNU</a:t>
            </a:r>
            <a:endParaRPr lang="en-US" sz="800" dirty="0"/>
          </a:p>
        </p:txBody>
      </p:sp>
      <p:sp>
        <p:nvSpPr>
          <p:cNvPr id="72" name="Freeform 7"/>
          <p:cNvSpPr>
            <a:spLocks/>
          </p:cNvSpPr>
          <p:nvPr/>
        </p:nvSpPr>
        <p:spPr bwMode="auto">
          <a:xfrm>
            <a:off x="5759086" y="5911468"/>
            <a:ext cx="324771" cy="154518"/>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57" name="TextBox 2056"/>
          <p:cNvSpPr txBox="1"/>
          <p:nvPr/>
        </p:nvSpPr>
        <p:spPr>
          <a:xfrm>
            <a:off x="6071574" y="5829163"/>
            <a:ext cx="2994731" cy="1015663"/>
          </a:xfrm>
          <a:prstGeom prst="rect">
            <a:avLst/>
          </a:prstGeom>
          <a:noFill/>
        </p:spPr>
        <p:txBody>
          <a:bodyPr wrap="none" rtlCol="0">
            <a:spAutoFit/>
          </a:bodyPr>
          <a:lstStyle/>
          <a:p>
            <a:pPr>
              <a:lnSpc>
                <a:spcPct val="150000"/>
              </a:lnSpc>
            </a:pPr>
            <a:r>
              <a:rPr lang="en-US" sz="800" dirty="0" smtClean="0"/>
              <a:t>LHCONE VPN domain</a:t>
            </a:r>
          </a:p>
          <a:p>
            <a:pPr>
              <a:lnSpc>
                <a:spcPct val="150000"/>
              </a:lnSpc>
            </a:pPr>
            <a:r>
              <a:rPr lang="en-US" sz="800" dirty="0" smtClean="0"/>
              <a:t>End sites – LHC Tier 2 or Tier 3 unless indicated as Tier 1</a:t>
            </a:r>
          </a:p>
          <a:p>
            <a:pPr>
              <a:lnSpc>
                <a:spcPct val="150000"/>
              </a:lnSpc>
            </a:pPr>
            <a:r>
              <a:rPr lang="en-US" sz="800" dirty="0"/>
              <a:t>Regional </a:t>
            </a:r>
            <a:r>
              <a:rPr lang="en-US" sz="800" dirty="0" smtClean="0"/>
              <a:t>R&amp;E communication nexus</a:t>
            </a:r>
          </a:p>
          <a:p>
            <a:pPr>
              <a:lnSpc>
                <a:spcPct val="150000"/>
              </a:lnSpc>
            </a:pPr>
            <a:r>
              <a:rPr lang="en-US" sz="800" dirty="0" smtClean="0"/>
              <a:t>Data communication links, 10, 20, and 30 Gb/s</a:t>
            </a:r>
          </a:p>
          <a:p>
            <a:pPr>
              <a:lnSpc>
                <a:spcPct val="150000"/>
              </a:lnSpc>
            </a:pPr>
            <a:r>
              <a:rPr lang="en-US" sz="800" dirty="0" smtClean="0"/>
              <a:t>See </a:t>
            </a:r>
            <a:r>
              <a:rPr lang="en-US" sz="800" dirty="0" smtClean="0">
                <a:hlinkClick r:id="rId3"/>
              </a:rPr>
              <a:t>http://lhcone.net</a:t>
            </a:r>
            <a:r>
              <a:rPr lang="en-US" sz="800" dirty="0" smtClean="0"/>
              <a:t> for details.</a:t>
            </a:r>
            <a:endParaRPr lang="en-US" sz="800" dirty="0"/>
          </a:p>
        </p:txBody>
      </p:sp>
      <p:sp>
        <p:nvSpPr>
          <p:cNvPr id="74" name="TextBox 73"/>
          <p:cNvSpPr txBox="1"/>
          <p:nvPr/>
        </p:nvSpPr>
        <p:spPr>
          <a:xfrm>
            <a:off x="5906694" y="6111074"/>
            <a:ext cx="177164" cy="110800"/>
          </a:xfrm>
          <a:prstGeom prst="rect">
            <a:avLst/>
          </a:prstGeom>
          <a:solidFill>
            <a:schemeClr val="bg2">
              <a:lumMod val="40000"/>
              <a:lumOff val="60000"/>
            </a:schemeClr>
          </a:solidFill>
        </p:spPr>
        <p:txBody>
          <a:bodyPr wrap="none" lIns="9144" tIns="9144" rIns="9144" bIns="9144" rtlCol="0">
            <a:spAutoFit/>
          </a:bodyPr>
          <a:lstStyle/>
          <a:p>
            <a:r>
              <a:rPr lang="en-US" sz="600" dirty="0" smtClean="0"/>
              <a:t>NTU</a:t>
            </a:r>
            <a:endParaRPr lang="en-US" sz="600" dirty="0"/>
          </a:p>
        </p:txBody>
      </p:sp>
      <p:sp>
        <p:nvSpPr>
          <p:cNvPr id="75" name="Hexagon 74"/>
          <p:cNvSpPr/>
          <p:nvPr/>
        </p:nvSpPr>
        <p:spPr bwMode="auto">
          <a:xfrm>
            <a:off x="5767560" y="6253578"/>
            <a:ext cx="316298" cy="166354"/>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600" b="1" i="0" u="none" strike="noStrike" cap="none" normalizeH="0" baseline="0" dirty="0" smtClean="0">
                <a:ln>
                  <a:noFill/>
                </a:ln>
                <a:solidFill>
                  <a:schemeClr val="tx1"/>
                </a:solidFill>
                <a:effectLst/>
                <a:latin typeface="Arial" pitchFamily="-65" charset="0"/>
                <a:ea typeface="Arial" pitchFamily="-65" charset="0"/>
                <a:cs typeface="Arial" pitchFamily="-65" charset="0"/>
              </a:rPr>
              <a:t>Chicago</a:t>
            </a:r>
            <a:endParaRPr kumimoji="0" lang="en-US" sz="6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grpSp>
        <p:nvGrpSpPr>
          <p:cNvPr id="7" name="Group 12"/>
          <p:cNvGrpSpPr/>
          <p:nvPr/>
        </p:nvGrpSpPr>
        <p:grpSpPr>
          <a:xfrm>
            <a:off x="5635742" y="6515269"/>
            <a:ext cx="448116" cy="61312"/>
            <a:chOff x="5439417" y="6588419"/>
            <a:chExt cx="644441" cy="0"/>
          </a:xfrm>
        </p:grpSpPr>
        <p:cxnSp>
          <p:nvCxnSpPr>
            <p:cNvPr id="2059" name="Straight Connector 2058"/>
            <p:cNvCxnSpPr/>
            <p:nvPr/>
          </p:nvCxnSpPr>
          <p:spPr bwMode="auto">
            <a:xfrm>
              <a:off x="5439417" y="6588419"/>
              <a:ext cx="222432" cy="0"/>
            </a:xfrm>
            <a:prstGeom prst="line">
              <a:avLst/>
            </a:prstGeom>
            <a:noFill/>
            <a:ln w="38100" cap="flat" cmpd="sng" algn="ctr">
              <a:solidFill>
                <a:schemeClr val="tx1">
                  <a:lumMod val="65000"/>
                  <a:lumOff val="35000"/>
                </a:schemeClr>
              </a:solidFill>
              <a:prstDash val="solid"/>
              <a:round/>
              <a:headEnd type="none" w="med" len="med"/>
              <a:tailEnd type="none" w="med" len="med"/>
            </a:ln>
            <a:effectLst/>
          </p:spPr>
        </p:cxnSp>
        <p:cxnSp>
          <p:nvCxnSpPr>
            <p:cNvPr id="79" name="Straight Connector 78"/>
            <p:cNvCxnSpPr/>
            <p:nvPr/>
          </p:nvCxnSpPr>
          <p:spPr bwMode="auto">
            <a:xfrm>
              <a:off x="5647871" y="6588419"/>
              <a:ext cx="222432" cy="0"/>
            </a:xfrm>
            <a:prstGeom prst="line">
              <a:avLst/>
            </a:prstGeom>
            <a:noFill/>
            <a:ln w="76200" cap="flat" cmpd="sng" algn="ctr">
              <a:solidFill>
                <a:schemeClr val="tx1">
                  <a:lumMod val="65000"/>
                  <a:lumOff val="35000"/>
                </a:schemeClr>
              </a:solidFill>
              <a:prstDash val="solid"/>
              <a:round/>
              <a:headEnd type="none" w="med" len="med"/>
              <a:tailEnd type="none" w="med" len="med"/>
            </a:ln>
            <a:effectLst/>
          </p:spPr>
        </p:cxnSp>
        <p:cxnSp>
          <p:nvCxnSpPr>
            <p:cNvPr id="80" name="Straight Connector 79"/>
            <p:cNvCxnSpPr/>
            <p:nvPr/>
          </p:nvCxnSpPr>
          <p:spPr bwMode="auto">
            <a:xfrm>
              <a:off x="5861426" y="6588419"/>
              <a:ext cx="222432" cy="0"/>
            </a:xfrm>
            <a:prstGeom prst="line">
              <a:avLst/>
            </a:prstGeom>
            <a:noFill/>
            <a:ln w="114300" cap="flat" cmpd="sng" algn="ctr">
              <a:solidFill>
                <a:schemeClr val="tx1">
                  <a:lumMod val="65000"/>
                  <a:lumOff val="35000"/>
                </a:schemeClr>
              </a:solidFill>
              <a:prstDash val="solid"/>
              <a:round/>
              <a:headEnd type="none" w="med" len="med"/>
              <a:tailEnd type="none" w="med" len="med"/>
            </a:ln>
            <a:effectLst/>
          </p:spPr>
        </p:cxnSp>
      </p:grpSp>
      <p:sp>
        <p:nvSpPr>
          <p:cNvPr id="2061" name="TextBox 2060"/>
          <p:cNvSpPr txBox="1"/>
          <p:nvPr/>
        </p:nvSpPr>
        <p:spPr>
          <a:xfrm>
            <a:off x="0" y="-4821"/>
            <a:ext cx="9144000" cy="323165"/>
          </a:xfrm>
          <a:prstGeom prst="rect">
            <a:avLst/>
          </a:prstGeom>
          <a:noFill/>
        </p:spPr>
        <p:txBody>
          <a:bodyPr wrap="square" lIns="45720" rIns="45720" rtlCol="0">
            <a:spAutoFit/>
          </a:bodyPr>
          <a:lstStyle/>
          <a:p>
            <a:pPr algn="ctr"/>
            <a:r>
              <a:rPr lang="en-US" sz="1500" dirty="0" smtClean="0"/>
              <a:t>LHCONE: A global infrastructure for the LHC Tier1 data center – Tier 2 analysis center connectivity</a:t>
            </a:r>
            <a:endParaRPr lang="en-US" sz="1500" dirty="0"/>
          </a:p>
        </p:txBody>
      </p:sp>
      <p:sp>
        <p:nvSpPr>
          <p:cNvPr id="83" name="Freeform 7"/>
          <p:cNvSpPr>
            <a:spLocks/>
          </p:cNvSpPr>
          <p:nvPr/>
        </p:nvSpPr>
        <p:spPr bwMode="auto">
          <a:xfrm>
            <a:off x="7078042" y="302956"/>
            <a:ext cx="1508077" cy="687365"/>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4" name="TextBox 83"/>
          <p:cNvSpPr txBox="1"/>
          <p:nvPr/>
        </p:nvSpPr>
        <p:spPr>
          <a:xfrm>
            <a:off x="7407926" y="622878"/>
            <a:ext cx="848309" cy="400110"/>
          </a:xfrm>
          <a:prstGeom prst="rect">
            <a:avLst/>
          </a:prstGeom>
          <a:noFill/>
        </p:spPr>
        <p:txBody>
          <a:bodyPr wrap="none" rtlCol="0">
            <a:spAutoFit/>
          </a:bodyPr>
          <a:lstStyle/>
          <a:p>
            <a:pPr algn="ctr"/>
            <a:r>
              <a:rPr lang="en-US" sz="1000" dirty="0" smtClean="0"/>
              <a:t>NORDUnet</a:t>
            </a:r>
          </a:p>
          <a:p>
            <a:pPr algn="ctr"/>
            <a:r>
              <a:rPr lang="en-US" sz="1000" dirty="0" smtClean="0"/>
              <a:t>Nordic</a:t>
            </a:r>
            <a:endParaRPr lang="en-US" sz="1000" dirty="0"/>
          </a:p>
        </p:txBody>
      </p:sp>
      <p:sp>
        <p:nvSpPr>
          <p:cNvPr id="85" name="TextBox 84"/>
          <p:cNvSpPr txBox="1"/>
          <p:nvPr/>
        </p:nvSpPr>
        <p:spPr>
          <a:xfrm>
            <a:off x="7539399" y="369545"/>
            <a:ext cx="866456" cy="264688"/>
          </a:xfrm>
          <a:prstGeom prst="rect">
            <a:avLst/>
          </a:prstGeom>
          <a:noFill/>
        </p:spPr>
        <p:txBody>
          <a:bodyPr wrap="none" lIns="9144" tIns="9144" rIns="9144" bIns="9144" rtlCol="0">
            <a:spAutoFit/>
          </a:bodyPr>
          <a:lstStyle/>
          <a:p>
            <a:r>
              <a:rPr lang="en-US" sz="1600" dirty="0" smtClean="0"/>
              <a:t>NDGF-T1a</a:t>
            </a:r>
            <a:endParaRPr lang="en-US" sz="1600" dirty="0"/>
          </a:p>
        </p:txBody>
      </p:sp>
      <p:sp>
        <p:nvSpPr>
          <p:cNvPr id="87" name="TextBox 86"/>
          <p:cNvSpPr txBox="1"/>
          <p:nvPr/>
        </p:nvSpPr>
        <p:spPr>
          <a:xfrm>
            <a:off x="7221580" y="527566"/>
            <a:ext cx="520207" cy="141577"/>
          </a:xfrm>
          <a:prstGeom prst="rect">
            <a:avLst/>
          </a:prstGeom>
          <a:noFill/>
        </p:spPr>
        <p:txBody>
          <a:bodyPr wrap="none" lIns="9144" tIns="9144" rIns="9144" bIns="9144" rtlCol="0">
            <a:spAutoFit/>
          </a:bodyPr>
          <a:lstStyle/>
          <a:p>
            <a:r>
              <a:rPr lang="en-US" sz="800" dirty="0" smtClean="0"/>
              <a:t>NDGF-T1a</a:t>
            </a:r>
            <a:endParaRPr lang="en-US" sz="800" dirty="0"/>
          </a:p>
        </p:txBody>
      </p:sp>
      <p:sp>
        <p:nvSpPr>
          <p:cNvPr id="88" name="TextBox 87"/>
          <p:cNvSpPr txBox="1"/>
          <p:nvPr/>
        </p:nvSpPr>
        <p:spPr>
          <a:xfrm>
            <a:off x="7951903" y="519349"/>
            <a:ext cx="520207" cy="141577"/>
          </a:xfrm>
          <a:prstGeom prst="rect">
            <a:avLst/>
          </a:prstGeom>
          <a:noFill/>
        </p:spPr>
        <p:txBody>
          <a:bodyPr wrap="none" lIns="9144" tIns="9144" rIns="9144" bIns="9144" rtlCol="0">
            <a:spAutoFit/>
          </a:bodyPr>
          <a:lstStyle/>
          <a:p>
            <a:r>
              <a:rPr lang="en-US" sz="800" dirty="0" smtClean="0"/>
              <a:t>NDGF-T1c</a:t>
            </a:r>
            <a:endParaRPr lang="en-US" sz="800" dirty="0"/>
          </a:p>
        </p:txBody>
      </p:sp>
      <p:sp>
        <p:nvSpPr>
          <p:cNvPr id="89" name="Freeform 7"/>
          <p:cNvSpPr>
            <a:spLocks/>
          </p:cNvSpPr>
          <p:nvPr/>
        </p:nvSpPr>
        <p:spPr bwMode="auto">
          <a:xfrm>
            <a:off x="7018167" y="2107108"/>
            <a:ext cx="1508077" cy="687365"/>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0" name="TextBox 89"/>
          <p:cNvSpPr txBox="1"/>
          <p:nvPr/>
        </p:nvSpPr>
        <p:spPr>
          <a:xfrm>
            <a:off x="7403354" y="2427030"/>
            <a:ext cx="737702" cy="400110"/>
          </a:xfrm>
          <a:prstGeom prst="rect">
            <a:avLst/>
          </a:prstGeom>
          <a:noFill/>
        </p:spPr>
        <p:txBody>
          <a:bodyPr wrap="none" rtlCol="0">
            <a:spAutoFit/>
          </a:bodyPr>
          <a:lstStyle/>
          <a:p>
            <a:pPr algn="ctr"/>
            <a:r>
              <a:rPr lang="en-US" sz="1000" dirty="0" smtClean="0"/>
              <a:t>DFN</a:t>
            </a:r>
          </a:p>
          <a:p>
            <a:pPr algn="ctr"/>
            <a:r>
              <a:rPr lang="en-US" sz="1000" dirty="0" smtClean="0"/>
              <a:t>Germany</a:t>
            </a:r>
            <a:endParaRPr lang="en-US" sz="1000" dirty="0"/>
          </a:p>
        </p:txBody>
      </p:sp>
      <p:sp>
        <p:nvSpPr>
          <p:cNvPr id="91" name="TextBox 90"/>
          <p:cNvSpPr txBox="1"/>
          <p:nvPr/>
        </p:nvSpPr>
        <p:spPr>
          <a:xfrm>
            <a:off x="7479524" y="2173697"/>
            <a:ext cx="298993" cy="141577"/>
          </a:xfrm>
          <a:prstGeom prst="rect">
            <a:avLst/>
          </a:prstGeom>
          <a:noFill/>
        </p:spPr>
        <p:txBody>
          <a:bodyPr wrap="none" lIns="9144" tIns="9144" rIns="9144" bIns="9144" rtlCol="0">
            <a:spAutoFit/>
          </a:bodyPr>
          <a:lstStyle/>
          <a:p>
            <a:r>
              <a:rPr lang="en-US" sz="800" dirty="0" smtClean="0"/>
              <a:t>DESY</a:t>
            </a:r>
            <a:endParaRPr lang="en-US" sz="800" dirty="0"/>
          </a:p>
        </p:txBody>
      </p:sp>
      <p:sp>
        <p:nvSpPr>
          <p:cNvPr id="92" name="TextBox 91"/>
          <p:cNvSpPr txBox="1"/>
          <p:nvPr/>
        </p:nvSpPr>
        <p:spPr>
          <a:xfrm>
            <a:off x="7161705" y="2331718"/>
            <a:ext cx="196400" cy="141577"/>
          </a:xfrm>
          <a:prstGeom prst="rect">
            <a:avLst/>
          </a:prstGeom>
          <a:noFill/>
        </p:spPr>
        <p:txBody>
          <a:bodyPr wrap="none" lIns="9144" tIns="9144" rIns="9144" bIns="9144" rtlCol="0">
            <a:spAutoFit/>
          </a:bodyPr>
          <a:lstStyle/>
          <a:p>
            <a:r>
              <a:rPr lang="en-US" sz="800" dirty="0" smtClean="0"/>
              <a:t>GSI</a:t>
            </a:r>
            <a:endParaRPr lang="en-US" sz="800" dirty="0"/>
          </a:p>
        </p:txBody>
      </p:sp>
      <p:sp>
        <p:nvSpPr>
          <p:cNvPr id="93" name="TextBox 92"/>
          <p:cNvSpPr txBox="1"/>
          <p:nvPr/>
        </p:nvSpPr>
        <p:spPr>
          <a:xfrm>
            <a:off x="7620000" y="2286000"/>
            <a:ext cx="832792" cy="264688"/>
          </a:xfrm>
          <a:prstGeom prst="rect">
            <a:avLst/>
          </a:prstGeom>
          <a:noFill/>
        </p:spPr>
        <p:txBody>
          <a:bodyPr wrap="none" lIns="9144" tIns="9144" rIns="9144" bIns="9144" rtlCol="0">
            <a:spAutoFit/>
          </a:bodyPr>
          <a:lstStyle/>
          <a:p>
            <a:r>
              <a:rPr lang="en-US" sz="1600" dirty="0" smtClean="0"/>
              <a:t>DE-KIT-T1</a:t>
            </a:r>
            <a:endParaRPr lang="en-US" dirty="0"/>
          </a:p>
        </p:txBody>
      </p:sp>
      <p:sp>
        <p:nvSpPr>
          <p:cNvPr id="94" name="Freeform 7"/>
          <p:cNvSpPr>
            <a:spLocks/>
          </p:cNvSpPr>
          <p:nvPr/>
        </p:nvSpPr>
        <p:spPr bwMode="auto">
          <a:xfrm>
            <a:off x="6499576" y="3041218"/>
            <a:ext cx="1737360" cy="914400"/>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8" name="Freeform 7"/>
          <p:cNvSpPr>
            <a:spLocks/>
          </p:cNvSpPr>
          <p:nvPr/>
        </p:nvSpPr>
        <p:spPr bwMode="auto">
          <a:xfrm>
            <a:off x="6898513" y="4904719"/>
            <a:ext cx="1508077" cy="687365"/>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9" name="TextBox 98"/>
          <p:cNvSpPr txBox="1"/>
          <p:nvPr/>
        </p:nvSpPr>
        <p:spPr>
          <a:xfrm>
            <a:off x="7371064" y="5224641"/>
            <a:ext cx="562975" cy="400110"/>
          </a:xfrm>
          <a:prstGeom prst="rect">
            <a:avLst/>
          </a:prstGeom>
          <a:noFill/>
        </p:spPr>
        <p:txBody>
          <a:bodyPr wrap="none" rtlCol="0">
            <a:spAutoFit/>
          </a:bodyPr>
          <a:lstStyle/>
          <a:p>
            <a:pPr algn="ctr"/>
            <a:r>
              <a:rPr lang="en-US" sz="1000" dirty="0" smtClean="0"/>
              <a:t>GARR</a:t>
            </a:r>
          </a:p>
          <a:p>
            <a:pPr algn="ctr"/>
            <a:r>
              <a:rPr lang="en-US" sz="1000" dirty="0" smtClean="0"/>
              <a:t>Italy</a:t>
            </a:r>
            <a:endParaRPr lang="en-US" sz="1000" dirty="0"/>
          </a:p>
        </p:txBody>
      </p:sp>
      <p:sp>
        <p:nvSpPr>
          <p:cNvPr id="100" name="TextBox 99"/>
          <p:cNvSpPr txBox="1"/>
          <p:nvPr/>
        </p:nvSpPr>
        <p:spPr>
          <a:xfrm>
            <a:off x="7173921" y="5042096"/>
            <a:ext cx="484941" cy="141577"/>
          </a:xfrm>
          <a:prstGeom prst="rect">
            <a:avLst/>
          </a:prstGeom>
          <a:noFill/>
        </p:spPr>
        <p:txBody>
          <a:bodyPr wrap="none" lIns="9144" tIns="9144" rIns="9144" bIns="9144" rtlCol="0">
            <a:spAutoFit/>
          </a:bodyPr>
          <a:lstStyle/>
          <a:p>
            <a:r>
              <a:rPr lang="en-US" sz="800" dirty="0" smtClean="0"/>
              <a:t>INFN-Nap</a:t>
            </a:r>
            <a:endParaRPr lang="en-US" sz="800" dirty="0"/>
          </a:p>
        </p:txBody>
      </p:sp>
      <p:sp>
        <p:nvSpPr>
          <p:cNvPr id="102" name="TextBox 101"/>
          <p:cNvSpPr txBox="1"/>
          <p:nvPr/>
        </p:nvSpPr>
        <p:spPr>
          <a:xfrm>
            <a:off x="7596336" y="5085184"/>
            <a:ext cx="739818" cy="264688"/>
          </a:xfrm>
          <a:prstGeom prst="rect">
            <a:avLst/>
          </a:prstGeom>
          <a:noFill/>
        </p:spPr>
        <p:txBody>
          <a:bodyPr wrap="none" lIns="9144" tIns="9144" rIns="9144" bIns="9144" rtlCol="0">
            <a:spAutoFit/>
          </a:bodyPr>
          <a:lstStyle/>
          <a:p>
            <a:r>
              <a:rPr lang="en-US" sz="1600" dirty="0" smtClean="0"/>
              <a:t>CNAF-T1</a:t>
            </a:r>
            <a:endParaRPr lang="en-US" sz="1600" dirty="0"/>
          </a:p>
        </p:txBody>
      </p:sp>
      <p:sp>
        <p:nvSpPr>
          <p:cNvPr id="103" name="Freeform 7"/>
          <p:cNvSpPr>
            <a:spLocks/>
          </p:cNvSpPr>
          <p:nvPr/>
        </p:nvSpPr>
        <p:spPr bwMode="auto">
          <a:xfrm>
            <a:off x="5219296" y="4943658"/>
            <a:ext cx="1508077" cy="687365"/>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4" name="TextBox 103"/>
          <p:cNvSpPr txBox="1"/>
          <p:nvPr/>
        </p:nvSpPr>
        <p:spPr>
          <a:xfrm>
            <a:off x="5635742" y="5263580"/>
            <a:ext cx="675185" cy="400110"/>
          </a:xfrm>
          <a:prstGeom prst="rect">
            <a:avLst/>
          </a:prstGeom>
          <a:noFill/>
        </p:spPr>
        <p:txBody>
          <a:bodyPr wrap="none" rtlCol="0">
            <a:spAutoFit/>
          </a:bodyPr>
          <a:lstStyle/>
          <a:p>
            <a:pPr algn="ctr"/>
            <a:r>
              <a:rPr lang="en-US" sz="1000" dirty="0" smtClean="0"/>
              <a:t>RedIRIS</a:t>
            </a:r>
          </a:p>
          <a:p>
            <a:pPr algn="ctr"/>
            <a:r>
              <a:rPr lang="en-US" sz="1000" dirty="0" smtClean="0"/>
              <a:t>Spain</a:t>
            </a:r>
            <a:endParaRPr lang="en-US" sz="1000" dirty="0"/>
          </a:p>
        </p:txBody>
      </p:sp>
      <p:sp>
        <p:nvSpPr>
          <p:cNvPr id="107" name="TextBox 106"/>
          <p:cNvSpPr txBox="1"/>
          <p:nvPr/>
        </p:nvSpPr>
        <p:spPr>
          <a:xfrm>
            <a:off x="5781359" y="5069363"/>
            <a:ext cx="383951" cy="156966"/>
          </a:xfrm>
          <a:prstGeom prst="rect">
            <a:avLst/>
          </a:prstGeom>
          <a:noFill/>
        </p:spPr>
        <p:txBody>
          <a:bodyPr wrap="none" lIns="9144" tIns="9144" rIns="9144" bIns="9144" rtlCol="0">
            <a:spAutoFit/>
          </a:bodyPr>
          <a:lstStyle/>
          <a:p>
            <a:r>
              <a:rPr lang="en-US" dirty="0" smtClean="0"/>
              <a:t>PIC-T1</a:t>
            </a:r>
            <a:endParaRPr lang="en-US" dirty="0"/>
          </a:p>
        </p:txBody>
      </p:sp>
      <p:sp>
        <p:nvSpPr>
          <p:cNvPr id="108" name="Freeform 7"/>
          <p:cNvSpPr>
            <a:spLocks/>
          </p:cNvSpPr>
          <p:nvPr/>
        </p:nvSpPr>
        <p:spPr bwMode="auto">
          <a:xfrm>
            <a:off x="5181446" y="555818"/>
            <a:ext cx="1126952" cy="608609"/>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9" name="TextBox 108"/>
          <p:cNvSpPr txBox="1"/>
          <p:nvPr/>
        </p:nvSpPr>
        <p:spPr>
          <a:xfrm>
            <a:off x="5283097" y="739277"/>
            <a:ext cx="923651" cy="400110"/>
          </a:xfrm>
          <a:prstGeom prst="rect">
            <a:avLst/>
          </a:prstGeom>
          <a:noFill/>
        </p:spPr>
        <p:txBody>
          <a:bodyPr wrap="none" rtlCol="0">
            <a:spAutoFit/>
          </a:bodyPr>
          <a:lstStyle/>
          <a:p>
            <a:pPr algn="ctr"/>
            <a:r>
              <a:rPr lang="en-US" sz="1000" dirty="0" smtClean="0"/>
              <a:t>SARA</a:t>
            </a:r>
          </a:p>
          <a:p>
            <a:pPr algn="ctr"/>
            <a:r>
              <a:rPr lang="en-US" sz="1000" dirty="0" smtClean="0"/>
              <a:t>Netherlands</a:t>
            </a:r>
            <a:endParaRPr lang="en-US" sz="1000" dirty="0"/>
          </a:p>
        </p:txBody>
      </p:sp>
      <p:sp>
        <p:nvSpPr>
          <p:cNvPr id="111" name="TextBox 110"/>
          <p:cNvSpPr txBox="1"/>
          <p:nvPr/>
        </p:nvSpPr>
        <p:spPr>
          <a:xfrm>
            <a:off x="5256058" y="609600"/>
            <a:ext cx="900118" cy="264688"/>
          </a:xfrm>
          <a:prstGeom prst="rect">
            <a:avLst/>
          </a:prstGeom>
          <a:noFill/>
        </p:spPr>
        <p:txBody>
          <a:bodyPr wrap="none" lIns="9144" tIns="9144" rIns="9144" bIns="9144" rtlCol="0">
            <a:spAutoFit/>
          </a:bodyPr>
          <a:lstStyle/>
          <a:p>
            <a:r>
              <a:rPr lang="en-US" sz="1600" dirty="0" smtClean="0"/>
              <a:t>NIKHEF-T1</a:t>
            </a:r>
            <a:endParaRPr lang="en-US" dirty="0"/>
          </a:p>
        </p:txBody>
      </p:sp>
      <p:sp>
        <p:nvSpPr>
          <p:cNvPr id="112" name="Freeform 7"/>
          <p:cNvSpPr>
            <a:spLocks/>
          </p:cNvSpPr>
          <p:nvPr/>
        </p:nvSpPr>
        <p:spPr bwMode="auto">
          <a:xfrm>
            <a:off x="6627663" y="4097725"/>
            <a:ext cx="1668718" cy="687365"/>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3" name="TextBox 112"/>
          <p:cNvSpPr txBox="1"/>
          <p:nvPr/>
        </p:nvSpPr>
        <p:spPr>
          <a:xfrm>
            <a:off x="7059508" y="4417647"/>
            <a:ext cx="805029" cy="400110"/>
          </a:xfrm>
          <a:prstGeom prst="rect">
            <a:avLst/>
          </a:prstGeom>
          <a:noFill/>
        </p:spPr>
        <p:txBody>
          <a:bodyPr wrap="none" rtlCol="0">
            <a:spAutoFit/>
          </a:bodyPr>
          <a:lstStyle/>
          <a:p>
            <a:pPr algn="ctr"/>
            <a:r>
              <a:rPr lang="en-US" sz="1000" dirty="0" smtClean="0"/>
              <a:t>RENATER</a:t>
            </a:r>
          </a:p>
          <a:p>
            <a:pPr algn="ctr"/>
            <a:r>
              <a:rPr lang="en-US" sz="1000" dirty="0" smtClean="0"/>
              <a:t>France</a:t>
            </a:r>
            <a:endParaRPr lang="en-US" sz="1000" dirty="0"/>
          </a:p>
        </p:txBody>
      </p:sp>
      <p:sp>
        <p:nvSpPr>
          <p:cNvPr id="115" name="TextBox 114"/>
          <p:cNvSpPr txBox="1"/>
          <p:nvPr/>
        </p:nvSpPr>
        <p:spPr>
          <a:xfrm>
            <a:off x="6723056" y="4310341"/>
            <a:ext cx="584327" cy="141577"/>
          </a:xfrm>
          <a:prstGeom prst="rect">
            <a:avLst/>
          </a:prstGeom>
          <a:noFill/>
        </p:spPr>
        <p:txBody>
          <a:bodyPr wrap="none" lIns="9144" tIns="9144" rIns="9144" bIns="9144" rtlCol="0">
            <a:spAutoFit/>
          </a:bodyPr>
          <a:lstStyle/>
          <a:p>
            <a:r>
              <a:rPr lang="en-US" sz="800" dirty="0" smtClean="0"/>
              <a:t>GRIF-IN2P3</a:t>
            </a:r>
            <a:endParaRPr lang="en-US" sz="800" dirty="0"/>
          </a:p>
        </p:txBody>
      </p:sp>
      <p:sp>
        <p:nvSpPr>
          <p:cNvPr id="121" name="Hexagon 120"/>
          <p:cNvSpPr/>
          <p:nvPr/>
        </p:nvSpPr>
        <p:spPr bwMode="auto">
          <a:xfrm>
            <a:off x="4562569" y="3966041"/>
            <a:ext cx="618877" cy="388255"/>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65" charset="0"/>
                <a:ea typeface="Arial" pitchFamily="-65" charset="0"/>
                <a:cs typeface="Arial" pitchFamily="-65" charset="0"/>
              </a:rPr>
              <a:t>Washington</a:t>
            </a:r>
            <a:endParaRPr kumimoji="0" lang="en-US" sz="8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96" name="Freeform 7"/>
          <p:cNvSpPr>
            <a:spLocks/>
          </p:cNvSpPr>
          <p:nvPr/>
        </p:nvSpPr>
        <p:spPr bwMode="auto">
          <a:xfrm>
            <a:off x="3816487" y="5633938"/>
            <a:ext cx="1059472" cy="564327"/>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7" name="TextBox 96"/>
          <p:cNvSpPr txBox="1"/>
          <p:nvPr/>
        </p:nvSpPr>
        <p:spPr>
          <a:xfrm>
            <a:off x="4037484" y="5834531"/>
            <a:ext cx="617478" cy="400110"/>
          </a:xfrm>
          <a:prstGeom prst="rect">
            <a:avLst/>
          </a:prstGeom>
          <a:noFill/>
        </p:spPr>
        <p:txBody>
          <a:bodyPr wrap="none" rtlCol="0">
            <a:spAutoFit/>
          </a:bodyPr>
          <a:lstStyle/>
          <a:p>
            <a:pPr algn="ctr"/>
            <a:r>
              <a:rPr lang="en-US" sz="1000" dirty="0" smtClean="0"/>
              <a:t>CUDI</a:t>
            </a:r>
          </a:p>
          <a:p>
            <a:pPr algn="ctr"/>
            <a:r>
              <a:rPr lang="en-US" sz="1000" dirty="0" smtClean="0"/>
              <a:t>Mexico</a:t>
            </a:r>
            <a:endParaRPr lang="en-US" sz="1000" dirty="0"/>
          </a:p>
        </p:txBody>
      </p:sp>
      <p:sp>
        <p:nvSpPr>
          <p:cNvPr id="117" name="TextBox 116"/>
          <p:cNvSpPr txBox="1"/>
          <p:nvPr/>
        </p:nvSpPr>
        <p:spPr>
          <a:xfrm>
            <a:off x="4391946" y="5709038"/>
            <a:ext cx="324641" cy="141577"/>
          </a:xfrm>
          <a:prstGeom prst="rect">
            <a:avLst/>
          </a:prstGeom>
          <a:solidFill>
            <a:schemeClr val="bg2">
              <a:lumMod val="40000"/>
              <a:lumOff val="60000"/>
            </a:schemeClr>
          </a:solidFill>
        </p:spPr>
        <p:txBody>
          <a:bodyPr wrap="none" lIns="9144" tIns="9144" rIns="9144" bIns="9144" rtlCol="0">
            <a:spAutoFit/>
          </a:bodyPr>
          <a:lstStyle/>
          <a:p>
            <a:r>
              <a:rPr lang="en-US" sz="800" dirty="0" smtClean="0"/>
              <a:t>UNAM</a:t>
            </a:r>
            <a:endParaRPr lang="en-US" sz="800" dirty="0"/>
          </a:p>
        </p:txBody>
      </p:sp>
      <p:sp>
        <p:nvSpPr>
          <p:cNvPr id="119" name="TextBox 118"/>
          <p:cNvSpPr txBox="1"/>
          <p:nvPr/>
        </p:nvSpPr>
        <p:spPr>
          <a:xfrm>
            <a:off x="6948264" y="4125414"/>
            <a:ext cx="1063625" cy="264688"/>
          </a:xfrm>
          <a:prstGeom prst="rect">
            <a:avLst/>
          </a:prstGeom>
          <a:noFill/>
        </p:spPr>
        <p:txBody>
          <a:bodyPr wrap="none" lIns="9144" tIns="9144" rIns="9144" bIns="9144" rtlCol="0">
            <a:spAutoFit/>
          </a:bodyPr>
          <a:lstStyle/>
          <a:p>
            <a:r>
              <a:rPr lang="en-US" sz="1600" dirty="0" smtClean="0"/>
              <a:t>CC-IN2P3-T1</a:t>
            </a:r>
            <a:endParaRPr lang="en-US" sz="1600" dirty="0"/>
          </a:p>
        </p:txBody>
      </p:sp>
      <p:sp>
        <p:nvSpPr>
          <p:cNvPr id="127" name="TextBox 126"/>
          <p:cNvSpPr txBox="1"/>
          <p:nvPr/>
        </p:nvSpPr>
        <p:spPr>
          <a:xfrm>
            <a:off x="7471569" y="4273075"/>
            <a:ext cx="533031" cy="141577"/>
          </a:xfrm>
          <a:prstGeom prst="rect">
            <a:avLst/>
          </a:prstGeom>
          <a:noFill/>
        </p:spPr>
        <p:txBody>
          <a:bodyPr wrap="none" lIns="9144" tIns="9144" rIns="9144" bIns="9144" rtlCol="0">
            <a:spAutoFit/>
          </a:bodyPr>
          <a:lstStyle/>
          <a:p>
            <a:r>
              <a:rPr lang="en-US" sz="800" dirty="0" smtClean="0"/>
              <a:t>Sub-IN2P3</a:t>
            </a:r>
            <a:endParaRPr lang="en-US" sz="800" dirty="0"/>
          </a:p>
        </p:txBody>
      </p:sp>
      <p:sp>
        <p:nvSpPr>
          <p:cNvPr id="128" name="TextBox 127"/>
          <p:cNvSpPr txBox="1"/>
          <p:nvPr/>
        </p:nvSpPr>
        <p:spPr>
          <a:xfrm>
            <a:off x="7919665" y="4395580"/>
            <a:ext cx="234872" cy="141577"/>
          </a:xfrm>
          <a:prstGeom prst="rect">
            <a:avLst/>
          </a:prstGeom>
          <a:noFill/>
        </p:spPr>
        <p:txBody>
          <a:bodyPr wrap="none" lIns="9144" tIns="9144" rIns="9144" bIns="9144" rtlCol="0">
            <a:spAutoFit/>
          </a:bodyPr>
          <a:lstStyle/>
          <a:p>
            <a:r>
              <a:rPr lang="en-US" sz="800" dirty="0" smtClean="0"/>
              <a:t>CEA</a:t>
            </a:r>
            <a:endParaRPr lang="en-US" sz="800" dirty="0"/>
          </a:p>
        </p:txBody>
      </p:sp>
      <p:sp>
        <p:nvSpPr>
          <p:cNvPr id="134" name="Freeform 7"/>
          <p:cNvSpPr>
            <a:spLocks/>
          </p:cNvSpPr>
          <p:nvPr/>
        </p:nvSpPr>
        <p:spPr bwMode="auto">
          <a:xfrm>
            <a:off x="7226760" y="1196041"/>
            <a:ext cx="1155231" cy="798088"/>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5" name="TextBox 134"/>
          <p:cNvSpPr txBox="1"/>
          <p:nvPr/>
        </p:nvSpPr>
        <p:spPr>
          <a:xfrm>
            <a:off x="7234092" y="1427104"/>
            <a:ext cx="644728" cy="400110"/>
          </a:xfrm>
          <a:prstGeom prst="rect">
            <a:avLst/>
          </a:prstGeom>
          <a:noFill/>
        </p:spPr>
        <p:txBody>
          <a:bodyPr wrap="none" rtlCol="0">
            <a:spAutoFit/>
          </a:bodyPr>
          <a:lstStyle/>
          <a:p>
            <a:pPr algn="ctr"/>
            <a:r>
              <a:rPr lang="en-US" sz="1000" dirty="0" smtClean="0"/>
              <a:t>CERN</a:t>
            </a:r>
          </a:p>
          <a:p>
            <a:pPr algn="ctr"/>
            <a:r>
              <a:rPr lang="en-US" sz="1000" dirty="0" smtClean="0"/>
              <a:t>Geneva</a:t>
            </a:r>
            <a:endParaRPr lang="en-US" sz="1000" dirty="0"/>
          </a:p>
        </p:txBody>
      </p:sp>
      <p:sp>
        <p:nvSpPr>
          <p:cNvPr id="136" name="TextBox 135"/>
          <p:cNvSpPr txBox="1"/>
          <p:nvPr/>
        </p:nvSpPr>
        <p:spPr>
          <a:xfrm>
            <a:off x="7432582" y="1220096"/>
            <a:ext cx="739818" cy="264688"/>
          </a:xfrm>
          <a:prstGeom prst="rect">
            <a:avLst/>
          </a:prstGeom>
          <a:noFill/>
        </p:spPr>
        <p:txBody>
          <a:bodyPr wrap="none" lIns="9144" tIns="9144" rIns="9144" bIns="9144" rtlCol="0">
            <a:spAutoFit/>
          </a:bodyPr>
          <a:lstStyle/>
          <a:p>
            <a:r>
              <a:rPr lang="en-US" sz="1600" dirty="0" smtClean="0"/>
              <a:t>CERN-T1</a:t>
            </a:r>
            <a:endParaRPr lang="en-US" sz="1600" dirty="0"/>
          </a:p>
        </p:txBody>
      </p:sp>
      <p:sp>
        <p:nvSpPr>
          <p:cNvPr id="110" name="TextBox 109"/>
          <p:cNvSpPr txBox="1"/>
          <p:nvPr/>
        </p:nvSpPr>
        <p:spPr>
          <a:xfrm>
            <a:off x="2825908" y="2558134"/>
            <a:ext cx="297389" cy="141577"/>
          </a:xfrm>
          <a:prstGeom prst="rect">
            <a:avLst/>
          </a:prstGeom>
          <a:noFill/>
        </p:spPr>
        <p:txBody>
          <a:bodyPr wrap="none" lIns="9144" tIns="9144" rIns="9144" bIns="9144" rtlCol="0">
            <a:spAutoFit/>
          </a:bodyPr>
          <a:lstStyle/>
          <a:p>
            <a:r>
              <a:rPr lang="en-US" sz="800" smtClean="0"/>
              <a:t>SLAC</a:t>
            </a:r>
            <a:endParaRPr lang="en-US" sz="800" dirty="0"/>
          </a:p>
        </p:txBody>
      </p:sp>
      <p:sp>
        <p:nvSpPr>
          <p:cNvPr id="149" name="TextBox 148"/>
          <p:cNvSpPr txBox="1"/>
          <p:nvPr/>
        </p:nvSpPr>
        <p:spPr>
          <a:xfrm>
            <a:off x="3637358" y="4300282"/>
            <a:ext cx="391967" cy="141577"/>
          </a:xfrm>
          <a:prstGeom prst="rect">
            <a:avLst/>
          </a:prstGeom>
          <a:noFill/>
        </p:spPr>
        <p:txBody>
          <a:bodyPr wrap="none" lIns="9144" tIns="9144" rIns="9144" bIns="9144" rtlCol="0">
            <a:spAutoFit/>
          </a:bodyPr>
          <a:lstStyle/>
          <a:p>
            <a:r>
              <a:rPr lang="en-US" sz="800" smtClean="0"/>
              <a:t>GLakes</a:t>
            </a:r>
            <a:endParaRPr lang="en-US" sz="800" dirty="0"/>
          </a:p>
        </p:txBody>
      </p:sp>
      <p:sp>
        <p:nvSpPr>
          <p:cNvPr id="150" name="TextBox 149"/>
          <p:cNvSpPr txBox="1"/>
          <p:nvPr/>
        </p:nvSpPr>
        <p:spPr>
          <a:xfrm>
            <a:off x="3802667" y="3889533"/>
            <a:ext cx="161134" cy="141577"/>
          </a:xfrm>
          <a:prstGeom prst="rect">
            <a:avLst/>
          </a:prstGeom>
          <a:noFill/>
        </p:spPr>
        <p:txBody>
          <a:bodyPr wrap="none" lIns="9144" tIns="9144" rIns="9144" bIns="9144" rtlCol="0">
            <a:spAutoFit/>
          </a:bodyPr>
          <a:lstStyle/>
          <a:p>
            <a:r>
              <a:rPr lang="en-US" sz="800" smtClean="0"/>
              <a:t>NE</a:t>
            </a:r>
            <a:endParaRPr lang="en-US" sz="800" dirty="0"/>
          </a:p>
        </p:txBody>
      </p:sp>
      <p:sp>
        <p:nvSpPr>
          <p:cNvPr id="151" name="TextBox 150"/>
          <p:cNvSpPr txBox="1"/>
          <p:nvPr/>
        </p:nvSpPr>
        <p:spPr>
          <a:xfrm>
            <a:off x="3713088" y="4160485"/>
            <a:ext cx="290977" cy="141577"/>
          </a:xfrm>
          <a:prstGeom prst="rect">
            <a:avLst/>
          </a:prstGeom>
          <a:noFill/>
        </p:spPr>
        <p:txBody>
          <a:bodyPr wrap="none" lIns="9144" tIns="9144" rIns="9144" bIns="9144" rtlCol="0">
            <a:spAutoFit/>
          </a:bodyPr>
          <a:lstStyle/>
          <a:p>
            <a:r>
              <a:rPr lang="en-US" sz="800" smtClean="0"/>
              <a:t>MidW</a:t>
            </a:r>
            <a:endParaRPr lang="en-US" sz="800" dirty="0"/>
          </a:p>
        </p:txBody>
      </p:sp>
      <p:sp>
        <p:nvSpPr>
          <p:cNvPr id="152" name="TextBox 151"/>
          <p:cNvSpPr txBox="1"/>
          <p:nvPr/>
        </p:nvSpPr>
        <p:spPr>
          <a:xfrm>
            <a:off x="3754878" y="4022187"/>
            <a:ext cx="246093" cy="141577"/>
          </a:xfrm>
          <a:prstGeom prst="rect">
            <a:avLst/>
          </a:prstGeom>
          <a:noFill/>
        </p:spPr>
        <p:txBody>
          <a:bodyPr wrap="none" lIns="9144" tIns="9144" rIns="9144" bIns="9144" rtlCol="0">
            <a:spAutoFit/>
          </a:bodyPr>
          <a:lstStyle/>
          <a:p>
            <a:r>
              <a:rPr lang="en-US" sz="800" smtClean="0"/>
              <a:t>SoW</a:t>
            </a:r>
            <a:endParaRPr lang="en-US" sz="800" dirty="0"/>
          </a:p>
        </p:txBody>
      </p:sp>
      <p:sp>
        <p:nvSpPr>
          <p:cNvPr id="157" name="Hexagon 156"/>
          <p:cNvSpPr/>
          <p:nvPr/>
        </p:nvSpPr>
        <p:spPr bwMode="auto">
          <a:xfrm>
            <a:off x="8406590" y="1693064"/>
            <a:ext cx="450376" cy="388255"/>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pitchFamily="-65" charset="0"/>
                <a:ea typeface="Arial" pitchFamily="-65" charset="0"/>
                <a:cs typeface="Arial" pitchFamily="-65" charset="0"/>
              </a:rPr>
              <a:t>Geneva</a:t>
            </a:r>
            <a:endParaRPr kumimoji="0" lang="en-US" sz="8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58" name="TextBox 157"/>
          <p:cNvSpPr txBox="1"/>
          <p:nvPr/>
        </p:nvSpPr>
        <p:spPr>
          <a:xfrm>
            <a:off x="7911029" y="1406224"/>
            <a:ext cx="310213" cy="264688"/>
          </a:xfrm>
          <a:prstGeom prst="rect">
            <a:avLst/>
          </a:prstGeom>
          <a:noFill/>
        </p:spPr>
        <p:txBody>
          <a:bodyPr wrap="none" lIns="9144" tIns="9144" rIns="9144" bIns="9144" rtlCol="0">
            <a:spAutoFit/>
          </a:bodyPr>
          <a:lstStyle/>
          <a:p>
            <a:pPr algn="ctr"/>
            <a:r>
              <a:rPr lang="en-US" sz="800" smtClean="0"/>
              <a:t>KISTI</a:t>
            </a:r>
          </a:p>
          <a:p>
            <a:pPr algn="ctr"/>
            <a:r>
              <a:rPr lang="en-US" sz="800" smtClean="0"/>
              <a:t>Korea</a:t>
            </a:r>
            <a:endParaRPr lang="en-US" sz="800" dirty="0"/>
          </a:p>
        </p:txBody>
      </p:sp>
      <p:sp>
        <p:nvSpPr>
          <p:cNvPr id="159" name="TextBox 158"/>
          <p:cNvSpPr txBox="1"/>
          <p:nvPr/>
        </p:nvSpPr>
        <p:spPr>
          <a:xfrm>
            <a:off x="7857728" y="1678533"/>
            <a:ext cx="258918" cy="264688"/>
          </a:xfrm>
          <a:prstGeom prst="rect">
            <a:avLst/>
          </a:prstGeom>
          <a:noFill/>
        </p:spPr>
        <p:txBody>
          <a:bodyPr wrap="none" lIns="9144" tIns="9144" rIns="9144" bIns="9144" rtlCol="0">
            <a:spAutoFit/>
          </a:bodyPr>
          <a:lstStyle/>
          <a:p>
            <a:pPr algn="ctr"/>
            <a:r>
              <a:rPr lang="en-US" sz="800" smtClean="0"/>
              <a:t>TIFR</a:t>
            </a:r>
          </a:p>
          <a:p>
            <a:pPr algn="ctr"/>
            <a:r>
              <a:rPr lang="en-US" sz="800" smtClean="0"/>
              <a:t>India</a:t>
            </a:r>
            <a:endParaRPr lang="en-US" sz="800" dirty="0"/>
          </a:p>
        </p:txBody>
      </p:sp>
      <p:sp>
        <p:nvSpPr>
          <p:cNvPr id="162" name="TextBox 161"/>
          <p:cNvSpPr txBox="1"/>
          <p:nvPr/>
        </p:nvSpPr>
        <p:spPr>
          <a:xfrm>
            <a:off x="8644971" y="2800238"/>
            <a:ext cx="482825" cy="246221"/>
          </a:xfrm>
          <a:prstGeom prst="rect">
            <a:avLst/>
          </a:prstGeom>
          <a:noFill/>
        </p:spPr>
        <p:txBody>
          <a:bodyPr wrap="none" rtlCol="0">
            <a:spAutoFit/>
          </a:bodyPr>
          <a:lstStyle/>
          <a:p>
            <a:pPr algn="ctr"/>
            <a:r>
              <a:rPr lang="en-US" sz="1000" smtClean="0"/>
              <a:t>India</a:t>
            </a:r>
            <a:endParaRPr lang="en-US" sz="1000" dirty="0"/>
          </a:p>
        </p:txBody>
      </p:sp>
      <p:sp>
        <p:nvSpPr>
          <p:cNvPr id="163" name="TextBox 162"/>
          <p:cNvSpPr txBox="1"/>
          <p:nvPr/>
        </p:nvSpPr>
        <p:spPr>
          <a:xfrm>
            <a:off x="8583493" y="975533"/>
            <a:ext cx="546946" cy="246221"/>
          </a:xfrm>
          <a:prstGeom prst="rect">
            <a:avLst/>
          </a:prstGeom>
          <a:noFill/>
        </p:spPr>
        <p:txBody>
          <a:bodyPr wrap="none" rtlCol="0">
            <a:spAutoFit/>
          </a:bodyPr>
          <a:lstStyle/>
          <a:p>
            <a:pPr algn="ctr"/>
            <a:r>
              <a:rPr lang="en-US" sz="1000" smtClean="0"/>
              <a:t>Korea</a:t>
            </a:r>
            <a:endParaRPr lang="en-US" sz="1000" dirty="0"/>
          </a:p>
        </p:txBody>
      </p:sp>
      <p:sp>
        <p:nvSpPr>
          <p:cNvPr id="11" name="TextBox 10"/>
          <p:cNvSpPr txBox="1"/>
          <p:nvPr/>
        </p:nvSpPr>
        <p:spPr>
          <a:xfrm>
            <a:off x="2613884" y="2867242"/>
            <a:ext cx="717376" cy="264688"/>
          </a:xfrm>
          <a:prstGeom prst="rect">
            <a:avLst/>
          </a:prstGeom>
          <a:noFill/>
        </p:spPr>
        <p:txBody>
          <a:bodyPr wrap="none" lIns="9144" tIns="9144" rIns="9144" bIns="9144" rtlCol="0">
            <a:spAutoFit/>
          </a:bodyPr>
          <a:lstStyle/>
          <a:p>
            <a:r>
              <a:rPr lang="en-US" sz="1600" dirty="0" smtClean="0"/>
              <a:t>FNAL-T1</a:t>
            </a:r>
            <a:endParaRPr lang="en-US" sz="1600" dirty="0"/>
          </a:p>
        </p:txBody>
      </p:sp>
      <p:sp>
        <p:nvSpPr>
          <p:cNvPr id="21" name="TextBox 20"/>
          <p:cNvSpPr txBox="1"/>
          <p:nvPr/>
        </p:nvSpPr>
        <p:spPr>
          <a:xfrm>
            <a:off x="2774897" y="4398546"/>
            <a:ext cx="194797" cy="141577"/>
          </a:xfrm>
          <a:prstGeom prst="rect">
            <a:avLst/>
          </a:prstGeom>
          <a:noFill/>
        </p:spPr>
        <p:txBody>
          <a:bodyPr wrap="none" lIns="9144" tIns="9144" rIns="9144" bIns="9144" rtlCol="0">
            <a:spAutoFit/>
          </a:bodyPr>
          <a:lstStyle/>
          <a:p>
            <a:r>
              <a:rPr lang="en-US" sz="800" dirty="0" smtClean="0"/>
              <a:t>MIT</a:t>
            </a:r>
            <a:endParaRPr lang="en-US" sz="800" dirty="0"/>
          </a:p>
        </p:txBody>
      </p:sp>
      <p:sp>
        <p:nvSpPr>
          <p:cNvPr id="114" name="TextBox 113"/>
          <p:cNvSpPr txBox="1"/>
          <p:nvPr/>
        </p:nvSpPr>
        <p:spPr>
          <a:xfrm>
            <a:off x="3092698" y="3865932"/>
            <a:ext cx="390363" cy="141577"/>
          </a:xfrm>
          <a:prstGeom prst="rect">
            <a:avLst/>
          </a:prstGeom>
          <a:noFill/>
        </p:spPr>
        <p:txBody>
          <a:bodyPr wrap="none" lIns="9144" tIns="9144" rIns="9144" bIns="9144" rtlCol="0">
            <a:spAutoFit/>
          </a:bodyPr>
          <a:lstStyle/>
          <a:p>
            <a:r>
              <a:rPr lang="en-US" sz="800" smtClean="0"/>
              <a:t>Caltech</a:t>
            </a:r>
            <a:endParaRPr lang="en-US" sz="800" dirty="0"/>
          </a:p>
        </p:txBody>
      </p:sp>
      <p:sp>
        <p:nvSpPr>
          <p:cNvPr id="116" name="TextBox 115"/>
          <p:cNvSpPr txBox="1"/>
          <p:nvPr/>
        </p:nvSpPr>
        <p:spPr>
          <a:xfrm>
            <a:off x="3027574" y="4030504"/>
            <a:ext cx="435247" cy="141577"/>
          </a:xfrm>
          <a:prstGeom prst="rect">
            <a:avLst/>
          </a:prstGeom>
          <a:noFill/>
        </p:spPr>
        <p:txBody>
          <a:bodyPr wrap="none" lIns="9144" tIns="9144" rIns="9144" bIns="9144" rtlCol="0">
            <a:spAutoFit/>
          </a:bodyPr>
          <a:lstStyle/>
          <a:p>
            <a:r>
              <a:rPr lang="en-US" sz="800" smtClean="0"/>
              <a:t>UFlorida</a:t>
            </a:r>
            <a:endParaRPr lang="en-US" sz="800" dirty="0"/>
          </a:p>
        </p:txBody>
      </p:sp>
      <p:sp>
        <p:nvSpPr>
          <p:cNvPr id="145" name="TextBox 144"/>
          <p:cNvSpPr txBox="1"/>
          <p:nvPr/>
        </p:nvSpPr>
        <p:spPr>
          <a:xfrm>
            <a:off x="2984594" y="4192567"/>
            <a:ext cx="286169" cy="141577"/>
          </a:xfrm>
          <a:prstGeom prst="rect">
            <a:avLst/>
          </a:prstGeom>
          <a:noFill/>
        </p:spPr>
        <p:txBody>
          <a:bodyPr wrap="none" lIns="9144" tIns="9144" rIns="9144" bIns="9144" rtlCol="0">
            <a:spAutoFit/>
          </a:bodyPr>
          <a:lstStyle/>
          <a:p>
            <a:r>
              <a:rPr lang="en-US" sz="800" smtClean="0"/>
              <a:t>UNeb</a:t>
            </a:r>
            <a:endParaRPr lang="en-US" sz="800" dirty="0"/>
          </a:p>
        </p:txBody>
      </p:sp>
      <p:sp>
        <p:nvSpPr>
          <p:cNvPr id="146" name="TextBox 145"/>
          <p:cNvSpPr txBox="1"/>
          <p:nvPr/>
        </p:nvSpPr>
        <p:spPr>
          <a:xfrm>
            <a:off x="2666236" y="4243891"/>
            <a:ext cx="263727" cy="141577"/>
          </a:xfrm>
          <a:prstGeom prst="rect">
            <a:avLst/>
          </a:prstGeom>
          <a:noFill/>
        </p:spPr>
        <p:txBody>
          <a:bodyPr wrap="none" lIns="9144" tIns="9144" rIns="9144" bIns="9144" rtlCol="0">
            <a:spAutoFit/>
          </a:bodyPr>
          <a:lstStyle/>
          <a:p>
            <a:r>
              <a:rPr lang="en-US" sz="800" smtClean="0"/>
              <a:t>PurU</a:t>
            </a:r>
            <a:endParaRPr lang="en-US" sz="800" dirty="0"/>
          </a:p>
        </p:txBody>
      </p:sp>
      <p:sp>
        <p:nvSpPr>
          <p:cNvPr id="147" name="TextBox 146"/>
          <p:cNvSpPr txBox="1"/>
          <p:nvPr/>
        </p:nvSpPr>
        <p:spPr>
          <a:xfrm>
            <a:off x="2512478" y="3934107"/>
            <a:ext cx="308611" cy="141577"/>
          </a:xfrm>
          <a:prstGeom prst="rect">
            <a:avLst/>
          </a:prstGeom>
          <a:noFill/>
        </p:spPr>
        <p:txBody>
          <a:bodyPr wrap="none" lIns="9144" tIns="9144" rIns="9144" bIns="9144" rtlCol="0">
            <a:spAutoFit/>
          </a:bodyPr>
          <a:lstStyle/>
          <a:p>
            <a:r>
              <a:rPr lang="en-US" sz="800" smtClean="0"/>
              <a:t>UCSD</a:t>
            </a:r>
            <a:endParaRPr lang="en-US" sz="800" dirty="0"/>
          </a:p>
        </p:txBody>
      </p:sp>
      <p:sp>
        <p:nvSpPr>
          <p:cNvPr id="148" name="TextBox 147"/>
          <p:cNvSpPr txBox="1"/>
          <p:nvPr/>
        </p:nvSpPr>
        <p:spPr>
          <a:xfrm>
            <a:off x="2535108" y="4089697"/>
            <a:ext cx="332655" cy="141577"/>
          </a:xfrm>
          <a:prstGeom prst="rect">
            <a:avLst/>
          </a:prstGeom>
          <a:noFill/>
        </p:spPr>
        <p:txBody>
          <a:bodyPr wrap="none" lIns="9144" tIns="9144" rIns="9144" bIns="9144" rtlCol="0">
            <a:spAutoFit/>
          </a:bodyPr>
          <a:lstStyle/>
          <a:p>
            <a:r>
              <a:rPr lang="en-US" sz="800" smtClean="0"/>
              <a:t>UWisc</a:t>
            </a:r>
            <a:endParaRPr lang="en-US" sz="800" dirty="0"/>
          </a:p>
        </p:txBody>
      </p:sp>
      <p:pic>
        <p:nvPicPr>
          <p:cNvPr id="1028" name="Picture 4" descr="C:\Work\0ESNet\ESnet\Customers\HEP\LHC\T2-3 networking - LHCONE\logos\ASGC.jpg"/>
          <p:cNvPicPr>
            <a:picLocks noChangeAspect="1" noChangeArrowheads="1"/>
          </p:cNvPicPr>
          <p:nvPr/>
        </p:nvPicPr>
        <p:blipFill>
          <a:blip r:embed="rId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09888" y="5302170"/>
            <a:ext cx="381862" cy="433587"/>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029" name="Picture 5" descr="C:\Work\0ESNet\ESnet\Customers\HEP\LHC\T2-3 networking - LHCONE\logos\CANARIE.jpg"/>
          <p:cNvPicPr>
            <a:picLocks noChangeAspect="1" noChangeArrowheads="1"/>
          </p:cNvPicPr>
          <p:nvPr/>
        </p:nvPicPr>
        <p:blipFill>
          <a:blip r:embed="rId5">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0065" y="5727505"/>
            <a:ext cx="701508" cy="187245"/>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030" name="Picture 6" descr="C:\Work\0ESNet\ESnet\Customers\HEP\LHC\T2-3 networking - LHCONE\logos\CERN.jpg"/>
          <p:cNvPicPr>
            <a:picLocks noChangeAspect="1" noChangeArrowheads="1"/>
          </p:cNvPicPr>
          <p:nvPr/>
        </p:nvPicPr>
        <p:blipFill>
          <a:blip r:embed="rId6">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99189" y="5934087"/>
            <a:ext cx="403261" cy="410096"/>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031" name="Picture 7" descr="C:\Work\0ESNet\ESnet\Customers\HEP\LHC\T2-3 networking - LHCONE\logos\CUDI.jpg"/>
          <p:cNvPicPr>
            <a:picLocks noChangeAspect="1" noChangeArrowheads="1"/>
          </p:cNvPicPr>
          <p:nvPr/>
        </p:nvPicPr>
        <p:blipFill>
          <a:blip r:embed="rId7">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24678" y="6359783"/>
            <a:ext cx="352282" cy="170757"/>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036" name="Picture 12" descr="C:\Work\0ESNet\ESnet\Customers\HEP\LHC\T2-3 networking - LHCONE\logos\Internet2.jpg"/>
          <p:cNvPicPr>
            <a:picLocks noChangeAspect="1" noChangeArrowheads="1"/>
          </p:cNvPicPr>
          <p:nvPr/>
        </p:nvPicPr>
        <p:blipFill>
          <a:blip r:embed="rId8">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841328" y="6288329"/>
            <a:ext cx="394363" cy="313664"/>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037" name="Picture 13" descr="C:\Work\0ESNet\ESnet\Customers\HEP\LHC\T2-3 networking - LHCONE\logos\NORDUnet.jpg"/>
          <p:cNvPicPr>
            <a:picLocks noChangeAspect="1" noChangeArrowheads="1"/>
          </p:cNvPicPr>
          <p:nvPr/>
        </p:nvPicPr>
        <p:blipFill>
          <a:blip r:embed="rId9">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354930" y="5395655"/>
            <a:ext cx="526811" cy="158837"/>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039" name="Picture 15" descr="C:\Work\0ESNet\ESnet\Customers\HEP\LHC\T2-3 networking - LHCONE\logos\RENATER.jpg"/>
          <p:cNvPicPr>
            <a:picLocks noChangeAspect="1" noChangeArrowheads="1"/>
          </p:cNvPicPr>
          <p:nvPr/>
        </p:nvPicPr>
        <p:blipFill>
          <a:blip r:embed="rId10">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373032" y="6317515"/>
            <a:ext cx="490606" cy="255293"/>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040" name="Picture 16" descr="C:\Work\0ESNet\ESnet\Customers\HEP\LHC\T2-3 networking - LHCONE\logos\SARA.jpg"/>
          <p:cNvPicPr>
            <a:picLocks noChangeAspect="1" noChangeArrowheads="1"/>
          </p:cNvPicPr>
          <p:nvPr/>
        </p:nvPicPr>
        <p:blipFill>
          <a:blip r:embed="rId11">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182623" y="5371250"/>
            <a:ext cx="297758" cy="207647"/>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032" name="Picture 8" descr="C:\Work\0ESNet\ESnet\Customers\HEP\LHC\T2-3 networking - LHCONE\logos\DFN.jpg"/>
          <p:cNvPicPr>
            <a:picLocks noChangeAspect="1" noChangeArrowheads="1"/>
          </p:cNvPicPr>
          <p:nvPr/>
        </p:nvPicPr>
        <p:blipFill>
          <a:blip r:embed="rId1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32466" y="6599454"/>
            <a:ext cx="336706" cy="190539"/>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033" name="Picture 9" descr="C:\Work\0ESNet\ESnet\Customers\HEP\LHC\T2-3 networking - LHCONE\logos\ESnet.jpg"/>
          <p:cNvPicPr>
            <a:picLocks noChangeAspect="1" noChangeArrowheads="1"/>
          </p:cNvPicPr>
          <p:nvPr/>
        </p:nvPicPr>
        <p:blipFill>
          <a:blip r:embed="rId1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909863" y="5297630"/>
            <a:ext cx="257292" cy="354886"/>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034" name="Picture 10" descr="C:\Work\0ESNet\ESnet\Customers\HEP\LHC\T2-3 networking - LHCONE\logos\GARR.jpg"/>
          <p:cNvPicPr>
            <a:picLocks noChangeAspect="1" noChangeArrowheads="1"/>
          </p:cNvPicPr>
          <p:nvPr/>
        </p:nvPicPr>
        <p:blipFill>
          <a:blip r:embed="rId1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93290" y="5732617"/>
            <a:ext cx="490439" cy="177021"/>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035" name="Picture 11" descr="C:\Work\0ESNet\ESnet\Customers\HEP\LHC\T2-3 networking - LHCONE\logos\GEANT.jpg"/>
          <p:cNvPicPr>
            <a:picLocks noChangeAspect="1" noChangeArrowheads="1"/>
          </p:cNvPicPr>
          <p:nvPr/>
        </p:nvPicPr>
        <p:blipFill>
          <a:blip r:embed="rId15">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832310" y="6052488"/>
            <a:ext cx="412399" cy="173295"/>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042" name="Picture 18" descr="C:\Work\0ESNet\ESnet\Customers\HEP\LHC\T2-3 networking - LHCONE\logos\RedIRIS.jpg"/>
          <p:cNvPicPr>
            <a:picLocks noChangeAspect="1" noChangeArrowheads="1"/>
          </p:cNvPicPr>
          <p:nvPr/>
        </p:nvPicPr>
        <p:blipFill>
          <a:blip r:embed="rId16">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458315" y="6057644"/>
            <a:ext cx="320040" cy="162983"/>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54" name="Picture 2"/>
          <p:cNvPicPr>
            <a:picLocks noChangeAspect="1" noChangeArrowheads="1"/>
          </p:cNvPicPr>
          <p:nvPr/>
        </p:nvPicPr>
        <p:blipFill>
          <a:blip r:embed="rId17">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946094" y="5752270"/>
            <a:ext cx="770817" cy="137715"/>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155" name="Picture 3"/>
          <p:cNvPicPr>
            <a:picLocks noChangeAspect="1" noChangeArrowheads="1"/>
          </p:cNvPicPr>
          <p:nvPr/>
        </p:nvPicPr>
        <p:blipFill>
          <a:blip r:embed="rId18">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425816" y="5678959"/>
            <a:ext cx="385039" cy="284336"/>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1026" name="Picture 2" descr="C:\Work\0ESNet\ESnet\Customers\HEP\LHC\T2-3 networking - LHCONE\logos\MREN Logo.gif"/>
          <p:cNvPicPr>
            <a:picLocks noChangeAspect="1" noChangeArrowheads="1"/>
          </p:cNvPicPr>
          <p:nvPr/>
        </p:nvPicPr>
        <p:blipFill>
          <a:blip r:embed="rId19">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32776" y="6618777"/>
            <a:ext cx="611466" cy="151893"/>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027" name="Picture 3" descr="C:\Work\0ESNet\ESnet\Customers\HEP\LHC\T2-3 networking - LHCONE\logos\logo-surfnet.gif"/>
          <p:cNvPicPr>
            <a:picLocks noChangeAspect="1" noChangeArrowheads="1"/>
          </p:cNvPicPr>
          <p:nvPr/>
        </p:nvPicPr>
        <p:blipFill>
          <a:blip r:embed="rId20">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147084" y="6051159"/>
            <a:ext cx="368836" cy="175952"/>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5" name="Picture 4" descr="C:\Work\0ESNet\ESnet\Customers\HEP\LHC\T2-3 networking - LHCONE\logos\UltraLight.cecbajgf.png"/>
          <p:cNvPicPr>
            <a:picLocks noChangeAspect="1" noChangeArrowheads="1"/>
          </p:cNvPicPr>
          <p:nvPr/>
        </p:nvPicPr>
        <p:blipFill>
          <a:blip r:embed="rId21">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974724" y="6358293"/>
            <a:ext cx="713557" cy="173736"/>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grpSp>
        <p:nvGrpSpPr>
          <p:cNvPr id="13" name="Group 6"/>
          <p:cNvGrpSpPr/>
          <p:nvPr/>
        </p:nvGrpSpPr>
        <p:grpSpPr>
          <a:xfrm>
            <a:off x="2038748" y="1393114"/>
            <a:ext cx="824745" cy="468090"/>
            <a:chOff x="1860440" y="3162234"/>
            <a:chExt cx="824745" cy="468090"/>
          </a:xfrm>
        </p:grpSpPr>
        <p:sp>
          <p:nvSpPr>
            <p:cNvPr id="166" name="Freeform 7"/>
            <p:cNvSpPr>
              <a:spLocks/>
            </p:cNvSpPr>
            <p:nvPr/>
          </p:nvSpPr>
          <p:spPr bwMode="auto">
            <a:xfrm>
              <a:off x="1860440" y="3162234"/>
              <a:ext cx="824745" cy="468090"/>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7" name="TextBox 166"/>
            <p:cNvSpPr txBox="1"/>
            <p:nvPr/>
          </p:nvSpPr>
          <p:spPr>
            <a:xfrm>
              <a:off x="1877512" y="3342956"/>
              <a:ext cx="790601" cy="246221"/>
            </a:xfrm>
            <a:prstGeom prst="rect">
              <a:avLst/>
            </a:prstGeom>
            <a:noFill/>
          </p:spPr>
          <p:txBody>
            <a:bodyPr wrap="none" rtlCol="0">
              <a:spAutoFit/>
            </a:bodyPr>
            <a:lstStyle/>
            <a:p>
              <a:pPr algn="ctr"/>
              <a:r>
                <a:rPr lang="en-US" sz="1000" smtClean="0"/>
                <a:t>UltraLight</a:t>
              </a:r>
              <a:endParaRPr lang="en-US" sz="1000" dirty="0" smtClean="0"/>
            </a:p>
          </p:txBody>
        </p:sp>
        <p:sp>
          <p:nvSpPr>
            <p:cNvPr id="170" name="TextBox 169"/>
            <p:cNvSpPr txBox="1"/>
            <p:nvPr/>
          </p:nvSpPr>
          <p:spPr>
            <a:xfrm>
              <a:off x="2085337" y="3242127"/>
              <a:ext cx="326244" cy="141577"/>
            </a:xfrm>
            <a:prstGeom prst="rect">
              <a:avLst/>
            </a:prstGeom>
            <a:noFill/>
          </p:spPr>
          <p:txBody>
            <a:bodyPr wrap="none" lIns="9144" tIns="9144" rIns="9144" bIns="9144" rtlCol="0">
              <a:spAutoFit/>
            </a:bodyPr>
            <a:lstStyle/>
            <a:p>
              <a:pPr algn="ctr"/>
              <a:r>
                <a:rPr lang="en-US" sz="800" dirty="0" err="1" smtClean="0"/>
                <a:t>UMich</a:t>
              </a:r>
              <a:endParaRPr lang="en-US" sz="800" dirty="0"/>
            </a:p>
          </p:txBody>
        </p:sp>
      </p:grpSp>
      <p:pic>
        <p:nvPicPr>
          <p:cNvPr id="9" name="Picture 2" descr="C:\Work\0ESNet\ESnet\Customers\HEP\LHC\T2-3 networking - LHCONE\logos\lhcone logo.jpg"/>
          <p:cNvPicPr>
            <a:picLocks noChangeAspect="1" noChangeArrowheads="1"/>
          </p:cNvPicPr>
          <p:nvPr/>
        </p:nvPicPr>
        <p:blipFill>
          <a:blip r:embed="rId2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8802" y="303779"/>
            <a:ext cx="949512" cy="600645"/>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2" name="Picture 3" descr="C:\Work\0ESNet\ESnet\Customers\HEP\LHC\T2-3 networking - LHCONE\logos\USLHCNet.png"/>
          <p:cNvPicPr>
            <a:picLocks noChangeAspect="1" noChangeArrowheads="1"/>
          </p:cNvPicPr>
          <p:nvPr/>
        </p:nvPicPr>
        <p:blipFill>
          <a:blip r:embed="rId2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091153" y="6581225"/>
            <a:ext cx="480699" cy="226997"/>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16" name="Hexagon 15"/>
          <p:cNvSpPr/>
          <p:nvPr/>
        </p:nvSpPr>
        <p:spPr bwMode="auto">
          <a:xfrm>
            <a:off x="5527066" y="1623184"/>
            <a:ext cx="605050" cy="370945"/>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latin typeface="Arial" pitchFamily="-65" charset="0"/>
                <a:ea typeface="Arial" pitchFamily="-65" charset="0"/>
                <a:cs typeface="Arial" pitchFamily="-65" charset="0"/>
              </a:rPr>
              <a:t>Amsterdam</a:t>
            </a:r>
            <a:endParaRPr kumimoji="0" lang="en-US" sz="8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95" name="TextBox 94"/>
          <p:cNvSpPr txBox="1"/>
          <p:nvPr/>
        </p:nvSpPr>
        <p:spPr>
          <a:xfrm>
            <a:off x="7033870" y="3281306"/>
            <a:ext cx="668773" cy="400110"/>
          </a:xfrm>
          <a:prstGeom prst="rect">
            <a:avLst/>
          </a:prstGeom>
          <a:noFill/>
        </p:spPr>
        <p:txBody>
          <a:bodyPr wrap="none" rtlCol="0">
            <a:spAutoFit/>
          </a:bodyPr>
          <a:lstStyle/>
          <a:p>
            <a:r>
              <a:rPr lang="en-US" sz="1000" dirty="0"/>
              <a:t>GÉANT </a:t>
            </a:r>
          </a:p>
          <a:p>
            <a:pPr algn="ctr"/>
            <a:r>
              <a:rPr lang="en-US" sz="1000" dirty="0" smtClean="0"/>
              <a:t>Europe</a:t>
            </a:r>
            <a:endParaRPr lang="en-US" sz="10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521185363"/>
      </p:ext>
    </p:extLst>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mp:transition xmlns:mp="http://schemas.microsoft.com/office/mac/powerpoint/2008/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txBox="1">
            <a:spLocks/>
          </p:cNvSpPr>
          <p:nvPr/>
        </p:nvSpPr>
        <p:spPr>
          <a:xfrm>
            <a:off x="457200" y="-228600"/>
            <a:ext cx="8229600" cy="1143000"/>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smtClean="0">
                <a:ln>
                  <a:noFill/>
                </a:ln>
                <a:solidFill>
                  <a:schemeClr val="tx1"/>
                </a:solidFill>
                <a:effectLst/>
                <a:uLnTx/>
                <a:uFillTx/>
                <a:latin typeface="+mj-lt"/>
                <a:ea typeface="+mj-ea"/>
                <a:cs typeface="+mj-cs"/>
              </a:rPr>
              <a:t>Point to Point service (R&amp;D)</a:t>
            </a:r>
            <a:endParaRPr kumimoji="0" lang="en-US" sz="4400" b="0" i="0" u="none" strike="noStrike" kern="1200" cap="none" spc="0" normalizeH="0" baseline="0">
              <a:ln>
                <a:noFill/>
              </a:ln>
              <a:solidFill>
                <a:schemeClr val="tx1"/>
              </a:solidFill>
              <a:effectLst/>
              <a:uLnTx/>
              <a:uFillTx/>
              <a:latin typeface="+mj-lt"/>
              <a:ea typeface="+mj-ea"/>
              <a:cs typeface="+mj-cs"/>
            </a:endParaRPr>
          </a:p>
        </p:txBody>
      </p:sp>
      <p:sp>
        <p:nvSpPr>
          <p:cNvPr id="5" name="Segnaposto contenuto 2"/>
          <p:cNvSpPr>
            <a:spLocks noGrp="1"/>
          </p:cNvSpPr>
          <p:nvPr>
            <p:ph idx="1"/>
          </p:nvPr>
        </p:nvSpPr>
        <p:spPr>
          <a:xfrm>
            <a:off x="457200" y="914400"/>
            <a:ext cx="8229600" cy="5927576"/>
          </a:xfrm>
        </p:spPr>
        <p:txBody>
          <a:bodyPr>
            <a:normAutofit fontScale="77500" lnSpcReduction="20000"/>
          </a:bodyPr>
          <a:lstStyle/>
          <a:p>
            <a:pPr>
              <a:buNone/>
            </a:pPr>
            <a:r>
              <a:rPr lang="en-US" smtClean="0"/>
              <a:t>The basic idea is to provide a sheduled circuit on demand service  to the LHC community. </a:t>
            </a:r>
          </a:p>
          <a:p>
            <a:r>
              <a:rPr lang="en-US" smtClean="0"/>
              <a:t>Point</a:t>
            </a:r>
            <a:r>
              <a:rPr lang="en-US"/>
              <a:t>-to-</a:t>
            </a:r>
            <a:r>
              <a:rPr lang="en-US" smtClean="0"/>
              <a:t>point circuit service should have </a:t>
            </a:r>
          </a:p>
          <a:p>
            <a:pPr lvl="1"/>
            <a:r>
              <a:rPr lang="en-US" smtClean="0"/>
              <a:t>guaranteed bandwidth </a:t>
            </a:r>
          </a:p>
          <a:p>
            <a:pPr lvl="1"/>
            <a:r>
              <a:rPr lang="en-US" smtClean="0"/>
              <a:t>Predictable </a:t>
            </a:r>
            <a:r>
              <a:rPr lang="en-US"/>
              <a:t>delay</a:t>
            </a:r>
          </a:p>
          <a:p>
            <a:pPr lvl="1"/>
            <a:r>
              <a:rPr lang="en-US"/>
              <a:t>No jitter</a:t>
            </a:r>
          </a:p>
          <a:p>
            <a:r>
              <a:rPr lang="en-US"/>
              <a:t>Scheduled in advance</a:t>
            </a:r>
          </a:p>
          <a:p>
            <a:r>
              <a:rPr lang="en-US"/>
              <a:t>Intrinsically </a:t>
            </a:r>
            <a:r>
              <a:rPr lang="en-US" smtClean="0"/>
              <a:t>non-redundant</a:t>
            </a:r>
            <a:endParaRPr lang="en-US"/>
          </a:p>
          <a:p>
            <a:r>
              <a:rPr lang="en-US"/>
              <a:t>Can be either</a:t>
            </a:r>
          </a:p>
          <a:p>
            <a:pPr lvl="1"/>
            <a:r>
              <a:rPr lang="en-US"/>
              <a:t>Static (setup and don’t tear down for months or years)</a:t>
            </a:r>
          </a:p>
          <a:p>
            <a:pPr lvl="1"/>
            <a:r>
              <a:rPr lang="en-US"/>
              <a:t>Dynamic (setup on demand, tear down as soon as it is not needed</a:t>
            </a:r>
            <a:r>
              <a:rPr lang="en-US" smtClean="0"/>
              <a:t>)</a:t>
            </a:r>
          </a:p>
          <a:p>
            <a:r>
              <a:rPr lang="en-US" smtClean="0"/>
              <a:t>Application driven “circuit” creation</a:t>
            </a:r>
          </a:p>
          <a:p>
            <a:pPr lvl="1"/>
            <a:r>
              <a:rPr lang="en-US" smtClean="0"/>
              <a:t>A meeting with People from Experiments (Middleware developers) will be scheduled to understand  if it is possible to integrate in the middleware and  end to end circuit creation. </a:t>
            </a:r>
          </a:p>
          <a:p>
            <a:pPr>
              <a:buNone/>
            </a:pPr>
            <a:r>
              <a:rPr lang="en-US" smtClean="0"/>
              <a:t>The goal is to find a possible production solution for the 2014</a:t>
            </a:r>
          </a:p>
          <a:p>
            <a:endParaRPr lang="en-US" smtClean="0"/>
          </a:p>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76200"/>
            <a:ext cx="8229600" cy="1143000"/>
          </a:xfrm>
        </p:spPr>
        <p:txBody>
          <a:bodyPr/>
          <a:lstStyle/>
          <a:p>
            <a:r>
              <a:rPr lang="it-IT" dirty="0" smtClean="0"/>
              <a:t>Point to Point service (R&amp;D)</a:t>
            </a:r>
            <a:endParaRPr lang="it-IT" dirty="0"/>
          </a:p>
        </p:txBody>
      </p:sp>
      <p:sp>
        <p:nvSpPr>
          <p:cNvPr id="5" name="Content Placeholder 2"/>
          <p:cNvSpPr>
            <a:spLocks noGrp="1"/>
          </p:cNvSpPr>
          <p:nvPr>
            <p:ph idx="1"/>
          </p:nvPr>
        </p:nvSpPr>
        <p:spPr>
          <a:xfrm>
            <a:off x="304800" y="1052736"/>
            <a:ext cx="8610600" cy="5112568"/>
          </a:xfrm>
        </p:spPr>
        <p:txBody>
          <a:bodyPr>
            <a:noAutofit/>
          </a:bodyPr>
          <a:lstStyle/>
          <a:p>
            <a:pPr>
              <a:buNone/>
            </a:pPr>
            <a:r>
              <a:rPr lang="en-US" sz="2000" dirty="0" smtClean="0"/>
              <a:t>The main technologies for </a:t>
            </a:r>
            <a:r>
              <a:rPr lang="en-US" sz="2000" b="1" dirty="0" smtClean="0"/>
              <a:t>SDN</a:t>
            </a:r>
            <a:r>
              <a:rPr lang="en-US" sz="2000" dirty="0" smtClean="0"/>
              <a:t> (Software Defined Networks)  used by network operators are:</a:t>
            </a:r>
          </a:p>
          <a:p>
            <a:r>
              <a:rPr lang="en-US" sz="2000" b="1" dirty="0" smtClean="0"/>
              <a:t>DICE</a:t>
            </a:r>
            <a:r>
              <a:rPr lang="en-US" sz="2000" b="1" baseline="30000" dirty="0" smtClean="0"/>
              <a:t>1</a:t>
            </a:r>
            <a:r>
              <a:rPr lang="en-US" sz="2000" dirty="0" smtClean="0"/>
              <a:t> </a:t>
            </a:r>
            <a:r>
              <a:rPr lang="en-US" sz="2000" b="1" dirty="0" smtClean="0"/>
              <a:t>IDCP</a:t>
            </a:r>
            <a:r>
              <a:rPr lang="en-US" sz="2000" dirty="0" smtClean="0"/>
              <a:t> (Inter Domain Controller Protocol) Solutions.</a:t>
            </a:r>
          </a:p>
          <a:p>
            <a:pPr lvl="1"/>
            <a:r>
              <a:rPr lang="en-US" sz="2000" b="1" dirty="0" err="1" smtClean="0"/>
              <a:t>ESnet</a:t>
            </a:r>
            <a:r>
              <a:rPr lang="en-US" sz="2000" b="1" dirty="0" smtClean="0"/>
              <a:t> OSCARS </a:t>
            </a:r>
            <a:r>
              <a:rPr lang="en-US" sz="2000" dirty="0" smtClean="0"/>
              <a:t>(</a:t>
            </a:r>
            <a:r>
              <a:rPr lang="en-US" sz="2000" b="1" dirty="0" smtClean="0"/>
              <a:t>O</a:t>
            </a:r>
            <a:r>
              <a:rPr lang="en-US" sz="2000" dirty="0" smtClean="0"/>
              <a:t>n-</a:t>
            </a:r>
            <a:r>
              <a:rPr lang="en-US" sz="2000" dirty="0" smtClean="0"/>
              <a:t>demand </a:t>
            </a:r>
            <a:r>
              <a:rPr lang="en-US" sz="2000" b="1" dirty="0" smtClean="0"/>
              <a:t>S</a:t>
            </a:r>
            <a:r>
              <a:rPr lang="en-US" sz="2000" dirty="0" smtClean="0"/>
              <a:t>ecure </a:t>
            </a:r>
            <a:r>
              <a:rPr lang="en-US" sz="2000" b="1" dirty="0" smtClean="0"/>
              <a:t>C</a:t>
            </a:r>
            <a:r>
              <a:rPr lang="en-US" sz="2000" dirty="0" smtClean="0"/>
              <a:t>ircuits and </a:t>
            </a:r>
            <a:r>
              <a:rPr lang="en-US" sz="2000" b="1" dirty="0" smtClean="0"/>
              <a:t>A</a:t>
            </a:r>
            <a:r>
              <a:rPr lang="en-US" sz="2000" dirty="0" smtClean="0"/>
              <a:t>dvance </a:t>
            </a:r>
            <a:r>
              <a:rPr lang="en-US" sz="2000" b="1" dirty="0" smtClean="0"/>
              <a:t>R</a:t>
            </a:r>
            <a:r>
              <a:rPr lang="en-US" sz="2000" dirty="0" smtClean="0"/>
              <a:t>eservation </a:t>
            </a:r>
            <a:r>
              <a:rPr lang="en-US" sz="2000" b="1" dirty="0" smtClean="0"/>
              <a:t>S</a:t>
            </a:r>
            <a:r>
              <a:rPr lang="en-US" sz="2000" dirty="0" smtClean="0"/>
              <a:t>ystem)</a:t>
            </a:r>
          </a:p>
          <a:p>
            <a:pPr lvl="1"/>
            <a:r>
              <a:rPr lang="en-US" sz="2000" b="1" dirty="0" smtClean="0"/>
              <a:t>Internet2 ION </a:t>
            </a:r>
            <a:r>
              <a:rPr lang="en-US" sz="2000" dirty="0" smtClean="0"/>
              <a:t>(</a:t>
            </a:r>
            <a:r>
              <a:rPr lang="en-US" sz="2000" b="1" dirty="0" smtClean="0"/>
              <a:t>I</a:t>
            </a:r>
            <a:r>
              <a:rPr lang="en-US" sz="2000" dirty="0" smtClean="0"/>
              <a:t>nteroperable </a:t>
            </a:r>
            <a:r>
              <a:rPr lang="en-US" sz="2000" b="1" dirty="0" err="1" smtClean="0"/>
              <a:t>O</a:t>
            </a:r>
            <a:r>
              <a:rPr lang="en-US" sz="2000" dirty="0" err="1" smtClean="0"/>
              <a:t>ndemand</a:t>
            </a:r>
            <a:r>
              <a:rPr lang="en-US" sz="2000" dirty="0" smtClean="0"/>
              <a:t> </a:t>
            </a:r>
            <a:r>
              <a:rPr lang="en-US" sz="2000" b="1" dirty="0" smtClean="0"/>
              <a:t>N</a:t>
            </a:r>
            <a:r>
              <a:rPr lang="en-US" sz="2000" dirty="0" smtClean="0"/>
              <a:t>etwork)</a:t>
            </a:r>
          </a:p>
          <a:p>
            <a:pPr lvl="1"/>
            <a:r>
              <a:rPr lang="en-US" sz="2000" b="1" dirty="0" smtClean="0"/>
              <a:t>GEANT </a:t>
            </a:r>
            <a:r>
              <a:rPr lang="en-US" sz="2000" b="1" dirty="0" err="1" smtClean="0"/>
              <a:t>AutoBAHN</a:t>
            </a:r>
            <a:r>
              <a:rPr lang="en-US" sz="2000" b="1" dirty="0" smtClean="0"/>
              <a:t> </a:t>
            </a:r>
            <a:r>
              <a:rPr lang="en-US" sz="2000" dirty="0" smtClean="0"/>
              <a:t>In </a:t>
            </a:r>
            <a:r>
              <a:rPr lang="en-US" sz="2000" dirty="0" err="1" smtClean="0"/>
              <a:t>europe</a:t>
            </a:r>
            <a:endParaRPr lang="en-US" sz="2000" dirty="0" smtClean="0"/>
          </a:p>
          <a:p>
            <a:r>
              <a:rPr lang="en-US" sz="2000" b="1" dirty="0" smtClean="0"/>
              <a:t>OGF NSI (</a:t>
            </a:r>
            <a:r>
              <a:rPr lang="en-US" sz="2000" dirty="0" smtClean="0"/>
              <a:t>Network Service Interface)</a:t>
            </a:r>
            <a:r>
              <a:rPr lang="en-US" sz="2000" b="1" dirty="0" smtClean="0"/>
              <a:t> </a:t>
            </a:r>
            <a:r>
              <a:rPr lang="en-US" sz="2000" dirty="0" smtClean="0"/>
              <a:t>is an effort to standardize   the P2P services deployed by  </a:t>
            </a:r>
            <a:r>
              <a:rPr lang="en-US" sz="2000" dirty="0" err="1" smtClean="0"/>
              <a:t>NRENs</a:t>
            </a:r>
            <a:r>
              <a:rPr lang="en-US" sz="2000" dirty="0" smtClean="0"/>
              <a:t>.</a:t>
            </a:r>
          </a:p>
          <a:p>
            <a:pPr lvl="1"/>
            <a:r>
              <a:rPr lang="en-US" sz="2000" b="1" dirty="0" err="1" smtClean="0"/>
              <a:t>OpenFlow</a:t>
            </a:r>
            <a:r>
              <a:rPr lang="en-US" sz="2000" dirty="0" smtClean="0"/>
              <a:t>: To build an end to end software defined network is essential to make the control plane to interact with Switch/Router devices and  </a:t>
            </a:r>
            <a:r>
              <a:rPr lang="en-US" sz="2000" dirty="0" err="1" smtClean="0"/>
              <a:t>OpenFlow</a:t>
            </a:r>
            <a:r>
              <a:rPr lang="en-US" sz="2000" dirty="0" smtClean="0"/>
              <a:t> protocol is starting to be supported by many different switch/router manufacturer like Cisco, IBM (Blade Networks), DELL (Force10) and Brocade. There is an LHCONE Working group in charge of building a pilot based on  the </a:t>
            </a:r>
            <a:r>
              <a:rPr lang="en-US" sz="2000" dirty="0" err="1" smtClean="0"/>
              <a:t>OpenFlow</a:t>
            </a:r>
            <a:endParaRPr lang="en-US" sz="2000" dirty="0" smtClean="0"/>
          </a:p>
          <a:p>
            <a:pPr marL="0" indent="0">
              <a:buNone/>
            </a:pPr>
            <a:r>
              <a:rPr lang="en-US" sz="2000" dirty="0" smtClean="0"/>
              <a:t> </a:t>
            </a:r>
          </a:p>
        </p:txBody>
      </p:sp>
      <p:sp>
        <p:nvSpPr>
          <p:cNvPr id="6" name="TextBox 5"/>
          <p:cNvSpPr txBox="1"/>
          <p:nvPr/>
        </p:nvSpPr>
        <p:spPr>
          <a:xfrm>
            <a:off x="762000" y="6400800"/>
            <a:ext cx="2313842" cy="246221"/>
          </a:xfrm>
          <a:prstGeom prst="rect">
            <a:avLst/>
          </a:prstGeom>
          <a:noFill/>
        </p:spPr>
        <p:txBody>
          <a:bodyPr wrap="none" rtlCol="0">
            <a:spAutoFit/>
          </a:bodyPr>
          <a:lstStyle/>
          <a:p>
            <a:r>
              <a:rPr lang="it-IT" sz="1000" dirty="0" err="1" smtClean="0"/>
              <a:t>1</a:t>
            </a:r>
            <a:r>
              <a:rPr lang="it-IT" sz="1000" dirty="0" smtClean="0"/>
              <a:t> (Dante, Internet2, CANARIE, and </a:t>
            </a:r>
            <a:r>
              <a:rPr lang="it-IT" sz="1000" dirty="0" err="1" smtClean="0"/>
              <a:t>Esnet</a:t>
            </a:r>
            <a:r>
              <a:rPr lang="it-IT" sz="1000" dirty="0" smtClean="0"/>
              <a:t>) </a:t>
            </a:r>
            <a:endParaRPr lang="it-IT" sz="1000" dirty="0"/>
          </a:p>
        </p:txBody>
      </p:sp>
      <p:sp>
        <p:nvSpPr>
          <p:cNvPr id="7" name="Footer Placeholder 6"/>
          <p:cNvSpPr>
            <a:spLocks noGrp="1"/>
          </p:cNvSpPr>
          <p:nvPr>
            <p:ph type="ftr" sz="quarter" idx="11"/>
          </p:nvPr>
        </p:nvSpPr>
        <p:spPr/>
        <p:txBody>
          <a:bodyPr/>
          <a:lstStyle/>
          <a:p>
            <a:r>
              <a:rPr lang="en-US" smtClean="0"/>
              <a:t>Workshop INFN CCR - GARR, Napoli, 2012</a:t>
            </a:r>
            <a:endParaRPr lang="it-IT"/>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8813</TotalTime>
  <Words>2552</Words>
  <Application>Microsoft Office PowerPoint</Application>
  <PresentationFormat>On-screen Show (4:3)</PresentationFormat>
  <Paragraphs>712</Paragraphs>
  <Slides>29</Slides>
  <Notes>2</Notes>
  <HiddenSlides>0</HiddenSlides>
  <MMClips>0</MMClips>
  <ScaleCrop>false</ScaleCrop>
  <HeadingPairs>
    <vt:vector size="4" baseType="variant">
      <vt:variant>
        <vt:lpstr>Design Template</vt:lpstr>
      </vt:variant>
      <vt:variant>
        <vt:i4>1</vt:i4>
      </vt:variant>
      <vt:variant>
        <vt:lpstr>Slide Titles</vt:lpstr>
      </vt:variant>
      <vt:variant>
        <vt:i4>29</vt:i4>
      </vt:variant>
    </vt:vector>
  </HeadingPairs>
  <TitlesOfParts>
    <vt:vector size="30" baseType="lpstr">
      <vt:lpstr>Office Theme</vt:lpstr>
      <vt:lpstr>LHC OPN and LHC ONE </vt:lpstr>
      <vt:lpstr>TIERs and data movement</vt:lpstr>
      <vt:lpstr>Main traffic flows</vt:lpstr>
      <vt:lpstr>Slide 4</vt:lpstr>
      <vt:lpstr>LHCONE General Concepts</vt:lpstr>
      <vt:lpstr>Slide 6</vt:lpstr>
      <vt:lpstr>Slide 7</vt:lpstr>
      <vt:lpstr>Slide 8</vt:lpstr>
      <vt:lpstr>Point to Point service (R&amp;D)</vt:lpstr>
      <vt:lpstr>Monitoring</vt:lpstr>
      <vt:lpstr>Why LHCONE?</vt:lpstr>
      <vt:lpstr>Transition to LHCONE network in Italy</vt:lpstr>
      <vt:lpstr>LHCONE site access</vt:lpstr>
      <vt:lpstr>1 – A and A’ have separate routers</vt:lpstr>
      <vt:lpstr>2 - A and A’ have separate routers but A’ can’t do BGP</vt:lpstr>
      <vt:lpstr>3 - A and A’ share the same router</vt:lpstr>
      <vt:lpstr>Adding a new connection can cause problems</vt:lpstr>
      <vt:lpstr>LHCONE in Italy</vt:lpstr>
      <vt:lpstr>Traffic monitoring</vt:lpstr>
      <vt:lpstr>Aggregate GEANT traffic </vt:lpstr>
      <vt:lpstr>Slide 21</vt:lpstr>
      <vt:lpstr>Infrastruttura Router+Switch</vt:lpstr>
      <vt:lpstr>Italian Tier2 in GARR-X</vt:lpstr>
      <vt:lpstr>Slide 24</vt:lpstr>
      <vt:lpstr>Slide 25</vt:lpstr>
      <vt:lpstr>Slide 26</vt:lpstr>
      <vt:lpstr>Backup Slides</vt:lpstr>
      <vt:lpstr>Plot of general Transatlantic Connectivity </vt:lpstr>
      <vt:lpstr>Some numbers on LHC OPN Connections</vt:lpstr>
    </vt:vector>
  </TitlesOfParts>
  <Company>INFN CNAF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LHC OPN and LHC ONE </dc:title>
  <dc:creator>Stefano Zani</dc:creator>
  <cp:lastModifiedBy>Stefano Zani</cp:lastModifiedBy>
  <cp:revision>94</cp:revision>
  <cp:lastPrinted>2012-05-11T17:46:18Z</cp:lastPrinted>
  <dcterms:created xsi:type="dcterms:W3CDTF">2012-05-14T21:37:30Z</dcterms:created>
  <dcterms:modified xsi:type="dcterms:W3CDTF">2012-05-14T22:54:11Z</dcterms:modified>
</cp:coreProperties>
</file>