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67" r:id="rId4"/>
    <p:sldId id="278" r:id="rId5"/>
    <p:sldId id="269" r:id="rId6"/>
    <p:sldId id="263" r:id="rId7"/>
    <p:sldId id="264" r:id="rId8"/>
    <p:sldId id="283" r:id="rId9"/>
    <p:sldId id="280" r:id="rId10"/>
    <p:sldId id="285" r:id="rId11"/>
    <p:sldId id="286" r:id="rId12"/>
    <p:sldId id="279" r:id="rId13"/>
    <p:sldId id="281" r:id="rId14"/>
    <p:sldId id="284" r:id="rId15"/>
    <p:sldId id="265" r:id="rId16"/>
    <p:sldId id="273" r:id="rId17"/>
    <p:sldId id="274" r:id="rId18"/>
    <p:sldId id="275" r:id="rId19"/>
    <p:sldId id="288" r:id="rId20"/>
    <p:sldId id="266" r:id="rId21"/>
    <p:sldId id="261" r:id="rId22"/>
    <p:sldId id="289" r:id="rId2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Rubik" pitchFamily="2" charset="-79"/>
      <p:regular r:id="rId29"/>
      <p:bold r:id="rId30"/>
      <p:italic r:id="rId31"/>
      <p:boldItalic r:id="rId32"/>
    </p:embeddedFont>
    <p:embeddedFont>
      <p:font typeface="Rubik Medium" pitchFamily="2" charset="-79"/>
      <p:regular r:id="rId33"/>
      <p:italic r:id="rId34"/>
    </p:embeddedFont>
    <p:embeddedFont>
      <p:font typeface="Segoe UI Semibold" panose="020B0702040204020203" pitchFamily="34" charset="0"/>
      <p:bold r:id="rId35"/>
      <p:boldItalic r:id="rId3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15A9387-AB85-4638-AD11-8670494C289F}">
          <p14:sldIdLst>
            <p14:sldId id="256"/>
            <p14:sldId id="260"/>
          </p14:sldIdLst>
        </p14:section>
        <p14:section name="Inventory" id="{5200C836-800D-4F6E-BBF5-CED4020542FE}">
          <p14:sldIdLst>
            <p14:sldId id="267"/>
            <p14:sldId id="278"/>
            <p14:sldId id="269"/>
            <p14:sldId id="263"/>
          </p14:sldIdLst>
        </p14:section>
        <p14:section name="Telemetria" id="{5406EC76-D705-4D5C-8155-1F4CB42EA71F}">
          <p14:sldIdLst>
            <p14:sldId id="264"/>
            <p14:sldId id="283"/>
            <p14:sldId id="280"/>
            <p14:sldId id="285"/>
            <p14:sldId id="286"/>
            <p14:sldId id="279"/>
            <p14:sldId id="281"/>
            <p14:sldId id="284"/>
          </p14:sldIdLst>
        </p14:section>
        <p14:section name="Automazione" id="{DDB1A051-B372-46D9-AA31-44E7A35D1D28}">
          <p14:sldIdLst>
            <p14:sldId id="265"/>
            <p14:sldId id="273"/>
            <p14:sldId id="274"/>
            <p14:sldId id="275"/>
            <p14:sldId id="288"/>
          </p14:sldIdLst>
        </p14:section>
        <p14:section name="Portale" id="{ACD10A5F-9364-4865-A0E2-1B39E943F3F6}">
          <p14:sldIdLst>
            <p14:sldId id="266"/>
          </p14:sldIdLst>
        </p14:section>
        <p14:section name="Coda" id="{595FCBD1-E47A-4E64-8E14-0C8FA7F1D0CE}">
          <p14:sldIdLst>
            <p14:sldId id="261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E6255E"/>
    <a:srgbClr val="6824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22" autoAdjust="0"/>
    <p:restoredTop sz="80818" autoAdjust="0"/>
  </p:normalViewPr>
  <p:slideViewPr>
    <p:cSldViewPr snapToGrid="0" showGuides="1">
      <p:cViewPr>
        <p:scale>
          <a:sx n="89" d="100"/>
          <a:sy n="89" d="100"/>
        </p:scale>
        <p:origin x="1196" y="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92"/>
    </p:cViewPr>
  </p:sorterViewPr>
  <p:notesViewPr>
    <p:cSldViewPr snapToGrid="0">
      <p:cViewPr varScale="1">
        <p:scale>
          <a:sx n="87" d="100"/>
          <a:sy n="87" d="100"/>
        </p:scale>
        <p:origin x="319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AECA87-EB14-40DB-B1F8-760DFD11F72E}" type="doc">
      <dgm:prSet loTypeId="urn:microsoft.com/office/officeart/2005/8/layout/architecture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B550603-214E-4354-B102-0067AD4D9D79}">
      <dgm:prSet phldrT="[Text]" custT="1"/>
      <dgm:spPr>
        <a:xfrm>
          <a:off x="7982" y="0"/>
          <a:ext cx="3227717" cy="792152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8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Optical Transport</a:t>
          </a:r>
        </a:p>
      </dgm:t>
    </dgm:pt>
    <dgm:pt modelId="{613B5139-FA0B-4565-B060-BCD7CE7E292C}" type="parTrans" cxnId="{F2F569CF-8D07-4052-9302-028D28BF68FF}">
      <dgm:prSet/>
      <dgm:spPr/>
      <dgm:t>
        <a:bodyPr/>
        <a:lstStyle/>
        <a:p>
          <a:endParaRPr lang="en-US" sz="2400"/>
        </a:p>
      </dgm:t>
    </dgm:pt>
    <dgm:pt modelId="{5E8C705C-B70C-41EA-9D96-6D6AAA2D7091}" type="sibTrans" cxnId="{F2F569CF-8D07-4052-9302-028D28BF68FF}">
      <dgm:prSet/>
      <dgm:spPr/>
      <dgm:t>
        <a:bodyPr/>
        <a:lstStyle/>
        <a:p>
          <a:endParaRPr lang="en-US" sz="2400"/>
        </a:p>
      </dgm:t>
    </dgm:pt>
    <dgm:pt modelId="{7507B8B3-6006-4FD2-9F3F-700D5050B602}">
      <dgm:prSet phldrT="[Text]" custT="1"/>
      <dgm:spPr>
        <a:xfrm>
          <a:off x="3777956" y="0"/>
          <a:ext cx="3227717" cy="792152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sz="18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Packet Net</a:t>
          </a:r>
        </a:p>
      </dgm:t>
    </dgm:pt>
    <dgm:pt modelId="{90B5F6FA-368F-4804-98CA-848D44808FAC}" type="parTrans" cxnId="{D1721902-7919-4194-9911-DBBCECFF8A48}">
      <dgm:prSet/>
      <dgm:spPr/>
      <dgm:t>
        <a:bodyPr/>
        <a:lstStyle/>
        <a:p>
          <a:endParaRPr lang="en-US" sz="2400"/>
        </a:p>
      </dgm:t>
    </dgm:pt>
    <dgm:pt modelId="{C54CFA3C-E642-4F15-8B3D-78480376EFEE}" type="sibTrans" cxnId="{D1721902-7919-4194-9911-DBBCECFF8A48}">
      <dgm:prSet/>
      <dgm:spPr/>
      <dgm:t>
        <a:bodyPr/>
        <a:lstStyle/>
        <a:p>
          <a:endParaRPr lang="en-US" sz="2400"/>
        </a:p>
      </dgm:t>
    </dgm:pt>
    <dgm:pt modelId="{6A65AD1B-4373-4F26-84B2-769EB081C8B4}">
      <dgm:prSet phldrT="[Text]" custT="1"/>
      <dgm:spPr>
        <a:xfrm>
          <a:off x="7547930" y="0"/>
          <a:ext cx="3227717" cy="792152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ICT</a:t>
          </a:r>
        </a:p>
      </dgm:t>
    </dgm:pt>
    <dgm:pt modelId="{5828B18E-7085-494A-A531-2CC67C33EDDC}" type="parTrans" cxnId="{7F7A7028-1A75-4D26-9C54-4DD1C93AB082}">
      <dgm:prSet/>
      <dgm:spPr/>
      <dgm:t>
        <a:bodyPr/>
        <a:lstStyle/>
        <a:p>
          <a:endParaRPr lang="en-US" sz="2400"/>
        </a:p>
      </dgm:t>
    </dgm:pt>
    <dgm:pt modelId="{C5767DFF-2C42-47E1-95AF-0A7EA30B49E6}" type="sibTrans" cxnId="{7F7A7028-1A75-4D26-9C54-4DD1C93AB082}">
      <dgm:prSet/>
      <dgm:spPr/>
      <dgm:t>
        <a:bodyPr/>
        <a:lstStyle/>
        <a:p>
          <a:endParaRPr lang="en-US" sz="2400"/>
        </a:p>
      </dgm:t>
    </dgm:pt>
    <dgm:pt modelId="{DFDD989D-71D1-49FF-A1D7-081E3B251D16}" type="pres">
      <dgm:prSet presAssocID="{02AECA87-EB14-40DB-B1F8-760DFD11F72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BD78B5-B433-41DA-BF1C-A4D6131051FC}" type="pres">
      <dgm:prSet presAssocID="{4B550603-214E-4354-B102-0067AD4D9D79}" presName="vertOne" presStyleCnt="0"/>
      <dgm:spPr/>
    </dgm:pt>
    <dgm:pt modelId="{2D68EAEF-94B8-4ECC-994B-1210F691FEEA}" type="pres">
      <dgm:prSet presAssocID="{4B550603-214E-4354-B102-0067AD4D9D79}" presName="txOne" presStyleLbl="node0" presStyleIdx="0" presStyleCnt="3" custLinFactNeighborY="-64240">
        <dgm:presLayoutVars>
          <dgm:chPref val="3"/>
        </dgm:presLayoutVars>
      </dgm:prSet>
      <dgm:spPr/>
    </dgm:pt>
    <dgm:pt modelId="{D1E40C17-4BDE-41B9-8990-832405BA0E49}" type="pres">
      <dgm:prSet presAssocID="{4B550603-214E-4354-B102-0067AD4D9D79}" presName="horzOne" presStyleCnt="0"/>
      <dgm:spPr/>
    </dgm:pt>
    <dgm:pt modelId="{16E34113-6C4B-46E8-BA94-9CAFAF0F9165}" type="pres">
      <dgm:prSet presAssocID="{5E8C705C-B70C-41EA-9D96-6D6AAA2D7091}" presName="sibSpaceOne" presStyleCnt="0"/>
      <dgm:spPr/>
    </dgm:pt>
    <dgm:pt modelId="{4DDA4E31-D991-4BE2-A669-5C9EE5CB06DA}" type="pres">
      <dgm:prSet presAssocID="{7507B8B3-6006-4FD2-9F3F-700D5050B602}" presName="vertOne" presStyleCnt="0"/>
      <dgm:spPr/>
    </dgm:pt>
    <dgm:pt modelId="{981BA2F3-3317-4D81-8C3B-6645D788A922}" type="pres">
      <dgm:prSet presAssocID="{7507B8B3-6006-4FD2-9F3F-700D5050B602}" presName="txOne" presStyleLbl="node0" presStyleIdx="1" presStyleCnt="3" custLinFactNeighborY="-3411">
        <dgm:presLayoutVars>
          <dgm:chPref val="3"/>
        </dgm:presLayoutVars>
      </dgm:prSet>
      <dgm:spPr/>
    </dgm:pt>
    <dgm:pt modelId="{78309611-AFC2-40FD-91A4-328DB657DD36}" type="pres">
      <dgm:prSet presAssocID="{7507B8B3-6006-4FD2-9F3F-700D5050B602}" presName="horzOne" presStyleCnt="0"/>
      <dgm:spPr/>
    </dgm:pt>
    <dgm:pt modelId="{812D6C5B-70F7-48FB-9F41-7CAB07CE875A}" type="pres">
      <dgm:prSet presAssocID="{C54CFA3C-E642-4F15-8B3D-78480376EFEE}" presName="sibSpaceOne" presStyleCnt="0"/>
      <dgm:spPr/>
    </dgm:pt>
    <dgm:pt modelId="{E9B03593-E826-4E2A-8F65-FD78DAB33951}" type="pres">
      <dgm:prSet presAssocID="{6A65AD1B-4373-4F26-84B2-769EB081C8B4}" presName="vertOne" presStyleCnt="0"/>
      <dgm:spPr/>
    </dgm:pt>
    <dgm:pt modelId="{E8924378-139E-4118-94C2-4B2B6FBE516A}" type="pres">
      <dgm:prSet presAssocID="{6A65AD1B-4373-4F26-84B2-769EB081C8B4}" presName="txOne" presStyleLbl="node0" presStyleIdx="2" presStyleCnt="3">
        <dgm:presLayoutVars>
          <dgm:chPref val="3"/>
        </dgm:presLayoutVars>
      </dgm:prSet>
      <dgm:spPr/>
    </dgm:pt>
    <dgm:pt modelId="{37A960DA-DF13-419B-BC52-7720A4E31169}" type="pres">
      <dgm:prSet presAssocID="{6A65AD1B-4373-4F26-84B2-769EB081C8B4}" presName="horzOne" presStyleCnt="0"/>
      <dgm:spPr/>
    </dgm:pt>
  </dgm:ptLst>
  <dgm:cxnLst>
    <dgm:cxn modelId="{D1721902-7919-4194-9911-DBBCECFF8A48}" srcId="{02AECA87-EB14-40DB-B1F8-760DFD11F72E}" destId="{7507B8B3-6006-4FD2-9F3F-700D5050B602}" srcOrd="1" destOrd="0" parTransId="{90B5F6FA-368F-4804-98CA-848D44808FAC}" sibTransId="{C54CFA3C-E642-4F15-8B3D-78480376EFEE}"/>
    <dgm:cxn modelId="{84F2771C-3DAE-4F68-9E38-05C9CCA67061}" type="presOf" srcId="{02AECA87-EB14-40DB-B1F8-760DFD11F72E}" destId="{DFDD989D-71D1-49FF-A1D7-081E3B251D16}" srcOrd="0" destOrd="0" presId="urn:microsoft.com/office/officeart/2005/8/layout/architecture"/>
    <dgm:cxn modelId="{7F7A7028-1A75-4D26-9C54-4DD1C93AB082}" srcId="{02AECA87-EB14-40DB-B1F8-760DFD11F72E}" destId="{6A65AD1B-4373-4F26-84B2-769EB081C8B4}" srcOrd="2" destOrd="0" parTransId="{5828B18E-7085-494A-A531-2CC67C33EDDC}" sibTransId="{C5767DFF-2C42-47E1-95AF-0A7EA30B49E6}"/>
    <dgm:cxn modelId="{608F5CC1-B5DF-44B4-93AC-4D822FB08E77}" type="presOf" srcId="{4B550603-214E-4354-B102-0067AD4D9D79}" destId="{2D68EAEF-94B8-4ECC-994B-1210F691FEEA}" srcOrd="0" destOrd="0" presId="urn:microsoft.com/office/officeart/2005/8/layout/architecture"/>
    <dgm:cxn modelId="{F2F569CF-8D07-4052-9302-028D28BF68FF}" srcId="{02AECA87-EB14-40DB-B1F8-760DFD11F72E}" destId="{4B550603-214E-4354-B102-0067AD4D9D79}" srcOrd="0" destOrd="0" parTransId="{613B5139-FA0B-4565-B060-BCD7CE7E292C}" sibTransId="{5E8C705C-B70C-41EA-9D96-6D6AAA2D7091}"/>
    <dgm:cxn modelId="{469CCAD3-B99A-4A6E-9D31-92523D31F50D}" type="presOf" srcId="{6A65AD1B-4373-4F26-84B2-769EB081C8B4}" destId="{E8924378-139E-4118-94C2-4B2B6FBE516A}" srcOrd="0" destOrd="0" presId="urn:microsoft.com/office/officeart/2005/8/layout/architecture"/>
    <dgm:cxn modelId="{3ACA27EC-1069-41E2-9D8B-1FE474885950}" type="presOf" srcId="{7507B8B3-6006-4FD2-9F3F-700D5050B602}" destId="{981BA2F3-3317-4D81-8C3B-6645D788A922}" srcOrd="0" destOrd="0" presId="urn:microsoft.com/office/officeart/2005/8/layout/architecture"/>
    <dgm:cxn modelId="{3C8CB354-777F-48E5-A408-F3BD580814F3}" type="presParOf" srcId="{DFDD989D-71D1-49FF-A1D7-081E3B251D16}" destId="{A2BD78B5-B433-41DA-BF1C-A4D6131051FC}" srcOrd="0" destOrd="0" presId="urn:microsoft.com/office/officeart/2005/8/layout/architecture"/>
    <dgm:cxn modelId="{2BCE9B32-7D3B-46DA-89E8-B3F2103930B9}" type="presParOf" srcId="{A2BD78B5-B433-41DA-BF1C-A4D6131051FC}" destId="{2D68EAEF-94B8-4ECC-994B-1210F691FEEA}" srcOrd="0" destOrd="0" presId="urn:microsoft.com/office/officeart/2005/8/layout/architecture"/>
    <dgm:cxn modelId="{EDB3EC3E-3237-48B2-A66F-3E4A78096C07}" type="presParOf" srcId="{A2BD78B5-B433-41DA-BF1C-A4D6131051FC}" destId="{D1E40C17-4BDE-41B9-8990-832405BA0E49}" srcOrd="1" destOrd="0" presId="urn:microsoft.com/office/officeart/2005/8/layout/architecture"/>
    <dgm:cxn modelId="{9CF673B3-523F-4D66-A1C8-A618E8C15550}" type="presParOf" srcId="{DFDD989D-71D1-49FF-A1D7-081E3B251D16}" destId="{16E34113-6C4B-46E8-BA94-9CAFAF0F9165}" srcOrd="1" destOrd="0" presId="urn:microsoft.com/office/officeart/2005/8/layout/architecture"/>
    <dgm:cxn modelId="{F9230072-FAB8-4DA7-9B38-01DEAD328903}" type="presParOf" srcId="{DFDD989D-71D1-49FF-A1D7-081E3B251D16}" destId="{4DDA4E31-D991-4BE2-A669-5C9EE5CB06DA}" srcOrd="2" destOrd="0" presId="urn:microsoft.com/office/officeart/2005/8/layout/architecture"/>
    <dgm:cxn modelId="{F6B43B2A-744C-4AC3-B02F-B624B2C3CB72}" type="presParOf" srcId="{4DDA4E31-D991-4BE2-A669-5C9EE5CB06DA}" destId="{981BA2F3-3317-4D81-8C3B-6645D788A922}" srcOrd="0" destOrd="0" presId="urn:microsoft.com/office/officeart/2005/8/layout/architecture"/>
    <dgm:cxn modelId="{3338E8A9-E0F8-4393-A62C-806BCCDDA6C4}" type="presParOf" srcId="{4DDA4E31-D991-4BE2-A669-5C9EE5CB06DA}" destId="{78309611-AFC2-40FD-91A4-328DB657DD36}" srcOrd="1" destOrd="0" presId="urn:microsoft.com/office/officeart/2005/8/layout/architecture"/>
    <dgm:cxn modelId="{916E1F2B-F730-44B6-A209-302C33C038D7}" type="presParOf" srcId="{DFDD989D-71D1-49FF-A1D7-081E3B251D16}" destId="{812D6C5B-70F7-48FB-9F41-7CAB07CE875A}" srcOrd="3" destOrd="0" presId="urn:microsoft.com/office/officeart/2005/8/layout/architecture"/>
    <dgm:cxn modelId="{2913D945-2E64-4DF8-A9E6-22DA81596C4E}" type="presParOf" srcId="{DFDD989D-71D1-49FF-A1D7-081E3B251D16}" destId="{E9B03593-E826-4E2A-8F65-FD78DAB33951}" srcOrd="4" destOrd="0" presId="urn:microsoft.com/office/officeart/2005/8/layout/architecture"/>
    <dgm:cxn modelId="{9A0E067F-335F-4C1D-9B3E-E8B0B42D2813}" type="presParOf" srcId="{E9B03593-E826-4E2A-8F65-FD78DAB33951}" destId="{E8924378-139E-4118-94C2-4B2B6FBE516A}" srcOrd="0" destOrd="0" presId="urn:microsoft.com/office/officeart/2005/8/layout/architecture"/>
    <dgm:cxn modelId="{BF3DC96F-41F9-4C42-ADAE-226E51A491D8}" type="presParOf" srcId="{E9B03593-E826-4E2A-8F65-FD78DAB33951}" destId="{37A960DA-DF13-419B-BC52-7720A4E31169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68EAEF-94B8-4ECC-994B-1210F691FEEA}">
      <dsp:nvSpPr>
        <dsp:cNvPr id="0" name=""/>
        <dsp:cNvSpPr/>
      </dsp:nvSpPr>
      <dsp:spPr>
        <a:xfrm>
          <a:off x="6427" y="0"/>
          <a:ext cx="2599105" cy="721665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Optical Transport</a:t>
          </a:r>
        </a:p>
      </dsp:txBody>
      <dsp:txXfrm>
        <a:off x="27564" y="21137"/>
        <a:ext cx="2556831" cy="679391"/>
      </dsp:txXfrm>
    </dsp:sp>
    <dsp:sp modelId="{981BA2F3-3317-4D81-8C3B-6645D788A922}">
      <dsp:nvSpPr>
        <dsp:cNvPr id="0" name=""/>
        <dsp:cNvSpPr/>
      </dsp:nvSpPr>
      <dsp:spPr>
        <a:xfrm>
          <a:off x="3042183" y="0"/>
          <a:ext cx="2599105" cy="721665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Packet Net</a:t>
          </a:r>
        </a:p>
      </dsp:txBody>
      <dsp:txXfrm>
        <a:off x="3063320" y="21137"/>
        <a:ext cx="2556831" cy="679391"/>
      </dsp:txXfrm>
    </dsp:sp>
    <dsp:sp modelId="{E8924378-139E-4118-94C2-4B2B6FBE516A}">
      <dsp:nvSpPr>
        <dsp:cNvPr id="0" name=""/>
        <dsp:cNvSpPr/>
      </dsp:nvSpPr>
      <dsp:spPr>
        <a:xfrm>
          <a:off x="6077938" y="0"/>
          <a:ext cx="2599105" cy="721665"/>
        </a:xfrm>
        <a:prstGeom prst="roundRect">
          <a:avLst>
            <a:gd name="adj" fmla="val 10000"/>
          </a:avLst>
        </a:prstGeom>
        <a:solidFill>
          <a:srgbClr val="44546A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ICT</a:t>
          </a:r>
        </a:p>
      </dsp:txBody>
      <dsp:txXfrm>
        <a:off x="6099075" y="21137"/>
        <a:ext cx="2556831" cy="679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6D27F1A-1668-4A9D-9E4E-FC587E022E1D}" type="datetimeFigureOut">
              <a:rPr lang="en-US"/>
              <a:pPr>
                <a:defRPr/>
              </a:pPr>
              <a:t>11/6/2023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1CC89B3-A33C-4B3C-8352-C93A8F947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41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25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3.1bis - Analisi e allarmistica rete a Pacchetto</a:t>
            </a: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Inizio migrazione rete a pacchetto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Messa in opera Piattaforma di analisi e reportistica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Processo di configurazione sonde, regole, soglie, allarmi e notifiche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Tuning delle performance, scalabilità, data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retention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storicizzazione </a:t>
            </a: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817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3.3 -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revisione del modello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Limitazioni di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Influx</a:t>
            </a: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Affiancamento due nuove piattaforme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OpenSearch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Loki</a:t>
            </a: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Differenti architetture, differenti deployment e siti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Use-case base identico, differente supporto per scenari avanzati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Vantaggi di un data-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lake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unitario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Eventi/allarmi dai controller SDN: da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WebHook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SSE,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WebSocket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RFC 5424</a:t>
            </a: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3.4 - Slide di Dashboard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logging</a:t>
            </a: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3.5 - Slide di Dashboard degli eventi</a:t>
            </a: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91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4.1 - Automazione Rete a pacchetto</a:t>
            </a:r>
          </a:p>
          <a:p>
            <a:r>
              <a:rPr lang="it-IT" dirty="0"/>
              <a:t>- Ad inizio migrazione</a:t>
            </a:r>
          </a:p>
          <a:p>
            <a:r>
              <a:rPr lang="it-IT" dirty="0"/>
              <a:t>- Piattaforma proprietaria low-code per workflow </a:t>
            </a:r>
          </a:p>
          <a:p>
            <a:r>
              <a:rPr lang="it-IT" dirty="0"/>
              <a:t>- Altissimo potenziale espressivo, moltissime funzionalità, standard formali OASIS &amp; YANG</a:t>
            </a:r>
          </a:p>
          <a:p>
            <a:endParaRPr lang="it-IT" dirty="0"/>
          </a:p>
          <a:p>
            <a:r>
              <a:rPr lang="it-IT" dirty="0"/>
              <a:t>- Al 4° mese: Analisi e progettazione congiunta use-case ad alto livello</a:t>
            </a:r>
          </a:p>
          <a:p>
            <a:r>
              <a:rPr lang="it-IT" dirty="0"/>
              <a:t>- Integrazione con Inventory </a:t>
            </a:r>
            <a:r>
              <a:rPr lang="it-IT" dirty="0" err="1"/>
              <a:t>Netbox</a:t>
            </a:r>
            <a:endParaRPr lang="it-IT" dirty="0"/>
          </a:p>
          <a:p>
            <a:r>
              <a:rPr lang="it-IT" dirty="0"/>
              <a:t>- Aggiornamento dei router single- e dual- </a:t>
            </a:r>
            <a:r>
              <a:rPr lang="it-IT" dirty="0" err="1"/>
              <a:t>routing</a:t>
            </a:r>
            <a:r>
              <a:rPr lang="it-IT" dirty="0"/>
              <a:t> </a:t>
            </a:r>
            <a:r>
              <a:rPr lang="it-IT" dirty="0" err="1"/>
              <a:t>engine</a:t>
            </a:r>
            <a:endParaRPr lang="it-IT" dirty="0"/>
          </a:p>
          <a:p>
            <a:r>
              <a:rPr lang="it-IT" dirty="0"/>
              <a:t>- On-boarding e configurazione iniziale di nuovo Device</a:t>
            </a:r>
          </a:p>
          <a:p>
            <a:r>
              <a:rPr lang="it-IT" dirty="0"/>
              <a:t>- Attivazione di servizi IP, interfaccia e VPN</a:t>
            </a:r>
          </a:p>
          <a:p>
            <a:endParaRPr lang="it-IT" dirty="0"/>
          </a:p>
          <a:p>
            <a:r>
              <a:rPr lang="it-IT" dirty="0"/>
              <a:t>- Al 8° mese: primi prototipi</a:t>
            </a:r>
          </a:p>
          <a:p>
            <a:r>
              <a:rPr lang="it-IT" dirty="0"/>
              <a:t>(immagine di un workflow ANUTA)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4.3 - WikiHow: Esorcismo in 4 step</a:t>
            </a:r>
          </a:p>
          <a:p>
            <a:r>
              <a:rPr lang="it-IT" dirty="0"/>
              <a:t>- Dismissione</a:t>
            </a:r>
          </a:p>
          <a:p>
            <a:r>
              <a:rPr lang="it-IT" dirty="0"/>
              <a:t>- Nuova integrazione con </a:t>
            </a:r>
            <a:r>
              <a:rPr lang="it-IT" dirty="0" err="1"/>
              <a:t>Netbox</a:t>
            </a:r>
            <a:r>
              <a:rPr lang="it-IT" dirty="0"/>
              <a:t>, usando </a:t>
            </a:r>
            <a:r>
              <a:rPr lang="it-IT" dirty="0" err="1"/>
              <a:t>Paragon</a:t>
            </a:r>
            <a:endParaRPr lang="it-IT" dirty="0"/>
          </a:p>
          <a:p>
            <a:r>
              <a:rPr lang="it-IT" dirty="0"/>
              <a:t>- </a:t>
            </a:r>
            <a:r>
              <a:rPr lang="it-IT" dirty="0" err="1"/>
              <a:t>Refactoring</a:t>
            </a:r>
            <a:r>
              <a:rPr lang="it-IT" dirty="0"/>
              <a:t> Ansible e consegna al NOC</a:t>
            </a:r>
          </a:p>
          <a:p>
            <a:endParaRPr lang="it-IT" dirty="0"/>
          </a:p>
          <a:p>
            <a:r>
              <a:rPr lang="it-IT" dirty="0"/>
              <a:t>- Aggiornamento sistemi</a:t>
            </a:r>
          </a:p>
          <a:p>
            <a:r>
              <a:rPr lang="it-IT" dirty="0"/>
              <a:t>- On-boarding e </a:t>
            </a:r>
            <a:r>
              <a:rPr lang="it-IT" dirty="0" err="1"/>
              <a:t>templating</a:t>
            </a:r>
            <a:r>
              <a:rPr lang="it-IT" dirty="0"/>
              <a:t>	</a:t>
            </a:r>
          </a:p>
          <a:p>
            <a:r>
              <a:rPr lang="it-IT" dirty="0"/>
              <a:t>- Progettazione in corso di nuova rappresentazione dei servizi</a:t>
            </a:r>
          </a:p>
          <a:p>
            <a:endParaRPr lang="it-IT" dirty="0"/>
          </a:p>
          <a:p>
            <a:r>
              <a:rPr lang="it-IT" dirty="0"/>
              <a:t>4.4 - Lezione appresa</a:t>
            </a:r>
          </a:p>
          <a:p>
            <a:r>
              <a:rPr lang="it-IT" dirty="0"/>
              <a:t>- Eccesso di funzioni predefinite ==&gt; complessità e rigidità ==&gt; raggio di detonazione</a:t>
            </a:r>
          </a:p>
          <a:p>
            <a:r>
              <a:rPr lang="it-IT" dirty="0"/>
              <a:t>- Formalismo superfluo ==&gt; soglia d'apprendimento ostica, timore e sfiducia</a:t>
            </a:r>
          </a:p>
          <a:p>
            <a:r>
              <a:rPr lang="it-IT" dirty="0"/>
              <a:t>- I sistemi workflow DEVONO essere minimali (Immagine WF n8n)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06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29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58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- Attività </a:t>
            </a:r>
            <a:r>
              <a:rPr lang="it-IT" dirty="0" err="1"/>
              <a:t>preparatioria</a:t>
            </a:r>
            <a:endParaRPr lang="it-IT" dirty="0"/>
          </a:p>
          <a:p>
            <a:r>
              <a:rPr lang="it-IT" dirty="0"/>
              <a:t>- Riflessioni e progettazione alto livello</a:t>
            </a:r>
          </a:p>
          <a:p>
            <a:r>
              <a:rPr lang="it-IT" dirty="0"/>
              <a:t>- Modellazione </a:t>
            </a:r>
          </a:p>
          <a:p>
            <a:endParaRPr lang="it-IT" dirty="0"/>
          </a:p>
          <a:p>
            <a:r>
              <a:rPr lang="it-IT" dirty="0"/>
              <a:t>- Scouting tecnologico</a:t>
            </a:r>
          </a:p>
          <a:p>
            <a:endParaRPr lang="it-IT" dirty="0"/>
          </a:p>
          <a:p>
            <a:r>
              <a:rPr lang="it-IT" dirty="0"/>
              <a:t>5.2 - Altre lezioni</a:t>
            </a:r>
          </a:p>
          <a:p>
            <a:r>
              <a:rPr lang="it-IT" dirty="0"/>
              <a:t>- Adozione di </a:t>
            </a:r>
            <a:r>
              <a:rPr lang="it-IT" dirty="0" err="1"/>
              <a:t>tool</a:t>
            </a:r>
            <a:r>
              <a:rPr lang="it-IT" dirty="0"/>
              <a:t> preesistenti, gap ampio coi desiderata</a:t>
            </a:r>
          </a:p>
          <a:p>
            <a:r>
              <a:rPr lang="it-IT" dirty="0"/>
              <a:t>- Low-code/ No-code (</a:t>
            </a:r>
            <a:r>
              <a:rPr lang="it-IT" dirty="0" err="1"/>
              <a:t>Budibase</a:t>
            </a:r>
            <a:r>
              <a:rPr lang="it-IT" dirty="0"/>
              <a:t>) ottimo per prototipazione rapida</a:t>
            </a:r>
          </a:p>
          <a:p>
            <a:r>
              <a:rPr lang="it-IT" dirty="0"/>
              <a:t>- Limitante quando si affrontano gli aspetti AAA</a:t>
            </a:r>
          </a:p>
          <a:p>
            <a:endParaRPr lang="it-IT" dirty="0"/>
          </a:p>
          <a:p>
            <a:r>
              <a:rPr lang="it-IT" dirty="0"/>
              <a:t>5.3 - Come procederemo</a:t>
            </a:r>
          </a:p>
          <a:p>
            <a:r>
              <a:rPr lang="it-IT" dirty="0"/>
              <a:t>- Divide et impera</a:t>
            </a:r>
          </a:p>
          <a:p>
            <a:r>
              <a:rPr lang="it-IT" dirty="0"/>
              <a:t>- Osservabilità, vedi talk dei prossimi giorni</a:t>
            </a:r>
          </a:p>
          <a:p>
            <a:r>
              <a:rPr lang="it-IT" dirty="0"/>
              <a:t>- Provisioning e Automazione</a:t>
            </a:r>
          </a:p>
          <a:p>
            <a:r>
              <a:rPr lang="it-IT" dirty="0"/>
              <a:t>- Agile, moderno, API-first, ma meno radicale</a:t>
            </a:r>
          </a:p>
          <a:p>
            <a:r>
              <a:rPr lang="it-IT" dirty="0"/>
              <a:t>- Backend REST puri: manipolazione delle entità</a:t>
            </a:r>
          </a:p>
          <a:p>
            <a:r>
              <a:rPr lang="it-IT" dirty="0"/>
              <a:t>- API Gateway: fusione di risorse da varie API e AAA </a:t>
            </a:r>
          </a:p>
          <a:p>
            <a:r>
              <a:rPr lang="it-IT" dirty="0"/>
              <a:t>- </a:t>
            </a:r>
            <a:r>
              <a:rPr lang="it-IT" dirty="0" err="1"/>
              <a:t>Frontend</a:t>
            </a:r>
            <a:r>
              <a:rPr lang="it-IT" dirty="0"/>
              <a:t>: varie GUI basate su </a:t>
            </a:r>
            <a:r>
              <a:rPr lang="it-IT" dirty="0" err="1"/>
              <a:t>React</a:t>
            </a:r>
            <a:r>
              <a:rPr lang="it-IT" dirty="0"/>
              <a:t>*</a:t>
            </a:r>
          </a:p>
          <a:p>
            <a:r>
              <a:rPr lang="it-IT" dirty="0"/>
              <a:t>Backend REST semplici, API Gateway per fusione e AAA, </a:t>
            </a:r>
            <a:r>
              <a:rPr lang="it-IT" dirty="0" err="1"/>
              <a:t>Frontend</a:t>
            </a:r>
            <a:r>
              <a:rPr lang="it-IT" dirty="0"/>
              <a:t> </a:t>
            </a:r>
            <a:r>
              <a:rPr lang="it-IT" dirty="0" err="1"/>
              <a:t>React</a:t>
            </a:r>
            <a:r>
              <a:rPr lang="it-IT" dirty="0"/>
              <a:t>*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556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9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1 - Dove eravamo rimasti 2’/2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 </a:t>
            </a:r>
            <a:r>
              <a:rPr lang="en-US" dirty="0" err="1"/>
              <a:t>Continuità</a:t>
            </a:r>
            <a:r>
              <a:rPr lang="en-US" dirty="0"/>
              <a:t> con WS2022, “</a:t>
            </a:r>
            <a:r>
              <a:rPr lang="en-US" dirty="0" err="1"/>
              <a:t>il</a:t>
            </a:r>
            <a:r>
              <a:rPr lang="en-US" dirty="0"/>
              <a:t> secondo film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trilogia</a:t>
            </a:r>
            <a:r>
              <a:rPr lang="en-US" dirty="0"/>
              <a:t>”</a:t>
            </a:r>
            <a:endParaRPr lang="it-IT" dirty="0"/>
          </a:p>
          <a:p>
            <a:r>
              <a:rPr lang="it-IT" dirty="0"/>
              <a:t>- Vista di dettaglio su strato </a:t>
            </a:r>
            <a:r>
              <a:rPr lang="it-IT" dirty="0" err="1"/>
              <a:t>overlay</a:t>
            </a:r>
            <a:r>
              <a:rPr lang="it-IT" dirty="0"/>
              <a:t> di cui ha fatto cenno Carboni</a:t>
            </a:r>
          </a:p>
          <a:p>
            <a:r>
              <a:rPr lang="it-IT" dirty="0"/>
              <a:t>- trait d'union tra quest'anno e talk dei giorni</a:t>
            </a:r>
            <a:endParaRPr lang="en-GB" dirty="0"/>
          </a:p>
          <a:p>
            <a:endParaRPr lang="it-IT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81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293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2022 - Arista e apparati </a:t>
            </a:r>
            <a:r>
              <a:rPr lang="it-IT" dirty="0" err="1"/>
              <a:t>Infinera</a:t>
            </a:r>
            <a:r>
              <a:rPr lang="it-IT" dirty="0"/>
              <a:t> e risorse INFRA da VMware</a:t>
            </a:r>
          </a:p>
          <a:p>
            <a:endParaRPr lang="it-IT" dirty="0"/>
          </a:p>
          <a:p>
            <a:r>
              <a:rPr lang="it-IT" dirty="0"/>
              <a:t>2023 - </a:t>
            </a:r>
          </a:p>
          <a:p>
            <a:r>
              <a:rPr lang="it-IT" dirty="0"/>
              <a:t>Risorse ICT con CSD: </a:t>
            </a:r>
            <a:r>
              <a:rPr lang="it-IT" dirty="0" err="1"/>
              <a:t>Huawei</a:t>
            </a:r>
            <a:r>
              <a:rPr lang="it-IT" dirty="0"/>
              <a:t>, DELL via </a:t>
            </a:r>
            <a:r>
              <a:rPr lang="it-IT" dirty="0" err="1"/>
              <a:t>RedFish</a:t>
            </a:r>
            <a:r>
              <a:rPr lang="it-IT" dirty="0"/>
              <a:t>, </a:t>
            </a:r>
            <a:r>
              <a:rPr lang="it-IT" dirty="0" err="1"/>
              <a:t>Vertiv</a:t>
            </a:r>
            <a:r>
              <a:rPr lang="it-IT" dirty="0"/>
              <a:t> PDU, IPAM, VLAN &amp; VRF risorse HW &amp; </a:t>
            </a:r>
            <a:r>
              <a:rPr lang="it-IT" dirty="0" err="1"/>
              <a:t>Mgmt</a:t>
            </a:r>
            <a:r>
              <a:rPr lang="it-IT" dirty="0"/>
              <a:t>, (nessuna risorsa utente [gancio a Francesco])</a:t>
            </a:r>
          </a:p>
          <a:p>
            <a:r>
              <a:rPr lang="it-IT" dirty="0"/>
              <a:t>Circuiti Ottici</a:t>
            </a:r>
          </a:p>
          <a:p>
            <a:r>
              <a:rPr lang="it-IT" dirty="0"/>
              <a:t>Sincronizzazione sedi utente e contatti APA/APM con sistema informativo</a:t>
            </a:r>
          </a:p>
          <a:p>
            <a:r>
              <a:rPr lang="it-IT" dirty="0"/>
              <a:t>Strumenti ausiliari: supporto inserimento rack, siti, sale, cablaggi </a:t>
            </a:r>
          </a:p>
          <a:p>
            <a:r>
              <a:rPr lang="it-IT" dirty="0" err="1"/>
              <a:t>Refactoring</a:t>
            </a:r>
            <a:r>
              <a:rPr lang="it-IT" dirty="0"/>
              <a:t> inventory rete a pacchetto (caso particolare)</a:t>
            </a:r>
          </a:p>
          <a:p>
            <a:pPr lvl="1"/>
            <a:r>
              <a:rPr lang="it-IT" dirty="0"/>
              <a:t>Da </a:t>
            </a:r>
            <a:r>
              <a:rPr lang="it-IT" dirty="0" err="1"/>
              <a:t>Anuta</a:t>
            </a:r>
            <a:r>
              <a:rPr lang="it-IT" dirty="0"/>
              <a:t> ATOM a </a:t>
            </a:r>
            <a:r>
              <a:rPr lang="it-IT" dirty="0" err="1"/>
              <a:t>Juniper</a:t>
            </a:r>
            <a:r>
              <a:rPr lang="it-IT" dirty="0"/>
              <a:t> </a:t>
            </a:r>
            <a:r>
              <a:rPr lang="it-IT" dirty="0" err="1"/>
              <a:t>Paragon</a:t>
            </a:r>
            <a:endParaRPr lang="it-IT" dirty="0"/>
          </a:p>
          <a:p>
            <a:pPr lvl="1"/>
            <a:r>
              <a:rPr lang="it-IT" dirty="0"/>
              <a:t>Device, componenti, interfacce fisiche, logiche e aggregate, popolamento IPAM, VRF</a:t>
            </a:r>
          </a:p>
          <a:p>
            <a:r>
              <a:rPr lang="it-IT" dirty="0"/>
              <a:t>Integrazione automazione Backup configurazioni con </a:t>
            </a:r>
            <a:r>
              <a:rPr lang="it-IT" dirty="0" err="1"/>
              <a:t>Oxidized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10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[gancio con Giovanni e Alfredo]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3.1 - un anno di evoluzione, focus ad uso interno GARR NOC, [ gancio Giovanni telemetria per gli utenti]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/>
              <a:t>Non un semplice </a:t>
            </a:r>
            <a:r>
              <a:rPr lang="it-IT" sz="1200" dirty="0" err="1"/>
              <a:t>porting</a:t>
            </a:r>
            <a:r>
              <a:rPr lang="it-IT" sz="1200" dirty="0"/>
              <a:t> da GINS</a:t>
            </a:r>
          </a:p>
          <a:p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- 2022: Rete DC e elementi di rete Ottica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Telemetria Ottica: estese viste a grana fine @2s (finestra limitata) e di storicizzazioni @15m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Rete a pacchetto: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porting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 GINS, sinergia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gNMI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SNMP</a:t>
            </a:r>
          </a:p>
          <a:p>
            <a:b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    - Device chassis consumi e temperatura</a:t>
            </a:r>
            <a:r>
              <a:rPr lang="it-IT" dirty="0"/>
              <a:t>, CPU/RAM, </a:t>
            </a:r>
            <a:r>
              <a:rPr lang="en-GB" dirty="0"/>
              <a:t>kWh</a:t>
            </a:r>
            <a:r>
              <a:rPr lang="it-IT" dirty="0"/>
              <a:t>, °C</a:t>
            </a: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Contatori porte fisiche/logiche, sinottici di stato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    - Aggregazioni di capacità di rete complessiva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    - Misurazioni per latenza e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jitter</a:t>
            </a: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Alerting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 rete Ottica e Packet </a:t>
            </a:r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- Integrazione tra inventory e telemetria</a:t>
            </a:r>
          </a:p>
          <a:p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04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47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25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C89B3-A33C-4B3C-8352-C93A8F94748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2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96516" y="898245"/>
            <a:ext cx="3606800" cy="3437467"/>
          </a:xfrm>
        </p:spPr>
        <p:txBody>
          <a:bodyPr/>
          <a:lstStyle>
            <a:lvl1pPr algn="l">
              <a:defRPr sz="2700" b="1"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09100" y="4420377"/>
            <a:ext cx="3721100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0773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9C0D9-73EC-40C5-9599-8B979EB3FF1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3449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77CD-1BED-4576-B05F-1B336AD3D0A7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7258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738DB-0757-48E4-8BCF-F59C3A08C32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857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96516" y="898245"/>
            <a:ext cx="3606800" cy="3437467"/>
          </a:xfrm>
        </p:spPr>
        <p:txBody>
          <a:bodyPr/>
          <a:lstStyle>
            <a:lvl1pPr algn="l">
              <a:defRPr sz="2700" b="1">
                <a:latin typeface="Rubik Medium" panose="00000600000000000000" pitchFamily="2" charset="-79"/>
                <a:cs typeface="Rubik Medium" panose="00000600000000000000" pitchFamily="2" charset="-79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09100" y="4420377"/>
            <a:ext cx="3721100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3460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>
          <a:xfrm>
            <a:off x="7453745" y="6508969"/>
            <a:ext cx="382386" cy="3429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0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26993-BB71-4B41-B5A3-6BCAF3E89F6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876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FFAE-207D-49C5-B7A7-89B734792799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927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6A704-C071-4EDF-A46D-571D81D409BC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524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15CEC-F533-4021-B664-6F0C3E272C20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934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3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9CF63-335D-475A-BCE8-0BAC41C648C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7639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ACD7-14EC-4188-A05C-E0FB4307910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394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36924" y="0"/>
            <a:ext cx="869275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</a:t>
            </a:r>
            <a:endParaRPr lang="en-US" altLang="en-US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36924" y="1533528"/>
            <a:ext cx="8692753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Modifica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US" alt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78201" y="6508969"/>
            <a:ext cx="6593681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496977" y="6508969"/>
            <a:ext cx="31432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lang="en-US" sz="900" kern="1200">
                <a:solidFill>
                  <a:schemeClr val="bg1"/>
                </a:solidFill>
                <a:latin typeface="Rubik Medium" panose="00000600000000000000" pitchFamily="2" charset="-79"/>
                <a:ea typeface="+mn-ea"/>
                <a:cs typeface="Rubik Medium" panose="00000600000000000000" pitchFamily="2" charset="-79"/>
              </a:defRPr>
            </a:lvl1pPr>
          </a:lstStyle>
          <a:p>
            <a:pPr>
              <a:defRPr/>
            </a:pPr>
            <a:fld id="{B69D7432-7E7A-493B-BED3-2DBD28D03B20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kern="1200">
          <a:solidFill>
            <a:schemeClr val="tx1"/>
          </a:solidFill>
          <a:latin typeface="Rubik Medium" panose="00000600000000000000" pitchFamily="2" charset="-79"/>
          <a:ea typeface="+mj-ea"/>
          <a:cs typeface="Rubik Medium" panose="00000600000000000000" pitchFamily="2" charset="-79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Rubik Medium" panose="00000600000000000000" pitchFamily="2" charset="-79"/>
          <a:cs typeface="Rubik Medium" panose="00000600000000000000" pitchFamily="2" charset="-79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Rubik Medium" panose="00000600000000000000" pitchFamily="2" charset="-79"/>
          <a:cs typeface="Rubik Medium" panose="00000600000000000000" pitchFamily="2" charset="-79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Rubik Medium" panose="00000600000000000000" pitchFamily="2" charset="-79"/>
          <a:cs typeface="Rubik Medium" panose="00000600000000000000" pitchFamily="2" charset="-79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Rubik Medium" panose="00000600000000000000" pitchFamily="2" charset="-79"/>
          <a:cs typeface="Rubik Medium" panose="00000600000000000000" pitchFamily="2" charset="-79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hyperlink" Target="https://en.wikipedia.org/wiki/Elektra_Record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1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8.png"/><Relationship Id="rId17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1.svg"/><Relationship Id="rId10" Type="http://schemas.openxmlformats.org/officeDocument/2006/relationships/image" Target="../media/image6.png"/><Relationship Id="rId19" Type="http://schemas.openxmlformats.org/officeDocument/2006/relationships/image" Target="../media/image15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svg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96516" y="1496291"/>
            <a:ext cx="3924866" cy="3070167"/>
          </a:xfrm>
        </p:spPr>
        <p:txBody>
          <a:bodyPr/>
          <a:lstStyle/>
          <a:p>
            <a:r>
              <a:rPr lang="it-IT" dirty="0"/>
              <a:t>Telemetria e Automazione </a:t>
            </a:r>
            <a:br>
              <a:rPr lang="it-IT" dirty="0"/>
            </a:br>
            <a:r>
              <a:rPr lang="it-IT" sz="2000" dirty="0"/>
              <a:t>evoluzione delle tecnologie abilitanti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Fabio Farina</a:t>
            </a:r>
          </a:p>
          <a:p>
            <a:r>
              <a:rPr lang="it-IT" dirty="0"/>
              <a:t>Consortium GARR</a:t>
            </a:r>
          </a:p>
        </p:txBody>
      </p:sp>
    </p:spTree>
    <p:extLst>
      <p:ext uri="{BB962C8B-B14F-4D97-AF65-F5344CB8AC3E}">
        <p14:creationId xmlns:p14="http://schemas.microsoft.com/office/powerpoint/2010/main" val="1782751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Alcune</a:t>
            </a:r>
            <a:r>
              <a:rPr lang="en-US" dirty="0"/>
              <a:t> dashboard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69BC65-A3DD-4CC0-9F09-E3EA89F18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3" y="900853"/>
            <a:ext cx="5542128" cy="45008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0FEA6D-FD18-4B6A-BD0F-16B445320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40" y="1456267"/>
            <a:ext cx="5161356" cy="48463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5640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Alcune</a:t>
            </a:r>
            <a:r>
              <a:rPr lang="en-US" dirty="0"/>
              <a:t> dashboard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B10C5A-1A44-45FF-A01A-CDDD1032A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2206"/>
            <a:ext cx="9144000" cy="471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92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Telemetria</a:t>
            </a:r>
            <a:r>
              <a:rPr lang="en-US" dirty="0"/>
              <a:t> – </a:t>
            </a:r>
            <a:r>
              <a:rPr lang="en-US" dirty="0" err="1"/>
              <a:t>Allarmistica</a:t>
            </a:r>
            <a:r>
              <a:rPr lang="en-US" dirty="0"/>
              <a:t> rete a </a:t>
            </a:r>
            <a:r>
              <a:rPr lang="en-US" dirty="0" err="1"/>
              <a:t>pacchetto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429432"/>
            <a:ext cx="6754943" cy="1333383"/>
          </a:xfrm>
        </p:spPr>
        <p:txBody>
          <a:bodyPr/>
          <a:lstStyle/>
          <a:p>
            <a:r>
              <a:rPr lang="it-IT" sz="2000" dirty="0"/>
              <a:t>Tool di analisi e reportistica dal vendor</a:t>
            </a:r>
          </a:p>
          <a:p>
            <a:pPr lvl="1"/>
            <a:r>
              <a:rPr lang="it-IT" sz="1700" dirty="0"/>
              <a:t>Configurazione sonde, regole, soglie, allarmi e notifiche</a:t>
            </a:r>
          </a:p>
          <a:p>
            <a:pPr lvl="1"/>
            <a:r>
              <a:rPr lang="it-IT" sz="1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Tuning</a:t>
            </a:r>
            <a:r>
              <a:rPr lang="it-IT" sz="1700" dirty="0"/>
              <a:t> scalabilità e data </a:t>
            </a:r>
            <a:r>
              <a:rPr lang="it-IT" sz="1700" dirty="0" err="1"/>
              <a:t>retention</a:t>
            </a:r>
            <a:r>
              <a:rPr lang="it-IT" sz="1700" dirty="0"/>
              <a:t>, integrazione</a:t>
            </a:r>
          </a:p>
          <a:p>
            <a:endParaRPr lang="it-IT" sz="2000" dirty="0"/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730D73-C9A2-4FC1-9928-B75D2CFB0221}"/>
              </a:ext>
            </a:extLst>
          </p:cNvPr>
          <p:cNvGrpSpPr/>
          <p:nvPr/>
        </p:nvGrpSpPr>
        <p:grpSpPr>
          <a:xfrm>
            <a:off x="6122058" y="3005292"/>
            <a:ext cx="3045759" cy="1130262"/>
            <a:chOff x="5783918" y="2643682"/>
            <a:chExt cx="3045759" cy="1130262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6C51516-3438-4EA3-AB8B-37E3C094DF8E}"/>
                </a:ext>
              </a:extLst>
            </p:cNvPr>
            <p:cNvSpPr/>
            <p:nvPr/>
          </p:nvSpPr>
          <p:spPr>
            <a:xfrm>
              <a:off x="6131859" y="2773205"/>
              <a:ext cx="2336134" cy="891119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79F15F8-AEE9-486C-B470-CED4A4663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3918" y="2643682"/>
              <a:ext cx="3045759" cy="1130262"/>
            </a:xfrm>
            <a:prstGeom prst="rect">
              <a:avLst/>
            </a:prstGeom>
          </p:spPr>
        </p:pic>
      </p:grpSp>
      <p:sp>
        <p:nvSpPr>
          <p:cNvPr id="10" name="Arrow: Curved Right 9">
            <a:extLst>
              <a:ext uri="{FF2B5EF4-FFF2-40B4-BE49-F238E27FC236}">
                <a16:creationId xmlns:a16="http://schemas.microsoft.com/office/drawing/2014/main" id="{9EC8E7FC-016B-4091-BF7F-E4A0D30DBB92}"/>
              </a:ext>
            </a:extLst>
          </p:cNvPr>
          <p:cNvSpPr/>
          <p:nvPr/>
        </p:nvSpPr>
        <p:spPr>
          <a:xfrm rot="14215679">
            <a:off x="6806420" y="4034212"/>
            <a:ext cx="1089212" cy="1956547"/>
          </a:xfrm>
          <a:prstGeom prst="curvedRightArrow">
            <a:avLst>
              <a:gd name="adj1" fmla="val 25000"/>
              <a:gd name="adj2" fmla="val 3317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CE70B0-8318-49A6-BC48-1FAF84D31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168" y="4028680"/>
            <a:ext cx="5248390" cy="2215099"/>
          </a:xfrm>
          <a:prstGeom prst="rect">
            <a:avLst/>
          </a:prstGeom>
        </p:spPr>
      </p:pic>
      <p:sp>
        <p:nvSpPr>
          <p:cNvPr id="9" name="Arrow: Curved Right 8">
            <a:extLst>
              <a:ext uri="{FF2B5EF4-FFF2-40B4-BE49-F238E27FC236}">
                <a16:creationId xmlns:a16="http://schemas.microsoft.com/office/drawing/2014/main" id="{035BB6AA-A870-42CB-80E4-23B49C1C737F}"/>
              </a:ext>
            </a:extLst>
          </p:cNvPr>
          <p:cNvSpPr/>
          <p:nvPr/>
        </p:nvSpPr>
        <p:spPr>
          <a:xfrm rot="18662668">
            <a:off x="629021" y="4272531"/>
            <a:ext cx="1089212" cy="1956547"/>
          </a:xfrm>
          <a:prstGeom prst="curvedRightArrow">
            <a:avLst>
              <a:gd name="adj1" fmla="val 25000"/>
              <a:gd name="adj2" fmla="val 3317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C08963-1077-4F95-8D03-9EB327684E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00" t="28049" r="49129"/>
          <a:stretch/>
        </p:blipFill>
        <p:spPr>
          <a:xfrm>
            <a:off x="253810" y="2859001"/>
            <a:ext cx="5502360" cy="164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274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Telemetria</a:t>
            </a:r>
            <a:r>
              <a:rPr lang="en-US" dirty="0"/>
              <a:t> – Sistema di logging </a:t>
            </a:r>
            <a:r>
              <a:rPr lang="en-US" dirty="0" err="1"/>
              <a:t>unitario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533528"/>
            <a:ext cx="8692753" cy="4899025"/>
          </a:xfrm>
        </p:spPr>
        <p:txBody>
          <a:bodyPr/>
          <a:lstStyle/>
          <a:p>
            <a:r>
              <a:rPr lang="it-IT" sz="2400" dirty="0" err="1"/>
              <a:t>InfluxDB</a:t>
            </a:r>
            <a:r>
              <a:rPr lang="it-IT" sz="2400" dirty="0"/>
              <a:t> e log: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scalabilità</a:t>
            </a:r>
            <a:r>
              <a:rPr lang="it-IT" sz="2400" dirty="0"/>
              <a:t> tra GARR-X e GARR-T</a:t>
            </a:r>
          </a:p>
          <a:p>
            <a:endParaRPr lang="it-IT" sz="2400" dirty="0"/>
          </a:p>
          <a:p>
            <a:r>
              <a:rPr lang="it-IT" sz="2400" dirty="0"/>
              <a:t>Due nuove piattaforme: </a:t>
            </a:r>
            <a:r>
              <a:rPr lang="it-IT" sz="2400" dirty="0" err="1"/>
              <a:t>OpenSearch</a:t>
            </a:r>
            <a:r>
              <a:rPr lang="it-IT" sz="2400" dirty="0"/>
              <a:t> e </a:t>
            </a:r>
            <a:r>
              <a:rPr lang="it-IT" sz="2400" dirty="0" err="1"/>
              <a:t>Loki</a:t>
            </a:r>
            <a:endParaRPr lang="it-IT" sz="2400" dirty="0"/>
          </a:p>
          <a:p>
            <a:pPr lvl="1"/>
            <a:r>
              <a:rPr lang="it-I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Stessi dati</a:t>
            </a:r>
            <a:r>
              <a:rPr lang="it-IT" sz="2000" dirty="0"/>
              <a:t>, architetture differenti su </a:t>
            </a:r>
            <a:r>
              <a:rPr lang="it-IT" sz="2000" dirty="0" err="1"/>
              <a:t>Kubernetes</a:t>
            </a:r>
            <a:r>
              <a:rPr lang="it-IT" sz="2000" dirty="0"/>
              <a:t> distanti</a:t>
            </a:r>
          </a:p>
          <a:p>
            <a:pPr lvl="1"/>
            <a:r>
              <a:rPr lang="it-IT" sz="2000" dirty="0"/>
              <a:t>Stesso use-case base, scenari avanzati differenti</a:t>
            </a:r>
          </a:p>
          <a:p>
            <a:endParaRPr lang="it-IT" sz="2400" dirty="0"/>
          </a:p>
          <a:p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it-IT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lake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dirty="0"/>
              <a:t>per tutte le fonti di log</a:t>
            </a:r>
          </a:p>
          <a:p>
            <a:pPr lvl="1"/>
            <a:r>
              <a:rPr lang="it-IT" sz="2000" dirty="0"/>
              <a:t>Correlare al volo eventi da rete DC, Pacchetto, Ottica, CPE, …</a:t>
            </a:r>
          </a:p>
          <a:p>
            <a:pPr lvl="1"/>
            <a:r>
              <a:rPr lang="it-IT" sz="2000" dirty="0" err="1"/>
              <a:t>Alert</a:t>
            </a:r>
            <a:r>
              <a:rPr lang="it-IT" sz="2000" dirty="0"/>
              <a:t>/allarmi controller SDN: da REST, SSE, </a:t>
            </a:r>
            <a:r>
              <a:rPr lang="it-IT" sz="2000" dirty="0" err="1"/>
              <a:t>WebSocket</a:t>
            </a:r>
            <a:r>
              <a:rPr lang="it-IT" sz="2000" dirty="0"/>
              <a:t> a RFC5424</a:t>
            </a: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910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12DD5-1904-46D9-B295-693F36E9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Telemetria</a:t>
            </a:r>
            <a:r>
              <a:rPr lang="en-US" dirty="0"/>
              <a:t> – Sistema di logging </a:t>
            </a:r>
            <a:r>
              <a:rPr lang="en-US" dirty="0" err="1"/>
              <a:t>unitario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A0527F-2736-4765-BCA0-6782D36AB6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BE1C1C-DCF4-477F-A842-CA63EA0018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E923D8-BA2E-461A-811B-3BAC77829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" y="1001308"/>
            <a:ext cx="4960066" cy="5277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96D5B1-7FA9-4285-BBD3-C1F2BB7320B1}"/>
              </a:ext>
            </a:extLst>
          </p:cNvPr>
          <p:cNvSpPr txBox="1"/>
          <p:nvPr/>
        </p:nvSpPr>
        <p:spPr>
          <a:xfrm>
            <a:off x="5539740" y="1698664"/>
            <a:ext cx="34270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latin typeface="Rubik" pitchFamily="2" charset="-79"/>
                <a:cs typeface="Rubik" pitchFamily="2" charset="-79"/>
              </a:rPr>
              <a:t>Filtri di ricerca 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>
                <a:latin typeface="Rubik" pitchFamily="2" charset="-79"/>
                <a:cs typeface="Rubik" pitchFamily="2" charset="-79"/>
              </a:rPr>
              <a:t>Sorgente (ottica, packet,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>
                <a:latin typeface="Rubik" pitchFamily="2" charset="-79"/>
                <a:cs typeface="Rubik" pitchFamily="2" charset="-79"/>
              </a:rPr>
              <a:t>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>
                <a:latin typeface="Rubik" pitchFamily="2" charset="-79"/>
                <a:cs typeface="Rubik" pitchFamily="2" charset="-79"/>
              </a:rPr>
              <a:t>Severity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>
                <a:latin typeface="Rubik" pitchFamily="2" charset="-79"/>
                <a:cs typeface="Rubik" pitchFamily="2" charset="-79"/>
              </a:rPr>
              <a:t>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>
                <a:latin typeface="Rubik" pitchFamily="2" charset="-79"/>
                <a:cs typeface="Rubik" pitchFamily="2" charset="-79"/>
              </a:rPr>
              <a:t>Sintagmi arbitrari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56851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17631-334B-451B-849E-476ED1EAD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Automazione - Rete a pacchetto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C114F-D2F6-4D0A-AAB9-CC8243FE8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/>
              <a:t>Day 0 - Avvio migrazione</a:t>
            </a:r>
          </a:p>
          <a:p>
            <a:pPr lvl="1"/>
            <a:r>
              <a:rPr lang="it-IT" sz="2000" dirty="0"/>
              <a:t>Controller e workflow </a:t>
            </a:r>
            <a:r>
              <a:rPr lang="it-IT" sz="2000" dirty="0" err="1"/>
              <a:t>engine</a:t>
            </a:r>
            <a:r>
              <a:rPr lang="it-IT" sz="2000" dirty="0"/>
              <a:t> low-code proprietario </a:t>
            </a:r>
          </a:p>
          <a:p>
            <a:pPr lvl="1"/>
            <a:r>
              <a:rPr lang="it-IT" sz="2000" dirty="0"/>
              <a:t>Alta espressività, molte funzionalità (inventory), OASIS &amp; YANG</a:t>
            </a:r>
          </a:p>
          <a:p>
            <a:endParaRPr lang="it-IT" sz="2400" dirty="0"/>
          </a:p>
          <a:p>
            <a:r>
              <a:rPr lang="it-IT" sz="2400" dirty="0"/>
              <a:t>4° mese: progettazione dei casi d’uso</a:t>
            </a:r>
          </a:p>
          <a:p>
            <a:pPr lvl="1"/>
            <a:r>
              <a:rPr lang="it-IT" sz="2000" dirty="0"/>
              <a:t>On-boarding e configurazione iniziale device + </a:t>
            </a:r>
            <a:r>
              <a:rPr lang="it-IT" sz="2000" dirty="0" err="1"/>
              <a:t>NetBox</a:t>
            </a:r>
            <a:endParaRPr lang="it-IT" sz="2000" dirty="0"/>
          </a:p>
          <a:p>
            <a:pPr lvl="1"/>
            <a:r>
              <a:rPr lang="it-IT" sz="2000" dirty="0"/>
              <a:t>Upgrade OS degli apparati</a:t>
            </a:r>
          </a:p>
          <a:p>
            <a:pPr lvl="1"/>
            <a:r>
              <a:rPr lang="it-IT" sz="2000" dirty="0"/>
              <a:t>Servizi IP e VPN</a:t>
            </a:r>
          </a:p>
          <a:p>
            <a:endParaRPr lang="it-IT" sz="2400" dirty="0"/>
          </a:p>
          <a:p>
            <a:r>
              <a:rPr lang="it-IT" sz="2400" dirty="0"/>
              <a:t>Al 8° mese i primi prototipi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2B1415-3498-4F93-AC07-BB16CC1A6D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D7EAB-535F-4FD2-A583-3E5CA306AC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532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Automazione – Prototipi workflow, come è andata  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5F9B170-F323-44BF-8195-0D9345AD1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" y="1382086"/>
            <a:ext cx="8693150" cy="424686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342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</a:t>
            </a:r>
            <a:r>
              <a:rPr lang="en-US" dirty="0" err="1"/>
              <a:t>diciamo</a:t>
            </a:r>
            <a:r>
              <a:rPr lang="en-US" dirty="0"/>
              <a:t> </a:t>
            </a:r>
            <a:r>
              <a:rPr lang="en-US" dirty="0" err="1"/>
              <a:t>così</a:t>
            </a:r>
            <a:r>
              <a:rPr lang="en-US" dirty="0"/>
              <a:t> </a:t>
            </a:r>
            <a:r>
              <a:rPr lang="en-US" dirty="0" err="1"/>
              <a:t>così</a:t>
            </a:r>
            <a:r>
              <a:rPr lang="en-US" dirty="0"/>
              <a:t> …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984BE3-FCAF-44A5-B621-4990A6F5C64C}"/>
              </a:ext>
            </a:extLst>
          </p:cNvPr>
          <p:cNvSpPr/>
          <p:nvPr/>
        </p:nvSpPr>
        <p:spPr>
          <a:xfrm>
            <a:off x="6250716" y="328940"/>
            <a:ext cx="257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Copyright 1992 </a:t>
            </a:r>
            <a:r>
              <a:rPr lang="en-GB" sz="1400" dirty="0">
                <a:hlinkClick r:id="rId2" tooltip="Elektra Records"/>
              </a:rPr>
              <a:t>Elektra Records</a:t>
            </a:r>
            <a:r>
              <a:rPr lang="en-GB" sz="1400" dirty="0"/>
              <a:t>.</a:t>
            </a:r>
          </a:p>
          <a:p>
            <a:r>
              <a:rPr lang="en-US" sz="1400" dirty="0"/>
              <a:t>C</a:t>
            </a:r>
            <a:r>
              <a:rPr lang="en-GB" sz="1400" dirty="0" err="1"/>
              <a:t>opyright</a:t>
            </a:r>
            <a:r>
              <a:rPr lang="en-GB" sz="1400" dirty="0"/>
              <a:t> 1952 Warner Bros.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237D1-8FC1-431D-B4AF-C31B2AA7E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9" y="2735879"/>
            <a:ext cx="4674476" cy="34762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22F365-E8F6-40EA-AC7A-250F90CD74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126" y="1077874"/>
            <a:ext cx="3974690" cy="397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52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Uscirne</a:t>
            </a:r>
            <a:r>
              <a:rPr lang="en-US" dirty="0"/>
              <a:t> in 3 </a:t>
            </a:r>
            <a:r>
              <a:rPr lang="en-US" dirty="0" err="1"/>
              <a:t>passi</a:t>
            </a:r>
            <a:r>
              <a:rPr lang="en-US" dirty="0"/>
              <a:t>, </a:t>
            </a:r>
            <a:r>
              <a:rPr lang="en-US" dirty="0" err="1"/>
              <a:t>imparando</a:t>
            </a:r>
            <a:r>
              <a:rPr lang="en-US" dirty="0"/>
              <a:t> </a:t>
            </a:r>
            <a:r>
              <a:rPr lang="en-US" dirty="0" err="1"/>
              <a:t>qualcosa</a:t>
            </a:r>
            <a:r>
              <a:rPr lang="en-US" dirty="0"/>
              <a:t> di utile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285879"/>
            <a:ext cx="8692753" cy="3095621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it-IT" dirty="0"/>
              <a:t>Mitigazione: dismissione e </a:t>
            </a:r>
            <a:r>
              <a:rPr lang="it-IT" dirty="0" err="1"/>
              <a:t>refactoring</a:t>
            </a:r>
            <a:r>
              <a:rPr lang="it-IT" dirty="0"/>
              <a:t>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it-IT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it-IT" dirty="0"/>
              <a:t>Nuova integrazione tra </a:t>
            </a:r>
            <a:r>
              <a:rPr lang="it-IT" dirty="0" err="1"/>
              <a:t>NetBox</a:t>
            </a:r>
            <a:r>
              <a:rPr lang="it-IT" dirty="0"/>
              <a:t> e l’API inventory di </a:t>
            </a:r>
            <a:r>
              <a:rPr lang="it-IT" dirty="0" err="1"/>
              <a:t>Paragon</a:t>
            </a:r>
            <a:endParaRPr lang="it-IT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it-IT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it-IT" dirty="0"/>
              <a:t>Automazione Ansible, consegna al NOC in 2-3 mesi</a:t>
            </a:r>
          </a:p>
          <a:p>
            <a:pPr lvl="1">
              <a:lnSpc>
                <a:spcPct val="100000"/>
              </a:lnSpc>
            </a:pPr>
            <a:r>
              <a:rPr lang="it-IT" dirty="0"/>
              <a:t>On-boarding e configurazione iniziale</a:t>
            </a:r>
          </a:p>
          <a:p>
            <a:pPr lvl="1">
              <a:lnSpc>
                <a:spcPct val="100000"/>
              </a:lnSpc>
            </a:pPr>
            <a:r>
              <a:rPr lang="it-IT" dirty="0"/>
              <a:t>Aggiornamento OS dei router</a:t>
            </a:r>
          </a:p>
          <a:p>
            <a:pPr lvl="1">
              <a:lnSpc>
                <a:spcPct val="100000"/>
              </a:lnSpc>
            </a:pPr>
            <a:r>
              <a:rPr lang="it-IT" dirty="0"/>
              <a:t>(Servizi IP, rappresentazione in definizione e sviluppo in corso)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41199B2-C232-49E1-AA8C-DA11C41CA0C8}"/>
              </a:ext>
            </a:extLst>
          </p:cNvPr>
          <p:cNvSpPr/>
          <p:nvPr/>
        </p:nvSpPr>
        <p:spPr>
          <a:xfrm>
            <a:off x="2074333" y="4665133"/>
            <a:ext cx="6755344" cy="16181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lnSpc>
                <a:spcPct val="100000"/>
              </a:lnSpc>
              <a:buNone/>
            </a:pPr>
            <a:r>
              <a:rPr lang="it-IT" sz="2000" dirty="0">
                <a:latin typeface="Rubik" pitchFamily="2" charset="-79"/>
                <a:cs typeface="Rubik" pitchFamily="2" charset="-79"/>
              </a:rPr>
              <a:t>Conferma sul campo, architettura robusta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Rubik" pitchFamily="2" charset="-79"/>
                <a:cs typeface="Rubik" pitchFamily="2" charset="-79"/>
              </a:rPr>
              <a:t>Post-</a:t>
            </a:r>
            <a:r>
              <a:rPr lang="it-IT" dirty="0" err="1">
                <a:latin typeface="Rubik" pitchFamily="2" charset="-79"/>
                <a:cs typeface="Rubik" pitchFamily="2" charset="-79"/>
              </a:rPr>
              <a:t>mortem</a:t>
            </a:r>
            <a:r>
              <a:rPr lang="it-IT" dirty="0">
                <a:latin typeface="Rubik" pitchFamily="2" charset="-79"/>
                <a:cs typeface="Rubik" pitchFamily="2" charset="-79"/>
              </a:rPr>
              <a:t> e re-implementazione rapide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Rubik" pitchFamily="2" charset="-79"/>
                <a:cs typeface="Rubik" pitchFamily="2" charset="-79"/>
              </a:rPr>
              <a:t>Necessario tempo ma impatto circoscritto</a:t>
            </a:r>
            <a:endParaRPr lang="en-GB" dirty="0"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52960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Uscirne</a:t>
            </a:r>
            <a:r>
              <a:rPr lang="en-US" dirty="0"/>
              <a:t> in 3 </a:t>
            </a:r>
            <a:r>
              <a:rPr lang="en-US" dirty="0" err="1"/>
              <a:t>passi</a:t>
            </a:r>
            <a:r>
              <a:rPr lang="en-US" dirty="0"/>
              <a:t>, </a:t>
            </a:r>
            <a:r>
              <a:rPr lang="en-US" dirty="0" err="1"/>
              <a:t>imparando</a:t>
            </a:r>
            <a:r>
              <a:rPr lang="en-US" dirty="0"/>
              <a:t> </a:t>
            </a:r>
            <a:r>
              <a:rPr lang="en-US" dirty="0" err="1"/>
              <a:t>qualcosa</a:t>
            </a:r>
            <a:r>
              <a:rPr lang="en-US" dirty="0"/>
              <a:t> di utile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533529"/>
            <a:ext cx="8692753" cy="2124072"/>
          </a:xfrm>
        </p:spPr>
        <p:txBody>
          <a:bodyPr/>
          <a:lstStyle/>
          <a:p>
            <a:r>
              <a:rPr lang="it-IT" dirty="0"/>
              <a:t>Le 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radici</a:t>
            </a:r>
            <a:r>
              <a:rPr lang="it-IT" dirty="0"/>
              <a:t> del fallimento</a:t>
            </a:r>
          </a:p>
          <a:p>
            <a:pPr lvl="1"/>
            <a:r>
              <a:rPr lang="it-IT" dirty="0"/>
              <a:t>Eccesso funzionalità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complessità e rigidità 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impatto potenziale</a:t>
            </a:r>
          </a:p>
          <a:p>
            <a:pPr lvl="1"/>
            <a:r>
              <a:rPr lang="it-IT" dirty="0"/>
              <a:t>Formalismo superfluo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soglia d'apprendimento ostica, timore e sfiducia</a:t>
            </a:r>
          </a:p>
          <a:p>
            <a:endParaRPr lang="it-IT" dirty="0"/>
          </a:p>
          <a:p>
            <a:r>
              <a:rPr lang="it-IT" dirty="0"/>
              <a:t>I workflow devono restare 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ragionevolmente facili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A4A687-49DC-4912-940A-D8502E2D1D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35"/>
          <a:stretch/>
        </p:blipFill>
        <p:spPr>
          <a:xfrm>
            <a:off x="493626" y="3657601"/>
            <a:ext cx="7989974" cy="263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13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82636-87AC-4D9A-8AFD-D7D642E85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 - Dove eravamo e dove andiamo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EAD634-1B4D-48DE-8E11-960C477E48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16F79C-8ABC-476D-97D1-EF8432873C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8583284-4C98-4F1F-A795-905B34701BCA}"/>
              </a:ext>
            </a:extLst>
          </p:cNvPr>
          <p:cNvGrpSpPr/>
          <p:nvPr/>
        </p:nvGrpSpPr>
        <p:grpSpPr>
          <a:xfrm>
            <a:off x="230264" y="1326509"/>
            <a:ext cx="8683472" cy="4616894"/>
            <a:chOff x="332883" y="1289454"/>
            <a:chExt cx="8496793" cy="4485121"/>
          </a:xfrm>
        </p:grpSpPr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5A897695-106D-491A-BCE6-81C51F71D16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28174665"/>
                </p:ext>
              </p:extLst>
            </p:nvPr>
          </p:nvGraphicFramePr>
          <p:xfrm>
            <a:off x="332883" y="5073507"/>
            <a:ext cx="8496793" cy="7010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8BC2E1F-ADC5-4AE0-8942-B45300481B83}"/>
                </a:ext>
              </a:extLst>
            </p:cNvPr>
            <p:cNvSpPr/>
            <p:nvPr/>
          </p:nvSpPr>
          <p:spPr>
            <a:xfrm>
              <a:off x="952223" y="1289454"/>
              <a:ext cx="7579658" cy="612670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End User Portal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A28262E-C851-47AE-B627-47EF593DEF93}"/>
                </a:ext>
              </a:extLst>
            </p:cNvPr>
            <p:cNvSpPr/>
            <p:nvPr/>
          </p:nvSpPr>
          <p:spPr>
            <a:xfrm>
              <a:off x="2067800" y="1600049"/>
              <a:ext cx="508064" cy="425338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9" name="Graphic 8" descr="Eye">
              <a:extLst>
                <a:ext uri="{FF2B5EF4-FFF2-40B4-BE49-F238E27FC236}">
                  <a16:creationId xmlns:a16="http://schemas.microsoft.com/office/drawing/2014/main" id="{D55A533B-FBF9-4CF2-A27F-E146AED60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136298" y="1600049"/>
              <a:ext cx="378680" cy="425338"/>
            </a:xfrm>
            <a:prstGeom prst="rect">
              <a:avLst/>
            </a:prstGeom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C15F09E-891B-4621-9AC9-C402B4B3B82C}"/>
                </a:ext>
              </a:extLst>
            </p:cNvPr>
            <p:cNvSpPr/>
            <p:nvPr/>
          </p:nvSpPr>
          <p:spPr>
            <a:xfrm>
              <a:off x="6186673" y="1606063"/>
              <a:ext cx="508064" cy="425338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11" name="Graphic 10" descr="Wrench">
              <a:extLst>
                <a:ext uri="{FF2B5EF4-FFF2-40B4-BE49-F238E27FC236}">
                  <a16:creationId xmlns:a16="http://schemas.microsoft.com/office/drawing/2014/main" id="{9268E9D8-348A-4B04-B21F-AE4D0BCEA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292483" y="1620272"/>
              <a:ext cx="311871" cy="350297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6CFA56-CDA6-4FD0-A847-7DA6617B04D9}"/>
                </a:ext>
              </a:extLst>
            </p:cNvPr>
            <p:cNvSpPr/>
            <p:nvPr/>
          </p:nvSpPr>
          <p:spPr>
            <a:xfrm>
              <a:off x="3682871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13" name="Graphic 12" descr="Eye">
              <a:extLst>
                <a:ext uri="{FF2B5EF4-FFF2-40B4-BE49-F238E27FC236}">
                  <a16:creationId xmlns:a16="http://schemas.microsoft.com/office/drawing/2014/main" id="{A0CFD95C-5196-482F-A751-BCFF021ED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746295" y="4871497"/>
              <a:ext cx="383964" cy="431272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D598733-7815-495A-953B-89CFCD03779E}"/>
                </a:ext>
              </a:extLst>
            </p:cNvPr>
            <p:cNvSpPr/>
            <p:nvPr/>
          </p:nvSpPr>
          <p:spPr>
            <a:xfrm>
              <a:off x="4936112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4E84275-D626-4F91-BA4E-96F9AA910588}"/>
                </a:ext>
              </a:extLst>
            </p:cNvPr>
            <p:cNvSpPr/>
            <p:nvPr/>
          </p:nvSpPr>
          <p:spPr>
            <a:xfrm>
              <a:off x="6577736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16" name="Graphic 15" descr="Eye">
              <a:extLst>
                <a:ext uri="{FF2B5EF4-FFF2-40B4-BE49-F238E27FC236}">
                  <a16:creationId xmlns:a16="http://schemas.microsoft.com/office/drawing/2014/main" id="{E6A3720E-2F5D-48AE-A2F6-6A3C911C6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41160" y="4871497"/>
              <a:ext cx="383964" cy="431272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2173556-3143-4EA0-AF42-E99EBFED545D}"/>
                </a:ext>
              </a:extLst>
            </p:cNvPr>
            <p:cNvSpPr/>
            <p:nvPr/>
          </p:nvSpPr>
          <p:spPr>
            <a:xfrm>
              <a:off x="7830977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4C53E41-67D7-472A-AE7D-0D44C6851A5A}"/>
                </a:ext>
              </a:extLst>
            </p:cNvPr>
            <p:cNvSpPr/>
            <p:nvPr/>
          </p:nvSpPr>
          <p:spPr>
            <a:xfrm>
              <a:off x="819022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19" name="Graphic 18" descr="Eye">
              <a:extLst>
                <a:ext uri="{FF2B5EF4-FFF2-40B4-BE49-F238E27FC236}">
                  <a16:creationId xmlns:a16="http://schemas.microsoft.com/office/drawing/2014/main" id="{ADDA324E-3605-4122-AB71-2DD9C48CC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2446" y="4871497"/>
              <a:ext cx="383964" cy="431272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72EEB4F-5393-41FF-813F-32AB67AE344E}"/>
                </a:ext>
              </a:extLst>
            </p:cNvPr>
            <p:cNvSpPr/>
            <p:nvPr/>
          </p:nvSpPr>
          <p:spPr>
            <a:xfrm>
              <a:off x="2072263" y="4905689"/>
              <a:ext cx="514765" cy="352141"/>
            </a:xfrm>
            <a:prstGeom prst="roundRect">
              <a:avLst/>
            </a:prstGeom>
            <a:gradFill flip="none" rotWithShape="1"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21" name="Graphic 20" descr="Wrench">
              <a:extLst>
                <a:ext uri="{FF2B5EF4-FFF2-40B4-BE49-F238E27FC236}">
                  <a16:creationId xmlns:a16="http://schemas.microsoft.com/office/drawing/2014/main" id="{9F86577B-59C5-4990-80D2-3A28840F73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198536" y="4926698"/>
              <a:ext cx="276104" cy="310123"/>
            </a:xfrm>
            <a:prstGeom prst="rect">
              <a:avLst/>
            </a:prstGeom>
          </p:spPr>
        </p:pic>
        <p:pic>
          <p:nvPicPr>
            <p:cNvPr id="22" name="Graphic 21" descr="Wrench">
              <a:extLst>
                <a:ext uri="{FF2B5EF4-FFF2-40B4-BE49-F238E27FC236}">
                  <a16:creationId xmlns:a16="http://schemas.microsoft.com/office/drawing/2014/main" id="{78C130EE-304C-4E9A-AF4C-C04DBB5B8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055442" y="4926698"/>
              <a:ext cx="276104" cy="310123"/>
            </a:xfrm>
            <a:prstGeom prst="rect">
              <a:avLst/>
            </a:prstGeom>
          </p:spPr>
        </p:pic>
        <p:pic>
          <p:nvPicPr>
            <p:cNvPr id="23" name="Graphic 22" descr="Wrench">
              <a:extLst>
                <a:ext uri="{FF2B5EF4-FFF2-40B4-BE49-F238E27FC236}">
                  <a16:creationId xmlns:a16="http://schemas.microsoft.com/office/drawing/2014/main" id="{83EB2387-46F0-433E-B14D-6DC3215FB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950307" y="4926698"/>
              <a:ext cx="276104" cy="310123"/>
            </a:xfrm>
            <a:prstGeom prst="rect">
              <a:avLst/>
            </a:prstGeom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886C31D-A1F3-4DCF-9C37-6586B6101F04}"/>
                </a:ext>
              </a:extLst>
            </p:cNvPr>
            <p:cNvSpPr/>
            <p:nvPr/>
          </p:nvSpPr>
          <p:spPr>
            <a:xfrm>
              <a:off x="3770564" y="3610472"/>
              <a:ext cx="977624" cy="488550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Current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Status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0C3A345-35BB-44D3-B11F-2EAC27AF2284}"/>
                </a:ext>
              </a:extLst>
            </p:cNvPr>
            <p:cNvSpPr/>
            <p:nvPr/>
          </p:nvSpPr>
          <p:spPr>
            <a:xfrm>
              <a:off x="3770563" y="2591432"/>
              <a:ext cx="977624" cy="488550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Desired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Status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65932E-E4DC-4A44-BD33-37903BB50D57}"/>
                </a:ext>
              </a:extLst>
            </p:cNvPr>
            <p:cNvSpPr txBox="1"/>
            <p:nvPr/>
          </p:nvSpPr>
          <p:spPr>
            <a:xfrm>
              <a:off x="3107670" y="2104712"/>
              <a:ext cx="2085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Rubik" pitchFamily="2" charset="-79"/>
                  <a:cs typeface="Rubik" pitchFamily="2" charset="-79"/>
                </a:rPr>
                <a:t>Reconciliation Cycle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52BE9848-B178-45E4-8292-8B953BE0EACB}"/>
                </a:ext>
              </a:extLst>
            </p:cNvPr>
            <p:cNvSpPr/>
            <p:nvPr/>
          </p:nvSpPr>
          <p:spPr>
            <a:xfrm>
              <a:off x="3228346" y="2104133"/>
              <a:ext cx="2149106" cy="2291526"/>
            </a:xfrm>
            <a:prstGeom prst="roundRect">
              <a:avLst>
                <a:gd name="adj" fmla="val 7141"/>
              </a:avLst>
            </a:prstGeom>
            <a:noFill/>
            <a:ln w="12700" cap="flat" cmpd="sng" algn="ctr">
              <a:solidFill>
                <a:srgbClr val="ED7D31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pic>
          <p:nvPicPr>
            <p:cNvPr id="28" name="Graphic 27" descr="Target">
              <a:extLst>
                <a:ext uri="{FF2B5EF4-FFF2-40B4-BE49-F238E27FC236}">
                  <a16:creationId xmlns:a16="http://schemas.microsoft.com/office/drawing/2014/main" id="{458AE20C-85F1-4A9B-B5F6-E0CAB2B54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050839" y="2127619"/>
              <a:ext cx="301745" cy="338923"/>
            </a:xfrm>
            <a:prstGeom prst="rect">
              <a:avLst/>
            </a:prstGeom>
          </p:spPr>
        </p:pic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B4320D46-00CE-4053-A232-AC07877E47A4}"/>
                </a:ext>
              </a:extLst>
            </p:cNvPr>
            <p:cNvCxnSpPr>
              <a:cxnSpLocks/>
              <a:stCxn id="19" idx="0"/>
              <a:endCxn id="37" idx="2"/>
            </p:cNvCxnSpPr>
            <p:nvPr/>
          </p:nvCxnSpPr>
          <p:spPr>
            <a:xfrm rot="5400000" flipH="1" flipV="1">
              <a:off x="1109932" y="4019641"/>
              <a:ext cx="816353" cy="887360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2083B003-6B26-4D00-B518-F7B889D03995}"/>
                </a:ext>
              </a:extLst>
            </p:cNvPr>
            <p:cNvCxnSpPr>
              <a:cxnSpLocks/>
              <a:stCxn id="13" idx="0"/>
              <a:endCxn id="37" idx="2"/>
            </p:cNvCxnSpPr>
            <p:nvPr/>
          </p:nvCxnSpPr>
          <p:spPr>
            <a:xfrm rot="16200000" flipV="1">
              <a:off x="2541857" y="3475076"/>
              <a:ext cx="816353" cy="1976489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1" name="Connector: Elbow 30">
              <a:extLst>
                <a:ext uri="{FF2B5EF4-FFF2-40B4-BE49-F238E27FC236}">
                  <a16:creationId xmlns:a16="http://schemas.microsoft.com/office/drawing/2014/main" id="{EA49806B-A9CF-435D-938A-0B54853CD9CE}"/>
                </a:ext>
              </a:extLst>
            </p:cNvPr>
            <p:cNvCxnSpPr>
              <a:cxnSpLocks/>
              <a:stCxn id="16" idx="0"/>
              <a:endCxn id="37" idx="2"/>
            </p:cNvCxnSpPr>
            <p:nvPr/>
          </p:nvCxnSpPr>
          <p:spPr>
            <a:xfrm rot="16200000" flipV="1">
              <a:off x="3989289" y="2027644"/>
              <a:ext cx="816353" cy="4871354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2956D6A-DCB8-4BC6-9A98-3A664B80DD84}"/>
                </a:ext>
              </a:extLst>
            </p:cNvPr>
            <p:cNvGrpSpPr/>
            <p:nvPr/>
          </p:nvGrpSpPr>
          <p:grpSpPr>
            <a:xfrm>
              <a:off x="824535" y="2484842"/>
              <a:ext cx="2276794" cy="1731716"/>
              <a:chOff x="850948" y="2245777"/>
              <a:chExt cx="2889573" cy="1956704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9201D9F-1A2C-4245-ACA2-5E4D8B101C32}"/>
                  </a:ext>
                </a:extLst>
              </p:cNvPr>
              <p:cNvSpPr/>
              <p:nvPr/>
            </p:nvSpPr>
            <p:spPr>
              <a:xfrm>
                <a:off x="1013002" y="2245777"/>
                <a:ext cx="2628099" cy="1956704"/>
              </a:xfrm>
              <a:prstGeom prst="roundRect">
                <a:avLst>
                  <a:gd name="adj" fmla="val 8822"/>
                </a:avLst>
              </a:prstGeom>
              <a:noFill/>
              <a:ln w="12700" cap="flat" cmpd="sng" algn="ctr">
                <a:solidFill>
                  <a:srgbClr val="ED7D31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A98506A-74F0-4129-9A8D-21CCFBB53CCD}"/>
                  </a:ext>
                </a:extLst>
              </p:cNvPr>
              <p:cNvSpPr txBox="1"/>
              <p:nvPr/>
            </p:nvSpPr>
            <p:spPr>
              <a:xfrm>
                <a:off x="850948" y="2255408"/>
                <a:ext cx="2889573" cy="347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Observability</a:t>
                </a:r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3B72C039-9F54-4C0D-8000-0C75C2D02FEA}"/>
                  </a:ext>
                </a:extLst>
              </p:cNvPr>
              <p:cNvSpPr/>
              <p:nvPr/>
            </p:nvSpPr>
            <p:spPr>
              <a:xfrm>
                <a:off x="1216094" y="2733165"/>
                <a:ext cx="2212751" cy="528434"/>
              </a:xfrm>
              <a:prstGeom prst="roundRect">
                <a:avLst>
                  <a:gd name="adj" fmla="val 8274"/>
                </a:avLst>
              </a:prstGeom>
              <a:gradFill rotWithShape="1">
                <a:gsLst>
                  <a:gs pos="0">
                    <a:srgbClr val="4472C4">
                      <a:lumMod val="110000"/>
                      <a:satMod val="105000"/>
                      <a:tint val="67000"/>
                    </a:srgbClr>
                  </a:gs>
                  <a:gs pos="50000">
                    <a:srgbClr val="4472C4">
                      <a:lumMod val="105000"/>
                      <a:satMod val="103000"/>
                      <a:tint val="73000"/>
                    </a:srgbClr>
                  </a:gs>
                  <a:gs pos="100000">
                    <a:srgbClr val="4472C4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Inventory</a:t>
                </a:r>
              </a:p>
            </p:txBody>
          </p:sp>
          <p:pic>
            <p:nvPicPr>
              <p:cNvPr id="36" name="Graphic 35" descr="Database">
                <a:extLst>
                  <a:ext uri="{FF2B5EF4-FFF2-40B4-BE49-F238E27FC236}">
                    <a16:creationId xmlns:a16="http://schemas.microsoft.com/office/drawing/2014/main" id="{04181E4C-2E29-4724-975B-E1FE70E2FA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1020439" y="2273843"/>
                <a:ext cx="391310" cy="391310"/>
              </a:xfrm>
              <a:prstGeom prst="rect">
                <a:avLst/>
              </a:prstGeom>
            </p:spPr>
          </p:pic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19D1C11B-A74C-44EB-B403-84FDD42512B0}"/>
                  </a:ext>
                </a:extLst>
              </p:cNvPr>
              <p:cNvSpPr/>
              <p:nvPr/>
            </p:nvSpPr>
            <p:spPr>
              <a:xfrm>
                <a:off x="1176000" y="3454745"/>
                <a:ext cx="2236563" cy="565351"/>
              </a:xfrm>
              <a:prstGeom prst="roundRect">
                <a:avLst>
                  <a:gd name="adj" fmla="val 6721"/>
                </a:avLst>
              </a:prstGeom>
              <a:gradFill rotWithShape="1">
                <a:gsLst>
                  <a:gs pos="0">
                    <a:srgbClr val="4472C4">
                      <a:lumMod val="110000"/>
                      <a:satMod val="105000"/>
                      <a:tint val="67000"/>
                    </a:srgbClr>
                  </a:gs>
                  <a:gs pos="50000">
                    <a:srgbClr val="4472C4">
                      <a:lumMod val="105000"/>
                      <a:satMod val="103000"/>
                      <a:tint val="73000"/>
                    </a:srgbClr>
                  </a:gs>
                  <a:gs pos="100000">
                    <a:srgbClr val="4472C4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Telemetry </a:t>
                </a:r>
                <a:b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Logging, Alerting</a:t>
                </a:r>
              </a:p>
            </p:txBody>
          </p:sp>
          <p:pic>
            <p:nvPicPr>
              <p:cNvPr id="38" name="Graphic 37" descr="Statistics">
                <a:extLst>
                  <a:ext uri="{FF2B5EF4-FFF2-40B4-BE49-F238E27FC236}">
                    <a16:creationId xmlns:a16="http://schemas.microsoft.com/office/drawing/2014/main" id="{066789AF-B3B2-4B2B-81E6-D606DD285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3270726" y="2271339"/>
                <a:ext cx="360000" cy="360000"/>
              </a:xfrm>
              <a:prstGeom prst="rect">
                <a:avLst/>
              </a:prstGeom>
            </p:spPr>
          </p:pic>
        </p:grpSp>
        <p:cxnSp>
          <p:nvCxnSpPr>
            <p:cNvPr id="39" name="Connector: Curved 38">
              <a:extLst>
                <a:ext uri="{FF2B5EF4-FFF2-40B4-BE49-F238E27FC236}">
                  <a16:creationId xmlns:a16="http://schemas.microsoft.com/office/drawing/2014/main" id="{6209FF50-7ACC-46BD-AE21-6F4F698CF361}"/>
                </a:ext>
              </a:extLst>
            </p:cNvPr>
            <p:cNvCxnSpPr>
              <a:cxnSpLocks/>
              <a:stCxn id="35" idx="3"/>
              <a:endCxn id="24" idx="1"/>
            </p:cNvCxnSpPr>
            <p:nvPr/>
          </p:nvCxnSpPr>
          <p:spPr>
            <a:xfrm>
              <a:off x="2855748" y="3150026"/>
              <a:ext cx="914816" cy="704721"/>
            </a:xfrm>
            <a:prstGeom prst="curvedConnector3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0" name="Connector: Curved 39">
              <a:extLst>
                <a:ext uri="{FF2B5EF4-FFF2-40B4-BE49-F238E27FC236}">
                  <a16:creationId xmlns:a16="http://schemas.microsoft.com/office/drawing/2014/main" id="{65AA7DE0-B7A6-4DF6-B7F2-1C9A181FE2F9}"/>
                </a:ext>
              </a:extLst>
            </p:cNvPr>
            <p:cNvCxnSpPr>
              <a:cxnSpLocks/>
              <a:stCxn id="37" idx="3"/>
              <a:endCxn id="24" idx="1"/>
            </p:cNvCxnSpPr>
            <p:nvPr/>
          </p:nvCxnSpPr>
          <p:spPr>
            <a:xfrm>
              <a:off x="2842920" y="3804972"/>
              <a:ext cx="927644" cy="49775"/>
            </a:xfrm>
            <a:prstGeom prst="curvedConnector3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" name="Connector: Curved 40">
              <a:extLst>
                <a:ext uri="{FF2B5EF4-FFF2-40B4-BE49-F238E27FC236}">
                  <a16:creationId xmlns:a16="http://schemas.microsoft.com/office/drawing/2014/main" id="{244A997A-62BA-4B20-898D-A2AF99C623AB}"/>
                </a:ext>
              </a:extLst>
            </p:cNvPr>
            <p:cNvCxnSpPr>
              <a:cxnSpLocks/>
              <a:stCxn id="33" idx="0"/>
              <a:endCxn id="9" idx="2"/>
            </p:cNvCxnSpPr>
            <p:nvPr/>
          </p:nvCxnSpPr>
          <p:spPr>
            <a:xfrm rot="5400000" flipH="1" flipV="1">
              <a:off x="1926896" y="2086100"/>
              <a:ext cx="459455" cy="338030"/>
            </a:xfrm>
            <a:prstGeom prst="curvedConnector3">
              <a:avLst/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2" name="Connector: Curved 41">
              <a:extLst>
                <a:ext uri="{FF2B5EF4-FFF2-40B4-BE49-F238E27FC236}">
                  <a16:creationId xmlns:a16="http://schemas.microsoft.com/office/drawing/2014/main" id="{016519A6-6172-45C5-A164-EBBB3B98880A}"/>
                </a:ext>
              </a:extLst>
            </p:cNvPr>
            <p:cNvCxnSpPr>
              <a:cxnSpLocks/>
              <a:stCxn id="10" idx="2"/>
              <a:endCxn id="47" idx="0"/>
            </p:cNvCxnSpPr>
            <p:nvPr/>
          </p:nvCxnSpPr>
          <p:spPr>
            <a:xfrm rot="16200000" flipH="1">
              <a:off x="6527836" y="1944269"/>
              <a:ext cx="451658" cy="62592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570556FF-64F9-4209-9A20-FE5A03B74E5D}"/>
                </a:ext>
              </a:extLst>
            </p:cNvPr>
            <p:cNvCxnSpPr>
              <a:cxnSpLocks/>
              <a:stCxn id="50" idx="2"/>
              <a:endCxn id="23" idx="0"/>
            </p:cNvCxnSpPr>
            <p:nvPr/>
          </p:nvCxnSpPr>
          <p:spPr>
            <a:xfrm rot="16200000" flipH="1">
              <a:off x="7510364" y="4348703"/>
              <a:ext cx="803012" cy="352978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4" name="Connector: Elbow 43">
              <a:extLst>
                <a:ext uri="{FF2B5EF4-FFF2-40B4-BE49-F238E27FC236}">
                  <a16:creationId xmlns:a16="http://schemas.microsoft.com/office/drawing/2014/main" id="{85BAE0A4-035C-4DC7-86FB-E08C5CE55B0E}"/>
                </a:ext>
              </a:extLst>
            </p:cNvPr>
            <p:cNvCxnSpPr>
              <a:cxnSpLocks/>
              <a:stCxn id="50" idx="2"/>
              <a:endCxn id="22" idx="0"/>
            </p:cNvCxnSpPr>
            <p:nvPr/>
          </p:nvCxnSpPr>
          <p:spPr>
            <a:xfrm rot="5400000">
              <a:off x="6062932" y="3254249"/>
              <a:ext cx="803012" cy="2541887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2B545018-6A7E-40F1-91E8-C3D37AF58643}"/>
                </a:ext>
              </a:extLst>
            </p:cNvPr>
            <p:cNvCxnSpPr>
              <a:cxnSpLocks/>
              <a:stCxn id="50" idx="2"/>
              <a:endCxn id="21" idx="0"/>
            </p:cNvCxnSpPr>
            <p:nvPr/>
          </p:nvCxnSpPr>
          <p:spPr>
            <a:xfrm rot="5400000">
              <a:off x="4634479" y="1825796"/>
              <a:ext cx="803012" cy="5398793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BEE2F26-40F7-45BC-9913-37D778348426}"/>
                </a:ext>
              </a:extLst>
            </p:cNvPr>
            <p:cNvGrpSpPr/>
            <p:nvPr/>
          </p:nvGrpSpPr>
          <p:grpSpPr>
            <a:xfrm>
              <a:off x="5601369" y="2483059"/>
              <a:ext cx="2930512" cy="1733500"/>
              <a:chOff x="7390638" y="2243762"/>
              <a:chExt cx="3719233" cy="1958719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6A84C08-25F9-4D26-A0B1-3E32F8B166AE}"/>
                  </a:ext>
                </a:extLst>
              </p:cNvPr>
              <p:cNvSpPr/>
              <p:nvPr/>
            </p:nvSpPr>
            <p:spPr>
              <a:xfrm>
                <a:off x="7390638" y="2243762"/>
                <a:ext cx="3719233" cy="1958719"/>
              </a:xfrm>
              <a:prstGeom prst="roundRect">
                <a:avLst>
                  <a:gd name="adj" fmla="val 5740"/>
                </a:avLst>
              </a:prstGeom>
              <a:noFill/>
              <a:ln w="12700" cap="flat" cmpd="sng" algn="ctr">
                <a:solidFill>
                  <a:srgbClr val="ED7D31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1BD8ADF-5ADD-47C7-A579-CE73B629C936}"/>
                  </a:ext>
                </a:extLst>
              </p:cNvPr>
              <p:cNvSpPr txBox="1"/>
              <p:nvPr/>
            </p:nvSpPr>
            <p:spPr>
              <a:xfrm>
                <a:off x="7867650" y="2251719"/>
                <a:ext cx="2886888" cy="347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Programmability</a:t>
                </a:r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A3D802B9-0B46-469F-A5FC-0F3E5CB6498A}"/>
                  </a:ext>
                </a:extLst>
              </p:cNvPr>
              <p:cNvSpPr/>
              <p:nvPr/>
            </p:nvSpPr>
            <p:spPr>
              <a:xfrm>
                <a:off x="8532422" y="2762043"/>
                <a:ext cx="1332045" cy="520650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NetOps</a:t>
                </a:r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D702ADDF-05BC-41E6-96AE-05D726FA8E4F}"/>
                  </a:ext>
                </a:extLst>
              </p:cNvPr>
              <p:cNvSpPr/>
              <p:nvPr/>
            </p:nvSpPr>
            <p:spPr>
              <a:xfrm>
                <a:off x="9324366" y="3510447"/>
                <a:ext cx="1549267" cy="587095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Automation</a:t>
                </a:r>
              </a:p>
            </p:txBody>
          </p:sp>
          <p:pic>
            <p:nvPicPr>
              <p:cNvPr id="51" name="Graphic 50" descr="Wrench">
                <a:extLst>
                  <a:ext uri="{FF2B5EF4-FFF2-40B4-BE49-F238E27FC236}">
                    <a16:creationId xmlns:a16="http://schemas.microsoft.com/office/drawing/2014/main" id="{EA8C8A98-D63E-4A75-BF9E-7A778DE30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0682346" y="2315969"/>
                <a:ext cx="328687" cy="328687"/>
              </a:xfrm>
              <a:prstGeom prst="rect">
                <a:avLst/>
              </a:prstGeom>
            </p:spPr>
          </p:pic>
        </p:grpSp>
        <p:cxnSp>
          <p:nvCxnSpPr>
            <p:cNvPr id="52" name="Connector: Curved 51">
              <a:extLst>
                <a:ext uri="{FF2B5EF4-FFF2-40B4-BE49-F238E27FC236}">
                  <a16:creationId xmlns:a16="http://schemas.microsoft.com/office/drawing/2014/main" id="{2B3F5E28-9270-4C14-8293-C9BA74FB26D0}"/>
                </a:ext>
              </a:extLst>
            </p:cNvPr>
            <p:cNvCxnSpPr>
              <a:stCxn id="49" idx="1"/>
              <a:endCxn id="25" idx="3"/>
            </p:cNvCxnSpPr>
            <p:nvPr/>
          </p:nvCxnSpPr>
          <p:spPr>
            <a:xfrm rot="10800000">
              <a:off x="4748188" y="2835708"/>
              <a:ext cx="1752833" cy="336431"/>
            </a:xfrm>
            <a:prstGeom prst="curvedConnector3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3" name="Connector: Curved 52">
              <a:extLst>
                <a:ext uri="{FF2B5EF4-FFF2-40B4-BE49-F238E27FC236}">
                  <a16:creationId xmlns:a16="http://schemas.microsoft.com/office/drawing/2014/main" id="{BB3D4B8C-DEA8-4B7C-B3BD-6964BC5EBCA7}"/>
                </a:ext>
              </a:extLst>
            </p:cNvPr>
            <p:cNvCxnSpPr>
              <a:cxnSpLocks/>
              <a:stCxn id="55" idx="3"/>
              <a:endCxn id="50" idx="1"/>
            </p:cNvCxnSpPr>
            <p:nvPr/>
          </p:nvCxnSpPr>
          <p:spPr>
            <a:xfrm>
              <a:off x="6861969" y="3861410"/>
              <a:ext cx="263051" cy="2482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54" name="Graphic 53" descr="Transfer">
              <a:extLst>
                <a:ext uri="{FF2B5EF4-FFF2-40B4-BE49-F238E27FC236}">
                  <a16:creationId xmlns:a16="http://schemas.microsoft.com/office/drawing/2014/main" id="{4E65B95F-BF41-45BB-8637-2EB3A9F7A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rot="5400000">
              <a:off x="4000883" y="3145492"/>
              <a:ext cx="488550" cy="434958"/>
            </a:xfrm>
            <a:prstGeom prst="rect">
              <a:avLst/>
            </a:prstGeom>
          </p:spPr>
        </p:pic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0AD65C31-B03B-45FC-B163-6C3BDFAFC401}"/>
                </a:ext>
              </a:extLst>
            </p:cNvPr>
            <p:cNvSpPr/>
            <p:nvPr/>
          </p:nvSpPr>
          <p:spPr>
            <a:xfrm>
              <a:off x="5812406" y="3623798"/>
              <a:ext cx="1049563" cy="475224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∆ Changes</a:t>
              </a:r>
            </a:p>
          </p:txBody>
        </p:sp>
        <p:cxnSp>
          <p:nvCxnSpPr>
            <p:cNvPr id="56" name="Connector: Curved 55">
              <a:extLst>
                <a:ext uri="{FF2B5EF4-FFF2-40B4-BE49-F238E27FC236}">
                  <a16:creationId xmlns:a16="http://schemas.microsoft.com/office/drawing/2014/main" id="{5CA6C12C-08E1-42CC-908D-8CB829AC9087}"/>
                </a:ext>
              </a:extLst>
            </p:cNvPr>
            <p:cNvCxnSpPr>
              <a:cxnSpLocks/>
              <a:stCxn id="54" idx="0"/>
              <a:endCxn id="55" idx="1"/>
            </p:cNvCxnSpPr>
            <p:nvPr/>
          </p:nvCxnSpPr>
          <p:spPr>
            <a:xfrm>
              <a:off x="4462637" y="3362971"/>
              <a:ext cx="1349769" cy="498439"/>
            </a:xfrm>
            <a:prstGeom prst="curvedConnector3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F132187-7EE0-4F81-BC3F-DF6F04B71D1E}"/>
              </a:ext>
            </a:extLst>
          </p:cNvPr>
          <p:cNvGrpSpPr/>
          <p:nvPr/>
        </p:nvGrpSpPr>
        <p:grpSpPr>
          <a:xfrm>
            <a:off x="1722291" y="1531355"/>
            <a:ext cx="7401453" cy="3658325"/>
            <a:chOff x="1751248" y="1555314"/>
            <a:chExt cx="7401453" cy="3658325"/>
          </a:xfrm>
        </p:grpSpPr>
        <p:sp>
          <p:nvSpPr>
            <p:cNvPr id="78" name="Arrow: Down 77">
              <a:extLst>
                <a:ext uri="{FF2B5EF4-FFF2-40B4-BE49-F238E27FC236}">
                  <a16:creationId xmlns:a16="http://schemas.microsoft.com/office/drawing/2014/main" id="{C546AA5D-581B-4192-BACE-06C9A2D5926A}"/>
                </a:ext>
              </a:extLst>
            </p:cNvPr>
            <p:cNvSpPr/>
            <p:nvPr/>
          </p:nvSpPr>
          <p:spPr>
            <a:xfrm rot="1756851">
              <a:off x="1751248" y="1955405"/>
              <a:ext cx="1643992" cy="1295521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Arrow: Down 78">
              <a:extLst>
                <a:ext uri="{FF2B5EF4-FFF2-40B4-BE49-F238E27FC236}">
                  <a16:creationId xmlns:a16="http://schemas.microsoft.com/office/drawing/2014/main" id="{CC63FDE7-435D-4AFE-843A-2A1913C9F31D}"/>
                </a:ext>
              </a:extLst>
            </p:cNvPr>
            <p:cNvSpPr/>
            <p:nvPr/>
          </p:nvSpPr>
          <p:spPr>
            <a:xfrm rot="7443538">
              <a:off x="2504370" y="3711835"/>
              <a:ext cx="1593292" cy="1410316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Arrow: Down 79">
              <a:extLst>
                <a:ext uri="{FF2B5EF4-FFF2-40B4-BE49-F238E27FC236}">
                  <a16:creationId xmlns:a16="http://schemas.microsoft.com/office/drawing/2014/main" id="{277CCE5D-051D-403F-9208-44DAB36CF988}"/>
                </a:ext>
              </a:extLst>
            </p:cNvPr>
            <p:cNvSpPr/>
            <p:nvPr/>
          </p:nvSpPr>
          <p:spPr>
            <a:xfrm rot="1987465">
              <a:off x="7580194" y="2540771"/>
              <a:ext cx="1572507" cy="1418731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Arrow: Down 80">
              <a:extLst>
                <a:ext uri="{FF2B5EF4-FFF2-40B4-BE49-F238E27FC236}">
                  <a16:creationId xmlns:a16="http://schemas.microsoft.com/office/drawing/2014/main" id="{DD6DC929-857A-4573-A947-36A9D0C5DCE4}"/>
                </a:ext>
              </a:extLst>
            </p:cNvPr>
            <p:cNvSpPr/>
            <p:nvPr/>
          </p:nvSpPr>
          <p:spPr>
            <a:xfrm rot="8129971">
              <a:off x="4989245" y="1555314"/>
              <a:ext cx="1451412" cy="1525187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685896BB-CDEC-4E9C-8D77-B4B740C8DA62}"/>
                </a:ext>
              </a:extLst>
            </p:cNvPr>
            <p:cNvGrpSpPr/>
            <p:nvPr/>
          </p:nvGrpSpPr>
          <p:grpSpPr>
            <a:xfrm>
              <a:off x="2310443" y="2075634"/>
              <a:ext cx="694356" cy="710187"/>
              <a:chOff x="-1854740" y="420647"/>
              <a:chExt cx="694356" cy="710187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2A9E06AB-8C47-4399-B49B-8762B7BB5AA2}"/>
                  </a:ext>
                </a:extLst>
              </p:cNvPr>
              <p:cNvSpPr/>
              <p:nvPr/>
            </p:nvSpPr>
            <p:spPr>
              <a:xfrm>
                <a:off x="-1846661" y="420647"/>
                <a:ext cx="686277" cy="70788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D73D3D0-D447-41E9-A0A7-37C764E21FA4}"/>
                  </a:ext>
                </a:extLst>
              </p:cNvPr>
              <p:cNvSpPr txBox="1"/>
              <p:nvPr/>
            </p:nvSpPr>
            <p:spPr>
              <a:xfrm>
                <a:off x="-1854740" y="422948"/>
                <a:ext cx="640493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000" dirty="0">
                    <a:latin typeface="Rubik" pitchFamily="2" charset="-79"/>
                    <a:cs typeface="Rubik" pitchFamily="2" charset="-79"/>
                  </a:rPr>
                  <a:t>1</a:t>
                </a:r>
                <a:endParaRPr lang="en-GB" sz="4000" dirty="0">
                  <a:latin typeface="Rubik" pitchFamily="2" charset="-79"/>
                  <a:cs typeface="Rubik" pitchFamily="2" charset="-79"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0889D16C-3607-41B8-B11B-0C334E2064D9}"/>
                </a:ext>
              </a:extLst>
            </p:cNvPr>
            <p:cNvGrpSpPr/>
            <p:nvPr/>
          </p:nvGrpSpPr>
          <p:grpSpPr>
            <a:xfrm>
              <a:off x="3200096" y="4215670"/>
              <a:ext cx="694356" cy="710187"/>
              <a:chOff x="-1854740" y="1479112"/>
              <a:chExt cx="694356" cy="710187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01C1B55C-080C-4A53-A4EC-DC66EA7C6A60}"/>
                  </a:ext>
                </a:extLst>
              </p:cNvPr>
              <p:cNvSpPr/>
              <p:nvPr/>
            </p:nvSpPr>
            <p:spPr>
              <a:xfrm>
                <a:off x="-1846661" y="1479112"/>
                <a:ext cx="686277" cy="70788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AD7C5C-2643-48B2-A303-ED23C694DA5C}"/>
                  </a:ext>
                </a:extLst>
              </p:cNvPr>
              <p:cNvSpPr txBox="1"/>
              <p:nvPr/>
            </p:nvSpPr>
            <p:spPr>
              <a:xfrm>
                <a:off x="-1854740" y="1481413"/>
                <a:ext cx="68627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000" dirty="0">
                    <a:latin typeface="Rubik" pitchFamily="2" charset="-79"/>
                    <a:cs typeface="Rubik" pitchFamily="2" charset="-79"/>
                  </a:rPr>
                  <a:t>2</a:t>
                </a:r>
                <a:endParaRPr lang="en-GB" sz="4000" dirty="0">
                  <a:latin typeface="Rubik" pitchFamily="2" charset="-79"/>
                  <a:cs typeface="Rubik" pitchFamily="2" charset="-79"/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DE9D55E-1C96-433A-8EC0-31C83A439617}"/>
                </a:ext>
              </a:extLst>
            </p:cNvPr>
            <p:cNvGrpSpPr/>
            <p:nvPr/>
          </p:nvGrpSpPr>
          <p:grpSpPr>
            <a:xfrm>
              <a:off x="5581777" y="2179179"/>
              <a:ext cx="694356" cy="710187"/>
              <a:chOff x="-1854740" y="2480237"/>
              <a:chExt cx="694356" cy="710187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8997947-3EC4-4B94-A61E-BAFE62BA6782}"/>
                  </a:ext>
                </a:extLst>
              </p:cNvPr>
              <p:cNvSpPr/>
              <p:nvPr/>
            </p:nvSpPr>
            <p:spPr>
              <a:xfrm>
                <a:off x="-1846661" y="2480237"/>
                <a:ext cx="686277" cy="70788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F863D397-EA7E-456F-91CD-56373460FE15}"/>
                  </a:ext>
                </a:extLst>
              </p:cNvPr>
              <p:cNvSpPr txBox="1"/>
              <p:nvPr/>
            </p:nvSpPr>
            <p:spPr>
              <a:xfrm>
                <a:off x="-1854740" y="2482538"/>
                <a:ext cx="68627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000" dirty="0">
                    <a:latin typeface="Rubik" pitchFamily="2" charset="-79"/>
                    <a:cs typeface="Rubik" pitchFamily="2" charset="-79"/>
                  </a:rPr>
                  <a:t>4</a:t>
                </a:r>
                <a:endParaRPr lang="en-GB" sz="4000" dirty="0">
                  <a:latin typeface="Rubik" pitchFamily="2" charset="-79"/>
                  <a:cs typeface="Rubik" pitchFamily="2" charset="-79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D50E780-D72B-40C5-AED9-CFD45539E2C6}"/>
                </a:ext>
              </a:extLst>
            </p:cNvPr>
            <p:cNvGrpSpPr/>
            <p:nvPr/>
          </p:nvGrpSpPr>
          <p:grpSpPr>
            <a:xfrm>
              <a:off x="8153805" y="2692163"/>
              <a:ext cx="694356" cy="710187"/>
              <a:chOff x="-1850273" y="3795168"/>
              <a:chExt cx="694356" cy="710187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D38949D-7810-438B-A3FE-A26C7F2EA3E2}"/>
                  </a:ext>
                </a:extLst>
              </p:cNvPr>
              <p:cNvSpPr/>
              <p:nvPr/>
            </p:nvSpPr>
            <p:spPr>
              <a:xfrm>
                <a:off x="-1842194" y="3795168"/>
                <a:ext cx="686277" cy="70788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5A82152A-289F-4CB1-AA35-74802531565A}"/>
                  </a:ext>
                </a:extLst>
              </p:cNvPr>
              <p:cNvSpPr txBox="1"/>
              <p:nvPr/>
            </p:nvSpPr>
            <p:spPr>
              <a:xfrm>
                <a:off x="-1850273" y="3797469"/>
                <a:ext cx="686277" cy="70788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000" dirty="0">
                    <a:latin typeface="Rubik" pitchFamily="2" charset="-79"/>
                    <a:cs typeface="Rubik" pitchFamily="2" charset="-79"/>
                  </a:rPr>
                  <a:t>3</a:t>
                </a:r>
                <a:endParaRPr lang="en-GB" sz="4000" dirty="0">
                  <a:latin typeface="Rubik" pitchFamily="2" charset="-79"/>
                  <a:cs typeface="Rubik" pitchFamily="2" charset="-79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106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13885-B38A-4BEE-8DC7-885287098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Portale</a:t>
            </a:r>
            <a:r>
              <a:rPr lang="en-US" dirty="0"/>
              <a:t> – Piano </a:t>
            </a:r>
            <a:r>
              <a:rPr lang="en-US" dirty="0" err="1"/>
              <a:t>d’azione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EC6A7-5139-4795-95C6-5FC796F47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Strategia</a:t>
            </a:r>
            <a:r>
              <a:rPr lang="en-US" sz="2000" dirty="0"/>
              <a:t> bottom-up – prima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sottosistemi</a:t>
            </a:r>
            <a:endParaRPr lang="en-US" sz="2000" dirty="0"/>
          </a:p>
          <a:p>
            <a:endParaRPr lang="it-IT" sz="2000" dirty="0"/>
          </a:p>
          <a:p>
            <a:r>
              <a:rPr lang="it-IT" sz="2000" dirty="0"/>
              <a:t>2022 – Progetto alto livello, prima modellazione parziale</a:t>
            </a:r>
          </a:p>
          <a:p>
            <a:endParaRPr lang="it-IT" sz="2000" dirty="0"/>
          </a:p>
          <a:p>
            <a:r>
              <a:rPr lang="it-IT" sz="2000" dirty="0"/>
              <a:t>2022 – Scouting tecnologico</a:t>
            </a:r>
            <a:endParaRPr lang="it-IT" dirty="0"/>
          </a:p>
          <a:p>
            <a:pPr lvl="1"/>
            <a:r>
              <a:rPr lang="it-IT" dirty="0"/>
              <a:t>Valutazione strumenti preesistenti vs aspettative</a:t>
            </a:r>
          </a:p>
          <a:p>
            <a:pPr lvl="1"/>
            <a:r>
              <a:rPr lang="it-IT" dirty="0" err="1"/>
              <a:t>PoC</a:t>
            </a:r>
            <a:r>
              <a:rPr lang="it-IT" dirty="0"/>
              <a:t> con Low-code (</a:t>
            </a:r>
            <a:r>
              <a:rPr lang="it-IT" dirty="0" err="1"/>
              <a:t>Budibase</a:t>
            </a:r>
            <a:r>
              <a:rPr lang="it-IT" dirty="0"/>
              <a:t>), AAA troppo limitante</a:t>
            </a:r>
          </a:p>
          <a:p>
            <a:pPr lvl="1"/>
            <a:endParaRPr lang="it-IT" dirty="0"/>
          </a:p>
          <a:p>
            <a:r>
              <a:rPr lang="it-IT" dirty="0"/>
              <a:t>2023 – Divide et impera</a:t>
            </a:r>
          </a:p>
          <a:p>
            <a:pPr lvl="1"/>
            <a:r>
              <a:rPr lang="it-IT" dirty="0"/>
              <a:t>Osservabilità, talk dei colleghi</a:t>
            </a:r>
          </a:p>
          <a:p>
            <a:pPr lvl="1"/>
            <a:r>
              <a:rPr lang="it-IT" dirty="0"/>
              <a:t>Provisioning moderno e API-first, ma meno radicale di low-code</a:t>
            </a:r>
          </a:p>
          <a:p>
            <a:pPr lvl="1"/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C5FA4-3253-4203-A76D-BBD1BE30E1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71B1B-1074-449D-A12D-F0AC294A7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3289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E378C-2629-475D-9AC0-E583E5B5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Concludendo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E816F-4520-4A4D-A906-C291FC355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574" y="1539878"/>
            <a:ext cx="8692753" cy="4899025"/>
          </a:xfrm>
        </p:spPr>
        <p:txBody>
          <a:bodyPr/>
          <a:lstStyle/>
          <a:p>
            <a:r>
              <a:rPr lang="it-IT" dirty="0"/>
              <a:t>Molti risultati e qualche stop, adeguatezza del modello</a:t>
            </a:r>
          </a:p>
          <a:p>
            <a:endParaRPr lang="it-IT" dirty="0"/>
          </a:p>
          <a:p>
            <a:r>
              <a:rPr lang="it-IT" dirty="0"/>
              <a:t>Monitoraggio, inventory e </a:t>
            </a:r>
            <a:r>
              <a:rPr lang="it-IT" dirty="0" err="1"/>
              <a:t>logging</a:t>
            </a:r>
            <a:r>
              <a:rPr lang="it-IT" dirty="0"/>
              <a:t> 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quasi pronti</a:t>
            </a:r>
          </a:p>
          <a:p>
            <a:endParaRPr lang="it-IT" dirty="0"/>
          </a:p>
          <a:p>
            <a:r>
              <a:rPr lang="it-IT" dirty="0"/>
              <a:t>Automazione, linea chiara 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sviluppo</a:t>
            </a:r>
          </a:p>
          <a:p>
            <a:pPr lvl="1"/>
            <a:r>
              <a:rPr lang="it-IT" dirty="0"/>
              <a:t>Standardizzazione e riuso</a:t>
            </a:r>
          </a:p>
          <a:p>
            <a:pPr lvl="1"/>
            <a:r>
              <a:rPr lang="it-IT" dirty="0"/>
              <a:t>Convergenza tra progressi dei gruppi ottico, pacchetto, ICT, cloud</a:t>
            </a:r>
          </a:p>
          <a:p>
            <a:endParaRPr lang="it-IT" dirty="0"/>
          </a:p>
          <a:p>
            <a:r>
              <a:rPr lang="it-IT" dirty="0"/>
              <a:t>Portale, prossimo obiettivo </a:t>
            </a:r>
          </a:p>
          <a:p>
            <a:pPr lvl="1"/>
            <a:r>
              <a:rPr lang="it-IT" dirty="0"/>
              <a:t>Ultimi indagini tecnologiche preparatorie</a:t>
            </a:r>
          </a:p>
          <a:p>
            <a:pPr lvl="1"/>
            <a:r>
              <a:rPr lang="it-IT" dirty="0"/>
              <a:t>Semplicità come linea guida dominante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85022-AE9E-4604-847F-172FC3CFD8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9C3DD-EAD2-4750-A743-3775947172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15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62AF3F-B17A-4B53-A47A-827F24BF0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516" y="1621277"/>
            <a:ext cx="3675484" cy="3262008"/>
          </a:xfrm>
        </p:spPr>
        <p:txBody>
          <a:bodyPr/>
          <a:lstStyle/>
          <a:p>
            <a:r>
              <a:rPr lang="it-IT" dirty="0"/>
              <a:t>Grazie</a:t>
            </a: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2000" dirty="0"/>
              <a:t>www.garr.it/domande</a:t>
            </a:r>
            <a:br>
              <a:rPr lang="it-IT" sz="2000" dirty="0"/>
            </a:br>
            <a:r>
              <a:rPr lang="it-IT" sz="2000" dirty="0"/>
              <a:t>codice: 2318 9129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347CE0A-1945-49DE-B7E3-6211CC7A00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fabio.farina@garr.it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0B7CAE-7E76-4E95-B348-2E9E9B27C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54" y="3241607"/>
            <a:ext cx="2536893" cy="253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7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9EF1-09F0-48CA-AD38-432547BE3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– </a:t>
            </a:r>
            <a:r>
              <a:rPr lang="en-US" dirty="0" err="1"/>
              <a:t>NetBox</a:t>
            </a:r>
            <a:r>
              <a:rPr lang="en-US" dirty="0"/>
              <a:t> come </a:t>
            </a:r>
            <a:r>
              <a:rPr lang="en-US" dirty="0" err="1"/>
              <a:t>pietra</a:t>
            </a:r>
            <a:r>
              <a:rPr lang="en-US" dirty="0"/>
              <a:t> </a:t>
            </a:r>
            <a:r>
              <a:rPr lang="en-US" dirty="0" err="1"/>
              <a:t>angolare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B66F-1391-4BA7-8EDA-66C2E1252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417582"/>
            <a:ext cx="4638276" cy="472921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2000" dirty="0" err="1"/>
              <a:t>NetBox</a:t>
            </a:r>
            <a:r>
              <a:rPr lang="it-IT" sz="2400" dirty="0"/>
              <a:t> </a:t>
            </a:r>
            <a:r>
              <a:rPr lang="en-US" sz="1600" dirty="0"/>
              <a:t>[WS22, Puccio]</a:t>
            </a: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000" dirty="0"/>
              <a:t>Tool open-source per Inventory</a:t>
            </a:r>
          </a:p>
          <a:p>
            <a:pPr>
              <a:lnSpc>
                <a:spcPct val="100000"/>
              </a:lnSpc>
            </a:pPr>
            <a:r>
              <a:rPr lang="it-IT" sz="2000" dirty="0"/>
              <a:t>Estendibile, API-first</a:t>
            </a:r>
          </a:p>
          <a:p>
            <a:pPr>
              <a:lnSpc>
                <a:spcPct val="100000"/>
              </a:lnSpc>
            </a:pPr>
            <a:endParaRPr lang="it-IT" sz="2000" dirty="0"/>
          </a:p>
          <a:p>
            <a:pPr>
              <a:lnSpc>
                <a:spcPct val="100000"/>
              </a:lnSpc>
            </a:pPr>
            <a:r>
              <a:rPr lang="it-IT" sz="2000" dirty="0"/>
              <a:t>Inventario neutrale ai fornitori</a:t>
            </a:r>
          </a:p>
          <a:p>
            <a:pPr>
              <a:lnSpc>
                <a:spcPct val="100000"/>
              </a:lnSpc>
            </a:pPr>
            <a:r>
              <a:rPr lang="it-IT" sz="2000" dirty="0"/>
              <a:t>Trasversale a strati di GARR-T </a:t>
            </a:r>
          </a:p>
          <a:p>
            <a:pPr lvl="1">
              <a:lnSpc>
                <a:spcPct val="100000"/>
              </a:lnSpc>
            </a:pPr>
            <a:r>
              <a:rPr lang="it-IT" sz="1700" dirty="0"/>
              <a:t>Organizzazioni, siti, sale</a:t>
            </a:r>
          </a:p>
          <a:p>
            <a:pPr lvl="1">
              <a:lnSpc>
                <a:spcPct val="100000"/>
              </a:lnSpc>
            </a:pPr>
            <a:r>
              <a:rPr lang="it-IT" sz="1700" dirty="0"/>
              <a:t>Ottica, pacchetto, DC, ICT </a:t>
            </a:r>
            <a:br>
              <a:rPr lang="it-IT" sz="1700" dirty="0"/>
            </a:br>
            <a:r>
              <a:rPr lang="it-IT" sz="1700" dirty="0"/>
              <a:t>sia fisico sia virtuale</a:t>
            </a:r>
          </a:p>
          <a:p>
            <a:pPr lvl="1">
              <a:lnSpc>
                <a:spcPct val="100000"/>
              </a:lnSpc>
            </a:pPr>
            <a:endParaRPr lang="it-IT" sz="1700" dirty="0"/>
          </a:p>
          <a:p>
            <a:pPr>
              <a:lnSpc>
                <a:spcPct val="100000"/>
              </a:lnSpc>
            </a:pPr>
            <a:r>
              <a:rPr lang="it-I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source of truth </a:t>
            </a:r>
            <a:r>
              <a:rPr lang="it-IT" sz="2000" dirty="0"/>
              <a:t>per GARR-T</a:t>
            </a:r>
            <a:endParaRPr lang="it-IT" sz="2400" dirty="0"/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A4D0A-BA91-4200-AC55-2DFD6B3897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C427C-A9A1-4085-ADFB-B105CDA39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7" name="Immagine 11">
            <a:extLst>
              <a:ext uri="{FF2B5EF4-FFF2-40B4-BE49-F238E27FC236}">
                <a16:creationId xmlns:a16="http://schemas.microsoft.com/office/drawing/2014/main" id="{836AE8A4-C390-490B-9D96-7BC2CD56E4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171B1D"/>
              </a:clrFrom>
              <a:clrTo>
                <a:srgbClr val="171B1D">
                  <a:alpha val="0"/>
                </a:srgbClr>
              </a:clrTo>
            </a:clrChange>
          </a:blip>
          <a:srcRect l="8053" t="2894" r="6801"/>
          <a:stretch/>
        </p:blipFill>
        <p:spPr bwMode="auto">
          <a:xfrm>
            <a:off x="4934494" y="1407566"/>
            <a:ext cx="2319831" cy="4597184"/>
          </a:xfrm>
          <a:prstGeom prst="rect">
            <a:avLst/>
          </a:prstGeom>
        </p:spPr>
      </p:pic>
      <p:pic>
        <p:nvPicPr>
          <p:cNvPr id="8" name="Immagine 1473884785">
            <a:extLst>
              <a:ext uri="{FF2B5EF4-FFF2-40B4-BE49-F238E27FC236}">
                <a16:creationId xmlns:a16="http://schemas.microsoft.com/office/drawing/2014/main" id="{CE1753D4-7B2D-4A7C-B100-84C56C864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54325" y="890686"/>
            <a:ext cx="1575352" cy="534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8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9EF1-09F0-48CA-AD38-432547BE3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– Onboarding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l’anno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B66F-1391-4BA7-8EDA-66C2E1252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A4D0A-BA91-4200-AC55-2DFD6B3897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C427C-A9A1-4085-ADFB-B105CDA39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1A17E7-B454-4313-81BE-4F7C083FB690}"/>
              </a:ext>
            </a:extLst>
          </p:cNvPr>
          <p:cNvSpPr/>
          <p:nvPr/>
        </p:nvSpPr>
        <p:spPr>
          <a:xfrm>
            <a:off x="472203" y="1309701"/>
            <a:ext cx="1674491" cy="7400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Rete DC</a:t>
            </a:r>
          </a:p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Arista</a:t>
            </a:r>
            <a:endParaRPr lang="en-GB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39D4C39-BC00-47CD-A59E-2D4BD0506A97}"/>
              </a:ext>
            </a:extLst>
          </p:cNvPr>
          <p:cNvSpPr/>
          <p:nvPr/>
        </p:nvSpPr>
        <p:spPr>
          <a:xfrm>
            <a:off x="417625" y="2178352"/>
            <a:ext cx="1674491" cy="74005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DCI</a:t>
            </a:r>
          </a:p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Infinera</a:t>
            </a:r>
            <a:endParaRPr lang="en-GB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61303E2-6DA9-4E2F-9815-33B97D2773B8}"/>
              </a:ext>
            </a:extLst>
          </p:cNvPr>
          <p:cNvSpPr/>
          <p:nvPr/>
        </p:nvSpPr>
        <p:spPr>
          <a:xfrm>
            <a:off x="2146694" y="2032154"/>
            <a:ext cx="1816605" cy="7400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ICT</a:t>
            </a:r>
          </a:p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VMware</a:t>
            </a:r>
            <a:endParaRPr lang="en-GB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12C743C-1093-4DBF-99A8-17154C2C2B76}"/>
              </a:ext>
            </a:extLst>
          </p:cNvPr>
          <p:cNvSpPr/>
          <p:nvPr/>
        </p:nvSpPr>
        <p:spPr>
          <a:xfrm>
            <a:off x="2307649" y="1242627"/>
            <a:ext cx="1674491" cy="74005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ILS</a:t>
            </a:r>
          </a:p>
          <a:p>
            <a:pPr algn="ctr"/>
            <a:r>
              <a:rPr lang="en-US" dirty="0">
                <a:latin typeface="Rubik" pitchFamily="2" charset="-79"/>
                <a:cs typeface="Rubik" pitchFamily="2" charset="-79"/>
              </a:rPr>
              <a:t>Infinera</a:t>
            </a:r>
            <a:endParaRPr lang="en-GB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9C6745CB-820B-4C12-BD50-D02F8E054C76}"/>
              </a:ext>
            </a:extLst>
          </p:cNvPr>
          <p:cNvSpPr/>
          <p:nvPr/>
        </p:nvSpPr>
        <p:spPr>
          <a:xfrm rot="6890697">
            <a:off x="-1708544" y="-3993882"/>
            <a:ext cx="7804705" cy="7269383"/>
          </a:xfrm>
          <a:prstGeom prst="arc">
            <a:avLst>
              <a:gd name="adj1" fmla="val 16200000"/>
              <a:gd name="adj2" fmla="val 17569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9B30E1-C86A-4EC1-BCAB-0E87156065B7}"/>
              </a:ext>
            </a:extLst>
          </p:cNvPr>
          <p:cNvSpPr txBox="1"/>
          <p:nvPr/>
        </p:nvSpPr>
        <p:spPr>
          <a:xfrm>
            <a:off x="4323567" y="1293522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Rubik" pitchFamily="2" charset="-79"/>
                <a:cs typeface="Rubik" pitchFamily="2" charset="-79"/>
              </a:rPr>
              <a:t>2022</a:t>
            </a:r>
            <a:endParaRPr lang="en-GB" sz="2400" dirty="0">
              <a:latin typeface="Rubik" pitchFamily="2" charset="-79"/>
              <a:cs typeface="Rubik" pitchFamily="2" charset="-79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2FF007-6B95-4DE9-87B3-3C9D3BD7FCFF}"/>
              </a:ext>
            </a:extLst>
          </p:cNvPr>
          <p:cNvGrpSpPr/>
          <p:nvPr/>
        </p:nvGrpSpPr>
        <p:grpSpPr>
          <a:xfrm>
            <a:off x="5633400" y="1181100"/>
            <a:ext cx="3296084" cy="2085126"/>
            <a:chOff x="5633400" y="1181100"/>
            <a:chExt cx="3296084" cy="2085126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4C4CE11-3827-4ABB-B760-FBAF11A7614F}"/>
                </a:ext>
              </a:extLst>
            </p:cNvPr>
            <p:cNvSpPr/>
            <p:nvPr/>
          </p:nvSpPr>
          <p:spPr>
            <a:xfrm>
              <a:off x="5633400" y="1181100"/>
              <a:ext cx="2996663" cy="1244700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2000" dirty="0">
                  <a:latin typeface="Rubik" pitchFamily="2" charset="-79"/>
                  <a:cs typeface="Rubik" pitchFamily="2" charset="-79"/>
                </a:rPr>
                <a:t>Sedi Utente,</a:t>
              </a:r>
            </a:p>
            <a:p>
              <a:pPr algn="ctr"/>
              <a:r>
                <a:rPr lang="it-IT" sz="2000" dirty="0">
                  <a:latin typeface="Rubik" pitchFamily="2" charset="-79"/>
                  <a:cs typeface="Rubik" pitchFamily="2" charset="-79"/>
                </a:rPr>
                <a:t>Contatti APA/APM</a:t>
              </a:r>
              <a:endParaRPr lang="en-GB" sz="2000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F745836-F57F-4551-A37B-DA61B52BBF85}"/>
                </a:ext>
              </a:extLst>
            </p:cNvPr>
            <p:cNvSpPr/>
            <p:nvPr/>
          </p:nvSpPr>
          <p:spPr>
            <a:xfrm>
              <a:off x="6671882" y="2319078"/>
              <a:ext cx="2257602" cy="947148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Rubik" pitchFamily="2" charset="-79"/>
                  <a:cs typeface="Rubik" pitchFamily="2" charset="-79"/>
                </a:rPr>
                <a:t>Sale, Rack, </a:t>
              </a:r>
              <a:endParaRPr lang="en-GB" sz="2000" dirty="0"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942B849-2DFC-47FB-9AC1-8D5C9DDD6A72}"/>
              </a:ext>
            </a:extLst>
          </p:cNvPr>
          <p:cNvGrpSpPr/>
          <p:nvPr/>
        </p:nvGrpSpPr>
        <p:grpSpPr>
          <a:xfrm>
            <a:off x="4085644" y="3034921"/>
            <a:ext cx="2834934" cy="1385093"/>
            <a:chOff x="4085644" y="3034921"/>
            <a:chExt cx="2834934" cy="138509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C5AB33-DDED-4CD3-8CF4-6D97409DFBDF}"/>
                </a:ext>
              </a:extLst>
            </p:cNvPr>
            <p:cNvSpPr/>
            <p:nvPr/>
          </p:nvSpPr>
          <p:spPr>
            <a:xfrm>
              <a:off x="4455951" y="3269172"/>
              <a:ext cx="2464627" cy="1150842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2000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65B8F88-9B98-46D2-9416-16379B3FAC0A}"/>
                </a:ext>
              </a:extLst>
            </p:cNvPr>
            <p:cNvSpPr/>
            <p:nvPr/>
          </p:nvSpPr>
          <p:spPr>
            <a:xfrm>
              <a:off x="4085644" y="3034921"/>
              <a:ext cx="2834934" cy="1226269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2000" dirty="0">
                  <a:latin typeface="Rubik" pitchFamily="2" charset="-79"/>
                  <a:cs typeface="Rubik" pitchFamily="2" charset="-79"/>
                </a:rPr>
                <a:t>Device a Pacchetto</a:t>
              </a:r>
            </a:p>
            <a:p>
              <a:pPr algn="ctr"/>
              <a:r>
                <a:rPr lang="it-IT" sz="2000" dirty="0">
                  <a:latin typeface="Rubik" pitchFamily="2" charset="-79"/>
                  <a:cs typeface="Rubik" pitchFamily="2" charset="-79"/>
                </a:rPr>
                <a:t>(+</a:t>
              </a:r>
              <a:r>
                <a:rPr lang="it-IT" sz="2000" dirty="0" err="1">
                  <a:latin typeface="Rubik" pitchFamily="2" charset="-79"/>
                  <a:cs typeface="Rubik" pitchFamily="2" charset="-79"/>
                </a:rPr>
                <a:t>refactoring</a:t>
              </a:r>
              <a:r>
                <a:rPr lang="it-IT" sz="2000" dirty="0">
                  <a:latin typeface="Rubik" pitchFamily="2" charset="-79"/>
                  <a:cs typeface="Rubik" pitchFamily="2" charset="-79"/>
                </a:rPr>
                <a:t>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558489-3A06-42B1-842A-5305D31BA422}"/>
              </a:ext>
            </a:extLst>
          </p:cNvPr>
          <p:cNvGrpSpPr/>
          <p:nvPr/>
        </p:nvGrpSpPr>
        <p:grpSpPr>
          <a:xfrm>
            <a:off x="3086850" y="4189949"/>
            <a:ext cx="5799602" cy="2029875"/>
            <a:chOff x="3086850" y="4189949"/>
            <a:chExt cx="5799602" cy="202987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8BEE7E0-E439-41A3-8E40-B1A88AFE4B39}"/>
                </a:ext>
              </a:extLst>
            </p:cNvPr>
            <p:cNvSpPr/>
            <p:nvPr/>
          </p:nvSpPr>
          <p:spPr>
            <a:xfrm>
              <a:off x="6421825" y="4189949"/>
              <a:ext cx="2464627" cy="1150842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2000" dirty="0">
                  <a:latin typeface="Rubik" pitchFamily="2" charset="-79"/>
                  <a:cs typeface="Rubik" pitchFamily="2" charset="-79"/>
                </a:rPr>
                <a:t>IPAM, VLAN &amp; VRF </a:t>
              </a:r>
              <a:endParaRPr lang="en-GB" sz="2000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05D883A-BB15-42DE-9EA0-C5FD8CC76BFE}"/>
                </a:ext>
              </a:extLst>
            </p:cNvPr>
            <p:cNvSpPr/>
            <p:nvPr/>
          </p:nvSpPr>
          <p:spPr>
            <a:xfrm>
              <a:off x="5763579" y="5357721"/>
              <a:ext cx="1816605" cy="862103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latin typeface="Rubik" pitchFamily="2" charset="-79"/>
                  <a:cs typeface="Rubik" pitchFamily="2" charset="-79"/>
                </a:rPr>
                <a:t>Circuiti</a:t>
              </a:r>
              <a:r>
                <a:rPr lang="en-US" dirty="0">
                  <a:latin typeface="Rubik" pitchFamily="2" charset="-79"/>
                  <a:cs typeface="Rubik" pitchFamily="2" charset="-79"/>
                </a:rPr>
                <a:t> </a:t>
              </a:r>
              <a:r>
                <a:rPr lang="en-US" dirty="0" err="1">
                  <a:latin typeface="Rubik" pitchFamily="2" charset="-79"/>
                  <a:cs typeface="Rubik" pitchFamily="2" charset="-79"/>
                </a:rPr>
                <a:t>Ottici</a:t>
              </a:r>
              <a:endParaRPr lang="en-GB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F0E237B-4211-4791-905F-DA10CCAC7127}"/>
                </a:ext>
              </a:extLst>
            </p:cNvPr>
            <p:cNvSpPr/>
            <p:nvPr/>
          </p:nvSpPr>
          <p:spPr>
            <a:xfrm>
              <a:off x="3086850" y="4625635"/>
              <a:ext cx="2792899" cy="862103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2000" dirty="0" err="1">
                  <a:latin typeface="Rubik" pitchFamily="2" charset="-79"/>
                  <a:cs typeface="Rubik" pitchFamily="2" charset="-79"/>
                </a:rPr>
                <a:t>Config</a:t>
              </a:r>
              <a:r>
                <a:rPr lang="it-IT" sz="2000" dirty="0">
                  <a:latin typeface="Rubik" pitchFamily="2" charset="-79"/>
                  <a:cs typeface="Rubik" pitchFamily="2" charset="-79"/>
                </a:rPr>
                <a:t> Backup</a:t>
              </a:r>
              <a:br>
                <a:rPr lang="it-IT" sz="2000" dirty="0">
                  <a:latin typeface="Rubik" pitchFamily="2" charset="-79"/>
                  <a:cs typeface="Rubik" pitchFamily="2" charset="-79"/>
                </a:rPr>
              </a:br>
              <a:r>
                <a:rPr lang="it-IT" sz="2000" dirty="0">
                  <a:latin typeface="Rubik" pitchFamily="2" charset="-79"/>
                  <a:cs typeface="Rubik" pitchFamily="2" charset="-79"/>
                </a:rPr>
                <a:t>via </a:t>
              </a:r>
              <a:r>
                <a:rPr lang="it-IT" sz="2000" dirty="0" err="1">
                  <a:latin typeface="Rubik" pitchFamily="2" charset="-79"/>
                  <a:cs typeface="Rubik" pitchFamily="2" charset="-79"/>
                </a:rPr>
                <a:t>Oxidized</a:t>
              </a:r>
              <a:endParaRPr lang="en-GB" sz="2000" dirty="0"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49A93A1-C1C6-45CA-97A8-9C5F6AA0D4FC}"/>
              </a:ext>
            </a:extLst>
          </p:cNvPr>
          <p:cNvGrpSpPr/>
          <p:nvPr/>
        </p:nvGrpSpPr>
        <p:grpSpPr>
          <a:xfrm>
            <a:off x="257548" y="3648055"/>
            <a:ext cx="3795648" cy="2445978"/>
            <a:chOff x="257548" y="3648055"/>
            <a:chExt cx="3795648" cy="244597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CA50F56-2BA7-4879-92A2-845D061CF0A8}"/>
                </a:ext>
              </a:extLst>
            </p:cNvPr>
            <p:cNvSpPr/>
            <p:nvPr/>
          </p:nvSpPr>
          <p:spPr>
            <a:xfrm>
              <a:off x="1275747" y="4494940"/>
              <a:ext cx="1540065" cy="74005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ICT</a:t>
              </a:r>
            </a:p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Redfish</a:t>
              </a:r>
              <a:endParaRPr lang="en-GB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AD90229-7E83-467D-9641-16A480F70003}"/>
                </a:ext>
              </a:extLst>
            </p:cNvPr>
            <p:cNvSpPr/>
            <p:nvPr/>
          </p:nvSpPr>
          <p:spPr>
            <a:xfrm>
              <a:off x="2236591" y="3648055"/>
              <a:ext cx="1816605" cy="74005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PDU</a:t>
              </a:r>
              <a:endParaRPr lang="en-GB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BF98C57-6CFA-49A0-A7F5-E692532FDAE0}"/>
                </a:ext>
              </a:extLst>
            </p:cNvPr>
            <p:cNvSpPr/>
            <p:nvPr/>
          </p:nvSpPr>
          <p:spPr>
            <a:xfrm>
              <a:off x="474738" y="5353983"/>
              <a:ext cx="1674491" cy="74005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Rete DC</a:t>
              </a:r>
            </a:p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Huawei</a:t>
              </a:r>
              <a:endParaRPr lang="en-GB" dirty="0"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F97CC92-E1B1-451D-A0A1-3E0625D5E5E6}"/>
                </a:ext>
              </a:extLst>
            </p:cNvPr>
            <p:cNvSpPr/>
            <p:nvPr/>
          </p:nvSpPr>
          <p:spPr>
            <a:xfrm>
              <a:off x="257548" y="3674594"/>
              <a:ext cx="1540065" cy="74005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Rubik" pitchFamily="2" charset="-79"/>
                  <a:cs typeface="Rubik" pitchFamily="2" charset="-79"/>
                </a:rPr>
                <a:t>ICT</a:t>
              </a:r>
            </a:p>
            <a:p>
              <a:pPr algn="ctr"/>
              <a:r>
                <a:rPr lang="en-US" dirty="0" err="1">
                  <a:latin typeface="Rubik" pitchFamily="2" charset="-79"/>
                  <a:cs typeface="Rubik" pitchFamily="2" charset="-79"/>
                </a:rPr>
                <a:t>MaaS</a:t>
              </a:r>
              <a:endParaRPr lang="en-GB" dirty="0">
                <a:latin typeface="Rubik" pitchFamily="2" charset="-79"/>
                <a:cs typeface="Rubik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724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9EF1-09F0-48CA-AD38-432547BE3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– </a:t>
            </a:r>
            <a:r>
              <a:rPr lang="en-US" dirty="0" err="1"/>
              <a:t>Approccio</a:t>
            </a:r>
            <a:r>
              <a:rPr lang="en-US" dirty="0"/>
              <a:t> standard al </a:t>
            </a:r>
            <a:r>
              <a:rPr lang="en-US" dirty="0" err="1"/>
              <a:t>popolamento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B66F-1391-4BA7-8EDA-66C2E1252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412" y="1333868"/>
            <a:ext cx="8692753" cy="877772"/>
          </a:xfrm>
        </p:spPr>
        <p:txBody>
          <a:bodyPr/>
          <a:lstStyle/>
          <a:p>
            <a:r>
              <a:rPr lang="it-IT" dirty="0"/>
              <a:t>Consolidamento del pattern d’integrazione</a:t>
            </a:r>
          </a:p>
          <a:p>
            <a:r>
              <a:rPr lang="it-IT" dirty="0"/>
              <a:t>CI/CD per sviluppo Script/Report, </a:t>
            </a:r>
            <a:r>
              <a:rPr lang="it-IT" dirty="0" err="1"/>
              <a:t>GitOps</a:t>
            </a:r>
            <a:r>
              <a:rPr lang="it-IT" dirty="0"/>
              <a:t> pervasivo</a:t>
            </a:r>
          </a:p>
          <a:p>
            <a:endParaRPr lang="it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A4D0A-BA91-4200-AC55-2DFD6B3897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C427C-A9A1-4085-ADFB-B105CDA39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AAA3289-6268-4ABD-9F11-38813C882B91}"/>
              </a:ext>
            </a:extLst>
          </p:cNvPr>
          <p:cNvGrpSpPr/>
          <p:nvPr/>
        </p:nvGrpSpPr>
        <p:grpSpPr>
          <a:xfrm>
            <a:off x="622921" y="2556267"/>
            <a:ext cx="7720758" cy="3608075"/>
            <a:chOff x="314322" y="1615728"/>
            <a:chExt cx="7803120" cy="4386629"/>
          </a:xfrm>
        </p:grpSpPr>
        <p:sp>
          <p:nvSpPr>
            <p:cNvPr id="6" name="Rectangle: Rounded Corners 2">
              <a:extLst>
                <a:ext uri="{FF2B5EF4-FFF2-40B4-BE49-F238E27FC236}">
                  <a16:creationId xmlns:a16="http://schemas.microsoft.com/office/drawing/2014/main" id="{DF60493D-260A-4E1D-AB4E-942F0DB8FA55}"/>
                </a:ext>
              </a:extLst>
            </p:cNvPr>
            <p:cNvSpPr/>
            <p:nvPr/>
          </p:nvSpPr>
          <p:spPr bwMode="auto">
            <a:xfrm>
              <a:off x="314322" y="2132856"/>
              <a:ext cx="1809405" cy="720079"/>
            </a:xfrm>
            <a:prstGeom prst="roundRect">
              <a:avLst>
                <a:gd name="adj" fmla="val 16667"/>
              </a:avLst>
            </a:prstGeom>
            <a:solidFill>
              <a:srgbClr val="F09F0E"/>
            </a:solidFill>
            <a:ln w="12700" cap="flat" cmpd="sng" algn="ctr">
              <a:solidFill>
                <a:srgbClr val="F09F0E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3C63CAE-510D-4C7B-B426-7FAC2B6C41B9}"/>
                </a:ext>
              </a:extLst>
            </p:cNvPr>
            <p:cNvSpPr/>
            <p:nvPr/>
          </p:nvSpPr>
          <p:spPr bwMode="auto">
            <a:xfrm>
              <a:off x="466722" y="2285255"/>
              <a:ext cx="1809405" cy="720079"/>
            </a:xfrm>
            <a:prstGeom prst="roundRect">
              <a:avLst>
                <a:gd name="adj" fmla="val 16667"/>
              </a:avLst>
            </a:prstGeom>
            <a:solidFill>
              <a:srgbClr val="98D8B5"/>
            </a:solidFill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7633722-FB6C-4159-8582-3C3B56B2E669}"/>
                </a:ext>
              </a:extLst>
            </p:cNvPr>
            <p:cNvSpPr/>
            <p:nvPr/>
          </p:nvSpPr>
          <p:spPr bwMode="auto">
            <a:xfrm>
              <a:off x="619122" y="2437655"/>
              <a:ext cx="1809405" cy="72007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C0291">
                    <a:lumMod val="110000"/>
                    <a:satMod val="105000"/>
                    <a:tint val="67000"/>
                  </a:srgbClr>
                </a:gs>
                <a:gs pos="50000">
                  <a:srgbClr val="FC0291">
                    <a:lumMod val="105000"/>
                    <a:satMod val="103000"/>
                    <a:tint val="73000"/>
                  </a:srgbClr>
                </a:gs>
                <a:gs pos="100000">
                  <a:srgbClr val="FC029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C0291"/>
              </a:solidFill>
              <a:prstDash val="solid"/>
              <a:miter lim="800000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5B700066-7086-4032-A5A1-6F219493A4DE}"/>
                </a:ext>
              </a:extLst>
            </p:cNvPr>
            <p:cNvSpPr txBox="1"/>
            <p:nvPr/>
          </p:nvSpPr>
          <p:spPr bwMode="auto">
            <a:xfrm>
              <a:off x="813360" y="1616040"/>
              <a:ext cx="1058252" cy="411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kern="0" dirty="0">
                  <a:solidFill>
                    <a:prstClr val="black"/>
                  </a:solidFill>
                  <a:latin typeface="Rubik" pitchFamily="2" charset="-79"/>
                  <a:cs typeface="Rubik" pitchFamily="2" charset="-79"/>
                </a:rPr>
                <a:t>Underlay</a:t>
              </a:r>
            </a:p>
          </p:txBody>
        </p:sp>
        <p:sp>
          <p:nvSpPr>
            <p:cNvPr id="10" name="Rectangle: Rounded Corners 10">
              <a:extLst>
                <a:ext uri="{FF2B5EF4-FFF2-40B4-BE49-F238E27FC236}">
                  <a16:creationId xmlns:a16="http://schemas.microsoft.com/office/drawing/2014/main" id="{1059951A-DF93-4CE4-AE58-B0CCC134DCEA}"/>
                </a:ext>
              </a:extLst>
            </p:cNvPr>
            <p:cNvSpPr/>
            <p:nvPr/>
          </p:nvSpPr>
          <p:spPr bwMode="auto">
            <a:xfrm>
              <a:off x="4211959" y="2132856"/>
              <a:ext cx="864095" cy="720079"/>
            </a:xfrm>
            <a:prstGeom prst="roundRect">
              <a:avLst>
                <a:gd name="adj" fmla="val 16667"/>
              </a:avLst>
            </a:prstGeom>
            <a:solidFill>
              <a:srgbClr val="F09F0E"/>
            </a:solidFill>
            <a:ln w="12700" cap="flat" cmpd="sng" algn="ctr">
              <a:solidFill>
                <a:srgbClr val="F09F0E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1" name="Rectangle: Rounded Corners 11">
              <a:extLst>
                <a:ext uri="{FF2B5EF4-FFF2-40B4-BE49-F238E27FC236}">
                  <a16:creationId xmlns:a16="http://schemas.microsoft.com/office/drawing/2014/main" id="{47FFF9E2-9375-4F8A-AC8B-7521033FFE3A}"/>
                </a:ext>
              </a:extLst>
            </p:cNvPr>
            <p:cNvSpPr/>
            <p:nvPr/>
          </p:nvSpPr>
          <p:spPr bwMode="auto">
            <a:xfrm>
              <a:off x="4364359" y="2285255"/>
              <a:ext cx="864095" cy="720079"/>
            </a:xfrm>
            <a:prstGeom prst="roundRect">
              <a:avLst>
                <a:gd name="adj" fmla="val 16667"/>
              </a:avLst>
            </a:prstGeom>
            <a:solidFill>
              <a:srgbClr val="98D8B5"/>
            </a:solidFill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2" name="Rectangle: Rounded Corners 12">
              <a:extLst>
                <a:ext uri="{FF2B5EF4-FFF2-40B4-BE49-F238E27FC236}">
                  <a16:creationId xmlns:a16="http://schemas.microsoft.com/office/drawing/2014/main" id="{62DDE0BB-F7CE-4B45-803A-F38E2A38E9F7}"/>
                </a:ext>
              </a:extLst>
            </p:cNvPr>
            <p:cNvSpPr/>
            <p:nvPr/>
          </p:nvSpPr>
          <p:spPr bwMode="auto">
            <a:xfrm>
              <a:off x="4516759" y="2437655"/>
              <a:ext cx="864095" cy="720079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FC0291">
                    <a:lumMod val="110000"/>
                    <a:satMod val="105000"/>
                    <a:tint val="67000"/>
                  </a:srgbClr>
                </a:gs>
                <a:gs pos="50000">
                  <a:srgbClr val="FC0291">
                    <a:lumMod val="105000"/>
                    <a:satMod val="103000"/>
                    <a:tint val="73000"/>
                  </a:srgbClr>
                </a:gs>
                <a:gs pos="100000">
                  <a:srgbClr val="FC029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C0291"/>
              </a:solidFill>
              <a:prstDash val="solid"/>
              <a:miter lim="800000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A7F2A3C9-FD55-4858-9286-3118103DA457}"/>
                </a:ext>
              </a:extLst>
            </p:cNvPr>
            <p:cNvSpPr txBox="1"/>
            <p:nvPr/>
          </p:nvSpPr>
          <p:spPr bwMode="auto">
            <a:xfrm>
              <a:off x="3998580" y="1615728"/>
              <a:ext cx="1382273" cy="411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kern="0" dirty="0">
                  <a:solidFill>
                    <a:prstClr val="black"/>
                  </a:solidFill>
                  <a:latin typeface="Rubik" pitchFamily="2" charset="-79"/>
                  <a:cs typeface="Rubik" pitchFamily="2" charset="-79"/>
                </a:rPr>
                <a:t>Data Agents</a:t>
              </a:r>
              <a:endParaRPr sz="1600" kern="0" dirty="0">
                <a:solidFill>
                  <a:prstClr val="black"/>
                </a:solidFill>
                <a:latin typeface="Rubik" pitchFamily="2" charset="-79"/>
                <a:cs typeface="Rubik" pitchFamily="2" charset="-79"/>
              </a:endParaRPr>
            </a:p>
          </p:txBody>
        </p:sp>
        <p:cxnSp>
          <p:nvCxnSpPr>
            <p:cNvPr id="14" name="Straight Arrow Connector 26">
              <a:extLst>
                <a:ext uri="{FF2B5EF4-FFF2-40B4-BE49-F238E27FC236}">
                  <a16:creationId xmlns:a16="http://schemas.microsoft.com/office/drawing/2014/main" id="{EB1F8B05-B683-49E8-A8F5-A37D87C9895B}"/>
                </a:ext>
              </a:extLst>
            </p:cNvPr>
            <p:cNvCxnSpPr>
              <a:cxnSpLocks/>
              <a:stCxn id="12" idx="1"/>
              <a:endCxn id="8" idx="3"/>
            </p:cNvCxnSpPr>
            <p:nvPr/>
          </p:nvCxnSpPr>
          <p:spPr bwMode="auto">
            <a:xfrm flipH="1">
              <a:off x="2428527" y="2797695"/>
              <a:ext cx="2088231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grpSp>
          <p:nvGrpSpPr>
            <p:cNvPr id="15" name="Group 30">
              <a:extLst>
                <a:ext uri="{FF2B5EF4-FFF2-40B4-BE49-F238E27FC236}">
                  <a16:creationId xmlns:a16="http://schemas.microsoft.com/office/drawing/2014/main" id="{4CDB4D12-C3A1-43F4-A1C8-18E9DCFE06BE}"/>
                </a:ext>
              </a:extLst>
            </p:cNvPr>
            <p:cNvGrpSpPr/>
            <p:nvPr/>
          </p:nvGrpSpPr>
          <p:grpSpPr bwMode="auto">
            <a:xfrm>
              <a:off x="2856553" y="2492895"/>
              <a:ext cx="609596" cy="328006"/>
              <a:chOff x="3064043" y="2482828"/>
              <a:chExt cx="609596" cy="328006"/>
            </a:xfrm>
          </p:grpSpPr>
          <p:sp>
            <p:nvSpPr>
              <p:cNvPr id="16" name="Oval 27">
                <a:extLst>
                  <a:ext uri="{FF2B5EF4-FFF2-40B4-BE49-F238E27FC236}">
                    <a16:creationId xmlns:a16="http://schemas.microsoft.com/office/drawing/2014/main" id="{50D850FE-13D8-417B-8312-3CCE98766644}"/>
                  </a:ext>
                </a:extLst>
              </p:cNvPr>
              <p:cNvSpPr/>
              <p:nvPr/>
            </p:nvSpPr>
            <p:spPr bwMode="auto">
              <a:xfrm>
                <a:off x="3064043" y="2546717"/>
                <a:ext cx="180000" cy="180000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1</a:t>
                </a:r>
                <a:endPara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17" name="TextBox 29">
                <a:extLst>
                  <a:ext uri="{FF2B5EF4-FFF2-40B4-BE49-F238E27FC236}">
                    <a16:creationId xmlns:a16="http://schemas.microsoft.com/office/drawing/2014/main" id="{D97FA706-9270-41BF-A8CE-1874174C10AC}"/>
                  </a:ext>
                </a:extLst>
              </p:cNvPr>
              <p:cNvSpPr txBox="1"/>
              <p:nvPr/>
            </p:nvSpPr>
            <p:spPr bwMode="auto">
              <a:xfrm>
                <a:off x="3202376" y="2482828"/>
                <a:ext cx="471263" cy="328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GET</a:t>
                </a: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</p:grpSp>
        <p:grpSp>
          <p:nvGrpSpPr>
            <p:cNvPr id="18" name="Group 31">
              <a:extLst>
                <a:ext uri="{FF2B5EF4-FFF2-40B4-BE49-F238E27FC236}">
                  <a16:creationId xmlns:a16="http://schemas.microsoft.com/office/drawing/2014/main" id="{D366BDC7-50DE-4CB0-8D7C-A96A6E50CDF6}"/>
                </a:ext>
              </a:extLst>
            </p:cNvPr>
            <p:cNvGrpSpPr/>
            <p:nvPr/>
          </p:nvGrpSpPr>
          <p:grpSpPr bwMode="auto">
            <a:xfrm>
              <a:off x="3285652" y="2782607"/>
              <a:ext cx="769098" cy="328006"/>
              <a:chOff x="3064043" y="2482828"/>
              <a:chExt cx="769098" cy="328006"/>
            </a:xfrm>
          </p:grpSpPr>
          <p:sp>
            <p:nvSpPr>
              <p:cNvPr id="19" name="Oval 32">
                <a:extLst>
                  <a:ext uri="{FF2B5EF4-FFF2-40B4-BE49-F238E27FC236}">
                    <a16:creationId xmlns:a16="http://schemas.microsoft.com/office/drawing/2014/main" id="{7661FBF6-DD52-4895-BC46-848CC56A362F}"/>
                  </a:ext>
                </a:extLst>
              </p:cNvPr>
              <p:cNvSpPr/>
              <p:nvPr/>
            </p:nvSpPr>
            <p:spPr bwMode="auto">
              <a:xfrm>
                <a:off x="3064043" y="2546717"/>
                <a:ext cx="180000" cy="180000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2</a:t>
                </a:r>
                <a:endParaRPr kumimoji="0" lang="it-IT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20" name="TextBox 33">
                <a:extLst>
                  <a:ext uri="{FF2B5EF4-FFF2-40B4-BE49-F238E27FC236}">
                    <a16:creationId xmlns:a16="http://schemas.microsoft.com/office/drawing/2014/main" id="{BB8B2984-CE8A-46EB-BF14-7FA9F2F008A5}"/>
                  </a:ext>
                </a:extLst>
              </p:cNvPr>
              <p:cNvSpPr txBox="1"/>
              <p:nvPr/>
            </p:nvSpPr>
            <p:spPr bwMode="auto">
              <a:xfrm>
                <a:off x="3202376" y="2482828"/>
                <a:ext cx="630765" cy="328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JSON</a:t>
                </a:r>
                <a:endPara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</p:grpSp>
        <p:sp>
          <p:nvSpPr>
            <p:cNvPr id="21" name="Flowchart: Document 34">
              <a:extLst>
                <a:ext uri="{FF2B5EF4-FFF2-40B4-BE49-F238E27FC236}">
                  <a16:creationId xmlns:a16="http://schemas.microsoft.com/office/drawing/2014/main" id="{2DA3F1CD-ED90-42CC-91E0-06AFA15C009C}"/>
                </a:ext>
              </a:extLst>
            </p:cNvPr>
            <p:cNvSpPr/>
            <p:nvPr/>
          </p:nvSpPr>
          <p:spPr bwMode="auto">
            <a:xfrm>
              <a:off x="3943665" y="2858233"/>
              <a:ext cx="308478" cy="299503"/>
            </a:xfrm>
            <a:prstGeom prst="flowChartDocumen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2" name="Rectangle: Rounded Corners 35">
              <a:extLst>
                <a:ext uri="{FF2B5EF4-FFF2-40B4-BE49-F238E27FC236}">
                  <a16:creationId xmlns:a16="http://schemas.microsoft.com/office/drawing/2014/main" id="{ABE9787F-458B-48B6-B36F-F1B29172B2FB}"/>
                </a:ext>
              </a:extLst>
            </p:cNvPr>
            <p:cNvSpPr/>
            <p:nvPr/>
          </p:nvSpPr>
          <p:spPr bwMode="auto">
            <a:xfrm>
              <a:off x="6745434" y="2301892"/>
              <a:ext cx="1324401" cy="1002413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ysClr val="windowText" lastClr="000000">
                    <a:lumMod val="110000"/>
                    <a:satMod val="105000"/>
                    <a:tint val="67000"/>
                  </a:sysClr>
                </a:gs>
                <a:gs pos="50000">
                  <a:sysClr val="windowText" lastClr="000000">
                    <a:lumMod val="105000"/>
                    <a:satMod val="103000"/>
                    <a:tint val="73000"/>
                  </a:sysClr>
                </a:gs>
                <a:gs pos="100000">
                  <a:sysClr val="windowText" lastClr="000000">
                    <a:lumMod val="105000"/>
                    <a:satMod val="109000"/>
                    <a:tint val="81000"/>
                  </a:sys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3" name="Flowchart: Magnetic Disk 36">
              <a:extLst>
                <a:ext uri="{FF2B5EF4-FFF2-40B4-BE49-F238E27FC236}">
                  <a16:creationId xmlns:a16="http://schemas.microsoft.com/office/drawing/2014/main" id="{7B78C221-EF2A-4369-814D-1B15B4AF0B38}"/>
                </a:ext>
              </a:extLst>
            </p:cNvPr>
            <p:cNvSpPr/>
            <p:nvPr/>
          </p:nvSpPr>
          <p:spPr bwMode="auto">
            <a:xfrm>
              <a:off x="7185791" y="2435779"/>
              <a:ext cx="431269" cy="634251"/>
            </a:xfrm>
            <a:prstGeom prst="flowChartMagneticDisk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24" name="TextBox 37">
              <a:extLst>
                <a:ext uri="{FF2B5EF4-FFF2-40B4-BE49-F238E27FC236}">
                  <a16:creationId xmlns:a16="http://schemas.microsoft.com/office/drawing/2014/main" id="{A8DB96A0-4F05-430D-B294-6AB020E78DCE}"/>
                </a:ext>
              </a:extLst>
            </p:cNvPr>
            <p:cNvSpPr txBox="1"/>
            <p:nvPr/>
          </p:nvSpPr>
          <p:spPr bwMode="auto">
            <a:xfrm>
              <a:off x="6774283" y="1677162"/>
              <a:ext cx="1254283" cy="411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kern="0" dirty="0">
                  <a:solidFill>
                    <a:prstClr val="black"/>
                  </a:solidFill>
                  <a:latin typeface="Rubik" pitchFamily="2" charset="-79"/>
                  <a:cs typeface="Rubik" pitchFamily="2" charset="-79"/>
                </a:rPr>
                <a:t>S3 Storage</a:t>
              </a:r>
              <a:endParaRPr sz="1600" kern="0" dirty="0">
                <a:solidFill>
                  <a:prstClr val="black"/>
                </a:solidFill>
                <a:latin typeface="Rubik" pitchFamily="2" charset="-79"/>
                <a:cs typeface="Rubik" pitchFamily="2" charset="-79"/>
              </a:endParaRPr>
            </a:p>
          </p:txBody>
        </p:sp>
        <p:cxnSp>
          <p:nvCxnSpPr>
            <p:cNvPr id="25" name="Straight Arrow Connector 38">
              <a:extLst>
                <a:ext uri="{FF2B5EF4-FFF2-40B4-BE49-F238E27FC236}">
                  <a16:creationId xmlns:a16="http://schemas.microsoft.com/office/drawing/2014/main" id="{7FDAA8DC-5F8D-46BE-AAB7-7D8CC5E29C6A}"/>
                </a:ext>
              </a:extLst>
            </p:cNvPr>
            <p:cNvCxnSpPr>
              <a:cxnSpLocks/>
              <a:stCxn id="22" idx="1"/>
              <a:endCxn id="12" idx="3"/>
            </p:cNvCxnSpPr>
            <p:nvPr/>
          </p:nvCxnSpPr>
          <p:spPr bwMode="auto">
            <a:xfrm flipH="1" flipV="1">
              <a:off x="5380855" y="2797695"/>
              <a:ext cx="1364578" cy="5403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none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grpSp>
          <p:nvGrpSpPr>
            <p:cNvPr id="26" name="Group 42">
              <a:extLst>
                <a:ext uri="{FF2B5EF4-FFF2-40B4-BE49-F238E27FC236}">
                  <a16:creationId xmlns:a16="http://schemas.microsoft.com/office/drawing/2014/main" id="{EB840C32-54ED-4D97-8554-FACE6DA02D04}"/>
                </a:ext>
              </a:extLst>
            </p:cNvPr>
            <p:cNvGrpSpPr/>
            <p:nvPr/>
          </p:nvGrpSpPr>
          <p:grpSpPr bwMode="auto">
            <a:xfrm>
              <a:off x="5723711" y="2492895"/>
              <a:ext cx="712114" cy="328006"/>
              <a:chOff x="3064043" y="2482828"/>
              <a:chExt cx="712114" cy="328006"/>
            </a:xfrm>
          </p:grpSpPr>
          <p:sp>
            <p:nvSpPr>
              <p:cNvPr id="27" name="Oval 43">
                <a:extLst>
                  <a:ext uri="{FF2B5EF4-FFF2-40B4-BE49-F238E27FC236}">
                    <a16:creationId xmlns:a16="http://schemas.microsoft.com/office/drawing/2014/main" id="{CEF22123-F07A-49AD-AE93-CCF7AE665265}"/>
                  </a:ext>
                </a:extLst>
              </p:cNvPr>
              <p:cNvSpPr/>
              <p:nvPr/>
            </p:nvSpPr>
            <p:spPr bwMode="auto">
              <a:xfrm>
                <a:off x="3064043" y="2546717"/>
                <a:ext cx="180000" cy="180000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3</a:t>
                </a:r>
                <a:endParaRPr kumimoji="0" lang="it-IT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28" name="TextBox 44">
                <a:extLst>
                  <a:ext uri="{FF2B5EF4-FFF2-40B4-BE49-F238E27FC236}">
                    <a16:creationId xmlns:a16="http://schemas.microsoft.com/office/drawing/2014/main" id="{53319DB9-5387-42A5-A2A9-B61697B5EA02}"/>
                  </a:ext>
                </a:extLst>
              </p:cNvPr>
              <p:cNvSpPr txBox="1"/>
              <p:nvPr/>
            </p:nvSpPr>
            <p:spPr bwMode="auto">
              <a:xfrm>
                <a:off x="3202376" y="2482828"/>
                <a:ext cx="573781" cy="328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POST</a:t>
                </a: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</p:grpSp>
        <p:sp>
          <p:nvSpPr>
            <p:cNvPr id="29" name="Flowchart: Document 45">
              <a:extLst>
                <a:ext uri="{FF2B5EF4-FFF2-40B4-BE49-F238E27FC236}">
                  <a16:creationId xmlns:a16="http://schemas.microsoft.com/office/drawing/2014/main" id="{E714618D-20F7-4C30-9EE8-97462ED778D0}"/>
                </a:ext>
              </a:extLst>
            </p:cNvPr>
            <p:cNvSpPr/>
            <p:nvPr/>
          </p:nvSpPr>
          <p:spPr bwMode="auto">
            <a:xfrm>
              <a:off x="5990895" y="2858233"/>
              <a:ext cx="308478" cy="299502"/>
            </a:xfrm>
            <a:prstGeom prst="flowChartDocumen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30" name="Rectangle: Rounded Corners 46">
              <a:extLst>
                <a:ext uri="{FF2B5EF4-FFF2-40B4-BE49-F238E27FC236}">
                  <a16:creationId xmlns:a16="http://schemas.microsoft.com/office/drawing/2014/main" id="{F990858F-6C1A-418A-9EA0-110FC313DE4A}"/>
                </a:ext>
              </a:extLst>
            </p:cNvPr>
            <p:cNvSpPr/>
            <p:nvPr/>
          </p:nvSpPr>
          <p:spPr bwMode="auto">
            <a:xfrm>
              <a:off x="4073505" y="4451663"/>
              <a:ext cx="4043937" cy="1550694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 cap="flat" cmpd="sng" algn="ctr">
              <a:solidFill>
                <a:srgbClr val="98D8B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grpSp>
          <p:nvGrpSpPr>
            <p:cNvPr id="32" name="Group 53">
              <a:extLst>
                <a:ext uri="{FF2B5EF4-FFF2-40B4-BE49-F238E27FC236}">
                  <a16:creationId xmlns:a16="http://schemas.microsoft.com/office/drawing/2014/main" id="{A26D2C1A-4C27-4517-869E-0AA39ED0C2BD}"/>
                </a:ext>
              </a:extLst>
            </p:cNvPr>
            <p:cNvGrpSpPr/>
            <p:nvPr/>
          </p:nvGrpSpPr>
          <p:grpSpPr bwMode="auto">
            <a:xfrm>
              <a:off x="4516758" y="3940724"/>
              <a:ext cx="744576" cy="336770"/>
              <a:chOff x="3289051" y="2743152"/>
              <a:chExt cx="744576" cy="336770"/>
            </a:xfrm>
          </p:grpSpPr>
          <p:sp>
            <p:nvSpPr>
              <p:cNvPr id="33" name="Oval 54">
                <a:extLst>
                  <a:ext uri="{FF2B5EF4-FFF2-40B4-BE49-F238E27FC236}">
                    <a16:creationId xmlns:a16="http://schemas.microsoft.com/office/drawing/2014/main" id="{B78EC1F0-38EE-4430-9553-6FCAC8EDB459}"/>
                  </a:ext>
                </a:extLst>
              </p:cNvPr>
              <p:cNvSpPr/>
              <p:nvPr/>
            </p:nvSpPr>
            <p:spPr bwMode="auto">
              <a:xfrm>
                <a:off x="3289051" y="2807041"/>
                <a:ext cx="180000" cy="180000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4</a:t>
                </a:r>
                <a:endPara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34" name="TextBox 55">
                <a:extLst>
                  <a:ext uri="{FF2B5EF4-FFF2-40B4-BE49-F238E27FC236}">
                    <a16:creationId xmlns:a16="http://schemas.microsoft.com/office/drawing/2014/main" id="{6D345003-8CB7-4124-8ADC-B85429F758CC}"/>
                  </a:ext>
                </a:extLst>
              </p:cNvPr>
              <p:cNvSpPr txBox="1"/>
              <p:nvPr/>
            </p:nvSpPr>
            <p:spPr bwMode="auto">
              <a:xfrm>
                <a:off x="3427384" y="2743152"/>
                <a:ext cx="606243" cy="33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CRON</a:t>
                </a:r>
                <a:endPara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</p:grpSp>
        <p:cxnSp>
          <p:nvCxnSpPr>
            <p:cNvPr id="35" name="Straight Arrow Connector 56">
              <a:extLst>
                <a:ext uri="{FF2B5EF4-FFF2-40B4-BE49-F238E27FC236}">
                  <a16:creationId xmlns:a16="http://schemas.microsoft.com/office/drawing/2014/main" id="{C131043E-2B20-4D99-99FC-2046033BED8B}"/>
                </a:ext>
              </a:extLst>
            </p:cNvPr>
            <p:cNvCxnSpPr>
              <a:cxnSpLocks/>
              <a:stCxn id="22" idx="2"/>
            </p:cNvCxnSpPr>
            <p:nvPr/>
          </p:nvCxnSpPr>
          <p:spPr bwMode="auto">
            <a:xfrm>
              <a:off x="7407635" y="3304306"/>
              <a:ext cx="0" cy="1120793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6" name="Group 59">
              <a:extLst>
                <a:ext uri="{FF2B5EF4-FFF2-40B4-BE49-F238E27FC236}">
                  <a16:creationId xmlns:a16="http://schemas.microsoft.com/office/drawing/2014/main" id="{ADFB8E1A-A5EE-4B91-8AE0-69BCEC39CA5E}"/>
                </a:ext>
              </a:extLst>
            </p:cNvPr>
            <p:cNvGrpSpPr/>
            <p:nvPr/>
          </p:nvGrpSpPr>
          <p:grpSpPr bwMode="auto">
            <a:xfrm>
              <a:off x="6811826" y="3700139"/>
              <a:ext cx="609596" cy="328006"/>
              <a:chOff x="3042059" y="2709474"/>
              <a:chExt cx="609596" cy="328006"/>
            </a:xfrm>
          </p:grpSpPr>
          <p:sp>
            <p:nvSpPr>
              <p:cNvPr id="37" name="Oval 60">
                <a:extLst>
                  <a:ext uri="{FF2B5EF4-FFF2-40B4-BE49-F238E27FC236}">
                    <a16:creationId xmlns:a16="http://schemas.microsoft.com/office/drawing/2014/main" id="{BBA3AEAF-7AC3-4AE1-9257-947320B7D607}"/>
                  </a:ext>
                </a:extLst>
              </p:cNvPr>
              <p:cNvSpPr/>
              <p:nvPr/>
            </p:nvSpPr>
            <p:spPr bwMode="auto">
              <a:xfrm>
                <a:off x="3042059" y="2773363"/>
                <a:ext cx="180000" cy="180000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5</a:t>
                </a:r>
                <a:endParaRPr kumimoji="0" lang="it-IT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  <p:sp>
            <p:nvSpPr>
              <p:cNvPr id="38" name="TextBox 61">
                <a:extLst>
                  <a:ext uri="{FF2B5EF4-FFF2-40B4-BE49-F238E27FC236}">
                    <a16:creationId xmlns:a16="http://schemas.microsoft.com/office/drawing/2014/main" id="{F08D66E4-DA21-49BC-B56E-5A8B1CCFF8D7}"/>
                  </a:ext>
                </a:extLst>
              </p:cNvPr>
              <p:cNvSpPr txBox="1"/>
              <p:nvPr/>
            </p:nvSpPr>
            <p:spPr bwMode="auto">
              <a:xfrm>
                <a:off x="3180392" y="2709474"/>
                <a:ext cx="471263" cy="328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ubik" pitchFamily="2" charset="-79"/>
                    <a:cs typeface="Rubik" pitchFamily="2" charset="-79"/>
                  </a:rPr>
                  <a:t>GET</a:t>
                </a:r>
                <a:endParaRPr kumimoji="0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endParaRPr>
              </a:p>
            </p:txBody>
          </p:sp>
        </p:grpSp>
        <p:sp>
          <p:nvSpPr>
            <p:cNvPr id="43" name="Rectangle: Rounded Corners 66">
              <a:extLst>
                <a:ext uri="{FF2B5EF4-FFF2-40B4-BE49-F238E27FC236}">
                  <a16:creationId xmlns:a16="http://schemas.microsoft.com/office/drawing/2014/main" id="{A0EFF907-C586-403D-BFB4-81945325B100}"/>
                </a:ext>
              </a:extLst>
            </p:cNvPr>
            <p:cNvSpPr/>
            <p:nvPr/>
          </p:nvSpPr>
          <p:spPr bwMode="auto">
            <a:xfrm>
              <a:off x="4299512" y="4357485"/>
              <a:ext cx="1298587" cy="288031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98D8B5">
                    <a:lumMod val="110000"/>
                    <a:satMod val="105000"/>
                    <a:tint val="67000"/>
                  </a:srgbClr>
                </a:gs>
                <a:gs pos="50000">
                  <a:srgbClr val="98D8B5">
                    <a:lumMod val="105000"/>
                    <a:satMod val="103000"/>
                    <a:tint val="73000"/>
                  </a:srgbClr>
                </a:gs>
                <a:gs pos="100000">
                  <a:srgbClr val="98D8B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98D8B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Script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44" name="TextBox 70">
              <a:extLst>
                <a:ext uri="{FF2B5EF4-FFF2-40B4-BE49-F238E27FC236}">
                  <a16:creationId xmlns:a16="http://schemas.microsoft.com/office/drawing/2014/main" id="{0D951A66-0103-49EE-B321-636CB0185833}"/>
                </a:ext>
              </a:extLst>
            </p:cNvPr>
            <p:cNvSpPr txBox="1"/>
            <p:nvPr/>
          </p:nvSpPr>
          <p:spPr bwMode="auto">
            <a:xfrm>
              <a:off x="5699104" y="4091044"/>
              <a:ext cx="897862" cy="411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kern="0" dirty="0" err="1">
                  <a:solidFill>
                    <a:prstClr val="black"/>
                  </a:solidFill>
                  <a:latin typeface="Rubik" pitchFamily="2" charset="-79"/>
                  <a:cs typeface="Rubik" pitchFamily="2" charset="-79"/>
                </a:rPr>
                <a:t>NetBox</a:t>
              </a:r>
              <a:endParaRPr lang="it-IT" sz="1600" kern="0" dirty="0">
                <a:solidFill>
                  <a:prstClr val="black"/>
                </a:solidFill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45" name="Rectangle 78">
              <a:extLst>
                <a:ext uri="{FF2B5EF4-FFF2-40B4-BE49-F238E27FC236}">
                  <a16:creationId xmlns:a16="http://schemas.microsoft.com/office/drawing/2014/main" id="{CD1EF8EF-74A1-4FC3-A2AE-32ADFC106666}"/>
                </a:ext>
              </a:extLst>
            </p:cNvPr>
            <p:cNvSpPr/>
            <p:nvPr/>
          </p:nvSpPr>
          <p:spPr bwMode="auto">
            <a:xfrm>
              <a:off x="5015382" y="4813629"/>
              <a:ext cx="804834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Devices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46" name="Rectangle 79">
              <a:extLst>
                <a:ext uri="{FF2B5EF4-FFF2-40B4-BE49-F238E27FC236}">
                  <a16:creationId xmlns:a16="http://schemas.microsoft.com/office/drawing/2014/main" id="{5B693E5A-CF84-4B46-AEEF-D14E8E250740}"/>
                </a:ext>
              </a:extLst>
            </p:cNvPr>
            <p:cNvSpPr/>
            <p:nvPr/>
          </p:nvSpPr>
          <p:spPr bwMode="auto">
            <a:xfrm>
              <a:off x="6577368" y="4588954"/>
              <a:ext cx="1233932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Virtual chassis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47" name="Rectangle 80">
              <a:extLst>
                <a:ext uri="{FF2B5EF4-FFF2-40B4-BE49-F238E27FC236}">
                  <a16:creationId xmlns:a16="http://schemas.microsoft.com/office/drawing/2014/main" id="{8EB99E36-880C-4BE7-BDB3-D07CC3F33234}"/>
                </a:ext>
              </a:extLst>
            </p:cNvPr>
            <p:cNvSpPr/>
            <p:nvPr/>
          </p:nvSpPr>
          <p:spPr bwMode="auto">
            <a:xfrm>
              <a:off x="5500324" y="5164090"/>
              <a:ext cx="1002319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Front Ports</a:t>
              </a:r>
            </a:p>
          </p:txBody>
        </p:sp>
        <p:sp>
          <p:nvSpPr>
            <p:cNvPr id="48" name="Rectangle 81">
              <a:extLst>
                <a:ext uri="{FF2B5EF4-FFF2-40B4-BE49-F238E27FC236}">
                  <a16:creationId xmlns:a16="http://schemas.microsoft.com/office/drawing/2014/main" id="{68DDE42F-76F0-4D89-9F81-F8312EFAF3F9}"/>
                </a:ext>
              </a:extLst>
            </p:cNvPr>
            <p:cNvSpPr/>
            <p:nvPr/>
          </p:nvSpPr>
          <p:spPr bwMode="auto">
            <a:xfrm>
              <a:off x="5547225" y="5524703"/>
              <a:ext cx="1198208" cy="42515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Inventory Items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itchFamily="2" charset="-79"/>
                <a:cs typeface="Rubik" pitchFamily="2" charset="-79"/>
              </a:endParaRPr>
            </a:p>
          </p:txBody>
        </p:sp>
        <p:sp>
          <p:nvSpPr>
            <p:cNvPr id="49" name="Rectangle 82">
              <a:extLst>
                <a:ext uri="{FF2B5EF4-FFF2-40B4-BE49-F238E27FC236}">
                  <a16:creationId xmlns:a16="http://schemas.microsoft.com/office/drawing/2014/main" id="{07A40D59-5199-4049-81CE-F7DB173EE654}"/>
                </a:ext>
              </a:extLst>
            </p:cNvPr>
            <p:cNvSpPr/>
            <p:nvPr/>
          </p:nvSpPr>
          <p:spPr bwMode="auto">
            <a:xfrm>
              <a:off x="4295149" y="5164090"/>
              <a:ext cx="1002319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Interfaces</a:t>
              </a:r>
            </a:p>
          </p:txBody>
        </p:sp>
        <p:sp>
          <p:nvSpPr>
            <p:cNvPr id="50" name="Rectangle 83">
              <a:extLst>
                <a:ext uri="{FF2B5EF4-FFF2-40B4-BE49-F238E27FC236}">
                  <a16:creationId xmlns:a16="http://schemas.microsoft.com/office/drawing/2014/main" id="{185E2227-179C-41A6-BD4D-81254FBE3D0D}"/>
                </a:ext>
              </a:extLst>
            </p:cNvPr>
            <p:cNvSpPr/>
            <p:nvPr/>
          </p:nvSpPr>
          <p:spPr bwMode="auto">
            <a:xfrm>
              <a:off x="4295148" y="5585571"/>
              <a:ext cx="1127374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IP Addresses</a:t>
              </a:r>
            </a:p>
          </p:txBody>
        </p:sp>
        <p:sp>
          <p:nvSpPr>
            <p:cNvPr id="51" name="Rectangle 84">
              <a:extLst>
                <a:ext uri="{FF2B5EF4-FFF2-40B4-BE49-F238E27FC236}">
                  <a16:creationId xmlns:a16="http://schemas.microsoft.com/office/drawing/2014/main" id="{B3C1B871-95D1-4DDB-AD33-5A969DE449E4}"/>
                </a:ext>
              </a:extLst>
            </p:cNvPr>
            <p:cNvSpPr/>
            <p:nvPr/>
          </p:nvSpPr>
          <p:spPr bwMode="auto">
            <a:xfrm>
              <a:off x="6852232" y="5050694"/>
              <a:ext cx="959068" cy="2781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ubik" pitchFamily="2" charset="-79"/>
                  <a:cs typeface="Rubik" pitchFamily="2" charset="-79"/>
                </a:rPr>
                <a:t>Circuits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990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9EF1-09F0-48CA-AD38-432547BE3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–  </a:t>
            </a:r>
            <a:r>
              <a:rPr lang="en-US" dirty="0" err="1"/>
              <a:t>Attività</a:t>
            </a:r>
            <a:r>
              <a:rPr lang="en-US" dirty="0"/>
              <a:t> in </a:t>
            </a:r>
            <a:r>
              <a:rPr lang="en-US" dirty="0" err="1"/>
              <a:t>itinere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2B66F-1391-4BA7-8EDA-66C2E1252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533528"/>
            <a:ext cx="8692753" cy="48990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sz="2400" dirty="0"/>
              <a:t>Chiusura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 iterazione</a:t>
            </a:r>
          </a:p>
          <a:p>
            <a:pPr lvl="1">
              <a:lnSpc>
                <a:spcPct val="100000"/>
              </a:lnSpc>
            </a:pPr>
            <a:r>
              <a:rPr lang="it-IT" sz="2000" dirty="0"/>
              <a:t>Apparati CPE utente</a:t>
            </a:r>
          </a:p>
          <a:p>
            <a:pPr lvl="1">
              <a:lnSpc>
                <a:spcPct val="100000"/>
              </a:lnSpc>
            </a:pPr>
            <a:r>
              <a:rPr lang="it-IT" sz="2000" dirty="0"/>
              <a:t>Servizi a pacchetto e VPN con LSP, EVPN, BGP, …</a:t>
            </a:r>
          </a:p>
          <a:p>
            <a:pPr lvl="1">
              <a:lnSpc>
                <a:spcPct val="100000"/>
              </a:lnSpc>
            </a:pPr>
            <a:r>
              <a:rPr lang="it-I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Piani Esecutivi </a:t>
            </a:r>
            <a:r>
              <a:rPr lang="it-IT" sz="2000" dirty="0"/>
              <a:t>(PES) per cablaggi e messa a rack massiva</a:t>
            </a:r>
          </a:p>
          <a:p>
            <a:pPr>
              <a:lnSpc>
                <a:spcPct val="100000"/>
              </a:lnSpc>
            </a:pPr>
            <a:endParaRPr lang="it-IT" sz="2400" dirty="0"/>
          </a:p>
          <a:p>
            <a:pPr>
              <a:lnSpc>
                <a:spcPct val="100000"/>
              </a:lnSpc>
            </a:pPr>
            <a:r>
              <a:rPr lang="it-IT" sz="2300" dirty="0"/>
              <a:t>Goal – </a:t>
            </a:r>
            <a:r>
              <a:rPr lang="it-IT" sz="2300" dirty="0" err="1"/>
              <a:t>NetBox</a:t>
            </a:r>
            <a:r>
              <a:rPr lang="it-IT" sz="2300" dirty="0"/>
              <a:t> come sorgente</a:t>
            </a:r>
          </a:p>
          <a:p>
            <a:pPr lvl="1">
              <a:lnSpc>
                <a:spcPct val="100000"/>
              </a:lnSpc>
            </a:pPr>
            <a:r>
              <a:rPr lang="it-IT" sz="2000" dirty="0"/>
              <a:t>Per il NOC, raffinamento policy</a:t>
            </a:r>
          </a:p>
          <a:p>
            <a:pPr lvl="1">
              <a:lnSpc>
                <a:spcPct val="100000"/>
              </a:lnSpc>
            </a:pPr>
            <a:r>
              <a:rPr lang="it-IT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 e integrazione</a:t>
            </a:r>
            <a:r>
              <a:rPr lang="it-IT" sz="2100" dirty="0"/>
              <a:t> con backup, telemetria, automazione, etc.</a:t>
            </a: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A4D0A-BA91-4200-AC55-2DFD6B3897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C427C-A9A1-4085-ADFB-B105CDA39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55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Telemetria</a:t>
            </a:r>
            <a:r>
              <a:rPr lang="en-US" dirty="0"/>
              <a:t> – </a:t>
            </a:r>
            <a:r>
              <a:rPr lang="en-US" dirty="0" err="1"/>
              <a:t>Stato</a:t>
            </a:r>
            <a:r>
              <a:rPr lang="en-US" dirty="0"/>
              <a:t> di </a:t>
            </a:r>
            <a:r>
              <a:rPr lang="en-US" dirty="0" err="1"/>
              <a:t>avanzamento</a:t>
            </a:r>
            <a:r>
              <a:rPr lang="en-US" dirty="0"/>
              <a:t> 1/2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504950"/>
            <a:ext cx="8692753" cy="49276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/>
              <a:t>2022 – Spine-Leaf DC e DCI </a:t>
            </a:r>
            <a:r>
              <a:rPr lang="en-US" sz="1600" dirty="0"/>
              <a:t>[WS22, Marzulli-</a:t>
            </a:r>
            <a:r>
              <a:rPr lang="en-US" sz="1600" dirty="0" err="1"/>
              <a:t>Cesaroni</a:t>
            </a:r>
            <a:r>
              <a:rPr lang="en-US" sz="1600" dirty="0"/>
              <a:t>]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Grafana, Influx, </a:t>
            </a:r>
            <a:r>
              <a:rPr lang="en-US" sz="2000" dirty="0" err="1"/>
              <a:t>Telegraf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Kubernetes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Lingua franca </a:t>
            </a:r>
            <a:r>
              <a:rPr lang="en-US" sz="2000" dirty="0" err="1"/>
              <a:t>gNMI</a:t>
            </a:r>
            <a:r>
              <a:rPr lang="en-US" sz="2000" dirty="0"/>
              <a:t> (+ SNMP)</a:t>
            </a:r>
          </a:p>
          <a:p>
            <a:pPr lvl="1">
              <a:lnSpc>
                <a:spcPct val="100000"/>
              </a:lnSpc>
            </a:pP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400" dirty="0"/>
              <a:t>2023 –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GB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ete</a:t>
            </a:r>
            <a:r>
              <a:rPr lang="en-GB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GB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pacchetto</a:t>
            </a:r>
            <a:endParaRPr lang="en-GB" sz="2400" dirty="0"/>
          </a:p>
          <a:p>
            <a:pPr lvl="1">
              <a:lnSpc>
                <a:spcPct val="100000"/>
              </a:lnSpc>
            </a:pPr>
            <a:r>
              <a:rPr lang="it-IT" sz="2000" dirty="0"/>
              <a:t>Metriche chassis: CPU, RAM, </a:t>
            </a:r>
            <a:r>
              <a:rPr lang="en-GB" sz="2000" dirty="0"/>
              <a:t>kWh</a:t>
            </a:r>
            <a:r>
              <a:rPr lang="it-IT" sz="2000" dirty="0"/>
              <a:t>, °C</a:t>
            </a:r>
          </a:p>
          <a:p>
            <a:pPr lvl="1">
              <a:lnSpc>
                <a:spcPct val="100000"/>
              </a:lnSpc>
            </a:pPr>
            <a:r>
              <a:rPr lang="it-IT" sz="2000" dirty="0"/>
              <a:t>Contatori sulle interfacce</a:t>
            </a:r>
          </a:p>
          <a:p>
            <a:pPr lvl="1">
              <a:lnSpc>
                <a:spcPct val="100000"/>
              </a:lnSpc>
            </a:pPr>
            <a:r>
              <a:rPr lang="it-IT" sz="2000" dirty="0"/>
              <a:t>Misurazioni Latenza e </a:t>
            </a:r>
            <a:r>
              <a:rPr lang="it-IT" sz="2000" dirty="0" err="1"/>
              <a:t>jitter</a:t>
            </a:r>
            <a:endParaRPr lang="it-IT" sz="2000" dirty="0"/>
          </a:p>
          <a:p>
            <a:pPr lvl="1">
              <a:lnSpc>
                <a:spcPct val="100000"/>
              </a:lnSpc>
            </a:pPr>
            <a:endParaRPr lang="it-IT" sz="2000" dirty="0"/>
          </a:p>
          <a:p>
            <a:pPr>
              <a:lnSpc>
                <a:spcPct val="100000"/>
              </a:lnSpc>
            </a:pPr>
            <a:r>
              <a:rPr lang="it-IT" sz="2300" dirty="0"/>
              <a:t>2023 –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Allarmi e notifiche </a:t>
            </a:r>
            <a:r>
              <a:rPr lang="it-IT" sz="2400" dirty="0"/>
              <a:t>per </a:t>
            </a:r>
            <a:r>
              <a:rPr lang="en-GB" sz="2400" dirty="0" err="1"/>
              <a:t>reti</a:t>
            </a:r>
            <a:r>
              <a:rPr lang="en-GB" sz="2400" dirty="0"/>
              <a:t> </a:t>
            </a:r>
            <a:r>
              <a:rPr lang="en-GB" sz="2400" dirty="0" err="1"/>
              <a:t>ottica</a:t>
            </a:r>
            <a:r>
              <a:rPr lang="en-GB" sz="2400" dirty="0"/>
              <a:t> e </a:t>
            </a:r>
            <a:r>
              <a:rPr lang="en-GB" sz="2400" dirty="0" err="1"/>
              <a:t>pacchetto</a:t>
            </a:r>
            <a:endParaRPr lang="en-US" sz="2300" dirty="0"/>
          </a:p>
          <a:p>
            <a:pPr lvl="1">
              <a:lnSpc>
                <a:spcPct val="100000"/>
              </a:lnSpc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967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Telemetria</a:t>
            </a:r>
            <a:r>
              <a:rPr lang="en-US" dirty="0"/>
              <a:t> – </a:t>
            </a:r>
            <a:r>
              <a:rPr lang="en-US" dirty="0" err="1"/>
              <a:t>Stato</a:t>
            </a:r>
            <a:r>
              <a:rPr lang="en-US" dirty="0"/>
              <a:t> di </a:t>
            </a:r>
            <a:r>
              <a:rPr lang="en-US" dirty="0" err="1"/>
              <a:t>avanzamento</a:t>
            </a:r>
            <a:r>
              <a:rPr lang="en-US" dirty="0"/>
              <a:t> 2/2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73697-B560-481C-8AFB-AD2FB3A1B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24" y="1554480"/>
            <a:ext cx="8692753" cy="4878074"/>
          </a:xfrm>
        </p:spPr>
        <p:txBody>
          <a:bodyPr/>
          <a:lstStyle/>
          <a:p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Oggi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Strumenti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 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NOC</a:t>
            </a:r>
          </a:p>
          <a:p>
            <a:pPr lvl="1"/>
            <a:r>
              <a:rPr lang="en-US" sz="2000" dirty="0"/>
              <a:t>Dashboard di </a:t>
            </a:r>
            <a:r>
              <a:rPr lang="en-US" sz="2000" dirty="0" err="1"/>
              <a:t>dettaglio</a:t>
            </a:r>
            <a:r>
              <a:rPr lang="en-US" sz="2000" dirty="0"/>
              <a:t>, </a:t>
            </a:r>
            <a:r>
              <a:rPr lang="en-US" sz="2000" dirty="0" err="1"/>
              <a:t>aggregazione</a:t>
            </a:r>
            <a:r>
              <a:rPr lang="en-US" sz="2000" dirty="0"/>
              <a:t> e </a:t>
            </a:r>
            <a:r>
              <a:rPr lang="en-US" sz="2000" dirty="0" err="1"/>
              <a:t>storicizzazione</a:t>
            </a:r>
            <a:endParaRPr lang="en-US" sz="2000" dirty="0"/>
          </a:p>
          <a:p>
            <a:pPr lvl="1"/>
            <a:r>
              <a:rPr lang="en-US" sz="2000" dirty="0" err="1"/>
              <a:t>Regole</a:t>
            </a:r>
            <a:r>
              <a:rPr lang="en-US" sz="2000" dirty="0"/>
              <a:t> di Alert, ~700 </a:t>
            </a:r>
            <a:r>
              <a:rPr lang="en-US" sz="2000" dirty="0" err="1"/>
              <a:t>valutazioni</a:t>
            </a:r>
            <a:r>
              <a:rPr lang="en-US" sz="2000" dirty="0"/>
              <a:t> </a:t>
            </a:r>
            <a:r>
              <a:rPr lang="en-US" sz="2000" dirty="0" err="1"/>
              <a:t>periodiche</a:t>
            </a:r>
            <a:endParaRPr lang="en-US" sz="2000" dirty="0"/>
          </a:p>
          <a:p>
            <a:pPr lvl="1"/>
            <a:endParaRPr lang="en-US" sz="2400" dirty="0"/>
          </a:p>
          <a:p>
            <a:r>
              <a:rPr lang="it-IT" sz="2400" dirty="0"/>
              <a:t>Coming </a:t>
            </a:r>
            <a:r>
              <a:rPr lang="it-IT" sz="2400" dirty="0" err="1"/>
              <a:t>soon</a:t>
            </a:r>
            <a:r>
              <a:rPr lang="it-IT" sz="2400" dirty="0"/>
              <a:t> – azioni in corso d'opera    </a:t>
            </a:r>
          </a:p>
          <a:p>
            <a:pPr lvl="1"/>
            <a:r>
              <a:rPr lang="it-IT" sz="2000" dirty="0"/>
              <a:t>Servizi a pacchetto </a:t>
            </a:r>
          </a:p>
          <a:p>
            <a:pPr lvl="1"/>
            <a:r>
              <a:rPr lang="it-IT" sz="2000" dirty="0"/>
              <a:t>Telemetria trasporto </a:t>
            </a:r>
            <a:r>
              <a:rPr lang="it-IT" sz="2000" dirty="0" err="1"/>
              <a:t>FlexILS</a:t>
            </a:r>
            <a:r>
              <a:rPr lang="it-IT" sz="2000" dirty="0"/>
              <a:t> + circuiti ottici @400G</a:t>
            </a:r>
          </a:p>
          <a:p>
            <a:pPr lvl="1"/>
            <a:r>
              <a:rPr lang="it-IT" sz="2000" dirty="0"/>
              <a:t>Viste aggregate per </a:t>
            </a:r>
            <a:r>
              <a:rPr lang="it-IT" sz="2000" dirty="0" err="1"/>
              <a:t>PoP</a:t>
            </a:r>
            <a:r>
              <a:rPr lang="it-IT" sz="2000" dirty="0"/>
              <a:t> </a:t>
            </a:r>
          </a:p>
          <a:p>
            <a:pPr lvl="1"/>
            <a:endParaRPr lang="it-IT" sz="2000" dirty="0"/>
          </a:p>
          <a:p>
            <a:r>
              <a:rPr lang="it-IT" sz="2300" dirty="0"/>
              <a:t>Sessione 5 per </a:t>
            </a:r>
            <a:r>
              <a:rPr lang="it-IT" sz="2300" dirty="0" err="1"/>
              <a:t>tool</a:t>
            </a:r>
            <a:r>
              <a:rPr lang="it-IT" sz="2300" dirty="0"/>
              <a:t> dedicati agli Utenti</a:t>
            </a:r>
          </a:p>
          <a:p>
            <a:endParaRPr lang="it-IT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401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E039-F442-454A-89BB-C3A63CC0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Alcune</a:t>
            </a:r>
            <a:r>
              <a:rPr lang="en-US" dirty="0"/>
              <a:t> dashboard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0F1AB2-3C55-46DC-9B46-89749FDB52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Fabio Farina - Consortium GARR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063CD-CD56-413C-BED9-800D41CCCA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69CC8C-9C36-4C03-9F20-192BD5A2C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" y="1016782"/>
            <a:ext cx="5517106" cy="37786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E9F73-C4D0-46D1-92DE-3F9342EED3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09"/>
          <a:stretch/>
        </p:blipFill>
        <p:spPr>
          <a:xfrm>
            <a:off x="2619123" y="2515073"/>
            <a:ext cx="6209095" cy="37786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78651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WS23">
      <a:dk1>
        <a:sysClr val="windowText" lastClr="000000"/>
      </a:dk1>
      <a:lt1>
        <a:sysClr val="window" lastClr="FFFFFF"/>
      </a:lt1>
      <a:dk2>
        <a:srgbClr val="002060"/>
      </a:dk2>
      <a:lt2>
        <a:srgbClr val="FFC000"/>
      </a:lt2>
      <a:accent1>
        <a:srgbClr val="002D89"/>
      </a:accent1>
      <a:accent2>
        <a:srgbClr val="FFAA10"/>
      </a:accent2>
      <a:accent3>
        <a:srgbClr val="F4028F"/>
      </a:accent3>
      <a:accent4>
        <a:srgbClr val="2F75FF"/>
      </a:accent4>
      <a:accent5>
        <a:srgbClr val="FFFFFF"/>
      </a:accent5>
      <a:accent6>
        <a:srgbClr val="034A90"/>
      </a:accent6>
      <a:hlink>
        <a:srgbClr val="0563C1"/>
      </a:hlink>
      <a:folHlink>
        <a:srgbClr val="C849D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S22_Template [modalità compatibilità]" id="{472F39B8-226C-47D4-95BE-65667D1FFE5D}" vid="{9C80FA99-A451-448A-B67D-07CA45852D71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1991</TotalTime>
  <Words>1747</Words>
  <Application>Microsoft Office PowerPoint</Application>
  <PresentationFormat>On-screen Show (4:3)</PresentationFormat>
  <Paragraphs>349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Rubik</vt:lpstr>
      <vt:lpstr>Rubik Medium</vt:lpstr>
      <vt:lpstr>Segoe UI Semibold</vt:lpstr>
      <vt:lpstr>Wingdings</vt:lpstr>
      <vt:lpstr>Tema di Office</vt:lpstr>
      <vt:lpstr>Telemetria e Automazione  evoluzione delle tecnologie abilitanti</vt:lpstr>
      <vt:lpstr>Agenda - Dove eravamo e dove andiamo</vt:lpstr>
      <vt:lpstr>Inventory – NetBox come pietra angolare</vt:lpstr>
      <vt:lpstr>Inventory – Onboarding durante l’anno</vt:lpstr>
      <vt:lpstr>Inventory – Approccio standard al popolamento</vt:lpstr>
      <vt:lpstr>Inventory –  Attività in itinere</vt:lpstr>
      <vt:lpstr>Telemetria – Stato di avanzamento 1/2</vt:lpstr>
      <vt:lpstr>Telemetria – Stato di avanzamento 2/2</vt:lpstr>
      <vt:lpstr>Alcune dashboard</vt:lpstr>
      <vt:lpstr>Alcune dashboard</vt:lpstr>
      <vt:lpstr>Alcune dashboard</vt:lpstr>
      <vt:lpstr>Telemetria – Allarmistica rete a pacchetto</vt:lpstr>
      <vt:lpstr>Telemetria – Sistema di logging unitario</vt:lpstr>
      <vt:lpstr>Telemetria – Sistema di logging unitario</vt:lpstr>
      <vt:lpstr>Automazione - Rete a pacchetto </vt:lpstr>
      <vt:lpstr>Automazione – Prototipi workflow, come è andata  </vt:lpstr>
      <vt:lpstr>… diciamo così così …</vt:lpstr>
      <vt:lpstr>Uscirne in 3 passi, imparando qualcosa di utile</vt:lpstr>
      <vt:lpstr>Uscirne in 3 passi, imparando qualcosa di utile</vt:lpstr>
      <vt:lpstr>Portale – Piano d’azione</vt:lpstr>
      <vt:lpstr>Concludendo</vt:lpstr>
      <vt:lpstr>Grazie   www.garr.it/domande codice: 2318 9129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Carlo Volpe</dc:creator>
  <cp:lastModifiedBy>Fabio Farina</cp:lastModifiedBy>
  <cp:revision>100</cp:revision>
  <dcterms:created xsi:type="dcterms:W3CDTF">2022-10-04T12:42:30Z</dcterms:created>
  <dcterms:modified xsi:type="dcterms:W3CDTF">2023-11-06T14:00:19Z</dcterms:modified>
</cp:coreProperties>
</file>