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4" r:id="rId3"/>
    <p:sldMasterId id="214748368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670550" cx="10080625"/>
  <p:notesSz cx="7559675" cy="10691800"/>
  <p:embeddedFontLst>
    <p:embeddedFont>
      <p:font typeface="Rubik Medium"/>
      <p:regular r:id="rId24"/>
      <p:bold r:id="rId25"/>
      <p:italic r:id="rId26"/>
      <p:boldItalic r:id="rId27"/>
    </p:embeddedFont>
    <p:embeddedFont>
      <p:font typeface="Arial Black"/>
      <p:regular r:id="rId28"/>
    </p:embeddedFont>
    <p:embeddedFont>
      <p:font typeface="Rubik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ubikMedium-regular.fntdata"/><Relationship Id="rId23" Type="http://schemas.openxmlformats.org/officeDocument/2006/relationships/slide" Target="slides/slide18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RubikMedium-italic.fntdata"/><Relationship Id="rId25" Type="http://schemas.openxmlformats.org/officeDocument/2006/relationships/font" Target="fonts/RubikMedium-bold.fntdata"/><Relationship Id="rId28" Type="http://schemas.openxmlformats.org/officeDocument/2006/relationships/font" Target="fonts/ArialBlack-regular.fntdata"/><Relationship Id="rId27" Type="http://schemas.openxmlformats.org/officeDocument/2006/relationships/font" Target="fonts/RubikMedium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ubik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ubik-italic.fntdata"/><Relationship Id="rId30" Type="http://schemas.openxmlformats.org/officeDocument/2006/relationships/font" Target="fonts/Rubik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Rubik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9818165ba2_0_120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g29818165ba2_0_120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986cba7f02_0_41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2986cba7f02_0_41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986cba7f02_0_60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2986cba7f02_0_60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9818165ba2_0_129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g29818165ba2_0_129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29818165ba2_0_159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g29818165ba2_0_159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986cba7f02_0_53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g2986cba7f02_0_53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2986cba7f02_0_90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g2986cba7f02_0_90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3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29818165ba2_0_507:notes"/>
          <p:cNvSpPr/>
          <p:nvPr>
            <p:ph idx="2" type="sldImg"/>
          </p:nvPr>
        </p:nvSpPr>
        <p:spPr>
          <a:xfrm>
            <a:off x="420430" y="801885"/>
            <a:ext cx="67194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29818165ba2_0_507:notes"/>
          <p:cNvSpPr txBox="1"/>
          <p:nvPr>
            <p:ph idx="1" type="body"/>
          </p:nvPr>
        </p:nvSpPr>
        <p:spPr>
          <a:xfrm>
            <a:off x="755968" y="5078605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9818165ba2_0_2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9818165ba2_0_2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9818165ba2_0_8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g29818165ba2_0_8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9818165ba2_0_14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29818165ba2_0_14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9818165ba2_0_79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29818165ba2_0_79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9818165ba2_0_66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29818165ba2_0_66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9818165ba2_0_111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base64url-encoding</a:t>
            </a:r>
            <a:endParaRPr/>
          </a:p>
        </p:txBody>
      </p:sp>
      <p:sp>
        <p:nvSpPr>
          <p:cNvPr id="286" name="Google Shape;286;g29818165ba2_0_111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986cba7f02_0_7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base64url-encoding</a:t>
            </a:r>
            <a:endParaRPr/>
          </a:p>
        </p:txBody>
      </p:sp>
      <p:sp>
        <p:nvSpPr>
          <p:cNvPr id="299" name="Google Shape;299;g2986cba7f02_0_7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Relationship Id="rId3" Type="http://schemas.openxmlformats.org/officeDocument/2006/relationships/image" Target="../media/image9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740880" y="627480"/>
            <a:ext cx="8607600" cy="1262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body"/>
          </p:nvPr>
        </p:nvSpPr>
        <p:spPr>
          <a:xfrm>
            <a:off x="740880" y="2101680"/>
            <a:ext cx="8607600" cy="47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740880" y="627480"/>
            <a:ext cx="8607600" cy="1262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740880" y="2101680"/>
            <a:ext cx="860760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740880" y="4589640"/>
            <a:ext cx="860760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740880" y="627480"/>
            <a:ext cx="8607600" cy="1262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740880" y="2101680"/>
            <a:ext cx="42004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1600" y="2101680"/>
            <a:ext cx="42004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740880" y="4589640"/>
            <a:ext cx="42004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1600" y="4589640"/>
            <a:ext cx="42004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740880" y="627480"/>
            <a:ext cx="8607600" cy="1262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740880" y="2101680"/>
            <a:ext cx="27712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651120" y="2101680"/>
            <a:ext cx="27712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561360" y="2101680"/>
            <a:ext cx="27712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740880" y="4589640"/>
            <a:ext cx="27712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651120" y="4589640"/>
            <a:ext cx="27712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561360" y="4589640"/>
            <a:ext cx="27712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screenshot of a computer&#10;&#10;Description automatically generated with medium confidence" id="60" name="Google Shape;60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6381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idx="1" type="body"/>
          </p:nvPr>
        </p:nvSpPr>
        <p:spPr>
          <a:xfrm>
            <a:off x="1472759" y="1188110"/>
            <a:ext cx="7122300" cy="16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1" sz="40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2" type="body"/>
          </p:nvPr>
        </p:nvSpPr>
        <p:spPr>
          <a:xfrm>
            <a:off x="1479279" y="3305253"/>
            <a:ext cx="71223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3" type="body"/>
          </p:nvPr>
        </p:nvSpPr>
        <p:spPr>
          <a:xfrm>
            <a:off x="1479280" y="3992221"/>
            <a:ext cx="71223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 b="0" cap="none"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4" type="body"/>
          </p:nvPr>
        </p:nvSpPr>
        <p:spPr>
          <a:xfrm>
            <a:off x="1472759" y="4393859"/>
            <a:ext cx="7128600" cy="4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786">
          <p15:clr>
            <a:srgbClr val="FBAE40"/>
          </p15:clr>
        </p15:guide>
        <p15:guide id="2" pos="317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66" name="Google Shape;66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6"/>
          <p:cNvSpPr txBox="1"/>
          <p:nvPr>
            <p:ph type="title"/>
          </p:nvPr>
        </p:nvSpPr>
        <p:spPr>
          <a:xfrm>
            <a:off x="693043" y="744072"/>
            <a:ext cx="8694600" cy="7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600"/>
              <a:buFont typeface="Arial Black"/>
              <a:buNone/>
              <a:defRPr b="1" i="0" sz="2600">
                <a:solidFill>
                  <a:srgbClr val="00206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693043" y="1509521"/>
            <a:ext cx="8694600" cy="30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70" name="Google Shape;70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693043" y="1656160"/>
            <a:ext cx="4284300" cy="28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2" type="body"/>
          </p:nvPr>
        </p:nvSpPr>
        <p:spPr>
          <a:xfrm>
            <a:off x="5103316" y="1656160"/>
            <a:ext cx="4284300" cy="28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type="title"/>
          </p:nvPr>
        </p:nvSpPr>
        <p:spPr>
          <a:xfrm>
            <a:off x="693043" y="744072"/>
            <a:ext cx="8694600" cy="7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600"/>
              <a:buFont typeface="Arial Black"/>
              <a:buNone/>
              <a:defRPr b="1" i="0" sz="2600">
                <a:solidFill>
                  <a:srgbClr val="00206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75" name="Google Shape;75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8"/>
          <p:cNvSpPr txBox="1"/>
          <p:nvPr>
            <p:ph type="title"/>
          </p:nvPr>
        </p:nvSpPr>
        <p:spPr>
          <a:xfrm>
            <a:off x="693043" y="744072"/>
            <a:ext cx="8694600" cy="7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600"/>
              <a:buFont typeface="Arial Black"/>
              <a:buNone/>
              <a:defRPr b="1" i="0" sz="2600">
                <a:solidFill>
                  <a:srgbClr val="00206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Background">
  <p:cSld name="Picture Background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78" name="Google Shape;78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9"/>
          <p:cNvSpPr/>
          <p:nvPr>
            <p:ph idx="2" type="pic"/>
          </p:nvPr>
        </p:nvSpPr>
        <p:spPr>
          <a:xfrm>
            <a:off x="0" y="0"/>
            <a:ext cx="10080600" cy="4461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Background w/Text">
  <p:cSld name="Picture Background w/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81" name="Google Shape;81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20"/>
          <p:cNvSpPr/>
          <p:nvPr>
            <p:ph idx="2" type="pic"/>
          </p:nvPr>
        </p:nvSpPr>
        <p:spPr>
          <a:xfrm>
            <a:off x="0" y="0"/>
            <a:ext cx="10080600" cy="5670600"/>
          </a:xfrm>
          <a:prstGeom prst="rect">
            <a:avLst/>
          </a:prstGeom>
          <a:noFill/>
          <a:ln>
            <a:noFill/>
          </a:ln>
        </p:spPr>
      </p:sp>
      <p:sp>
        <p:nvSpPr>
          <p:cNvPr id="83" name="Google Shape;83;p20"/>
          <p:cNvSpPr txBox="1"/>
          <p:nvPr>
            <p:ph type="title"/>
          </p:nvPr>
        </p:nvSpPr>
        <p:spPr>
          <a:xfrm>
            <a:off x="929711" y="521012"/>
            <a:ext cx="8259300" cy="87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775" lIns="75600" spcFirstLastPara="1" rIns="75600" wrap="square" tIns="377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600"/>
              <a:buFont typeface="Arial Black"/>
              <a:buNone/>
              <a:defRPr b="1" i="0" sz="2600">
                <a:solidFill>
                  <a:srgbClr val="00206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>
  <p:cSld name="Content with Caption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85" name="Google Shape;8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1"/>
          <p:cNvSpPr txBox="1"/>
          <p:nvPr>
            <p:ph type="title"/>
          </p:nvPr>
        </p:nvSpPr>
        <p:spPr>
          <a:xfrm>
            <a:off x="694356" y="630061"/>
            <a:ext cx="3251100" cy="1323000"/>
          </a:xfrm>
          <a:prstGeom prst="rect">
            <a:avLst/>
          </a:prstGeom>
          <a:noFill/>
          <a:ln>
            <a:noFill/>
          </a:ln>
        </p:spPr>
        <p:txBody>
          <a:bodyPr anchorCtr="0" anchor="b" bIns="37775" lIns="75600" spcFirstLastPara="1" rIns="75600" wrap="square" tIns="377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600"/>
              <a:buFont typeface="Arial Black"/>
              <a:buNone/>
              <a:defRPr b="1" i="0" sz="2600">
                <a:solidFill>
                  <a:srgbClr val="00206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7" name="Google Shape;87;p21"/>
          <p:cNvSpPr txBox="1"/>
          <p:nvPr>
            <p:ph idx="1" type="body"/>
          </p:nvPr>
        </p:nvSpPr>
        <p:spPr>
          <a:xfrm>
            <a:off x="694356" y="1953189"/>
            <a:ext cx="3251100" cy="24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88" name="Google Shape;88;p21"/>
          <p:cNvSpPr txBox="1"/>
          <p:nvPr>
            <p:ph idx="2" type="body"/>
          </p:nvPr>
        </p:nvSpPr>
        <p:spPr>
          <a:xfrm>
            <a:off x="5040099" y="641592"/>
            <a:ext cx="4600500" cy="37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90" name="Google Shape;9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5250" y="0"/>
            <a:ext cx="10085872" cy="567330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2"/>
          <p:cNvSpPr txBox="1"/>
          <p:nvPr>
            <p:ph type="title"/>
          </p:nvPr>
        </p:nvSpPr>
        <p:spPr>
          <a:xfrm>
            <a:off x="691730" y="767179"/>
            <a:ext cx="3251100" cy="1323000"/>
          </a:xfrm>
          <a:prstGeom prst="rect">
            <a:avLst/>
          </a:prstGeom>
          <a:noFill/>
          <a:ln>
            <a:noFill/>
          </a:ln>
        </p:spPr>
        <p:txBody>
          <a:bodyPr anchorCtr="0" anchor="b" bIns="37775" lIns="75600" spcFirstLastPara="1" rIns="75600" wrap="square" tIns="377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600"/>
              <a:buFont typeface="Arial Black"/>
              <a:buNone/>
              <a:defRPr b="1" i="0" sz="2600">
                <a:solidFill>
                  <a:srgbClr val="00206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2" name="Google Shape;92;p22"/>
          <p:cNvSpPr/>
          <p:nvPr>
            <p:ph idx="2" type="pic"/>
          </p:nvPr>
        </p:nvSpPr>
        <p:spPr>
          <a:xfrm>
            <a:off x="4285579" y="816454"/>
            <a:ext cx="5103300" cy="3549000"/>
          </a:xfrm>
          <a:prstGeom prst="rect">
            <a:avLst/>
          </a:prstGeom>
          <a:noFill/>
          <a:ln>
            <a:noFill/>
          </a:ln>
        </p:spPr>
      </p:sp>
      <p:sp>
        <p:nvSpPr>
          <p:cNvPr id="93" name="Google Shape;93;p22"/>
          <p:cNvSpPr txBox="1"/>
          <p:nvPr>
            <p:ph idx="1" type="body"/>
          </p:nvPr>
        </p:nvSpPr>
        <p:spPr>
          <a:xfrm>
            <a:off x="691730" y="2097130"/>
            <a:ext cx="3251100" cy="22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95" name="Google Shape;95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 Header 1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line chart&#10;&#10;Description automatically generated" id="97" name="Google Shape;97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75378" cy="56674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4"/>
          <p:cNvSpPr txBox="1"/>
          <p:nvPr>
            <p:ph type="title"/>
          </p:nvPr>
        </p:nvSpPr>
        <p:spPr>
          <a:xfrm>
            <a:off x="687793" y="1657090"/>
            <a:ext cx="8694600" cy="235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b="1" i="0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 Header 2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screenshot of a computer&#10;&#10;Description automatically generated with medium confidence" id="100" name="Google Shape;10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>
            <p:ph type="title"/>
          </p:nvPr>
        </p:nvSpPr>
        <p:spPr>
          <a:xfrm>
            <a:off x="687793" y="1657090"/>
            <a:ext cx="8694600" cy="235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b="1" i="0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End Slide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103" name="Google Shape;103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6"/>
          <p:cNvSpPr txBox="1"/>
          <p:nvPr>
            <p:ph type="title"/>
          </p:nvPr>
        </p:nvSpPr>
        <p:spPr>
          <a:xfrm>
            <a:off x="687793" y="1657090"/>
            <a:ext cx="8694600" cy="235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Black"/>
              <a:buNone/>
              <a:defRPr b="1" i="0" sz="4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786">
          <p15:clr>
            <a:srgbClr val="FBAE40"/>
          </p15:clr>
        </p15:guide>
        <p15:guide id="2" pos="3175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nd Slide">
  <p:cSld name="1_End Slide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screenshot of a computer&#10;&#10;Description automatically generated with medium confidence" id="106" name="Google Shape;106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7"/>
          <p:cNvSpPr txBox="1"/>
          <p:nvPr>
            <p:ph type="title"/>
          </p:nvPr>
        </p:nvSpPr>
        <p:spPr>
          <a:xfrm>
            <a:off x="687793" y="1657090"/>
            <a:ext cx="8694600" cy="235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b="1" i="0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786">
          <p15:clr>
            <a:srgbClr val="FBAE40"/>
          </p15:clr>
        </p15:guide>
        <p15:guide id="2" pos="317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eaker 1">
  <p:cSld name="Speaker 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109" name="Google Shape;10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8"/>
          <p:cNvSpPr/>
          <p:nvPr>
            <p:ph idx="2" type="pic"/>
          </p:nvPr>
        </p:nvSpPr>
        <p:spPr>
          <a:xfrm>
            <a:off x="4158056" y="794443"/>
            <a:ext cx="1764300" cy="1764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28"/>
          <p:cNvSpPr txBox="1"/>
          <p:nvPr>
            <p:ph idx="1" type="body"/>
          </p:nvPr>
        </p:nvSpPr>
        <p:spPr>
          <a:xfrm>
            <a:off x="3025646" y="2687011"/>
            <a:ext cx="40293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b="1" sz="3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12" name="Google Shape;112;p28"/>
          <p:cNvSpPr txBox="1"/>
          <p:nvPr>
            <p:ph idx="3" type="body"/>
          </p:nvPr>
        </p:nvSpPr>
        <p:spPr>
          <a:xfrm>
            <a:off x="3019127" y="3764488"/>
            <a:ext cx="40293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 b="0" cap="none"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13" name="Google Shape;113;p28"/>
          <p:cNvSpPr txBox="1"/>
          <p:nvPr>
            <p:ph idx="4" type="body"/>
          </p:nvPr>
        </p:nvSpPr>
        <p:spPr>
          <a:xfrm>
            <a:off x="3025644" y="3184685"/>
            <a:ext cx="4029300" cy="5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14" name="Google Shape;114;p28"/>
          <p:cNvSpPr txBox="1"/>
          <p:nvPr>
            <p:ph idx="5" type="body"/>
          </p:nvPr>
        </p:nvSpPr>
        <p:spPr>
          <a:xfrm>
            <a:off x="3026155" y="4166126"/>
            <a:ext cx="4028400" cy="4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317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eaker x2">
  <p:cSld name="Speaker x2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116" name="Google Shape;116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9"/>
          <p:cNvSpPr/>
          <p:nvPr>
            <p:ph idx="2" type="pic"/>
          </p:nvPr>
        </p:nvSpPr>
        <p:spPr>
          <a:xfrm>
            <a:off x="2209779" y="746071"/>
            <a:ext cx="1764300" cy="1764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29"/>
          <p:cNvSpPr/>
          <p:nvPr>
            <p:ph idx="3" type="pic"/>
          </p:nvPr>
        </p:nvSpPr>
        <p:spPr>
          <a:xfrm>
            <a:off x="6106535" y="721869"/>
            <a:ext cx="1764300" cy="1764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p29"/>
          <p:cNvSpPr txBox="1"/>
          <p:nvPr>
            <p:ph idx="1" type="body"/>
          </p:nvPr>
        </p:nvSpPr>
        <p:spPr>
          <a:xfrm>
            <a:off x="1083787" y="2698743"/>
            <a:ext cx="40293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b="1" sz="3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20" name="Google Shape;120;p29"/>
          <p:cNvSpPr txBox="1"/>
          <p:nvPr>
            <p:ph idx="4" type="body"/>
          </p:nvPr>
        </p:nvSpPr>
        <p:spPr>
          <a:xfrm>
            <a:off x="1077268" y="3776220"/>
            <a:ext cx="40293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 b="0" cap="none"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21" name="Google Shape;121;p29"/>
          <p:cNvSpPr txBox="1"/>
          <p:nvPr>
            <p:ph idx="5" type="body"/>
          </p:nvPr>
        </p:nvSpPr>
        <p:spPr>
          <a:xfrm>
            <a:off x="1083785" y="3196417"/>
            <a:ext cx="4029300" cy="5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22" name="Google Shape;122;p29"/>
          <p:cNvSpPr txBox="1"/>
          <p:nvPr>
            <p:ph idx="6" type="body"/>
          </p:nvPr>
        </p:nvSpPr>
        <p:spPr>
          <a:xfrm>
            <a:off x="1084296" y="4177858"/>
            <a:ext cx="4028400" cy="4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23" name="Google Shape;123;p29"/>
          <p:cNvSpPr txBox="1"/>
          <p:nvPr>
            <p:ph idx="7" type="body"/>
          </p:nvPr>
        </p:nvSpPr>
        <p:spPr>
          <a:xfrm>
            <a:off x="4966996" y="2703759"/>
            <a:ext cx="40293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b="1" sz="3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24" name="Google Shape;124;p29"/>
          <p:cNvSpPr txBox="1"/>
          <p:nvPr>
            <p:ph idx="8" type="body"/>
          </p:nvPr>
        </p:nvSpPr>
        <p:spPr>
          <a:xfrm>
            <a:off x="4960477" y="3781237"/>
            <a:ext cx="40293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 b="0" cap="none"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25" name="Google Shape;125;p29"/>
          <p:cNvSpPr txBox="1"/>
          <p:nvPr>
            <p:ph idx="9" type="body"/>
          </p:nvPr>
        </p:nvSpPr>
        <p:spPr>
          <a:xfrm>
            <a:off x="4966995" y="3201434"/>
            <a:ext cx="4029300" cy="5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26" name="Google Shape;126;p29"/>
          <p:cNvSpPr txBox="1"/>
          <p:nvPr>
            <p:ph idx="13" type="body"/>
          </p:nvPr>
        </p:nvSpPr>
        <p:spPr>
          <a:xfrm>
            <a:off x="4967505" y="4182875"/>
            <a:ext cx="4028400" cy="4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eaker x3">
  <p:cSld name="Speaker x3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128" name="Google Shape;128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30"/>
          <p:cNvSpPr/>
          <p:nvPr>
            <p:ph idx="2" type="pic"/>
          </p:nvPr>
        </p:nvSpPr>
        <p:spPr>
          <a:xfrm>
            <a:off x="1463426" y="726685"/>
            <a:ext cx="1764300" cy="1764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30"/>
          <p:cNvSpPr/>
          <p:nvPr>
            <p:ph idx="3" type="pic"/>
          </p:nvPr>
        </p:nvSpPr>
        <p:spPr>
          <a:xfrm>
            <a:off x="4148362" y="726685"/>
            <a:ext cx="1764300" cy="1764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30"/>
          <p:cNvSpPr/>
          <p:nvPr>
            <p:ph idx="4" type="pic"/>
          </p:nvPr>
        </p:nvSpPr>
        <p:spPr>
          <a:xfrm>
            <a:off x="6881765" y="726685"/>
            <a:ext cx="1764300" cy="1764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30"/>
          <p:cNvSpPr txBox="1"/>
          <p:nvPr>
            <p:ph idx="1" type="body"/>
          </p:nvPr>
        </p:nvSpPr>
        <p:spPr>
          <a:xfrm>
            <a:off x="796968" y="2681819"/>
            <a:ext cx="30684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b="1" sz="3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33" name="Google Shape;133;p30"/>
          <p:cNvSpPr txBox="1"/>
          <p:nvPr>
            <p:ph idx="5" type="body"/>
          </p:nvPr>
        </p:nvSpPr>
        <p:spPr>
          <a:xfrm>
            <a:off x="790450" y="3759296"/>
            <a:ext cx="30684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 b="0" cap="none"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34" name="Google Shape;134;p30"/>
          <p:cNvSpPr txBox="1"/>
          <p:nvPr>
            <p:ph idx="6" type="body"/>
          </p:nvPr>
        </p:nvSpPr>
        <p:spPr>
          <a:xfrm>
            <a:off x="796966" y="3179493"/>
            <a:ext cx="3068400" cy="5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35" name="Google Shape;135;p30"/>
          <p:cNvSpPr txBox="1"/>
          <p:nvPr>
            <p:ph idx="7" type="body"/>
          </p:nvPr>
        </p:nvSpPr>
        <p:spPr>
          <a:xfrm>
            <a:off x="790450" y="4160934"/>
            <a:ext cx="3074400" cy="4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36" name="Google Shape;136;p30"/>
          <p:cNvSpPr txBox="1"/>
          <p:nvPr>
            <p:ph idx="8" type="body"/>
          </p:nvPr>
        </p:nvSpPr>
        <p:spPr>
          <a:xfrm>
            <a:off x="3506136" y="2675448"/>
            <a:ext cx="30684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b="1" sz="3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37" name="Google Shape;137;p30"/>
          <p:cNvSpPr txBox="1"/>
          <p:nvPr>
            <p:ph idx="9" type="body"/>
          </p:nvPr>
        </p:nvSpPr>
        <p:spPr>
          <a:xfrm>
            <a:off x="3499618" y="3752925"/>
            <a:ext cx="30684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 b="0" cap="none"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38" name="Google Shape;138;p30"/>
          <p:cNvSpPr txBox="1"/>
          <p:nvPr>
            <p:ph idx="13" type="body"/>
          </p:nvPr>
        </p:nvSpPr>
        <p:spPr>
          <a:xfrm>
            <a:off x="3506134" y="3173123"/>
            <a:ext cx="3068400" cy="5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39" name="Google Shape;139;p30"/>
          <p:cNvSpPr txBox="1"/>
          <p:nvPr>
            <p:ph idx="14" type="body"/>
          </p:nvPr>
        </p:nvSpPr>
        <p:spPr>
          <a:xfrm>
            <a:off x="3499618" y="4154563"/>
            <a:ext cx="3074400" cy="4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40" name="Google Shape;140;p30"/>
          <p:cNvSpPr txBox="1"/>
          <p:nvPr>
            <p:ph idx="15" type="body"/>
          </p:nvPr>
        </p:nvSpPr>
        <p:spPr>
          <a:xfrm>
            <a:off x="6221824" y="2645098"/>
            <a:ext cx="30684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b="1" sz="3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41" name="Google Shape;141;p30"/>
          <p:cNvSpPr txBox="1"/>
          <p:nvPr>
            <p:ph idx="16" type="body"/>
          </p:nvPr>
        </p:nvSpPr>
        <p:spPr>
          <a:xfrm>
            <a:off x="6215306" y="3722576"/>
            <a:ext cx="30684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 b="0" cap="none"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42" name="Google Shape;142;p30"/>
          <p:cNvSpPr txBox="1"/>
          <p:nvPr>
            <p:ph idx="17" type="body"/>
          </p:nvPr>
        </p:nvSpPr>
        <p:spPr>
          <a:xfrm>
            <a:off x="6221823" y="3142773"/>
            <a:ext cx="3068400" cy="5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43" name="Google Shape;143;p30"/>
          <p:cNvSpPr txBox="1"/>
          <p:nvPr>
            <p:ph idx="18" type="body"/>
          </p:nvPr>
        </p:nvSpPr>
        <p:spPr>
          <a:xfrm>
            <a:off x="6215306" y="4124214"/>
            <a:ext cx="3074400" cy="4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300"/>
              <a:buNone/>
              <a:defRPr>
                <a:solidFill>
                  <a:schemeClr val="accent1"/>
                </a:solidFill>
              </a:defRPr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806">
          <p15:clr>
            <a:srgbClr val="FBAE40"/>
          </p15:clr>
        </p15:guide>
        <p15:guide id="2" pos="317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145" name="Google Shape;145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1"/>
          <p:cNvSpPr txBox="1"/>
          <p:nvPr>
            <p:ph idx="1" type="body"/>
          </p:nvPr>
        </p:nvSpPr>
        <p:spPr>
          <a:xfrm>
            <a:off x="693043" y="1620157"/>
            <a:ext cx="8694600" cy="27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47" name="Google Shape;147;p31"/>
          <p:cNvSpPr txBox="1"/>
          <p:nvPr>
            <p:ph type="title"/>
          </p:nvPr>
        </p:nvSpPr>
        <p:spPr>
          <a:xfrm>
            <a:off x="693043" y="744072"/>
            <a:ext cx="8694600" cy="7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600"/>
              <a:buFont typeface="Arial Black"/>
              <a:buNone/>
              <a:defRPr b="1" i="0" sz="2600">
                <a:solidFill>
                  <a:srgbClr val="00206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740880" y="627480"/>
            <a:ext cx="8607600" cy="1262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subTitle"/>
          </p:nvPr>
        </p:nvSpPr>
        <p:spPr>
          <a:xfrm>
            <a:off x="740880" y="2101680"/>
            <a:ext cx="8607600" cy="476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149" name="Google Shape;149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5250" y="24753"/>
            <a:ext cx="10080625" cy="56703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&#10;&#10;Description automatically generated with medium confidence" id="150" name="Google Shape;15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95027" y="5114446"/>
            <a:ext cx="1145670" cy="214814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2"/>
          <p:cNvSpPr txBox="1"/>
          <p:nvPr>
            <p:ph idx="1" type="body"/>
          </p:nvPr>
        </p:nvSpPr>
        <p:spPr>
          <a:xfrm>
            <a:off x="694356" y="1390073"/>
            <a:ext cx="42648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b" bIns="37775" lIns="75600" spcFirstLastPara="1" rIns="75600" wrap="square" tIns="377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b="1" sz="17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9pPr>
          </a:lstStyle>
          <a:p/>
        </p:txBody>
      </p:sp>
      <p:sp>
        <p:nvSpPr>
          <p:cNvPr id="152" name="Google Shape;152;p32"/>
          <p:cNvSpPr txBox="1"/>
          <p:nvPr>
            <p:ph idx="2" type="body"/>
          </p:nvPr>
        </p:nvSpPr>
        <p:spPr>
          <a:xfrm>
            <a:off x="694356" y="2071326"/>
            <a:ext cx="4264800" cy="24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53" name="Google Shape;153;p32"/>
          <p:cNvSpPr txBox="1"/>
          <p:nvPr>
            <p:ph idx="3" type="body"/>
          </p:nvPr>
        </p:nvSpPr>
        <p:spPr>
          <a:xfrm>
            <a:off x="5103316" y="1390073"/>
            <a:ext cx="42855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775" lIns="75600" spcFirstLastPara="1" rIns="75600" wrap="square" tIns="377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b="1" sz="17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300"/>
            </a:lvl9pPr>
          </a:lstStyle>
          <a:p/>
        </p:txBody>
      </p:sp>
      <p:sp>
        <p:nvSpPr>
          <p:cNvPr id="154" name="Google Shape;154;p32"/>
          <p:cNvSpPr txBox="1"/>
          <p:nvPr>
            <p:ph idx="4" type="body"/>
          </p:nvPr>
        </p:nvSpPr>
        <p:spPr>
          <a:xfrm>
            <a:off x="5103316" y="2071326"/>
            <a:ext cx="4285500" cy="24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155" name="Google Shape;155;p32"/>
          <p:cNvSpPr txBox="1"/>
          <p:nvPr>
            <p:ph type="title"/>
          </p:nvPr>
        </p:nvSpPr>
        <p:spPr>
          <a:xfrm>
            <a:off x="693043" y="744072"/>
            <a:ext cx="8694600" cy="7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600"/>
              <a:buFont typeface="Arial Black"/>
              <a:buNone/>
              <a:defRPr b="1" i="0" sz="2600">
                <a:solidFill>
                  <a:srgbClr val="00206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Background w/Text + Clouds">
  <p:cSld name="Picture Background w/Text + Clouds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157" name="Google Shape;157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0080625" cy="5670352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3"/>
          <p:cNvSpPr/>
          <p:nvPr>
            <p:ph idx="2" type="pic"/>
          </p:nvPr>
        </p:nvSpPr>
        <p:spPr>
          <a:xfrm>
            <a:off x="0" y="0"/>
            <a:ext cx="10080600" cy="5670600"/>
          </a:xfrm>
          <a:prstGeom prst="rect">
            <a:avLst/>
          </a:prstGeom>
          <a:noFill/>
          <a:ln>
            <a:noFill/>
          </a:ln>
        </p:spPr>
      </p:sp>
      <p:sp>
        <p:nvSpPr>
          <p:cNvPr id="159" name="Google Shape;159;p33"/>
          <p:cNvSpPr txBox="1"/>
          <p:nvPr>
            <p:ph type="title"/>
          </p:nvPr>
        </p:nvSpPr>
        <p:spPr>
          <a:xfrm>
            <a:off x="929711" y="521012"/>
            <a:ext cx="8259300" cy="87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775" lIns="75600" spcFirstLastPara="1" rIns="75600" wrap="square" tIns="377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600"/>
              <a:buFont typeface="Arial Black"/>
              <a:buNone/>
              <a:defRPr b="1" i="0" sz="2600">
                <a:solidFill>
                  <a:srgbClr val="00206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60" name="Google Shape;160;p33"/>
          <p:cNvSpPr/>
          <p:nvPr>
            <p:ph idx="3" type="dgm"/>
          </p:nvPr>
        </p:nvSpPr>
        <p:spPr>
          <a:xfrm>
            <a:off x="1410375" y="1716597"/>
            <a:ext cx="7297800" cy="27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4"/>
          <p:cNvSpPr txBox="1"/>
          <p:nvPr>
            <p:ph type="ctrTitle"/>
          </p:nvPr>
        </p:nvSpPr>
        <p:spPr>
          <a:xfrm>
            <a:off x="343636" y="820871"/>
            <a:ext cx="9393300" cy="2262900"/>
          </a:xfrm>
          <a:prstGeom prst="rect">
            <a:avLst/>
          </a:prstGeom>
          <a:noFill/>
          <a:ln>
            <a:noFill/>
          </a:ln>
        </p:spPr>
        <p:txBody>
          <a:bodyPr anchorCtr="0" anchor="b" bIns="37775" lIns="75600" spcFirstLastPara="1" rIns="75600" wrap="square" tIns="37775">
            <a:norm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b="0" i="0" sz="5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sz="57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sz="57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sz="57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sz="57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sz="57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sz="57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sz="57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sz="5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3" name="Google Shape;163;p34"/>
          <p:cNvSpPr txBox="1"/>
          <p:nvPr>
            <p:ph idx="1" type="subTitle"/>
          </p:nvPr>
        </p:nvSpPr>
        <p:spPr>
          <a:xfrm>
            <a:off x="343628" y="3124535"/>
            <a:ext cx="9393300" cy="8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Font typeface="Arial"/>
              <a:buNone/>
              <a:defRPr b="0" i="0" sz="3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Font typeface="Arial"/>
              <a:buNone/>
              <a:defRPr b="0" i="0" sz="3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Font typeface="Arial"/>
              <a:buNone/>
              <a:defRPr b="0" i="0" sz="3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Font typeface="Arial"/>
              <a:buNone/>
              <a:defRPr b="0" i="0" sz="3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Font typeface="Arial"/>
              <a:buNone/>
              <a:defRPr b="0" i="0" sz="3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Font typeface="Arial"/>
              <a:buNone/>
              <a:defRPr b="0" i="0" sz="3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Font typeface="Arial"/>
              <a:buNone/>
              <a:defRPr b="0" i="0" sz="3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Font typeface="Arial"/>
              <a:buNone/>
              <a:defRPr b="0" i="0" sz="3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Font typeface="Arial"/>
              <a:buNone/>
              <a:defRPr b="0" i="0" sz="3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4" name="Google Shape;164;p34"/>
          <p:cNvSpPr txBox="1"/>
          <p:nvPr>
            <p:ph idx="12" type="sldNum"/>
          </p:nvPr>
        </p:nvSpPr>
        <p:spPr>
          <a:xfrm>
            <a:off x="9340296" y="5141053"/>
            <a:ext cx="6051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0800" lIns="100800" spcFirstLastPara="1" rIns="100800" wrap="square" tIns="1008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5"/>
          <p:cNvSpPr txBox="1"/>
          <p:nvPr>
            <p:ph idx="1" type="body"/>
          </p:nvPr>
        </p:nvSpPr>
        <p:spPr>
          <a:xfrm>
            <a:off x="343628" y="4664078"/>
            <a:ext cx="6613200" cy="666900"/>
          </a:xfrm>
          <a:prstGeom prst="rect">
            <a:avLst/>
          </a:prstGeom>
        </p:spPr>
        <p:txBody>
          <a:bodyPr anchorCtr="0" anchor="ctr" bIns="37775" lIns="75600" spcFirstLastPara="1" rIns="75600" wrap="square" tIns="3777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300"/>
              <a:buNone/>
              <a:defRPr sz="2300"/>
            </a:lvl1pPr>
          </a:lstStyle>
          <a:p/>
        </p:txBody>
      </p:sp>
      <p:sp>
        <p:nvSpPr>
          <p:cNvPr id="167" name="Google Shape;167;p35"/>
          <p:cNvSpPr txBox="1"/>
          <p:nvPr>
            <p:ph idx="12" type="sldNum"/>
          </p:nvPr>
        </p:nvSpPr>
        <p:spPr>
          <a:xfrm>
            <a:off x="9368454" y="5169212"/>
            <a:ext cx="6051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0800" lIns="100800" spcFirstLastPara="1" rIns="100800" wrap="square" tIns="100800">
            <a:noAutofit/>
          </a:bodyPr>
          <a:lstStyle>
            <a:lvl1pPr lvl="0" rtl="0">
              <a:buNone/>
              <a:defRPr sz="1600"/>
            </a:lvl1pPr>
            <a:lvl2pPr lvl="1" rtl="0">
              <a:buNone/>
              <a:defRPr sz="1600"/>
            </a:lvl2pPr>
            <a:lvl3pPr lvl="2" rtl="0">
              <a:buNone/>
              <a:defRPr sz="1600"/>
            </a:lvl3pPr>
            <a:lvl4pPr lvl="3" rtl="0">
              <a:buNone/>
              <a:defRPr sz="1600"/>
            </a:lvl4pPr>
            <a:lvl5pPr lvl="4" rtl="0">
              <a:buNone/>
              <a:defRPr sz="1600"/>
            </a:lvl5pPr>
            <a:lvl6pPr lvl="5" rtl="0">
              <a:buNone/>
              <a:defRPr sz="1600"/>
            </a:lvl6pPr>
            <a:lvl7pPr lvl="6" rtl="0">
              <a:buNone/>
              <a:defRPr sz="1600"/>
            </a:lvl7pPr>
            <a:lvl8pPr lvl="7" rtl="0">
              <a:buNone/>
              <a:defRPr sz="1600"/>
            </a:lvl8pPr>
            <a:lvl9pPr lvl="8" rtl="0">
              <a:buNone/>
              <a:defRPr sz="16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6"/>
          <p:cNvSpPr txBox="1"/>
          <p:nvPr>
            <p:ph type="title"/>
          </p:nvPr>
        </p:nvSpPr>
        <p:spPr>
          <a:xfrm>
            <a:off x="343628" y="490626"/>
            <a:ext cx="9393300" cy="687300"/>
          </a:xfrm>
          <a:prstGeom prst="rect">
            <a:avLst/>
          </a:prstGeom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0" name="Google Shape;170;p36"/>
          <p:cNvSpPr txBox="1"/>
          <p:nvPr>
            <p:ph idx="12" type="sldNum"/>
          </p:nvPr>
        </p:nvSpPr>
        <p:spPr>
          <a:xfrm>
            <a:off x="9368454" y="5169212"/>
            <a:ext cx="6051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0800" lIns="100800" spcFirstLastPara="1" rIns="100800" wrap="square" tIns="100800">
            <a:noAutofit/>
          </a:bodyPr>
          <a:lstStyle>
            <a:lvl1pPr lvl="0" rtl="0">
              <a:buNone/>
              <a:defRPr sz="1600"/>
            </a:lvl1pPr>
            <a:lvl2pPr lvl="1" rtl="0">
              <a:buNone/>
              <a:defRPr sz="1600"/>
            </a:lvl2pPr>
            <a:lvl3pPr lvl="2" rtl="0">
              <a:buNone/>
              <a:defRPr sz="1600"/>
            </a:lvl3pPr>
            <a:lvl4pPr lvl="3" rtl="0">
              <a:buNone/>
              <a:defRPr sz="1600"/>
            </a:lvl4pPr>
            <a:lvl5pPr lvl="4" rtl="0">
              <a:buNone/>
              <a:defRPr sz="1600"/>
            </a:lvl5pPr>
            <a:lvl6pPr lvl="5" rtl="0">
              <a:buNone/>
              <a:defRPr sz="1600"/>
            </a:lvl6pPr>
            <a:lvl7pPr lvl="6" rtl="0">
              <a:buNone/>
              <a:defRPr sz="1600"/>
            </a:lvl7pPr>
            <a:lvl8pPr lvl="7" rtl="0">
              <a:buNone/>
              <a:defRPr sz="1600"/>
            </a:lvl8pPr>
            <a:lvl9pPr lvl="8" rtl="0">
              <a:buNone/>
              <a:defRPr sz="16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7"/>
          <p:cNvSpPr txBox="1"/>
          <p:nvPr>
            <p:ph type="title"/>
          </p:nvPr>
        </p:nvSpPr>
        <p:spPr>
          <a:xfrm>
            <a:off x="343628" y="490626"/>
            <a:ext cx="9393300" cy="687300"/>
          </a:xfrm>
          <a:prstGeom prst="rect">
            <a:avLst/>
          </a:prstGeom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3" name="Google Shape;173;p37"/>
          <p:cNvSpPr txBox="1"/>
          <p:nvPr>
            <p:ph idx="1" type="body"/>
          </p:nvPr>
        </p:nvSpPr>
        <p:spPr>
          <a:xfrm>
            <a:off x="343628" y="1270568"/>
            <a:ext cx="9393300" cy="3766500"/>
          </a:xfrm>
          <a:prstGeom prst="rect">
            <a:avLst/>
          </a:prstGeom>
        </p:spPr>
        <p:txBody>
          <a:bodyPr anchorCtr="0" anchor="t" bIns="37775" lIns="75600" spcFirstLastPara="1" rIns="75600" wrap="square" tIns="37775">
            <a:normAutofit/>
          </a:bodyPr>
          <a:lstStyle>
            <a:lvl1pPr indent="-374650" lvl="0" marL="457200" rtl="0">
              <a:spcBef>
                <a:spcPts val="800"/>
              </a:spcBef>
              <a:spcAft>
                <a:spcPts val="0"/>
              </a:spcAft>
              <a:buSzPts val="2300"/>
              <a:buChar char="•"/>
              <a:defRPr/>
            </a:lvl1pPr>
            <a:lvl2pPr indent="-355600" lvl="1" marL="914400" rtl="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2pPr>
            <a:lvl3pPr indent="-336550" lvl="2" marL="1371600" rtl="0">
              <a:spcBef>
                <a:spcPts val="400"/>
              </a:spcBef>
              <a:spcAft>
                <a:spcPts val="0"/>
              </a:spcAft>
              <a:buSzPts val="1700"/>
              <a:buChar char="•"/>
              <a:defRPr/>
            </a:lvl3pPr>
            <a:lvl4pPr indent="-323850" lvl="3" marL="182880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4pPr>
            <a:lvl5pPr indent="-323850" lvl="4" marL="228600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5pPr>
            <a:lvl6pPr indent="-323850" lvl="5" marL="274320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6pPr>
            <a:lvl7pPr indent="-323850" lvl="6" marL="320040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7pPr>
            <a:lvl8pPr indent="-323850" lvl="7" marL="365760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8pPr>
            <a:lvl9pPr indent="-323850" lvl="8" marL="411480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9pPr>
          </a:lstStyle>
          <a:p/>
        </p:txBody>
      </p:sp>
      <p:sp>
        <p:nvSpPr>
          <p:cNvPr id="174" name="Google Shape;174;p37"/>
          <p:cNvSpPr txBox="1"/>
          <p:nvPr>
            <p:ph idx="12" type="sldNum"/>
          </p:nvPr>
        </p:nvSpPr>
        <p:spPr>
          <a:xfrm>
            <a:off x="9368454" y="5169212"/>
            <a:ext cx="6051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0800" lIns="100800" spcFirstLastPara="1" rIns="100800" wrap="square" tIns="100800">
            <a:noAutofit/>
          </a:bodyPr>
          <a:lstStyle>
            <a:lvl1pPr lvl="0" rtl="0">
              <a:buNone/>
              <a:defRPr sz="1600"/>
            </a:lvl1pPr>
            <a:lvl2pPr lvl="1" rtl="0">
              <a:buNone/>
              <a:defRPr sz="1600"/>
            </a:lvl2pPr>
            <a:lvl3pPr lvl="2" rtl="0">
              <a:buNone/>
              <a:defRPr sz="1600"/>
            </a:lvl3pPr>
            <a:lvl4pPr lvl="3" rtl="0">
              <a:buNone/>
              <a:defRPr sz="1600"/>
            </a:lvl4pPr>
            <a:lvl5pPr lvl="4" rtl="0">
              <a:buNone/>
              <a:defRPr sz="1600"/>
            </a:lvl5pPr>
            <a:lvl6pPr lvl="5" rtl="0">
              <a:buNone/>
              <a:defRPr sz="1600"/>
            </a:lvl6pPr>
            <a:lvl7pPr lvl="6" rtl="0">
              <a:buNone/>
              <a:defRPr sz="1600"/>
            </a:lvl7pPr>
            <a:lvl8pPr lvl="7" rtl="0">
              <a:buNone/>
              <a:defRPr sz="1600"/>
            </a:lvl8pPr>
            <a:lvl9pPr lvl="8" rtl="0">
              <a:buNone/>
              <a:defRPr sz="16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8"/>
          <p:cNvSpPr txBox="1"/>
          <p:nvPr>
            <p:ph type="title"/>
          </p:nvPr>
        </p:nvSpPr>
        <p:spPr>
          <a:xfrm>
            <a:off x="343628" y="490626"/>
            <a:ext cx="9393300" cy="687300"/>
          </a:xfrm>
          <a:prstGeom prst="rect">
            <a:avLst/>
          </a:prstGeom>
        </p:spPr>
        <p:txBody>
          <a:bodyPr anchorCtr="0" anchor="ctr" bIns="37775" lIns="75600" spcFirstLastPara="1" rIns="75600" wrap="square" tIns="377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7" name="Google Shape;177;p38"/>
          <p:cNvSpPr txBox="1"/>
          <p:nvPr>
            <p:ph idx="1" type="body"/>
          </p:nvPr>
        </p:nvSpPr>
        <p:spPr>
          <a:xfrm>
            <a:off x="343628" y="1270568"/>
            <a:ext cx="4409400" cy="3766500"/>
          </a:xfrm>
          <a:prstGeom prst="rect">
            <a:avLst/>
          </a:prstGeom>
        </p:spPr>
        <p:txBody>
          <a:bodyPr anchorCtr="0" anchor="t" bIns="37775" lIns="75600" spcFirstLastPara="1" rIns="75600" wrap="square" tIns="37775">
            <a:normAutofit/>
          </a:bodyPr>
          <a:lstStyle>
            <a:lvl1pPr indent="-330200" lvl="0" marL="457200" rtl="0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11150" lvl="1" marL="9144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2pPr>
            <a:lvl3pPr indent="-311150" lvl="2" marL="13716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3pPr>
            <a:lvl4pPr indent="-311150" lvl="3" marL="18288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4pPr>
            <a:lvl5pPr indent="-311150" lvl="4" marL="22860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5pPr>
            <a:lvl6pPr indent="-311150" lvl="5" marL="27432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6pPr>
            <a:lvl7pPr indent="-311150" lvl="6" marL="32004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7pPr>
            <a:lvl8pPr indent="-311150" lvl="7" marL="36576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8pPr>
            <a:lvl9pPr indent="-311150" lvl="8" marL="41148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9pPr>
          </a:lstStyle>
          <a:p/>
        </p:txBody>
      </p:sp>
      <p:sp>
        <p:nvSpPr>
          <p:cNvPr id="178" name="Google Shape;178;p38"/>
          <p:cNvSpPr txBox="1"/>
          <p:nvPr>
            <p:ph idx="2" type="body"/>
          </p:nvPr>
        </p:nvSpPr>
        <p:spPr>
          <a:xfrm>
            <a:off x="5327385" y="1270568"/>
            <a:ext cx="4409400" cy="3766500"/>
          </a:xfrm>
          <a:prstGeom prst="rect">
            <a:avLst/>
          </a:prstGeom>
        </p:spPr>
        <p:txBody>
          <a:bodyPr anchorCtr="0" anchor="t" bIns="37775" lIns="75600" spcFirstLastPara="1" rIns="75600" wrap="square" tIns="37775">
            <a:normAutofit/>
          </a:bodyPr>
          <a:lstStyle>
            <a:lvl1pPr indent="-330200" lvl="0" marL="457200" rtl="0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11150" lvl="1" marL="9144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2pPr>
            <a:lvl3pPr indent="-311150" lvl="2" marL="13716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3pPr>
            <a:lvl4pPr indent="-311150" lvl="3" marL="18288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4pPr>
            <a:lvl5pPr indent="-311150" lvl="4" marL="22860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5pPr>
            <a:lvl6pPr indent="-311150" lvl="5" marL="27432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6pPr>
            <a:lvl7pPr indent="-311150" lvl="6" marL="32004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7pPr>
            <a:lvl8pPr indent="-311150" lvl="7" marL="36576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8pPr>
            <a:lvl9pPr indent="-311150" lvl="8" marL="4114800" rtl="0">
              <a:spcBef>
                <a:spcPts val="400"/>
              </a:spcBef>
              <a:spcAft>
                <a:spcPts val="0"/>
              </a:spcAft>
              <a:buSzPts val="1300"/>
              <a:buChar char="•"/>
              <a:defRPr sz="1300"/>
            </a:lvl9pPr>
          </a:lstStyle>
          <a:p/>
        </p:txBody>
      </p:sp>
      <p:sp>
        <p:nvSpPr>
          <p:cNvPr id="179" name="Google Shape;179;p38"/>
          <p:cNvSpPr txBox="1"/>
          <p:nvPr>
            <p:ph idx="12" type="sldNum"/>
          </p:nvPr>
        </p:nvSpPr>
        <p:spPr>
          <a:xfrm>
            <a:off x="9368454" y="5169212"/>
            <a:ext cx="6051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0800" lIns="100800" spcFirstLastPara="1" rIns="100800" wrap="square" tIns="100800">
            <a:noAutofit/>
          </a:bodyPr>
          <a:lstStyle>
            <a:lvl1pPr lvl="0" rtl="0">
              <a:buNone/>
              <a:defRPr sz="1600"/>
            </a:lvl1pPr>
            <a:lvl2pPr lvl="1" rtl="0">
              <a:buNone/>
              <a:defRPr sz="1600"/>
            </a:lvl2pPr>
            <a:lvl3pPr lvl="2" rtl="0">
              <a:buNone/>
              <a:defRPr sz="1600"/>
            </a:lvl3pPr>
            <a:lvl4pPr lvl="3" rtl="0">
              <a:buNone/>
              <a:defRPr sz="1600"/>
            </a:lvl4pPr>
            <a:lvl5pPr lvl="4" rtl="0">
              <a:buNone/>
              <a:defRPr sz="1600"/>
            </a:lvl5pPr>
            <a:lvl6pPr lvl="5" rtl="0">
              <a:buNone/>
              <a:defRPr sz="1600"/>
            </a:lvl6pPr>
            <a:lvl7pPr lvl="6" rtl="0">
              <a:buNone/>
              <a:defRPr sz="1600"/>
            </a:lvl7pPr>
            <a:lvl8pPr lvl="7" rtl="0">
              <a:buNone/>
              <a:defRPr sz="1600"/>
            </a:lvl8pPr>
            <a:lvl9pPr lvl="8" rtl="0">
              <a:buNone/>
              <a:defRPr sz="16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740880" y="627480"/>
            <a:ext cx="8607600" cy="1262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740880" y="2101680"/>
            <a:ext cx="4200480" cy="47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1600" y="2101680"/>
            <a:ext cx="4200480" cy="47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740880" y="627480"/>
            <a:ext cx="8607600" cy="1262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740880" y="627480"/>
            <a:ext cx="8607600" cy="585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740880" y="627480"/>
            <a:ext cx="8607600" cy="1262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740880" y="2101680"/>
            <a:ext cx="42004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1600" y="2101680"/>
            <a:ext cx="4200480" cy="47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740880" y="4589640"/>
            <a:ext cx="42004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740880" y="627480"/>
            <a:ext cx="8607600" cy="1262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740880" y="2101680"/>
            <a:ext cx="4200480" cy="47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1600" y="2101680"/>
            <a:ext cx="42004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1600" y="4589640"/>
            <a:ext cx="42004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740880" y="627480"/>
            <a:ext cx="8607600" cy="1262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740880" y="2101680"/>
            <a:ext cx="42004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1600" y="2101680"/>
            <a:ext cx="420048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740880" y="4589640"/>
            <a:ext cx="8607600" cy="22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33.xml"/><Relationship Id="rId24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40880" y="627480"/>
            <a:ext cx="8607600" cy="1262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40880" y="2101680"/>
            <a:ext cx="8607600" cy="47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93043" y="301904"/>
            <a:ext cx="8694600" cy="109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775" lIns="75600" spcFirstLastPara="1" rIns="75600" wrap="square" tIns="377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5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693043" y="1509521"/>
            <a:ext cx="8694600" cy="35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rmAutofit/>
          </a:bodyPr>
          <a:lstStyle>
            <a:lvl1pPr indent="-3746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786">
          <p15:clr>
            <a:srgbClr val="F26B43"/>
          </p15:clr>
        </p15:guide>
        <p15:guide id="2" pos="317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Relationship Id="rId4" Type="http://schemas.openxmlformats.org/officeDocument/2006/relationships/hyperlink" Target="https://www.iso.org/standard/69084.html" TargetMode="External"/><Relationship Id="rId9" Type="http://schemas.openxmlformats.org/officeDocument/2006/relationships/hyperlink" Target="https://openid.github.io/OpenID4VCI/openid-4-verifiable-credential-issuance-wg-draft.html" TargetMode="External"/><Relationship Id="rId5" Type="http://schemas.openxmlformats.org/officeDocument/2006/relationships/hyperlink" Target="https://www.iso.org/standard/82772.html" TargetMode="External"/><Relationship Id="rId6" Type="http://schemas.openxmlformats.org/officeDocument/2006/relationships/hyperlink" Target="https://www.iso.org/standard/86783.html" TargetMode="External"/><Relationship Id="rId7" Type="http://schemas.openxmlformats.org/officeDocument/2006/relationships/hyperlink" Target="https://www.iso.org/standard/86785.html" TargetMode="External"/><Relationship Id="rId8" Type="http://schemas.openxmlformats.org/officeDocument/2006/relationships/hyperlink" Target="https://github.com/vcstuff/draft-ietf-oauth-attestation-based-client-auth" TargetMode="External"/><Relationship Id="rId11" Type="http://schemas.openxmlformats.org/officeDocument/2006/relationships/hyperlink" Target="https://openid.github.io/SIOPv2/openid-connect-self-issued-v2-wg-draft.html" TargetMode="External"/><Relationship Id="rId10" Type="http://schemas.openxmlformats.org/officeDocument/2006/relationships/hyperlink" Target="https://openid.github.io/OpenID4VP/openid-4-verifiable-presentations-wg-draft.html" TargetMode="External"/><Relationship Id="rId13" Type="http://schemas.openxmlformats.org/officeDocument/2006/relationships/hyperlink" Target="https://drafts.oauth.net/oauth-sd-jwt-vc/draft-ietf-oauth-sd-jwt-vc.html" TargetMode="External"/><Relationship Id="rId12" Type="http://schemas.openxmlformats.org/officeDocument/2006/relationships/hyperlink" Target="https://www.ietf.org/archive/id/draft-fett-oauth-selective-disclosure-jwt-02.html" TargetMode="External"/><Relationship Id="rId15" Type="http://schemas.openxmlformats.org/officeDocument/2006/relationships/hyperlink" Target="https://github.com/vcstuff/draft-ietf-oauth-status-list" TargetMode="External"/><Relationship Id="rId14" Type="http://schemas.openxmlformats.org/officeDocument/2006/relationships/hyperlink" Target="https://vcstuff.github.io/oid4vc-haip-sd-jwt-vc/draft-oid4vc-haip-sd-jwt-vc.html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jpg"/><Relationship Id="rId4" Type="http://schemas.openxmlformats.org/officeDocument/2006/relationships/hyperlink" Target="https://italia.github.io/eudi-wallet-it-docs/versione-corrente/en/" TargetMode="External"/><Relationship Id="rId5" Type="http://schemas.openxmlformats.org/officeDocument/2006/relationships/hyperlink" Target="https://github.com/italia/eudi-wallet-it-docs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Relationship Id="rId4" Type="http://schemas.openxmlformats.org/officeDocument/2006/relationships/hyperlink" Target="https://github.com/italia/eudi-wallet-it-docs/issues/124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Relationship Id="rId4" Type="http://schemas.openxmlformats.org/officeDocument/2006/relationships/hyperlink" Target="https://github.com/eu-digital-identity-wallet/eudi-doc-architecture-and-reference-framework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Relationship Id="rId4" Type="http://schemas.openxmlformats.org/officeDocument/2006/relationships/hyperlink" Target="https://datatracker.ietf.org/doc/draft-ietf-oauth-selective-disclosure-jwt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9"/>
          <p:cNvSpPr txBox="1"/>
          <p:nvPr/>
        </p:nvSpPr>
        <p:spPr>
          <a:xfrm>
            <a:off x="1080000" y="1755000"/>
            <a:ext cx="3960000" cy="16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003D73"/>
                </a:solidFill>
                <a:latin typeface="Rubik Medium"/>
                <a:ea typeface="Rubik Medium"/>
                <a:cs typeface="Rubik Medium"/>
                <a:sym typeface="Rubik Medium"/>
              </a:rPr>
              <a:t>Digital</a:t>
            </a:r>
            <a:br>
              <a:rPr lang="en-US" sz="3600">
                <a:solidFill>
                  <a:srgbClr val="003D73"/>
                </a:solidFill>
                <a:latin typeface="Rubik Medium"/>
                <a:ea typeface="Rubik Medium"/>
                <a:cs typeface="Rubik Medium"/>
                <a:sym typeface="Rubik Medium"/>
              </a:rPr>
            </a:br>
            <a:r>
              <a:rPr lang="en-US" sz="3600">
                <a:solidFill>
                  <a:srgbClr val="003D73"/>
                </a:solidFill>
                <a:latin typeface="Rubik Medium"/>
                <a:ea typeface="Rubik Medium"/>
                <a:cs typeface="Rubik Medium"/>
                <a:sym typeface="Rubik Medium"/>
              </a:rPr>
              <a:t>Identity Wallet</a:t>
            </a:r>
            <a:br>
              <a:rPr lang="en-US" sz="3600">
                <a:solidFill>
                  <a:srgbClr val="003D73"/>
                </a:solidFill>
                <a:latin typeface="Rubik Medium"/>
                <a:ea typeface="Rubik Medium"/>
                <a:cs typeface="Rubik Medium"/>
                <a:sym typeface="Rubik Medium"/>
              </a:rPr>
            </a:br>
            <a:r>
              <a:rPr lang="en-US" sz="2100">
                <a:solidFill>
                  <a:srgbClr val="003D73"/>
                </a:solidFill>
                <a:latin typeface="Rubik Medium"/>
                <a:ea typeface="Rubik Medium"/>
                <a:cs typeface="Rubik Medium"/>
                <a:sym typeface="Rubik Medium"/>
              </a:rPr>
              <a:t>il nuovo paradigma di autenticazione</a:t>
            </a:r>
            <a:endParaRPr b="0" i="0" sz="2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39"/>
          <p:cNvSpPr txBox="1"/>
          <p:nvPr/>
        </p:nvSpPr>
        <p:spPr>
          <a:xfrm>
            <a:off x="1080000" y="4183200"/>
            <a:ext cx="4140000" cy="67464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CF027A"/>
                </a:solidFill>
                <a:latin typeface="Rubik"/>
                <a:ea typeface="Rubik"/>
                <a:cs typeface="Rubik"/>
                <a:sym typeface="Rubik"/>
              </a:rPr>
              <a:t>Giuseppe De Marco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39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7" name="Google Shape;187;p39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8"/>
          <p:cNvSpPr txBox="1"/>
          <p:nvPr/>
        </p:nvSpPr>
        <p:spPr>
          <a:xfrm>
            <a:off x="504000" y="82080"/>
            <a:ext cx="90720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ISO MDOC CBOR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48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320" name="Google Shape;320;p48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1" name="Google Shape;321;p48"/>
          <p:cNvSpPr txBox="1"/>
          <p:nvPr/>
        </p:nvSpPr>
        <p:spPr>
          <a:xfrm>
            <a:off x="509650" y="705100"/>
            <a:ext cx="89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Non è nato per il web, viene trasportato in formato binario e serializzato in AF Binary</a:t>
            </a:r>
            <a:endParaRPr sz="1800"/>
          </a:p>
        </p:txBody>
      </p:sp>
      <p:sp>
        <p:nvSpPr>
          <p:cNvPr id="322" name="Google Shape;322;p48"/>
          <p:cNvSpPr txBox="1"/>
          <p:nvPr/>
        </p:nvSpPr>
        <p:spPr>
          <a:xfrm>
            <a:off x="494500" y="1018175"/>
            <a:ext cx="81741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</a:t>
            </a:r>
            <a:r>
              <a:rPr lang="en-US"/>
              <a:t>{ "version": "1.0",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	"documents": [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	  {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	    "docType": "org.iso.18013.5.1.mDL",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	    "issuerSigned": {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	"nameSpaces": {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    	"org.iso.18013.5.1": [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        	{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            		"digestID": 0,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            		"random": </a:t>
            </a:r>
            <a:r>
              <a:rPr lang="en-US"/>
              <a:t>h'</a:t>
            </a:r>
            <a:r>
              <a:rPr lang="en-US"/>
              <a:t>8798645b20ea200e19ffabac92 …</a:t>
            </a:r>
            <a:r>
              <a:rPr lang="en-US"/>
              <a:t>'</a:t>
            </a:r>
            <a:r>
              <a:rPr lang="en-US"/>
              <a:t>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            		"elementIdentifier": "family_name",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            		"elementValue": "Doe",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        	},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        	...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    	],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	},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	"issuerAuth": </a:t>
            </a:r>
            <a:r>
              <a:rPr b="1" lang="en-US"/>
              <a:t>$MSO</a:t>
            </a:r>
            <a:r>
              <a:rPr lang="en-US"/>
              <a:t> 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	},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	"deviceSigned": { ... }, }, }, ],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	"status": 0}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9"/>
          <p:cNvSpPr txBox="1"/>
          <p:nvPr/>
        </p:nvSpPr>
        <p:spPr>
          <a:xfrm>
            <a:off x="504000" y="82080"/>
            <a:ext cx="90720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ISO MDOC CBOR - Mobile Security Object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49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329" name="Google Shape;329;p49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0" name="Google Shape;330;p49"/>
          <p:cNvSpPr txBox="1"/>
          <p:nvPr/>
        </p:nvSpPr>
        <p:spPr>
          <a:xfrm>
            <a:off x="509650" y="933700"/>
            <a:ext cx="957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MSO è un COSE Sign1 object. Nei suoi unprotected header vi è la X509 Chain dell’Issuer</a:t>
            </a:r>
            <a:endParaRPr sz="1800"/>
          </a:p>
        </p:txBody>
      </p:sp>
      <p:sp>
        <p:nvSpPr>
          <p:cNvPr id="331" name="Google Shape;331;p49"/>
          <p:cNvSpPr txBox="1"/>
          <p:nvPr/>
        </p:nvSpPr>
        <p:spPr>
          <a:xfrm>
            <a:off x="570700" y="1322975"/>
            <a:ext cx="95733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{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'version': '1.0',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'digestAlgorithm': 'SHA-256',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'valueDigests': {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	'org.iso.18013.5.1': {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		0: b'u\x16s3\xb4{l+\xfb\x86\xec\xcc\x1fC\x8c\xf5z\xf0U7\x1a\xc5^\x1e5\x9e \xf2T\xad\xce\xbf',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… }},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'deviceKeyInfo': {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'deviceKey': {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1: 2,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	-1: 1,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	-2: b'\x961=lc\xe2N3rt+\xfd\xb1\xa3;\xa2\xc8\x97\xdc\xd6\x8a\xb8\xc7S\xe4\xfb\xd4\x8d\xcak\x7f\x9a',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	-3: b'\x1f\xb3&amp;\x9e\xddA\x88W\xde\x1b9\xa4\xe4\xa4K\x92\xfaHL\xaar,"\x82\x88\xf0\x1d\x0c\x03\xa2\xc3\xd6'}},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'docType': 'org.iso.18013.5.1.mDL',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'validityInfo': {'signed': datetime.datetime(2020, 10, 1, 13, 30, 2, tzinfo=datetime.timezone.utc),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'validFrom': datetime.datetime(2020, 10, 1, 13, 30, 2, tzinfo=datetime.timezone.utc),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'validUntil': datetime.datetime(2021, 10, 1, 13, 30, 2, tzinfo=datetime.timezone.utc)}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0"/>
          <p:cNvSpPr txBox="1"/>
          <p:nvPr/>
        </p:nvSpPr>
        <p:spPr>
          <a:xfrm>
            <a:off x="504000" y="82075"/>
            <a:ext cx="95766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S</a:t>
            </a: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pecifiche tecniche di riferimento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50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338" name="Google Shape;338;p50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9" name="Google Shape;339;p50"/>
          <p:cNvSpPr txBox="1"/>
          <p:nvPr/>
        </p:nvSpPr>
        <p:spPr>
          <a:xfrm>
            <a:off x="427800" y="827700"/>
            <a:ext cx="99831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Proprietary</a:t>
            </a:r>
            <a:r>
              <a:rPr lang="en-US" sz="1800"/>
              <a:t> Standards: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u="sng">
                <a:solidFill>
                  <a:schemeClr val="hlink"/>
                </a:solidFill>
                <a:hlinkClick r:id="rId4"/>
              </a:rPr>
              <a:t>ISO 18013-5</a:t>
            </a:r>
            <a:r>
              <a:rPr lang="en-US" sz="1800"/>
              <a:t> (esteso dal draft </a:t>
            </a:r>
            <a:r>
              <a:rPr lang="en-US" sz="1800" u="sng">
                <a:solidFill>
                  <a:schemeClr val="hlink"/>
                </a:solidFill>
                <a:hlinkClick r:id="rId5"/>
              </a:rPr>
              <a:t>ISO 18013-7</a:t>
            </a:r>
            <a:r>
              <a:rPr lang="en-US" sz="1800">
                <a:solidFill>
                  <a:schemeClr val="dk1"/>
                </a:solidFill>
              </a:rPr>
              <a:t> include i seguenti OpenID)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Proprietary </a:t>
            </a:r>
            <a:r>
              <a:rPr i="1" lang="en-US" sz="1800">
                <a:solidFill>
                  <a:schemeClr val="dk1"/>
                </a:solidFill>
              </a:rPr>
              <a:t>Drafts</a:t>
            </a:r>
            <a:r>
              <a:rPr lang="en-US" sz="1800">
                <a:solidFill>
                  <a:schemeClr val="dk1"/>
                </a:solidFill>
              </a:rPr>
              <a:t>: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 u="sng">
                <a:solidFill>
                  <a:schemeClr val="hlink"/>
                </a:solidFill>
                <a:hlinkClick r:id="rId6"/>
              </a:rPr>
              <a:t>ISO 23220-3</a:t>
            </a:r>
            <a:r>
              <a:rPr lang="en-US" sz="1800">
                <a:solidFill>
                  <a:schemeClr val="dk1"/>
                </a:solidFill>
              </a:rPr>
              <a:t> e </a:t>
            </a:r>
            <a:r>
              <a:rPr lang="en-US" sz="1800" u="sng">
                <a:solidFill>
                  <a:schemeClr val="hlink"/>
                </a:solidFill>
                <a:hlinkClick r:id="rId7"/>
              </a:rPr>
              <a:t>ISO 23220-4</a:t>
            </a:r>
            <a:r>
              <a:rPr lang="en-US" sz="1800">
                <a:solidFill>
                  <a:schemeClr val="dk1"/>
                </a:solidFill>
              </a:rPr>
              <a:t> (issuance e presentation, includono i seguenti OpenID)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800"/>
            </a:br>
            <a:r>
              <a:rPr lang="en-US" sz="1800"/>
              <a:t>Open Standardization </a:t>
            </a:r>
            <a:r>
              <a:rPr i="1" lang="en-US" sz="1800"/>
              <a:t>Drafts</a:t>
            </a:r>
            <a:r>
              <a:rPr lang="en-US" sz="1800"/>
              <a:t>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Flows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u="sng">
                <a:solidFill>
                  <a:schemeClr val="hlink"/>
                </a:solidFill>
                <a:hlinkClick r:id="rId8"/>
              </a:rPr>
              <a:t>OAuth 2.0 Attestation-Based Client Authentication</a:t>
            </a:r>
            <a:r>
              <a:rPr lang="en-US" sz="1800"/>
              <a:t> (non ancora adottato in IETF WG)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u="sng">
                <a:solidFill>
                  <a:schemeClr val="hlink"/>
                </a:solidFill>
                <a:hlinkClick r:id="rId9"/>
              </a:rPr>
              <a:t>OpenID for Verifiable Credential Issuance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u="sng">
                <a:solidFill>
                  <a:schemeClr val="hlink"/>
                </a:solidFill>
                <a:hlinkClick r:id="rId10"/>
              </a:rPr>
              <a:t>OpenID for Verifiable Presentations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u="sng">
                <a:solidFill>
                  <a:schemeClr val="hlink"/>
                </a:solidFill>
                <a:hlinkClick r:id="rId11"/>
              </a:rPr>
              <a:t>SIOPv2</a:t>
            </a:r>
            <a:r>
              <a:rPr lang="en-US" sz="1800"/>
              <a:t> (solo per self-issued attestations, eg: pseudonyms -&gt; autocertificazione!)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  -   Credenziali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IETF </a:t>
            </a:r>
            <a:r>
              <a:rPr lang="en-US" sz="1800" u="sng">
                <a:solidFill>
                  <a:schemeClr val="hlink"/>
                </a:solidFill>
                <a:hlinkClick r:id="rId12"/>
              </a:rPr>
              <a:t>SD-JWT</a:t>
            </a:r>
            <a:r>
              <a:rPr lang="en-US" sz="1800"/>
              <a:t> (esteso da IETF </a:t>
            </a:r>
            <a:r>
              <a:rPr lang="en-US" sz="1800" u="sng">
                <a:solidFill>
                  <a:schemeClr val="hlink"/>
                </a:solidFill>
                <a:hlinkClick r:id="rId13"/>
              </a:rPr>
              <a:t>SD-JWT-VC</a:t>
            </a:r>
            <a:r>
              <a:rPr lang="en-US" sz="1800"/>
              <a:t>)</a:t>
            </a:r>
            <a:br>
              <a:rPr lang="en-US" sz="1800"/>
            </a:b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  - </a:t>
            </a:r>
            <a:r>
              <a:rPr lang="en-US" sz="1800" u="sng">
                <a:solidFill>
                  <a:schemeClr val="hlink"/>
                </a:solidFill>
                <a:hlinkClick r:id="rId14"/>
              </a:rPr>
              <a:t>oid4vc-haip-sd-jwt-vc</a:t>
            </a:r>
            <a:r>
              <a:rPr lang="en-US" sz="1800"/>
              <a:t> (non ancora adottato in IETF WG)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  - </a:t>
            </a:r>
            <a:r>
              <a:rPr lang="en-US" sz="1800" u="sng">
                <a:solidFill>
                  <a:schemeClr val="hlink"/>
                </a:solidFill>
                <a:hlinkClick r:id="rId15"/>
              </a:rPr>
              <a:t>draft-ietf-oauth-status-list</a:t>
            </a:r>
            <a:r>
              <a:rPr lang="en-US" sz="1800"/>
              <a:t> (controllo revoche)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1"/>
          <p:cNvSpPr txBox="1"/>
          <p:nvPr/>
        </p:nvSpPr>
        <p:spPr>
          <a:xfrm>
            <a:off x="150" y="796550"/>
            <a:ext cx="10080600" cy="46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       </a:t>
            </a:r>
            <a:r>
              <a:rPr b="1" lang="en-US" sz="1800"/>
              <a:t>Una terza parte fidata deve attestare la sicurezza del</a:t>
            </a:r>
            <a:r>
              <a:rPr lang="en-US" sz="1800">
                <a:solidFill>
                  <a:schemeClr val="dk1"/>
                </a:solidFill>
              </a:rPr>
              <a:t> Wallet</a:t>
            </a:r>
            <a:r>
              <a:rPr lang="en-US" sz="1800"/>
              <a:t>.</a:t>
            </a:r>
            <a:br>
              <a:rPr lang="en-US" sz="1800"/>
            </a:b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Le </a:t>
            </a:r>
            <a:r>
              <a:rPr b="1" lang="en-US" sz="1800"/>
              <a:t>chiavi private non devono essere esportate</a:t>
            </a:r>
            <a:r>
              <a:rPr lang="en-US" sz="1800"/>
              <a:t> e di </a:t>
            </a:r>
            <a:r>
              <a:rPr lang="en-US" sz="1800"/>
              <a:t>conseguenza</a:t>
            </a:r>
            <a:r>
              <a:rPr lang="en-US" sz="1800"/>
              <a:t> rubate: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Un dispositivo rooted/</a:t>
            </a:r>
            <a:r>
              <a:rPr lang="en-US" sz="1800"/>
              <a:t>jailbroken</a:t>
            </a:r>
            <a:r>
              <a:rPr lang="en-US" sz="1800"/>
              <a:t> non garantisce la sicurezza al punto precedente</a:t>
            </a:r>
            <a:endParaRPr sz="1800"/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Chi attesta la sicurezza dei Wallet deve aggiungere controlli</a:t>
            </a:r>
            <a:r>
              <a:rPr lang="en-US" sz="1800"/>
              <a:t> custom(?)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Non esistono ad oggi specifiche consolidate per i controlli di affidabilità dei dispositivi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La fiducia in Hardware ed API proprietarie diventa requisito … oppure …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È possibile usare </a:t>
            </a:r>
            <a:r>
              <a:rPr b="1" lang="en-US" sz="1800"/>
              <a:t>Hardware Security Modules (HSM) esterni per</a:t>
            </a:r>
            <a:r>
              <a:rPr lang="en-US" sz="1800"/>
              <a:t>: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facilitare la </a:t>
            </a:r>
            <a:r>
              <a:rPr b="1" lang="en-US" sz="1800"/>
              <a:t>migrazione delle credenziali da dispositivo a dispositivo</a:t>
            </a:r>
            <a:r>
              <a:rPr lang="en-US" sz="1800"/>
              <a:t> 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-US" sz="1800"/>
              <a:t>evitare il trust incondizionato verso i mobile device vendors</a:t>
            </a:r>
            <a:endParaRPr b="1" sz="1800"/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per esempio: una Smart Card è un HSM</a:t>
            </a:r>
            <a:endParaRPr sz="1800"/>
          </a:p>
          <a:p>
            <a:pPr indent="-342900" lvl="4" marL="22860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Numero limitato di chiavi -&gt; usare sempre la medesima chiave rischia di facilitare il tracciamento su Issuers e RP diversi (Privacy)</a:t>
            </a:r>
            <a:endParaRPr sz="1800"/>
          </a:p>
          <a:p>
            <a:pPr indent="-342900" lvl="4" marL="22860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Si possono generare chiavi derivate da una chiave master</a:t>
            </a:r>
            <a:br>
              <a:rPr lang="en-US" sz="1800"/>
            </a:br>
            <a:r>
              <a:rPr lang="en-US" sz="1800"/>
              <a:t>usando passphrases. UX da studiare -&gt; Open Point.</a:t>
            </a:r>
            <a:endParaRPr sz="1800"/>
          </a:p>
        </p:txBody>
      </p:sp>
      <p:sp>
        <p:nvSpPr>
          <p:cNvPr id="345" name="Google Shape;345;p51"/>
          <p:cNvSpPr txBox="1"/>
          <p:nvPr/>
        </p:nvSpPr>
        <p:spPr>
          <a:xfrm>
            <a:off x="504000" y="82075"/>
            <a:ext cx="93066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Trust Model - Wallet Instance - Requisiti e rischi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51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347" name="Google Shape;347;p51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52"/>
          <p:cNvSpPr txBox="1"/>
          <p:nvPr/>
        </p:nvSpPr>
        <p:spPr>
          <a:xfrm>
            <a:off x="504000" y="82080"/>
            <a:ext cx="90720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Trust Model - Generale e Issuance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52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354" name="Google Shape;354;p52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5" name="Google Shape;355;p52"/>
          <p:cNvSpPr txBox="1"/>
          <p:nvPr/>
        </p:nvSpPr>
        <p:spPr>
          <a:xfrm>
            <a:off x="152275" y="1025150"/>
            <a:ext cx="10080600" cy="40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Wallet Provider, RP e Issuer devono aderire a regole condivise e darne prova: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Un modello federativo è auspicabile</a:t>
            </a:r>
            <a:br>
              <a:rPr lang="en-US" sz="1800"/>
            </a:b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I Credential Issuers: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Devono essere </a:t>
            </a:r>
            <a:r>
              <a:rPr lang="en-US" sz="1800"/>
              <a:t>eleggibili</a:t>
            </a:r>
            <a:r>
              <a:rPr lang="en-US" sz="1800"/>
              <a:t> all’emissione di specifici tipologie di credenziali: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Un issuer di Patente di Guida non può emettere una Attestazione di Diploma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I Wallet devono usare meccanismi automatici di valutazione dell’affidabilità degli Issuer in relazione all’emissione di specifiche credenziali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>
                <a:solidFill>
                  <a:schemeClr val="dk1"/>
                </a:solidFill>
              </a:rPr>
              <a:t>Un bogus Issuer può danneggiare sia gli Utenti che i Relying Party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Security framework, policy e constraints: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Servono framework che </a:t>
            </a:r>
            <a:r>
              <a:rPr lang="en-US" sz="1800"/>
              <a:t>definiscono</a:t>
            </a:r>
            <a:r>
              <a:rPr lang="en-US" sz="1800"/>
              <a:t> regole e protocolli di sicurezza ad alto livello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Servono meccanismi automatici di controllo delle policy all’interno delle implementazioni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53"/>
          <p:cNvSpPr txBox="1"/>
          <p:nvPr/>
        </p:nvSpPr>
        <p:spPr>
          <a:xfrm>
            <a:off x="504000" y="82080"/>
            <a:ext cx="90720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Trust Model - Presentazione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53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362" name="Google Shape;362;p53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3" name="Google Shape;363;p53"/>
          <p:cNvSpPr txBox="1"/>
          <p:nvPr/>
        </p:nvSpPr>
        <p:spPr>
          <a:xfrm>
            <a:off x="372500" y="1177550"/>
            <a:ext cx="9464700" cy="40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I Relying Party devono: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essere compliant al trust </a:t>
            </a:r>
            <a:r>
              <a:rPr lang="en-US" sz="1800"/>
              <a:t>framework</a:t>
            </a:r>
            <a:r>
              <a:rPr lang="en-US" sz="1800"/>
              <a:t> e darne prova agli utenti: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la responsabilità non può essere degli Utenti soltanto, il Wallet deve proteggerli con meccanismi automatici di valutazione di affidabilità dei Relying Party</a:t>
            </a:r>
            <a:br>
              <a:rPr lang="en-US" sz="1800"/>
            </a:b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  -    chiedere agli utenti dati personali non eccedenti agli scopi del loro servizio -&gt; Chi certifica i Relying Party sulla base delle categorie di servizio e dati ottenibili? (Policy)</a:t>
            </a:r>
            <a:br>
              <a:rPr lang="en-US" sz="1800"/>
            </a:b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  -    controllare lo stato di revoca di una credenziale non oltre un tempo limite e non oltre i limiti del consenso dell’Utente</a:t>
            </a:r>
            <a:br>
              <a:rPr lang="en-US" sz="1800"/>
            </a:br>
            <a:br>
              <a:rPr lang="en-US" sz="1800"/>
            </a:br>
            <a:r>
              <a:rPr lang="en-US" sz="1800"/>
              <a:t>  -    non essere in grado di ripudiare una richiesta di presentazione, di negare di aver chiesto ed ottenuto i dati dell’Utente.</a:t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54"/>
          <p:cNvSpPr/>
          <p:nvPr/>
        </p:nvSpPr>
        <p:spPr>
          <a:xfrm>
            <a:off x="8351200" y="4943500"/>
            <a:ext cx="1446900" cy="33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54"/>
          <p:cNvSpPr txBox="1"/>
          <p:nvPr/>
        </p:nvSpPr>
        <p:spPr>
          <a:xfrm>
            <a:off x="504000" y="82075"/>
            <a:ext cx="95766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Profilo implementativo Italiano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54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371" name="Google Shape;371;p54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2" name="Google Shape;372;p54"/>
          <p:cNvSpPr/>
          <p:nvPr/>
        </p:nvSpPr>
        <p:spPr>
          <a:xfrm>
            <a:off x="8438950" y="4751075"/>
            <a:ext cx="1446900" cy="33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54"/>
          <p:cNvSpPr txBox="1"/>
          <p:nvPr/>
        </p:nvSpPr>
        <p:spPr>
          <a:xfrm>
            <a:off x="95400" y="827700"/>
            <a:ext cx="9985200" cy="48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Draft</a:t>
            </a:r>
            <a:br>
              <a:rPr lang="en-US"/>
            </a:br>
            <a:r>
              <a:rPr lang="en-US" sz="1800" u="sng">
                <a:solidFill>
                  <a:schemeClr val="hlink"/>
                </a:solidFill>
                <a:hlinkClick r:id="rId4"/>
              </a:rPr>
              <a:t>https://italia.github.io/eudi-wallet-it-docs/versione-corrente/en/</a:t>
            </a:r>
            <a:br>
              <a:rPr lang="en-US" sz="1800"/>
            </a:br>
            <a:br>
              <a:rPr lang="en-US" sz="1800"/>
            </a:br>
            <a:r>
              <a:rPr b="1" lang="en-US" sz="1800"/>
              <a:t>Repository</a:t>
            </a:r>
            <a:br>
              <a:rPr lang="en-US" sz="1800"/>
            </a:br>
            <a:r>
              <a:rPr lang="en-US" sz="1800" u="sng">
                <a:solidFill>
                  <a:schemeClr val="hlink"/>
                </a:solidFill>
                <a:hlinkClick r:id="rId5"/>
              </a:rPr>
              <a:t>https://github.com/italia/eudi-wallet-it-docs</a:t>
            </a:r>
            <a:br>
              <a:rPr lang="en-US" sz="1800"/>
            </a:br>
            <a:br>
              <a:rPr lang="en-US" sz="1800"/>
            </a:br>
            <a:r>
              <a:rPr b="1" lang="en-US" sz="1800"/>
              <a:t>Scopo</a:t>
            </a:r>
            <a:r>
              <a:rPr lang="en-US" sz="1800"/>
              <a:t>: Creare un profilo implementativo per l’ecosistema Wallet, con una sensibilità particolare sulla Privacy e la Sicurezza. Audience: gli implementatori che hanno deadlines e desiderano una lettura armonizzata di tutte le specifiche (non hanno bisogno di ridurre i requisiti!). Costantemente aggiornata, al passo con l’evoluzione dei draft OpenID e IETF.</a:t>
            </a:r>
            <a:br>
              <a:rPr lang="en-US" sz="1800"/>
            </a:br>
            <a:br>
              <a:rPr lang="en-US" sz="1800"/>
            </a:br>
            <a:r>
              <a:rPr b="1" lang="en-US" sz="1800"/>
              <a:t>Particolarità</a:t>
            </a:r>
            <a:r>
              <a:rPr lang="en-US" sz="1800"/>
              <a:t>:</a:t>
            </a:r>
            <a:r>
              <a:rPr b="1" lang="en-US" sz="1800"/>
              <a:t> </a:t>
            </a:r>
            <a:r>
              <a:rPr lang="en-US" sz="1800"/>
              <a:t>OpenID Federation per l’infrastruttura della fiducia (X.509 e Trusted Lists tuttora non chiare/definite in ARF).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Ricerca alternative e privacy preserving per la verifica dello stato della revoca delle credenziali.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OpenID for Identity Assurance per livelli di garanzia delle fonti dei dati (Authentic Sources).</a:t>
            </a:r>
            <a:br>
              <a:rPr lang="en-US" sz="1800"/>
            </a:br>
            <a:r>
              <a:rPr lang="en-US" sz="1800"/>
              <a:t>Emissione delle credenziali </a:t>
            </a:r>
            <a:r>
              <a:rPr i="1" lang="en-US" sz="1800"/>
              <a:t>hardenizzato</a:t>
            </a:r>
            <a:r>
              <a:rPr lang="en-US" sz="1800"/>
              <a:t>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 </a:t>
            </a:r>
            <a:endParaRPr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5"/>
          <p:cNvSpPr txBox="1"/>
          <p:nvPr/>
        </p:nvSpPr>
        <p:spPr>
          <a:xfrm>
            <a:off x="1080000" y="2212200"/>
            <a:ext cx="3960000" cy="16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003D73"/>
                </a:solidFill>
                <a:latin typeface="Rubik Medium"/>
                <a:ea typeface="Rubik Medium"/>
                <a:cs typeface="Rubik Medium"/>
                <a:sym typeface="Rubik Medium"/>
              </a:rPr>
              <a:t>Grazie!</a:t>
            </a:r>
            <a:br>
              <a:rPr lang="en-US" sz="3600">
                <a:solidFill>
                  <a:srgbClr val="003D73"/>
                </a:solidFill>
                <a:latin typeface="Rubik Medium"/>
                <a:ea typeface="Rubik Medium"/>
                <a:cs typeface="Rubik Medium"/>
                <a:sym typeface="Rubik Medium"/>
              </a:rPr>
            </a:br>
            <a:br>
              <a:rPr lang="en-US" sz="3600">
                <a:solidFill>
                  <a:srgbClr val="003D73"/>
                </a:solidFill>
                <a:latin typeface="Rubik Medium"/>
                <a:ea typeface="Rubik Medium"/>
                <a:cs typeface="Rubik Medium"/>
                <a:sym typeface="Rubik Medium"/>
              </a:rPr>
            </a:br>
            <a:r>
              <a:rPr lang="en-US" sz="3600">
                <a:solidFill>
                  <a:srgbClr val="003D73"/>
                </a:solidFill>
                <a:latin typeface="Rubik Medium"/>
                <a:ea typeface="Rubik Medium"/>
                <a:cs typeface="Rubik Medium"/>
                <a:sym typeface="Rubik Medium"/>
              </a:rPr>
              <a:t>Ci sono domande?</a:t>
            </a:r>
            <a:endParaRPr b="0" sz="36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55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0" name="Google Shape;380;p55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6"/>
          <p:cNvSpPr txBox="1"/>
          <p:nvPr>
            <p:ph idx="4294967295" type="title"/>
          </p:nvPr>
        </p:nvSpPr>
        <p:spPr>
          <a:xfrm>
            <a:off x="343628" y="490626"/>
            <a:ext cx="9393300" cy="687300"/>
          </a:xfrm>
          <a:prstGeom prst="rect">
            <a:avLst/>
          </a:prstGeom>
        </p:spPr>
        <p:txBody>
          <a:bodyPr anchorCtr="0" anchor="ctr" bIns="37775" lIns="75600" spcFirstLastPara="1" rIns="75600" wrap="square" tIns="377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Streams and Timeline</a:t>
            </a:r>
            <a:endParaRPr/>
          </a:p>
        </p:txBody>
      </p:sp>
      <p:sp>
        <p:nvSpPr>
          <p:cNvPr id="386" name="Google Shape;386;p56"/>
          <p:cNvSpPr/>
          <p:nvPr/>
        </p:nvSpPr>
        <p:spPr>
          <a:xfrm>
            <a:off x="1937824" y="2858427"/>
            <a:ext cx="7467300" cy="1914000"/>
          </a:xfrm>
          <a:prstGeom prst="rect">
            <a:avLst/>
          </a:prstGeom>
          <a:noFill/>
          <a:ln cap="flat" cmpd="sng" w="9525">
            <a:solidFill>
              <a:srgbClr val="1224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7" name="Google Shape;387;p56"/>
          <p:cNvCxnSpPr/>
          <p:nvPr/>
        </p:nvCxnSpPr>
        <p:spPr>
          <a:xfrm flipH="1" rot="10800000">
            <a:off x="5823072" y="3467659"/>
            <a:ext cx="7800" cy="3933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388" name="Google Shape;388;p56"/>
          <p:cNvSpPr/>
          <p:nvPr/>
        </p:nvSpPr>
        <p:spPr>
          <a:xfrm>
            <a:off x="503826" y="1300405"/>
            <a:ext cx="5601600" cy="47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Legislation</a:t>
            </a:r>
            <a:endParaRPr sz="1600"/>
          </a:p>
        </p:txBody>
      </p:sp>
      <p:sp>
        <p:nvSpPr>
          <p:cNvPr id="389" name="Google Shape;389;p56"/>
          <p:cNvSpPr/>
          <p:nvPr/>
        </p:nvSpPr>
        <p:spPr>
          <a:xfrm>
            <a:off x="1890146" y="1769656"/>
            <a:ext cx="6810000" cy="47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Expert Group / eIDAS Architecture and Reference Framework (ARF)</a:t>
            </a:r>
            <a:endParaRPr sz="1600"/>
          </a:p>
        </p:txBody>
      </p:sp>
      <p:sp>
        <p:nvSpPr>
          <p:cNvPr id="390" name="Google Shape;390;p56"/>
          <p:cNvSpPr txBox="1"/>
          <p:nvPr/>
        </p:nvSpPr>
        <p:spPr>
          <a:xfrm>
            <a:off x="1826997" y="972764"/>
            <a:ext cx="1023900" cy="3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Trilogue</a:t>
            </a:r>
            <a:endParaRPr sz="1600"/>
          </a:p>
        </p:txBody>
      </p:sp>
      <p:sp>
        <p:nvSpPr>
          <p:cNvPr id="391" name="Google Shape;391;p56"/>
          <p:cNvSpPr/>
          <p:nvPr/>
        </p:nvSpPr>
        <p:spPr>
          <a:xfrm>
            <a:off x="2520266" y="2274532"/>
            <a:ext cx="6180000" cy="47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Reference Wallet Application </a:t>
            </a:r>
            <a:endParaRPr sz="1600"/>
          </a:p>
        </p:txBody>
      </p:sp>
      <p:sp>
        <p:nvSpPr>
          <p:cNvPr id="392" name="Google Shape;392;p56"/>
          <p:cNvSpPr/>
          <p:nvPr/>
        </p:nvSpPr>
        <p:spPr>
          <a:xfrm>
            <a:off x="2646302" y="2905613"/>
            <a:ext cx="6516900" cy="47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DC4EU</a:t>
            </a:r>
            <a:endParaRPr sz="1600"/>
          </a:p>
        </p:txBody>
      </p:sp>
      <p:sp>
        <p:nvSpPr>
          <p:cNvPr id="393" name="Google Shape;393;p56"/>
          <p:cNvSpPr/>
          <p:nvPr/>
        </p:nvSpPr>
        <p:spPr>
          <a:xfrm>
            <a:off x="2646302" y="3347372"/>
            <a:ext cx="6516900" cy="47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NOBID</a:t>
            </a:r>
            <a:endParaRPr sz="1600"/>
          </a:p>
        </p:txBody>
      </p:sp>
      <p:sp>
        <p:nvSpPr>
          <p:cNvPr id="394" name="Google Shape;394;p56"/>
          <p:cNvSpPr/>
          <p:nvPr/>
        </p:nvSpPr>
        <p:spPr>
          <a:xfrm>
            <a:off x="2646302" y="3789131"/>
            <a:ext cx="6516900" cy="47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POTENTIAL</a:t>
            </a:r>
            <a:endParaRPr sz="1600"/>
          </a:p>
        </p:txBody>
      </p:sp>
      <p:sp>
        <p:nvSpPr>
          <p:cNvPr id="395" name="Google Shape;395;p56"/>
          <p:cNvSpPr/>
          <p:nvPr/>
        </p:nvSpPr>
        <p:spPr>
          <a:xfrm>
            <a:off x="2646302" y="4230891"/>
            <a:ext cx="6516900" cy="47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EWC</a:t>
            </a:r>
            <a:endParaRPr sz="1600"/>
          </a:p>
        </p:txBody>
      </p:sp>
      <p:sp>
        <p:nvSpPr>
          <p:cNvPr id="396" name="Google Shape;396;p56"/>
          <p:cNvSpPr txBox="1"/>
          <p:nvPr/>
        </p:nvSpPr>
        <p:spPr>
          <a:xfrm>
            <a:off x="536139" y="2802110"/>
            <a:ext cx="1401600" cy="3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Large Scale Pilots</a:t>
            </a:r>
            <a:endParaRPr sz="1600"/>
          </a:p>
        </p:txBody>
      </p:sp>
      <p:sp>
        <p:nvSpPr>
          <p:cNvPr id="397" name="Google Shape;397;p56"/>
          <p:cNvSpPr txBox="1"/>
          <p:nvPr/>
        </p:nvSpPr>
        <p:spPr>
          <a:xfrm>
            <a:off x="4349032" y="969263"/>
            <a:ext cx="1118400" cy="3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Adoption</a:t>
            </a:r>
            <a:endParaRPr sz="1600"/>
          </a:p>
        </p:txBody>
      </p:sp>
      <p:sp>
        <p:nvSpPr>
          <p:cNvPr id="398" name="Google Shape;398;p56"/>
          <p:cNvSpPr txBox="1"/>
          <p:nvPr/>
        </p:nvSpPr>
        <p:spPr>
          <a:xfrm>
            <a:off x="8434167" y="972764"/>
            <a:ext cx="1302600" cy="3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In Effect</a:t>
            </a:r>
            <a:endParaRPr sz="1600"/>
          </a:p>
        </p:txBody>
      </p:sp>
      <p:sp>
        <p:nvSpPr>
          <p:cNvPr id="399" name="Google Shape;399;p56"/>
          <p:cNvSpPr/>
          <p:nvPr/>
        </p:nvSpPr>
        <p:spPr>
          <a:xfrm>
            <a:off x="6032802" y="1300417"/>
            <a:ext cx="3704100" cy="473400"/>
          </a:xfrm>
          <a:prstGeom prst="notched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FF9900"/>
              </a:gs>
              <a:gs pos="100000">
                <a:srgbClr val="FFFFFF"/>
              </a:gs>
            </a:gsLst>
            <a:lin ang="5400012" scaled="0"/>
          </a:gra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0" name="Google Shape;400;p56"/>
          <p:cNvCxnSpPr/>
          <p:nvPr/>
        </p:nvCxnSpPr>
        <p:spPr>
          <a:xfrm flipH="1" rot="10800000">
            <a:off x="407817" y="4913161"/>
            <a:ext cx="9049800" cy="13500"/>
          </a:xfrm>
          <a:prstGeom prst="straightConnector1">
            <a:avLst/>
          </a:prstGeom>
          <a:noFill/>
          <a:ln cap="flat" cmpd="sng" w="9525">
            <a:solidFill>
              <a:srgbClr val="12243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1" name="Google Shape;401;p56"/>
          <p:cNvSpPr txBox="1"/>
          <p:nvPr/>
        </p:nvSpPr>
        <p:spPr>
          <a:xfrm>
            <a:off x="1873027" y="4909957"/>
            <a:ext cx="726600" cy="3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2023</a:t>
            </a:r>
            <a:endParaRPr sz="1600"/>
          </a:p>
        </p:txBody>
      </p:sp>
      <p:sp>
        <p:nvSpPr>
          <p:cNvPr id="402" name="Google Shape;402;p56"/>
          <p:cNvSpPr txBox="1"/>
          <p:nvPr/>
        </p:nvSpPr>
        <p:spPr>
          <a:xfrm>
            <a:off x="4798055" y="4894963"/>
            <a:ext cx="726600" cy="3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2024</a:t>
            </a:r>
            <a:endParaRPr sz="1600"/>
          </a:p>
        </p:txBody>
      </p:sp>
      <p:sp>
        <p:nvSpPr>
          <p:cNvPr id="403" name="Google Shape;403;p56"/>
          <p:cNvSpPr txBox="1"/>
          <p:nvPr/>
        </p:nvSpPr>
        <p:spPr>
          <a:xfrm>
            <a:off x="7465574" y="4894963"/>
            <a:ext cx="726600" cy="3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2025</a:t>
            </a:r>
            <a:endParaRPr sz="1600"/>
          </a:p>
        </p:txBody>
      </p:sp>
      <p:sp>
        <p:nvSpPr>
          <p:cNvPr id="404" name="Google Shape;404;p56"/>
          <p:cNvSpPr/>
          <p:nvPr/>
        </p:nvSpPr>
        <p:spPr>
          <a:xfrm>
            <a:off x="380100" y="5178050"/>
            <a:ext cx="1446900" cy="33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p56"/>
          <p:cNvSpPr/>
          <p:nvPr/>
        </p:nvSpPr>
        <p:spPr>
          <a:xfrm>
            <a:off x="8362025" y="5178050"/>
            <a:ext cx="1446900" cy="33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/>
          <p:nvPr/>
        </p:nvSpPr>
        <p:spPr>
          <a:xfrm>
            <a:off x="504000" y="82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Digital Identity Wallet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40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Giuseppe De Marco</a:t>
            </a:r>
            <a:endParaRPr sz="1400" strike="noStrike"/>
          </a:p>
        </p:txBody>
      </p:sp>
      <p:sp>
        <p:nvSpPr>
          <p:cNvPr id="194" name="Google Shape;194;p40"/>
          <p:cNvSpPr txBox="1"/>
          <p:nvPr/>
        </p:nvSpPr>
        <p:spPr>
          <a:xfrm>
            <a:off x="5760000" y="594000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5" name="Google Shape;195;p40"/>
          <p:cNvSpPr txBox="1"/>
          <p:nvPr/>
        </p:nvSpPr>
        <p:spPr>
          <a:xfrm>
            <a:off x="460900" y="1291175"/>
            <a:ext cx="8347200" cy="3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>
                <a:solidFill>
                  <a:schemeClr val="dk1"/>
                </a:solidFill>
              </a:rPr>
              <a:t>I componenti architetturali dell’ecosistema Identity Wallet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>
                <a:solidFill>
                  <a:schemeClr val="dk1"/>
                </a:solidFill>
              </a:rPr>
              <a:t>Differenze con i sistemi di identità digitali attuali basati su SAML2 e OIDC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Benefici offerti dall’uso del Wallet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>
                <a:solidFill>
                  <a:schemeClr val="dk1"/>
                </a:solidFill>
              </a:rPr>
              <a:t>D</a:t>
            </a:r>
            <a:r>
              <a:rPr lang="en-US" sz="1800">
                <a:solidFill>
                  <a:schemeClr val="dk1"/>
                </a:solidFill>
              </a:rPr>
              <a:t>ispositivi normativi e c</a:t>
            </a:r>
            <a:r>
              <a:rPr lang="en-US" sz="1800">
                <a:solidFill>
                  <a:schemeClr val="dk1"/>
                </a:solidFill>
              </a:rPr>
              <a:t>ontesti di adozione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Formati delle credenziali digitali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Protocolli e specifiche tecniche, overview ad altissimo livello dei flussi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Elementi di Trust Model, Sicurezza e garanzie di affidabilità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Open Points e Rischi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1"/>
          <p:cNvSpPr txBox="1"/>
          <p:nvPr/>
        </p:nvSpPr>
        <p:spPr>
          <a:xfrm>
            <a:off x="504000" y="82075"/>
            <a:ext cx="95766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Flusso </a:t>
            </a: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Saml2/OIDC             Wallet                       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41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202" name="Google Shape;202;p41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3" name="Google Shape;203;p41"/>
          <p:cNvCxnSpPr>
            <a:endCxn id="204" idx="0"/>
          </p:cNvCxnSpPr>
          <p:nvPr/>
        </p:nvCxnSpPr>
        <p:spPr>
          <a:xfrm>
            <a:off x="5112125" y="400325"/>
            <a:ext cx="20100" cy="43434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5" name="Google Shape;205;p41"/>
          <p:cNvSpPr/>
          <p:nvPr/>
        </p:nvSpPr>
        <p:spPr>
          <a:xfrm>
            <a:off x="410375" y="1497225"/>
            <a:ext cx="1110900" cy="9885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Relying Party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(web site)</a:t>
            </a:r>
            <a:endParaRPr/>
          </a:p>
        </p:txBody>
      </p:sp>
      <p:sp>
        <p:nvSpPr>
          <p:cNvPr id="206" name="Google Shape;206;p41"/>
          <p:cNvSpPr/>
          <p:nvPr/>
        </p:nvSpPr>
        <p:spPr>
          <a:xfrm>
            <a:off x="3077375" y="1497225"/>
            <a:ext cx="1110900" cy="9885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Identity</a:t>
            </a:r>
            <a:br>
              <a:rPr lang="en-US"/>
            </a:br>
            <a:r>
              <a:rPr lang="en-US"/>
              <a:t>Provider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(web site)</a:t>
            </a:r>
            <a:endParaRPr/>
          </a:p>
        </p:txBody>
      </p:sp>
      <p:sp>
        <p:nvSpPr>
          <p:cNvPr id="207" name="Google Shape;207;p41"/>
          <p:cNvSpPr/>
          <p:nvPr/>
        </p:nvSpPr>
        <p:spPr>
          <a:xfrm>
            <a:off x="1553375" y="3249825"/>
            <a:ext cx="1627500" cy="9885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Utente</a:t>
            </a:r>
            <a:br>
              <a:rPr lang="en-US"/>
            </a:br>
            <a:r>
              <a:rPr lang="en-US"/>
              <a:t>(web browser)</a:t>
            </a:r>
            <a:endParaRPr/>
          </a:p>
        </p:txBody>
      </p:sp>
      <p:sp>
        <p:nvSpPr>
          <p:cNvPr id="204" name="Google Shape;204;p41"/>
          <p:cNvSpPr/>
          <p:nvPr/>
        </p:nvSpPr>
        <p:spPr>
          <a:xfrm>
            <a:off x="410375" y="4743725"/>
            <a:ext cx="9443700" cy="561300"/>
          </a:xfrm>
          <a:prstGeom prst="roundRect">
            <a:avLst>
              <a:gd fmla="val 16667" name="adj"/>
            </a:avLst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Definizioni dei partecipanti affidabili e aderenti al Trust Framework</a:t>
            </a:r>
            <a:br>
              <a:rPr lang="en-US"/>
            </a:br>
            <a:r>
              <a:rPr lang="en-US"/>
              <a:t>(Federation, Trusted Lists)</a:t>
            </a:r>
            <a:endParaRPr/>
          </a:p>
        </p:txBody>
      </p:sp>
      <p:cxnSp>
        <p:nvCxnSpPr>
          <p:cNvPr id="208" name="Google Shape;208;p41"/>
          <p:cNvCxnSpPr>
            <a:endCxn id="205" idx="2"/>
          </p:cNvCxnSpPr>
          <p:nvPr/>
        </p:nvCxnSpPr>
        <p:spPr>
          <a:xfrm rot="10800000">
            <a:off x="965825" y="2485725"/>
            <a:ext cx="822600" cy="75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9" name="Google Shape;209;p41"/>
          <p:cNvCxnSpPr>
            <a:stCxn id="205" idx="2"/>
          </p:cNvCxnSpPr>
          <p:nvPr/>
        </p:nvCxnSpPr>
        <p:spPr>
          <a:xfrm>
            <a:off x="965825" y="2485725"/>
            <a:ext cx="0" cy="225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0" name="Google Shape;210;p41"/>
          <p:cNvCxnSpPr/>
          <p:nvPr/>
        </p:nvCxnSpPr>
        <p:spPr>
          <a:xfrm flipH="1">
            <a:off x="2875025" y="2492825"/>
            <a:ext cx="684900" cy="750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1" name="Google Shape;211;p41"/>
          <p:cNvCxnSpPr/>
          <p:nvPr/>
        </p:nvCxnSpPr>
        <p:spPr>
          <a:xfrm>
            <a:off x="3785225" y="2485725"/>
            <a:ext cx="0" cy="225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2" name="Google Shape;212;p41"/>
          <p:cNvSpPr/>
          <p:nvPr/>
        </p:nvSpPr>
        <p:spPr>
          <a:xfrm>
            <a:off x="7905275" y="3249825"/>
            <a:ext cx="1110900" cy="9885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Relying Party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(web site)</a:t>
            </a:r>
            <a:endParaRPr/>
          </a:p>
        </p:txBody>
      </p:sp>
      <p:sp>
        <p:nvSpPr>
          <p:cNvPr id="213" name="Google Shape;213;p41"/>
          <p:cNvSpPr/>
          <p:nvPr/>
        </p:nvSpPr>
        <p:spPr>
          <a:xfrm>
            <a:off x="8333175" y="2334008"/>
            <a:ext cx="1110900" cy="6192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Credential Issuer</a:t>
            </a:r>
            <a:endParaRPr/>
          </a:p>
        </p:txBody>
      </p:sp>
      <p:sp>
        <p:nvSpPr>
          <p:cNvPr id="214" name="Google Shape;214;p41"/>
          <p:cNvSpPr/>
          <p:nvPr/>
        </p:nvSpPr>
        <p:spPr>
          <a:xfrm>
            <a:off x="5510350" y="1252025"/>
            <a:ext cx="1627500" cy="6192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Utente</a:t>
            </a:r>
            <a:endParaRPr/>
          </a:p>
        </p:txBody>
      </p:sp>
      <p:sp>
        <p:nvSpPr>
          <p:cNvPr id="215" name="Google Shape;215;p41"/>
          <p:cNvSpPr/>
          <p:nvPr/>
        </p:nvSpPr>
        <p:spPr>
          <a:xfrm>
            <a:off x="1312175" y="2485625"/>
            <a:ext cx="1962350" cy="757575"/>
          </a:xfrm>
          <a:custGeom>
            <a:rect b="b" l="l" r="r" t="t"/>
            <a:pathLst>
              <a:path extrusionOk="0" h="30303" w="78494">
                <a:moveTo>
                  <a:pt x="0" y="288"/>
                </a:moveTo>
                <a:cubicBezTo>
                  <a:pt x="6878" y="5290"/>
                  <a:pt x="28185" y="30348"/>
                  <a:pt x="41267" y="30300"/>
                </a:cubicBezTo>
                <a:cubicBezTo>
                  <a:pt x="54349" y="30252"/>
                  <a:pt x="72290" y="5050"/>
                  <a:pt x="78494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sp>
      <p:sp>
        <p:nvSpPr>
          <p:cNvPr id="216" name="Google Shape;216;p41"/>
          <p:cNvSpPr/>
          <p:nvPr/>
        </p:nvSpPr>
        <p:spPr>
          <a:xfrm>
            <a:off x="1199925" y="2716475"/>
            <a:ext cx="200100" cy="173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41"/>
          <p:cNvSpPr txBox="1"/>
          <p:nvPr/>
        </p:nvSpPr>
        <p:spPr>
          <a:xfrm>
            <a:off x="1178261" y="2643446"/>
            <a:ext cx="259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/>
              <a:t>1</a:t>
            </a:r>
            <a:endParaRPr sz="900"/>
          </a:p>
        </p:txBody>
      </p:sp>
      <p:sp>
        <p:nvSpPr>
          <p:cNvPr id="218" name="Google Shape;218;p41"/>
          <p:cNvSpPr/>
          <p:nvPr/>
        </p:nvSpPr>
        <p:spPr>
          <a:xfrm>
            <a:off x="2237867" y="2564075"/>
            <a:ext cx="200100" cy="173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41"/>
          <p:cNvSpPr txBox="1"/>
          <p:nvPr/>
        </p:nvSpPr>
        <p:spPr>
          <a:xfrm>
            <a:off x="2216203" y="2491046"/>
            <a:ext cx="259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/>
              <a:t>2</a:t>
            </a:r>
            <a:endParaRPr sz="900"/>
          </a:p>
        </p:txBody>
      </p:sp>
      <p:sp>
        <p:nvSpPr>
          <p:cNvPr id="220" name="Google Shape;220;p41"/>
          <p:cNvSpPr/>
          <p:nvPr/>
        </p:nvSpPr>
        <p:spPr>
          <a:xfrm>
            <a:off x="3152267" y="2792675"/>
            <a:ext cx="200100" cy="173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41"/>
          <p:cNvSpPr txBox="1"/>
          <p:nvPr/>
        </p:nvSpPr>
        <p:spPr>
          <a:xfrm>
            <a:off x="3130603" y="2719646"/>
            <a:ext cx="259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/>
              <a:t>3</a:t>
            </a:r>
            <a:endParaRPr sz="900"/>
          </a:p>
        </p:txBody>
      </p:sp>
      <p:sp>
        <p:nvSpPr>
          <p:cNvPr id="222" name="Google Shape;222;p41"/>
          <p:cNvSpPr/>
          <p:nvPr/>
        </p:nvSpPr>
        <p:spPr>
          <a:xfrm>
            <a:off x="2237867" y="2945075"/>
            <a:ext cx="200100" cy="173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41"/>
          <p:cNvSpPr txBox="1"/>
          <p:nvPr/>
        </p:nvSpPr>
        <p:spPr>
          <a:xfrm>
            <a:off x="2216203" y="2872046"/>
            <a:ext cx="259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/>
              <a:t>4</a:t>
            </a:r>
            <a:endParaRPr sz="900"/>
          </a:p>
        </p:txBody>
      </p:sp>
      <p:sp>
        <p:nvSpPr>
          <p:cNvPr id="224" name="Google Shape;224;p41"/>
          <p:cNvSpPr/>
          <p:nvPr/>
        </p:nvSpPr>
        <p:spPr>
          <a:xfrm>
            <a:off x="5510350" y="2337380"/>
            <a:ext cx="1627500" cy="6192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Utente</a:t>
            </a:r>
            <a:br>
              <a:rPr lang="en-US"/>
            </a:br>
            <a:r>
              <a:rPr lang="en-US"/>
              <a:t>(Wallet)</a:t>
            </a:r>
            <a:endParaRPr/>
          </a:p>
        </p:txBody>
      </p:sp>
      <p:sp>
        <p:nvSpPr>
          <p:cNvPr id="225" name="Google Shape;225;p41"/>
          <p:cNvSpPr/>
          <p:nvPr/>
        </p:nvSpPr>
        <p:spPr>
          <a:xfrm>
            <a:off x="5891350" y="3430900"/>
            <a:ext cx="1627500" cy="6192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Utente</a:t>
            </a:r>
            <a:br>
              <a:rPr lang="en-US"/>
            </a:br>
            <a:r>
              <a:rPr lang="en-US">
                <a:solidFill>
                  <a:schemeClr val="dk1"/>
                </a:solidFill>
              </a:rPr>
              <a:t>(Wallet)</a:t>
            </a:r>
            <a:endParaRPr/>
          </a:p>
        </p:txBody>
      </p:sp>
      <p:sp>
        <p:nvSpPr>
          <p:cNvPr id="226" name="Google Shape;226;p41"/>
          <p:cNvSpPr/>
          <p:nvPr/>
        </p:nvSpPr>
        <p:spPr>
          <a:xfrm>
            <a:off x="8333175" y="1253865"/>
            <a:ext cx="1110900" cy="6192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Wallet Provider</a:t>
            </a:r>
            <a:endParaRPr/>
          </a:p>
        </p:txBody>
      </p:sp>
      <p:cxnSp>
        <p:nvCxnSpPr>
          <p:cNvPr id="227" name="Google Shape;227;p41"/>
          <p:cNvCxnSpPr>
            <a:stCxn id="214" idx="3"/>
            <a:endCxn id="226" idx="1"/>
          </p:cNvCxnSpPr>
          <p:nvPr/>
        </p:nvCxnSpPr>
        <p:spPr>
          <a:xfrm>
            <a:off x="7137850" y="1561625"/>
            <a:ext cx="1195200" cy="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228" name="Google Shape;228;p41"/>
          <p:cNvCxnSpPr>
            <a:stCxn id="224" idx="3"/>
            <a:endCxn id="213" idx="1"/>
          </p:cNvCxnSpPr>
          <p:nvPr/>
        </p:nvCxnSpPr>
        <p:spPr>
          <a:xfrm flipH="1" rot="10800000">
            <a:off x="7137850" y="2643680"/>
            <a:ext cx="11952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229" name="Google Shape;229;p41"/>
          <p:cNvCxnSpPr>
            <a:stCxn id="225" idx="3"/>
            <a:endCxn id="212" idx="1"/>
          </p:cNvCxnSpPr>
          <p:nvPr/>
        </p:nvCxnSpPr>
        <p:spPr>
          <a:xfrm>
            <a:off x="7518850" y="3740500"/>
            <a:ext cx="3864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230" name="Google Shape;230;p41"/>
          <p:cNvCxnSpPr/>
          <p:nvPr/>
        </p:nvCxnSpPr>
        <p:spPr>
          <a:xfrm>
            <a:off x="9195425" y="2957275"/>
            <a:ext cx="0" cy="1779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1" name="Google Shape;231;p41"/>
          <p:cNvCxnSpPr>
            <a:stCxn id="212" idx="2"/>
          </p:cNvCxnSpPr>
          <p:nvPr/>
        </p:nvCxnSpPr>
        <p:spPr>
          <a:xfrm>
            <a:off x="8460725" y="4238325"/>
            <a:ext cx="0" cy="518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2" name="Google Shape;232;p41"/>
          <p:cNvCxnSpPr>
            <a:stCxn id="225" idx="2"/>
          </p:cNvCxnSpPr>
          <p:nvPr/>
        </p:nvCxnSpPr>
        <p:spPr>
          <a:xfrm>
            <a:off x="6705100" y="4050100"/>
            <a:ext cx="3000" cy="706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3" name="Google Shape;233;p41"/>
          <p:cNvCxnSpPr/>
          <p:nvPr/>
        </p:nvCxnSpPr>
        <p:spPr>
          <a:xfrm>
            <a:off x="5690225" y="2957275"/>
            <a:ext cx="0" cy="1779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2"/>
          <p:cNvSpPr txBox="1"/>
          <p:nvPr/>
        </p:nvSpPr>
        <p:spPr>
          <a:xfrm>
            <a:off x="504000" y="82080"/>
            <a:ext cx="90720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Benefici </a:t>
            </a: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all'uso</a:t>
            </a: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 dei Digital Identity Wallet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42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240" name="Google Shape;240;p42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1" name="Google Shape;241;p42"/>
          <p:cNvSpPr txBox="1"/>
          <p:nvPr/>
        </p:nvSpPr>
        <p:spPr>
          <a:xfrm>
            <a:off x="3700" y="833975"/>
            <a:ext cx="103356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Propone di </a:t>
            </a:r>
            <a:r>
              <a:rPr b="1" lang="en-US" sz="1800"/>
              <a:t>migliorare la Privacy</a:t>
            </a:r>
            <a:endParaRPr b="1"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Il credential Issuer non conosce l’uso delle credenziali da parte dell’utente</a:t>
            </a:r>
            <a:endParaRPr sz="1800"/>
          </a:p>
          <a:p>
            <a:pPr indent="-3429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>
                <a:solidFill>
                  <a:srgbClr val="CC0000"/>
                </a:solidFill>
              </a:rPr>
              <a:t>Rischio</a:t>
            </a:r>
            <a:r>
              <a:rPr lang="en-US" sz="1800"/>
              <a:t>: i meccanismi di controllo delle revoche possono impattare negativamente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-US" sz="1800"/>
              <a:t>Selective Disclosure</a:t>
            </a:r>
            <a:r>
              <a:rPr lang="en-US" sz="1800"/>
              <a:t> (possibilità di rilasciare sub set di attributi contenuti in una credenziale)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Requisito </a:t>
            </a:r>
            <a:r>
              <a:rPr lang="en-US" sz="1800">
                <a:solidFill>
                  <a:schemeClr val="dk1"/>
                </a:solidFill>
              </a:rPr>
              <a:t>(</a:t>
            </a:r>
            <a:r>
              <a:rPr lang="en-US" sz="1800"/>
              <a:t>non più scelta implementativa come in IDP SAML2/OIDC)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Autenticazioni remote (web) e in prossimità fisica, </a:t>
            </a:r>
            <a:r>
              <a:rPr lang="en-US" sz="1800"/>
              <a:t>online e </a:t>
            </a:r>
            <a:r>
              <a:rPr b="1" lang="en-US" sz="1800"/>
              <a:t>offline</a:t>
            </a:r>
            <a:endParaRPr b="1"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strike="sngStrike"/>
              <a:t>Predicati</a:t>
            </a:r>
            <a:r>
              <a:rPr lang="en-US" sz="1800"/>
              <a:t> -&gt; algoritmi avanzati non ancora standard. Alternative possibili: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attestazioni statiche opache, eg: </a:t>
            </a:r>
            <a:r>
              <a:rPr b="1" lang="en-US" sz="1800"/>
              <a:t>age_over_18 </a:t>
            </a:r>
            <a:r>
              <a:rPr lang="en-US" sz="1800"/>
              <a:t>(boolean).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u="sng">
                <a:solidFill>
                  <a:schemeClr val="hlink"/>
                </a:solidFill>
                <a:hlinkClick r:id="rId4"/>
              </a:rPr>
              <a:t>Linked hashes</a:t>
            </a:r>
            <a:r>
              <a:rPr lang="en-US" sz="1800"/>
              <a:t> possibili con algoritmi standard, ma non adottati in nessuna specifica.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Maggiore controllo sul ciclo di vita delle credenziali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-US" sz="1800"/>
              <a:t>Miglioramento della UX</a:t>
            </a:r>
            <a:r>
              <a:rPr lang="en-US" sz="1800"/>
              <a:t> su revoche e consultazione uso delle credenziali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3"/>
          <p:cNvSpPr txBox="1"/>
          <p:nvPr/>
        </p:nvSpPr>
        <p:spPr>
          <a:xfrm>
            <a:off x="504000" y="82080"/>
            <a:ext cx="90720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Contesti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43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248" name="Google Shape;248;p43"/>
          <p:cNvSpPr txBox="1"/>
          <p:nvPr/>
        </p:nvSpPr>
        <p:spPr>
          <a:xfrm>
            <a:off x="427800" y="739125"/>
            <a:ext cx="9333300" cy="47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Nel mondo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b="1" lang="en-US">
                <a:solidFill>
                  <a:schemeClr val="dk1"/>
                </a:solidFill>
              </a:rPr>
              <a:t>Standardization bodies</a:t>
            </a:r>
            <a:r>
              <a:rPr lang="en-US">
                <a:solidFill>
                  <a:schemeClr val="dk1"/>
                </a:solidFill>
              </a:rPr>
              <a:t>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W3C, IETF, OpenID Foundation, ISO, ENISA …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Il paradigma basato sugli ID Wallet facilita l’interoperabilità cross-border e propone nuovi casi d’uso, tuttavia: Tecnologie e standard non bastano, servono piattaforme sovranazionali condivise e armonizzare i regolamenti nazionali in conformità a queste piattaforme.</a:t>
            </a:r>
            <a:endParaRPr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In Europa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Revisione di eIDAS (The electronic IDentification Authentication and Signature Regulation)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In 2020 a revision has started by European Parliament, taking into account technological, market and legal developments in relation to the paradigms of </a:t>
            </a:r>
            <a:r>
              <a:rPr b="1" lang="en-US">
                <a:solidFill>
                  <a:schemeClr val="dk1"/>
                </a:solidFill>
              </a:rPr>
              <a:t>Decentralised Identity</a:t>
            </a:r>
            <a:r>
              <a:rPr lang="en-US">
                <a:solidFill>
                  <a:schemeClr val="dk1"/>
                </a:solidFill>
              </a:rPr>
              <a:t> and </a:t>
            </a:r>
            <a:r>
              <a:rPr b="1" lang="en-US">
                <a:solidFill>
                  <a:schemeClr val="dk1"/>
                </a:solidFill>
              </a:rPr>
              <a:t>Self-Sovereign Identity</a:t>
            </a:r>
            <a:r>
              <a:rPr lang="en-US">
                <a:solidFill>
                  <a:schemeClr val="dk1"/>
                </a:solidFill>
              </a:rPr>
              <a:t>. The regulation is not definitive yet.</a:t>
            </a:r>
            <a:br>
              <a:rPr lang="en-US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Testo approvato 8 Novembre 2023 (Parlamento Europeo e Consiglio Europeo), adozione prevista per il 2024. 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EUDI Wallet Architectural Reference Framework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disponibile online</a:t>
            </a:r>
            <a:r>
              <a:rPr lang="en-US">
                <a:solidFill>
                  <a:schemeClr val="dk1"/>
                </a:solidFill>
              </a:rPr>
              <a:t> e in continua evoluzione.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b="1" lang="en-US">
                <a:solidFill>
                  <a:schemeClr val="dk1"/>
                </a:solidFill>
              </a:rPr>
              <a:t>Obbligatorio per i servizi della Pubblica Amministrazione</a:t>
            </a:r>
            <a:r>
              <a:rPr lang="en-US">
                <a:solidFill>
                  <a:schemeClr val="dk1"/>
                </a:solidFill>
              </a:rPr>
              <a:t> e volontario per i cittadini.</a:t>
            </a:r>
            <a:endParaRPr/>
          </a:p>
        </p:txBody>
      </p:sp>
      <p:sp>
        <p:nvSpPr>
          <p:cNvPr id="249" name="Google Shape;249;p43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4"/>
          <p:cNvSpPr txBox="1"/>
          <p:nvPr/>
        </p:nvSpPr>
        <p:spPr>
          <a:xfrm>
            <a:off x="504000" y="82080"/>
            <a:ext cx="90720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Flussi </a:t>
            </a: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- </a:t>
            </a: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ad alto livello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44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256" name="Google Shape;256;p44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7" name="Google Shape;257;p44"/>
          <p:cNvSpPr/>
          <p:nvPr/>
        </p:nvSpPr>
        <p:spPr>
          <a:xfrm>
            <a:off x="8617450" y="1902145"/>
            <a:ext cx="1341000" cy="4242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Relying Party</a:t>
            </a:r>
            <a:endParaRPr/>
          </a:p>
        </p:txBody>
      </p:sp>
      <p:sp>
        <p:nvSpPr>
          <p:cNvPr id="258" name="Google Shape;258;p44"/>
          <p:cNvSpPr/>
          <p:nvPr/>
        </p:nvSpPr>
        <p:spPr>
          <a:xfrm>
            <a:off x="5266546" y="1903579"/>
            <a:ext cx="1053300" cy="4242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Credential Issuer</a:t>
            </a:r>
            <a:endParaRPr/>
          </a:p>
        </p:txBody>
      </p:sp>
      <p:sp>
        <p:nvSpPr>
          <p:cNvPr id="259" name="Google Shape;259;p44"/>
          <p:cNvSpPr/>
          <p:nvPr/>
        </p:nvSpPr>
        <p:spPr>
          <a:xfrm>
            <a:off x="380101" y="1861625"/>
            <a:ext cx="975300" cy="4242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Utente</a:t>
            </a:r>
            <a:endParaRPr/>
          </a:p>
        </p:txBody>
      </p:sp>
      <p:sp>
        <p:nvSpPr>
          <p:cNvPr id="260" name="Google Shape;260;p44"/>
          <p:cNvSpPr/>
          <p:nvPr/>
        </p:nvSpPr>
        <p:spPr>
          <a:xfrm>
            <a:off x="3713175" y="1896740"/>
            <a:ext cx="1182000" cy="4242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Utente</a:t>
            </a:r>
            <a:br>
              <a:rPr lang="en-US"/>
            </a:br>
            <a:r>
              <a:rPr lang="en-US"/>
              <a:t>(</a:t>
            </a:r>
            <a:r>
              <a:rPr b="1" lang="en-US"/>
              <a:t>W</a:t>
            </a:r>
            <a:r>
              <a:rPr lang="en-US"/>
              <a:t>allet)</a:t>
            </a:r>
            <a:endParaRPr/>
          </a:p>
        </p:txBody>
      </p:sp>
      <p:sp>
        <p:nvSpPr>
          <p:cNvPr id="261" name="Google Shape;261;p44"/>
          <p:cNvSpPr/>
          <p:nvPr/>
        </p:nvSpPr>
        <p:spPr>
          <a:xfrm>
            <a:off x="6990099" y="1906975"/>
            <a:ext cx="1314300" cy="4242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Utente</a:t>
            </a:r>
            <a:br>
              <a:rPr lang="en-US"/>
            </a:br>
            <a:r>
              <a:rPr lang="en-US">
                <a:solidFill>
                  <a:schemeClr val="dk1"/>
                </a:solidFill>
              </a:rPr>
              <a:t>(Wallet)</a:t>
            </a:r>
            <a:endParaRPr/>
          </a:p>
        </p:txBody>
      </p:sp>
      <p:sp>
        <p:nvSpPr>
          <p:cNvPr id="262" name="Google Shape;262;p44"/>
          <p:cNvSpPr/>
          <p:nvPr/>
        </p:nvSpPr>
        <p:spPr>
          <a:xfrm>
            <a:off x="1685146" y="1865933"/>
            <a:ext cx="1053300" cy="4242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Wallet Provider</a:t>
            </a:r>
            <a:endParaRPr/>
          </a:p>
        </p:txBody>
      </p:sp>
      <p:cxnSp>
        <p:nvCxnSpPr>
          <p:cNvPr id="263" name="Google Shape;263;p44"/>
          <p:cNvCxnSpPr>
            <a:stCxn id="259" idx="3"/>
            <a:endCxn id="262" idx="1"/>
          </p:cNvCxnSpPr>
          <p:nvPr/>
        </p:nvCxnSpPr>
        <p:spPr>
          <a:xfrm>
            <a:off x="1355401" y="2073725"/>
            <a:ext cx="3297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264" name="Google Shape;264;p44"/>
          <p:cNvCxnSpPr>
            <a:stCxn id="260" idx="3"/>
            <a:endCxn id="258" idx="1"/>
          </p:cNvCxnSpPr>
          <p:nvPr/>
        </p:nvCxnSpPr>
        <p:spPr>
          <a:xfrm>
            <a:off x="4895175" y="2108840"/>
            <a:ext cx="371400" cy="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265" name="Google Shape;265;p44"/>
          <p:cNvCxnSpPr>
            <a:stCxn id="261" idx="3"/>
            <a:endCxn id="257" idx="1"/>
          </p:cNvCxnSpPr>
          <p:nvPr/>
        </p:nvCxnSpPr>
        <p:spPr>
          <a:xfrm flipH="1" rot="10800000">
            <a:off x="8304399" y="2114275"/>
            <a:ext cx="313200" cy="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266" name="Google Shape;266;p44"/>
          <p:cNvCxnSpPr/>
          <p:nvPr/>
        </p:nvCxnSpPr>
        <p:spPr>
          <a:xfrm>
            <a:off x="3379550" y="1200400"/>
            <a:ext cx="0" cy="39240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7" name="Google Shape;267;p44"/>
          <p:cNvCxnSpPr/>
          <p:nvPr/>
        </p:nvCxnSpPr>
        <p:spPr>
          <a:xfrm>
            <a:off x="6808550" y="1284225"/>
            <a:ext cx="0" cy="38406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8" name="Google Shape;268;p44"/>
          <p:cNvSpPr txBox="1"/>
          <p:nvPr/>
        </p:nvSpPr>
        <p:spPr>
          <a:xfrm>
            <a:off x="372500" y="1177550"/>
            <a:ext cx="2598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Inizializzazione ( … )</a:t>
            </a:r>
            <a:endParaRPr b="1" sz="1800"/>
          </a:p>
        </p:txBody>
      </p:sp>
      <p:sp>
        <p:nvSpPr>
          <p:cNvPr id="269" name="Google Shape;269;p44"/>
          <p:cNvSpPr txBox="1"/>
          <p:nvPr/>
        </p:nvSpPr>
        <p:spPr>
          <a:xfrm>
            <a:off x="3601063" y="1177550"/>
            <a:ext cx="27987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Issuance (OpenID4VCI)</a:t>
            </a:r>
            <a:endParaRPr b="1" sz="1800"/>
          </a:p>
        </p:txBody>
      </p:sp>
      <p:sp>
        <p:nvSpPr>
          <p:cNvPr id="270" name="Google Shape;270;p44"/>
          <p:cNvSpPr txBox="1"/>
          <p:nvPr/>
        </p:nvSpPr>
        <p:spPr>
          <a:xfrm>
            <a:off x="6925700" y="1177550"/>
            <a:ext cx="3078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Presentation (OpenID4VP)</a:t>
            </a:r>
            <a:endParaRPr b="1" sz="1800"/>
          </a:p>
        </p:txBody>
      </p:sp>
      <p:sp>
        <p:nvSpPr>
          <p:cNvPr id="271" name="Google Shape;271;p44"/>
          <p:cNvSpPr txBox="1"/>
          <p:nvPr/>
        </p:nvSpPr>
        <p:spPr>
          <a:xfrm>
            <a:off x="49050" y="2459025"/>
            <a:ext cx="33306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l’Utente accede al Wallet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Il Wallet fornisce al Wallet Provider la prova di possedere i livelli richiesti di sicurezza e garanzia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Il Wallet ottiene una attestazione di conformità dal Wallet Provider (o altra terza parte fidata).</a:t>
            </a:r>
            <a:endParaRPr sz="1800"/>
          </a:p>
        </p:txBody>
      </p:sp>
      <p:sp>
        <p:nvSpPr>
          <p:cNvPr id="272" name="Google Shape;272;p44"/>
          <p:cNvSpPr txBox="1"/>
          <p:nvPr/>
        </p:nvSpPr>
        <p:spPr>
          <a:xfrm>
            <a:off x="3425875" y="2459025"/>
            <a:ext cx="34812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L’Utente chiede una credenziale ad un Issuer.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-US" sz="1800"/>
              <a:t>W</a:t>
            </a:r>
            <a:r>
              <a:rPr lang="en-US" sz="1800"/>
              <a:t> valuta conformità Issuer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-US" sz="1800"/>
              <a:t>W</a:t>
            </a:r>
            <a:r>
              <a:rPr lang="en-US" sz="1800"/>
              <a:t> fornisce attestazione di conformità (client auth) nella richiesta all’Issuer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Autenticazione Utente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Emissione credenziale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Credenziale conservata nel Wallet (Holder)</a:t>
            </a:r>
            <a:endParaRPr sz="1800"/>
          </a:p>
        </p:txBody>
      </p:sp>
      <p:sp>
        <p:nvSpPr>
          <p:cNvPr id="273" name="Google Shape;273;p44"/>
          <p:cNvSpPr txBox="1"/>
          <p:nvPr/>
        </p:nvSpPr>
        <p:spPr>
          <a:xfrm>
            <a:off x="6907050" y="2459025"/>
            <a:ext cx="29496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RP fornisce </a:t>
            </a:r>
            <a:r>
              <a:rPr lang="en-US" sz="1800"/>
              <a:t>richiesta</a:t>
            </a:r>
            <a:r>
              <a:rPr lang="en-US" sz="1800"/>
              <a:t> di presentazione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Wallet valuta conformità RP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Consenso utente (SD)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Presentazione credenziali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RP controlla validità e</a:t>
            </a:r>
            <a:br>
              <a:rPr lang="en-US" sz="1800"/>
            </a:br>
            <a:r>
              <a:rPr lang="en-US" sz="1800"/>
              <a:t>revoche</a:t>
            </a:r>
            <a:br>
              <a:rPr lang="en-US" sz="1800"/>
            </a:br>
            <a:r>
              <a:rPr lang="en-US" sz="1800"/>
              <a:t>credenziali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5"/>
          <p:cNvSpPr txBox="1"/>
          <p:nvPr/>
        </p:nvSpPr>
        <p:spPr>
          <a:xfrm>
            <a:off x="504000" y="82080"/>
            <a:ext cx="90720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Formati e modelli dati delle credenziali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45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280" name="Google Shape;280;p45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81" name="Google Shape;281;p45"/>
          <p:cNvCxnSpPr/>
          <p:nvPr/>
        </p:nvCxnSpPr>
        <p:spPr>
          <a:xfrm>
            <a:off x="5284550" y="1200400"/>
            <a:ext cx="0" cy="39240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2" name="Google Shape;282;p45"/>
          <p:cNvSpPr txBox="1"/>
          <p:nvPr/>
        </p:nvSpPr>
        <p:spPr>
          <a:xfrm>
            <a:off x="585850" y="1086100"/>
            <a:ext cx="46986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Selective Disclosure for JWTs (</a:t>
            </a:r>
            <a:r>
              <a:rPr b="1" lang="en-US" sz="1800"/>
              <a:t>SD-JWT</a:t>
            </a:r>
            <a:r>
              <a:rPr lang="en-US" sz="1800"/>
              <a:t>)</a:t>
            </a:r>
            <a:br>
              <a:rPr lang="en-US" sz="1800"/>
            </a:br>
            <a:br>
              <a:rPr lang="en-US" sz="1800"/>
            </a:br>
            <a:r>
              <a:rPr lang="en-US" sz="1800"/>
              <a:t>- Definito in IETF</a:t>
            </a:r>
            <a:br>
              <a:rPr lang="en-US" sz="1800"/>
            </a:br>
            <a:r>
              <a:rPr lang="en-US" sz="1800"/>
              <a:t>   </a:t>
            </a:r>
            <a:r>
              <a:rPr lang="en-US" sz="1800" u="sng">
                <a:solidFill>
                  <a:schemeClr val="hlink"/>
                </a:solidFill>
                <a:hlinkClick r:id="rId4"/>
              </a:rPr>
              <a:t>draft-ietf-oauth-selective-disclosure-jwt</a:t>
            </a:r>
            <a:br>
              <a:rPr lang="en-US" sz="1800"/>
            </a:b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- Basato su IETF JWT e JOSE</a:t>
            </a:r>
            <a:br>
              <a:rPr lang="en-US" sz="1800"/>
            </a:b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- Casi d’uso: </a:t>
            </a:r>
            <a:r>
              <a:rPr b="1" lang="en-US" sz="1800"/>
              <a:t>online</a:t>
            </a:r>
            <a:r>
              <a:rPr lang="en-US" sz="1800"/>
              <a:t> e offline</a:t>
            </a:r>
            <a:br>
              <a:rPr lang="en-US" sz="1800"/>
            </a:br>
            <a:br>
              <a:rPr lang="en-US" sz="1800"/>
            </a:br>
            <a:r>
              <a:rPr lang="en-US" sz="1800"/>
              <a:t>- Serializzazione: compact (JWT) e JSON</a:t>
            </a:r>
            <a:br>
              <a:rPr lang="en-US" sz="1800"/>
            </a:br>
            <a:br>
              <a:rPr lang="en-US" sz="1800"/>
            </a:br>
            <a:r>
              <a:rPr lang="en-US" sz="1800"/>
              <a:t>- Data model: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	- Schema comune definito nel formato</a:t>
            </a:r>
            <a:endParaRPr sz="18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- </a:t>
            </a:r>
            <a:r>
              <a:rPr lang="en-US" sz="1800">
                <a:solidFill>
                  <a:schemeClr val="dk1"/>
                </a:solidFill>
              </a:rPr>
              <a:t>Esteso da SD-JWT-VC</a:t>
            </a:r>
            <a:endParaRPr sz="1800">
              <a:solidFill>
                <a:schemeClr val="dk1"/>
              </a:solidFill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- Attributi utente custom</a:t>
            </a:r>
            <a:br>
              <a:rPr lang="en-US" sz="1800"/>
            </a:br>
            <a:r>
              <a:rPr lang="en-US" sz="1800"/>
              <a:t>   </a:t>
            </a:r>
            <a:endParaRPr sz="1800"/>
          </a:p>
        </p:txBody>
      </p:sp>
      <p:sp>
        <p:nvSpPr>
          <p:cNvPr id="283" name="Google Shape;283;p45"/>
          <p:cNvSpPr txBox="1"/>
          <p:nvPr/>
        </p:nvSpPr>
        <p:spPr>
          <a:xfrm>
            <a:off x="5310250" y="1086100"/>
            <a:ext cx="41556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ISO </a:t>
            </a:r>
            <a:r>
              <a:rPr b="1" lang="en-US" sz="1800"/>
              <a:t>MDOC CBOR</a:t>
            </a:r>
            <a:br>
              <a:rPr lang="en-US" sz="1800"/>
            </a:br>
            <a:br>
              <a:rPr lang="en-US" sz="1800"/>
            </a:br>
            <a:r>
              <a:rPr lang="en-US" sz="1800">
                <a:solidFill>
                  <a:schemeClr val="dk1"/>
                </a:solidFill>
              </a:rPr>
              <a:t>- Definito in </a:t>
            </a:r>
            <a:r>
              <a:rPr b="1" lang="en-US" sz="1800">
                <a:solidFill>
                  <a:schemeClr val="dk1"/>
                </a:solidFill>
              </a:rPr>
              <a:t>ISO/IEC 18013-5:2021</a:t>
            </a:r>
            <a:br>
              <a:rPr lang="en-US" sz="1800">
                <a:solidFill>
                  <a:schemeClr val="dk1"/>
                </a:solidFill>
              </a:rPr>
            </a:br>
            <a:r>
              <a:rPr lang="en-US" sz="1800">
                <a:solidFill>
                  <a:schemeClr val="dk1"/>
                </a:solidFill>
              </a:rPr>
              <a:t>  (mobile driving license)</a:t>
            </a:r>
            <a:br>
              <a:rPr lang="en-US" sz="1800">
                <a:solidFill>
                  <a:schemeClr val="dk1"/>
                </a:solidFill>
              </a:rPr>
            </a:b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- Basato su IETF CBOR e COSE</a:t>
            </a:r>
            <a:br>
              <a:rPr lang="en-US" sz="1800">
                <a:solidFill>
                  <a:schemeClr val="dk1"/>
                </a:solidFill>
              </a:rPr>
            </a:br>
            <a:br>
              <a:rPr lang="en-US" sz="1800">
                <a:solidFill>
                  <a:schemeClr val="dk1"/>
                </a:solidFill>
              </a:rPr>
            </a:br>
            <a:r>
              <a:rPr lang="en-US" sz="1800">
                <a:solidFill>
                  <a:schemeClr val="dk1"/>
                </a:solidFill>
              </a:rPr>
              <a:t>- Casi d’uso: </a:t>
            </a:r>
            <a:r>
              <a:rPr b="1" lang="en-US" sz="1800">
                <a:solidFill>
                  <a:schemeClr val="dk1"/>
                </a:solidFill>
              </a:rPr>
              <a:t>offline</a:t>
            </a:r>
            <a:r>
              <a:rPr lang="en-US" sz="1800">
                <a:solidFill>
                  <a:schemeClr val="dk1"/>
                </a:solidFill>
              </a:rPr>
              <a:t> e online</a:t>
            </a:r>
            <a:br>
              <a:rPr lang="en-US" sz="1800">
                <a:solidFill>
                  <a:schemeClr val="dk1"/>
                </a:solidFill>
              </a:rPr>
            </a:br>
            <a:br>
              <a:rPr lang="en-US" sz="1800">
                <a:solidFill>
                  <a:schemeClr val="dk1"/>
                </a:solidFill>
              </a:rPr>
            </a:br>
            <a:r>
              <a:rPr lang="en-US" sz="1800">
                <a:solidFill>
                  <a:schemeClr val="dk1"/>
                </a:solidFill>
              </a:rPr>
              <a:t>- Serializzazione: AF Binary</a:t>
            </a:r>
            <a:br>
              <a:rPr lang="en-US" sz="1800">
                <a:solidFill>
                  <a:schemeClr val="dk1"/>
                </a:solidFill>
              </a:rPr>
            </a:br>
            <a:br>
              <a:rPr lang="en-US" sz="1800">
                <a:solidFill>
                  <a:schemeClr val="dk1"/>
                </a:solidFill>
              </a:rPr>
            </a:br>
            <a:r>
              <a:rPr lang="en-US" sz="1800">
                <a:solidFill>
                  <a:schemeClr val="dk1"/>
                </a:solidFill>
              </a:rPr>
              <a:t>- Data model: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	- Schema comune</a:t>
            </a:r>
            <a:br>
              <a:rPr lang="en-US" sz="1800">
                <a:solidFill>
                  <a:schemeClr val="dk1"/>
                </a:solidFill>
              </a:rPr>
            </a:br>
            <a:r>
              <a:rPr lang="en-US" sz="1800">
                <a:solidFill>
                  <a:schemeClr val="dk1"/>
                </a:solidFill>
              </a:rPr>
              <a:t>       - Attributi utente custom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6"/>
          <p:cNvSpPr txBox="1"/>
          <p:nvPr/>
        </p:nvSpPr>
        <p:spPr>
          <a:xfrm>
            <a:off x="504000" y="82080"/>
            <a:ext cx="90720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SD-JWT - Issuer Signed JWT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46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290" name="Google Shape;290;p46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1" name="Google Shape;291;p46"/>
          <p:cNvSpPr txBox="1"/>
          <p:nvPr/>
        </p:nvSpPr>
        <p:spPr>
          <a:xfrm>
            <a:off x="433450" y="1009900"/>
            <a:ext cx="9072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&lt;</a:t>
            </a:r>
            <a:r>
              <a:rPr b="1" lang="en-US" sz="1600"/>
              <a:t>Issuer-signed JWT</a:t>
            </a:r>
            <a:r>
              <a:rPr lang="en-US" sz="1600"/>
              <a:t>&gt;~&lt;B64(Disclosure 1)&gt;~...~&lt;</a:t>
            </a:r>
            <a:r>
              <a:rPr lang="en-US" sz="1600">
                <a:solidFill>
                  <a:schemeClr val="dk1"/>
                </a:solidFill>
              </a:rPr>
              <a:t>B64(Disclosure N)</a:t>
            </a:r>
            <a:r>
              <a:rPr lang="en-US" sz="1600"/>
              <a:t>&gt;~&lt;optional KB-JWT&gt;</a:t>
            </a:r>
            <a:endParaRPr sz="1800"/>
          </a:p>
        </p:txBody>
      </p:sp>
      <p:sp>
        <p:nvSpPr>
          <p:cNvPr id="292" name="Google Shape;292;p46"/>
          <p:cNvSpPr txBox="1"/>
          <p:nvPr/>
        </p:nvSpPr>
        <p:spPr>
          <a:xfrm>
            <a:off x="504000" y="1568625"/>
            <a:ext cx="35025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{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"sub": "user_42",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"given_name": "John",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"family_name": "Doe",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"email": "johndoe@example.com",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"phone_number": "+1-202-555-0101",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"phone_number_verified": true,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"address": {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  "street_address": "123 Main St",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  "locality": "Anytown",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  "region": "Anystate",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  "country": "US"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},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  "birthdate": "1940-01-01",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}</a:t>
            </a:r>
            <a:endParaRPr sz="1500"/>
          </a:p>
        </p:txBody>
      </p:sp>
      <p:sp>
        <p:nvSpPr>
          <p:cNvPr id="293" name="Google Shape;293;p46"/>
          <p:cNvSpPr txBox="1"/>
          <p:nvPr/>
        </p:nvSpPr>
        <p:spPr>
          <a:xfrm>
            <a:off x="4983775" y="1553500"/>
            <a:ext cx="31245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{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"_sd": [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	"</a:t>
            </a:r>
            <a:r>
              <a:rPr lang="en-US" sz="1300"/>
              <a:t>CrQe7S5kqBAH …</a:t>
            </a:r>
            <a:r>
              <a:rPr lang="en-US" sz="1300"/>
              <a:t>", …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],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"iss": "https://issuer.example.com",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"iat": 1683000000,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"exp": 1883000000,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"sub": "user_42",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"_sd_alg": "sha-256",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"cnf": {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	"jwk": {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	    "kty": "EC",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	</a:t>
            </a:r>
            <a:r>
              <a:rPr lang="en-US" sz="1300">
                <a:solidFill>
                  <a:schemeClr val="dk1"/>
                </a:solidFill>
              </a:rPr>
              <a:t>    </a:t>
            </a:r>
            <a:r>
              <a:rPr lang="en-US" sz="1300"/>
              <a:t>"crv": "P-256",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	</a:t>
            </a:r>
            <a:r>
              <a:rPr lang="en-US" sz="1300">
                <a:solidFill>
                  <a:schemeClr val="dk1"/>
                </a:solidFill>
              </a:rPr>
              <a:t>    </a:t>
            </a:r>
            <a:r>
              <a:rPr lang="en-US" sz="1300"/>
              <a:t>"x": "TCAER19Zvu3OHF4 …",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	</a:t>
            </a:r>
            <a:r>
              <a:rPr lang="en-US" sz="1300">
                <a:solidFill>
                  <a:schemeClr val="dk1"/>
                </a:solidFill>
              </a:rPr>
              <a:t>    </a:t>
            </a:r>
            <a:r>
              <a:rPr lang="en-US" sz="1300"/>
              <a:t>"y": "ZxjiWWbZMQGHVW …"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	}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}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}</a:t>
            </a:r>
            <a:endParaRPr sz="1300"/>
          </a:p>
        </p:txBody>
      </p:sp>
      <p:sp>
        <p:nvSpPr>
          <p:cNvPr id="294" name="Google Shape;294;p46"/>
          <p:cNvSpPr/>
          <p:nvPr/>
        </p:nvSpPr>
        <p:spPr>
          <a:xfrm>
            <a:off x="4202800" y="2929550"/>
            <a:ext cx="640500" cy="571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46"/>
          <p:cNvSpPr/>
          <p:nvPr/>
        </p:nvSpPr>
        <p:spPr>
          <a:xfrm>
            <a:off x="7555600" y="2929550"/>
            <a:ext cx="640500" cy="571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46"/>
          <p:cNvSpPr txBox="1"/>
          <p:nvPr/>
        </p:nvSpPr>
        <p:spPr>
          <a:xfrm>
            <a:off x="8477350" y="2102925"/>
            <a:ext cx="14949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Signed</a:t>
            </a:r>
            <a:br>
              <a:rPr lang="en-US" sz="1800"/>
            </a:br>
            <a:r>
              <a:rPr lang="en-US" sz="1800"/>
              <a:t> JWT</a:t>
            </a:r>
            <a:br>
              <a:rPr lang="en-US" sz="1800"/>
            </a:br>
            <a:r>
              <a:rPr lang="en-US" sz="1800"/>
              <a:t>    </a:t>
            </a:r>
            <a:br>
              <a:rPr lang="en-US" sz="1800"/>
            </a:br>
            <a:r>
              <a:rPr lang="en-US" sz="1800"/>
              <a:t>    o </a:t>
            </a:r>
            <a:br>
              <a:rPr lang="en-US" sz="1800"/>
            </a:br>
            <a:br>
              <a:rPr lang="en-US" sz="1800"/>
            </a:br>
            <a:r>
              <a:rPr lang="en-US" sz="1800"/>
              <a:t>JWS JSON Serialization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7"/>
          <p:cNvSpPr txBox="1"/>
          <p:nvPr/>
        </p:nvSpPr>
        <p:spPr>
          <a:xfrm>
            <a:off x="504000" y="82080"/>
            <a:ext cx="90720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Rubik Medium"/>
                <a:ea typeface="Rubik Medium"/>
                <a:cs typeface="Rubik Medium"/>
                <a:sym typeface="Rubik Medium"/>
              </a:rPr>
              <a:t>SD-JWT - Disclosure</a:t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47"/>
          <p:cNvSpPr txBox="1"/>
          <p:nvPr/>
        </p:nvSpPr>
        <p:spPr>
          <a:xfrm>
            <a:off x="324000" y="5400000"/>
            <a:ext cx="72360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Giuseppe De Marco</a:t>
            </a:r>
            <a:endParaRPr sz="1400" strike="noStrike"/>
          </a:p>
        </p:txBody>
      </p:sp>
      <p:sp>
        <p:nvSpPr>
          <p:cNvPr id="303" name="Google Shape;303;p47"/>
          <p:cNvSpPr txBox="1"/>
          <p:nvPr/>
        </p:nvSpPr>
        <p:spPr>
          <a:xfrm>
            <a:off x="5760000" y="5940000"/>
            <a:ext cx="23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400" strike="noStrike">
                <a:latin typeface="Times New Roman"/>
                <a:ea typeface="Times New Roman"/>
                <a:cs typeface="Times New Roman"/>
                <a:sym typeface="Times New Roman"/>
              </a:rPr>
              <a:t>11/7/23</a:t>
            </a:r>
            <a:endParaRPr b="0" sz="1400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4" name="Google Shape;304;p47"/>
          <p:cNvSpPr txBox="1"/>
          <p:nvPr/>
        </p:nvSpPr>
        <p:spPr>
          <a:xfrm>
            <a:off x="433450" y="1009900"/>
            <a:ext cx="9072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&lt;</a:t>
            </a:r>
            <a:r>
              <a:rPr lang="en-US" sz="1600"/>
              <a:t>Issuer-signed JWT</a:t>
            </a:r>
            <a:r>
              <a:rPr lang="en-US" sz="1600"/>
              <a:t>&gt;~&lt;</a:t>
            </a:r>
            <a:r>
              <a:rPr b="1" lang="en-US" sz="1600"/>
              <a:t>B64url(Disclosure 1)</a:t>
            </a:r>
            <a:r>
              <a:rPr lang="en-US" sz="1600"/>
              <a:t>&gt;~...~&lt;</a:t>
            </a:r>
            <a:r>
              <a:rPr b="1" lang="en-US" sz="1600">
                <a:solidFill>
                  <a:schemeClr val="dk1"/>
                </a:solidFill>
              </a:rPr>
              <a:t>B64url</a:t>
            </a:r>
            <a:r>
              <a:rPr b="1" lang="en-US" sz="1600">
                <a:solidFill>
                  <a:schemeClr val="dk1"/>
                </a:solidFill>
              </a:rPr>
              <a:t>(Disclosure N)</a:t>
            </a:r>
            <a:r>
              <a:rPr lang="en-US" sz="1600"/>
              <a:t>&gt;~&lt;optional KB-JWT&gt;</a:t>
            </a:r>
            <a:endParaRPr sz="1800"/>
          </a:p>
        </p:txBody>
      </p:sp>
      <p:sp>
        <p:nvSpPr>
          <p:cNvPr id="305" name="Google Shape;305;p47"/>
          <p:cNvSpPr txBox="1"/>
          <p:nvPr/>
        </p:nvSpPr>
        <p:spPr>
          <a:xfrm>
            <a:off x="504000" y="1721025"/>
            <a:ext cx="35025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[</a:t>
            </a:r>
            <a:br>
              <a:rPr lang="en-US" sz="1500">
                <a:solidFill>
                  <a:schemeClr val="dk1"/>
                </a:solidFill>
              </a:rPr>
            </a:br>
            <a:r>
              <a:rPr lang="en-US" sz="1500">
                <a:solidFill>
                  <a:schemeClr val="dk1"/>
                </a:solidFill>
              </a:rPr>
              <a:t>  "2GLC42sKQveCfGfryNRN9w",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  "given_name", 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  "John"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]</a:t>
            </a:r>
            <a:endParaRPr sz="1500"/>
          </a:p>
        </p:txBody>
      </p:sp>
      <p:sp>
        <p:nvSpPr>
          <p:cNvPr id="306" name="Google Shape;306;p47"/>
          <p:cNvSpPr txBox="1"/>
          <p:nvPr/>
        </p:nvSpPr>
        <p:spPr>
          <a:xfrm>
            <a:off x="4423700" y="1836525"/>
            <a:ext cx="2678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/>
              <a:t>WyIyR0xDNDJzS1F2ZUNmR2ZyeU5STjl3IiwgImdpdmVuX25hbWUiLCAiSm9o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biJd</a:t>
            </a:r>
            <a:endParaRPr sz="1500"/>
          </a:p>
        </p:txBody>
      </p:sp>
      <p:sp>
        <p:nvSpPr>
          <p:cNvPr id="307" name="Google Shape;307;p47"/>
          <p:cNvSpPr/>
          <p:nvPr/>
        </p:nvSpPr>
        <p:spPr>
          <a:xfrm>
            <a:off x="3593200" y="2091350"/>
            <a:ext cx="640500" cy="571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8" name="Google Shape;308;p47"/>
          <p:cNvCxnSpPr/>
          <p:nvPr/>
        </p:nvCxnSpPr>
        <p:spPr>
          <a:xfrm>
            <a:off x="587000" y="3122300"/>
            <a:ext cx="6524400" cy="1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9" name="Google Shape;309;p47"/>
          <p:cNvSpPr/>
          <p:nvPr/>
        </p:nvSpPr>
        <p:spPr>
          <a:xfrm>
            <a:off x="7568600" y="679700"/>
            <a:ext cx="1788000" cy="11082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0" name="Google Shape;310;p47"/>
          <p:cNvCxnSpPr>
            <a:stCxn id="309" idx="4"/>
          </p:cNvCxnSpPr>
          <p:nvPr/>
        </p:nvCxnSpPr>
        <p:spPr>
          <a:xfrm flipH="1">
            <a:off x="7435400" y="1787900"/>
            <a:ext cx="1027200" cy="228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1" name="Google Shape;311;p47"/>
          <p:cNvSpPr txBox="1"/>
          <p:nvPr/>
        </p:nvSpPr>
        <p:spPr>
          <a:xfrm>
            <a:off x="4930400" y="3187850"/>
            <a:ext cx="4933500" cy="21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{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"alg": "ES256",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/>
              <a:t>  "typ": "kb+jwt"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}</a:t>
            </a:r>
            <a:br>
              <a:rPr lang="en-US" sz="1300"/>
            </a:br>
            <a:r>
              <a:rPr lang="en-US" sz="1300"/>
              <a:t>{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  "nonce": "1234567890",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  "aud": "https://verifier.example.org",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  "iat": 1698077790,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  "_sd_hash": "34t8vCC_c_vVLnOadBtw …"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}</a:t>
            </a:r>
            <a:endParaRPr sz="1300"/>
          </a:p>
        </p:txBody>
      </p:sp>
      <p:sp>
        <p:nvSpPr>
          <p:cNvPr id="312" name="Google Shape;312;p47"/>
          <p:cNvSpPr/>
          <p:nvPr/>
        </p:nvSpPr>
        <p:spPr>
          <a:xfrm>
            <a:off x="3593200" y="4072550"/>
            <a:ext cx="640500" cy="571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47"/>
          <p:cNvSpPr txBox="1"/>
          <p:nvPr/>
        </p:nvSpPr>
        <p:spPr>
          <a:xfrm>
            <a:off x="533400" y="3429000"/>
            <a:ext cx="30000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eyJhbGciOiAiRVMyNTYiLCAidHlwIjogImtiK2p3dCJ9.eyJub25jZSI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6ICIxMjM0NTY3ODkwIiwgImF1ZCI6ICJodHRwczovL3ZlcmlmaWVyLmV4YW1wbGUub3J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nIiwgImlhdCI6IDE2OTgwNzc3OTAsICJfc2RfaGFzaCI6ICIzNHQ4dkNDX2NfdlZMbk9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hZEJ0d2g0ZEZ2QkVyU2w5ektPcXdtNmloVF9VIn0.ZlotfwqF9NUTRAShrd8jGSJEB6e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3Z3EKm-AD5udfzggxfK-lQM4TCKbHK81eV088YTKl-UfM7WSyQpx5wpNpZw</a:t>
            </a:r>
            <a:endParaRPr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7">
      <a:dk1>
        <a:srgbClr val="000000"/>
      </a:dk1>
      <a:lt1>
        <a:srgbClr val="FFFFFF"/>
      </a:lt1>
      <a:dk2>
        <a:srgbClr val="122434"/>
      </a:dk2>
      <a:lt2>
        <a:srgbClr val="F1F6F8"/>
      </a:lt2>
      <a:accent1>
        <a:srgbClr val="00D7F7"/>
      </a:accent1>
      <a:accent2>
        <a:srgbClr val="FF5E2C"/>
      </a:accent2>
      <a:accent3>
        <a:srgbClr val="F5F5F3"/>
      </a:accent3>
      <a:accent4>
        <a:srgbClr val="EE63ED"/>
      </a:accent4>
      <a:accent5>
        <a:srgbClr val="FFD351"/>
      </a:accent5>
      <a:accent6>
        <a:srgbClr val="F9F07A"/>
      </a:accent6>
      <a:hlink>
        <a:srgbClr val="00D3F7"/>
      </a:hlink>
      <a:folHlink>
        <a:srgbClr val="FF5E2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