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349" r:id="rId4"/>
    <p:sldId id="357" r:id="rId5"/>
    <p:sldId id="354" r:id="rId6"/>
    <p:sldId id="359" r:id="rId7"/>
    <p:sldId id="360" r:id="rId8"/>
    <p:sldId id="361" r:id="rId9"/>
    <p:sldId id="267" r:id="rId10"/>
  </p:sldIdLst>
  <p:sldSz cx="9144000" cy="6858000" type="screen4x3"/>
  <p:notesSz cx="6858000" cy="9144000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52"/>
  </p:normalViewPr>
  <p:slideViewPr>
    <p:cSldViewPr snapToObjects="1"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1A93CF47-6232-8345-B4F4-D90A41DBEFE0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  <a:endParaRPr lang="en-GB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018DBD90-B596-0F4E-B079-9BEEF6553BE9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ＭＳ Ｐゴシック" pitchFamily="-112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4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AD5849-A9A6-E140-B4A7-59263EFD7F16}" type="slidenum">
              <a:rPr lang="en-GB" smtClean="0">
                <a:latin typeface="Calibri" charset="0"/>
                <a:ea typeface="ＭＳ Ｐゴシック" charset="-128"/>
                <a:cs typeface="ＭＳ Ｐゴシック" charset="-128"/>
              </a:rPr>
              <a:pPr/>
              <a:t>3</a:t>
            </a:fld>
            <a:endParaRPr lang="en-GB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4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AD5849-A9A6-E140-B4A7-59263EFD7F16}" type="slidenum">
              <a:rPr lang="en-GB" smtClean="0">
                <a:latin typeface="Calibri" charset="0"/>
                <a:ea typeface="ＭＳ Ｐゴシック" charset="-128"/>
                <a:cs typeface="ＭＳ Ｐゴシック" charset="-128"/>
              </a:rPr>
              <a:pPr/>
              <a:t>4</a:t>
            </a:fld>
            <a:endParaRPr lang="en-GB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8118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4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AD5849-A9A6-E140-B4A7-59263EFD7F16}" type="slidenum">
              <a:rPr lang="en-GB" smtClean="0">
                <a:latin typeface="Calibri" charset="0"/>
                <a:ea typeface="ＭＳ Ｐゴシック" charset="-128"/>
                <a:cs typeface="ＭＳ Ｐゴシック" charset="-128"/>
              </a:rPr>
              <a:pPr/>
              <a:t>5</a:t>
            </a:fld>
            <a:endParaRPr lang="en-GB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678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4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AD5849-A9A6-E140-B4A7-59263EFD7F16}" type="slidenum">
              <a:rPr lang="en-GB" smtClean="0">
                <a:latin typeface="Calibri" charset="0"/>
                <a:ea typeface="ＭＳ Ｐゴシック" charset="-128"/>
                <a:cs typeface="ＭＳ Ｐゴシック" charset="-128"/>
              </a:rPr>
              <a:pPr/>
              <a:t>6</a:t>
            </a:fld>
            <a:endParaRPr lang="en-GB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4982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4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AD5849-A9A6-E140-B4A7-59263EFD7F16}" type="slidenum">
              <a:rPr lang="en-GB" smtClean="0">
                <a:latin typeface="Calibri" charset="0"/>
                <a:ea typeface="ＭＳ Ｐゴシック" charset="-128"/>
                <a:cs typeface="ＭＳ Ｐゴシック" charset="-128"/>
              </a:rPr>
              <a:pPr/>
              <a:t>7</a:t>
            </a:fld>
            <a:endParaRPr lang="en-GB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298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4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AD5849-A9A6-E140-B4A7-59263EFD7F16}" type="slidenum">
              <a:rPr lang="en-GB" smtClean="0">
                <a:latin typeface="Calibri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GB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3551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5D12E-9E7F-A544-A112-30733767566D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A190C-0FC7-E241-B35B-27F4F3A38631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27894-0385-AF4C-88E0-10F132A48B87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9CBE1-7FF5-F341-B4C7-CEC2001734F3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6C938-3CE8-4945-8E90-8773ECD9B31C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FC8D2-A049-844A-B182-E6B087F1497A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DBDDE-1FEA-9740-9228-F401C28C7DE8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BFDC-F64F-2840-A9D3-3F42DF79819A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FF8FB-C630-674D-810D-49B19E3C948B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A4B94-38D1-DE46-9B13-77C2DB1F239C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F8F60-DA94-0B46-94D1-2BCCD761A684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78929-A721-EB4C-BCF7-4AD75AA1431C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82C72-0983-5743-9789-73613A121340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F9F0E-9E1A-F643-9B5D-2A982F4B0C8A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GB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A7467-C998-7F44-A58B-3111B928BF65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7F843-0C80-C141-9506-99AD231311AB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1AEFA-48B1-3D48-ADAB-3D7541EF383A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05F0C-B95C-DC4C-9A97-4E442ED67F86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D5357-8458-4048-895B-E2F4FFB56989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BACB4-ADAE-F141-8854-7459117B9337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F24AB-7CE5-1447-8B9E-26F2664D375F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73049-DE47-E24D-96BA-C30AAE468E4E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  <a:endParaRPr lang="en-GB"/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E2350C41-7FD9-8044-80FB-A23A30667EC8}" type="datetime1">
              <a:rPr lang="it-IT"/>
              <a:pPr>
                <a:defRPr/>
              </a:pPr>
              <a:t>14/06/21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2AB5A9E0-9C5D-624E-A419-7BD7C8CEF4F8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adiobruxelleslibera.wordpress.com/" TargetMode="External"/><Relationship Id="rId2" Type="http://schemas.openxmlformats.org/officeDocument/2006/relationships/hyperlink" Target="mailto:inno@innogenna.i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nnocenzogenna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ctrTitle"/>
          </p:nvPr>
        </p:nvSpPr>
        <p:spPr>
          <a:xfrm>
            <a:off x="381000" y="1066800"/>
            <a:ext cx="8458200" cy="2231554"/>
          </a:xfrm>
        </p:spPr>
        <p:txBody>
          <a:bodyPr/>
          <a:lstStyle/>
          <a:p>
            <a:pPr eaLnBrk="1" hangingPunct="1"/>
            <a:br>
              <a:rPr lang="it-IT" sz="3200" b="1" dirty="0">
                <a:latin typeface="Garamond" charset="0"/>
                <a:ea typeface="ＭＳ Ｐゴシック" charset="-128"/>
                <a:cs typeface="ＭＳ Ｐゴシック" charset="-128"/>
              </a:rPr>
            </a:br>
            <a:br>
              <a:rPr lang="it-IT" sz="3200" b="1" dirty="0">
                <a:latin typeface="Garamond" charset="0"/>
                <a:ea typeface="ＭＳ Ｐゴシック" charset="-128"/>
                <a:cs typeface="ＭＳ Ｐゴシック" charset="-128"/>
              </a:rPr>
            </a:br>
            <a:br>
              <a:rPr lang="it-IT" sz="3200" b="1" dirty="0">
                <a:latin typeface="Garamond" charset="0"/>
                <a:ea typeface="ＭＳ Ｐゴシック" charset="-128"/>
                <a:cs typeface="ＭＳ Ｐゴシック" charset="-128"/>
              </a:rPr>
            </a:br>
            <a:r>
              <a:rPr lang="it-IT" sz="3200" b="1" dirty="0">
                <a:latin typeface="Garamond" charset="0"/>
                <a:ea typeface="ＭＳ Ｐゴシック" charset="-128"/>
                <a:cs typeface="ＭＳ Ｐゴシック" charset="-128"/>
              </a:rPr>
              <a:t>La raggiungibilità giuridica </a:t>
            </a:r>
            <a:br>
              <a:rPr lang="it-IT" sz="3200" b="1" dirty="0">
                <a:latin typeface="Garamond" charset="0"/>
                <a:ea typeface="ＭＳ Ｐゴシック" charset="-128"/>
                <a:cs typeface="ＭＳ Ｐゴシック" charset="-128"/>
              </a:rPr>
            </a:br>
            <a:r>
              <a:rPr lang="it-IT" sz="3200" b="1" dirty="0">
                <a:latin typeface="Garamond" charset="0"/>
                <a:ea typeface="ＭＳ Ｐゴシック" charset="-128"/>
                <a:cs typeface="ＭＳ Ｐゴシック" charset="-128"/>
              </a:rPr>
              <a:t>dei dati nel </a:t>
            </a:r>
            <a:r>
              <a:rPr lang="it-IT" sz="3200" b="1" dirty="0" err="1">
                <a:latin typeface="Garamond" charset="0"/>
                <a:ea typeface="ＭＳ Ｐゴシック" charset="-128"/>
                <a:cs typeface="ＭＳ Ｐゴシック" charset="-128"/>
              </a:rPr>
              <a:t>cloud</a:t>
            </a:r>
            <a:br>
              <a:rPr lang="it-IT" sz="3600" b="1" dirty="0">
                <a:latin typeface="Garamond" panose="02020404030301010803" pitchFamily="18" charset="0"/>
                <a:ea typeface="ＭＳ Ｐゴシック" charset="-128"/>
                <a:cs typeface="ＭＳ Ｐゴシック" charset="-128"/>
              </a:rPr>
            </a:br>
            <a:br>
              <a:rPr lang="it-IT" sz="2400" b="1" dirty="0">
                <a:latin typeface="Garamond" charset="0"/>
                <a:ea typeface="ＭＳ Ｐゴシック" charset="-128"/>
                <a:cs typeface="ＭＳ Ｐゴシック" charset="-128"/>
              </a:rPr>
            </a:br>
            <a:br>
              <a:rPr lang="it-IT" sz="4000" b="1" dirty="0">
                <a:latin typeface="Garamond" charset="0"/>
                <a:ea typeface="ＭＳ Ｐゴシック" charset="-128"/>
                <a:cs typeface="ＭＳ Ｐゴシック" charset="-128"/>
              </a:rPr>
            </a:br>
            <a:endParaRPr lang="en-GB" sz="4000" dirty="0"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339" name="Sottotitolo 2"/>
          <p:cNvSpPr>
            <a:spLocks noGrp="1"/>
          </p:cNvSpPr>
          <p:nvPr>
            <p:ph type="subTitle" idx="1"/>
          </p:nvPr>
        </p:nvSpPr>
        <p:spPr>
          <a:xfrm>
            <a:off x="914400" y="3298354"/>
            <a:ext cx="7391400" cy="2645246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sz="2500" dirty="0">
              <a:solidFill>
                <a:srgbClr val="898989"/>
              </a:solidFill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80000"/>
              </a:lnSpc>
            </a:pPr>
            <a:endParaRPr lang="en-GB" sz="2500" dirty="0">
              <a:solidFill>
                <a:schemeClr val="tx1"/>
              </a:solidFill>
              <a:latin typeface="Garamond" charset="0"/>
              <a:ea typeface="Garamond" charset="0"/>
              <a:cs typeface="Garamond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2500" dirty="0" err="1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rPr>
              <a:t>Innocenzo</a:t>
            </a:r>
            <a:r>
              <a:rPr lang="en-GB" sz="2500" dirty="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rPr>
              <a:t> Genna</a:t>
            </a:r>
          </a:p>
          <a:p>
            <a:pPr eaLnBrk="1" hangingPunct="1">
              <a:lnSpc>
                <a:spcPct val="80000"/>
              </a:lnSpc>
            </a:pPr>
            <a:r>
              <a:rPr lang="en-GB" sz="2500" dirty="0" err="1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rPr>
              <a:t>Genna</a:t>
            </a:r>
            <a:r>
              <a:rPr lang="en-GB" sz="2500" dirty="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rPr>
              <a:t> Cabinet SPRL, </a:t>
            </a:r>
            <a:r>
              <a:rPr lang="en-GB" sz="2500" dirty="0" err="1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rPr>
              <a:t>Bruxelles</a:t>
            </a:r>
            <a:endParaRPr lang="en-GB" sz="2500" dirty="0">
              <a:solidFill>
                <a:schemeClr val="tx1"/>
              </a:solidFill>
              <a:latin typeface="Garamond" charset="0"/>
              <a:ea typeface="Garamond" charset="0"/>
              <a:cs typeface="Garamond" charset="0"/>
            </a:endParaRPr>
          </a:p>
          <a:p>
            <a:pPr eaLnBrk="1" hangingPunct="1">
              <a:lnSpc>
                <a:spcPct val="80000"/>
              </a:lnSpc>
            </a:pPr>
            <a:endParaRPr lang="en-GB" sz="2500" dirty="0">
              <a:solidFill>
                <a:schemeClr val="tx1"/>
              </a:solidFill>
              <a:latin typeface="Garamond" charset="0"/>
              <a:ea typeface="Garamond" charset="0"/>
              <a:cs typeface="Garamond" charset="0"/>
            </a:endParaRPr>
          </a:p>
          <a:p>
            <a:pPr eaLnBrk="1" hangingPunct="1">
              <a:lnSpc>
                <a:spcPct val="80000"/>
              </a:lnSpc>
            </a:pPr>
            <a:endParaRPr lang="en-GB" sz="2500" dirty="0">
              <a:solidFill>
                <a:schemeClr val="tx1"/>
              </a:solidFill>
              <a:latin typeface="Garamond" charset="0"/>
              <a:ea typeface="Garamond" charset="0"/>
              <a:cs typeface="Garamond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it-IT" sz="2500" dirty="0">
                <a:solidFill>
                  <a:schemeClr val="tx1"/>
                </a:solidFill>
                <a:latin typeface="Garamond" charset="0"/>
                <a:ea typeface="Garamond" charset="0"/>
                <a:cs typeface="Garamond" charset="0"/>
              </a:rPr>
              <a:t>Conferenza GARR, 14 giugno 2021</a:t>
            </a:r>
            <a:endParaRPr lang="en-GB" sz="2500" dirty="0">
              <a:solidFill>
                <a:schemeClr val="tx1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4340" name="CasellaDiTesto 3"/>
          <p:cNvSpPr txBox="1">
            <a:spLocks noChangeArrowheads="1"/>
          </p:cNvSpPr>
          <p:nvPr/>
        </p:nvSpPr>
        <p:spPr bwMode="auto">
          <a:xfrm>
            <a:off x="381000" y="6172200"/>
            <a:ext cx="7924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i="1" dirty="0">
                <a:latin typeface="Cambria" charset="0"/>
              </a:rPr>
              <a:t>The opinions expressed in this presentation are personal and do not represent the position of associations where the Author holds management responsibility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36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Innocenzo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Genna,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giurista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ed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avvocato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,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specializzato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in policy e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regolamentazioni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europee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del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digitale</a:t>
            </a:r>
            <a:endParaRPr lang="en-GB" sz="28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VP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Euroispa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e MVNO Europe; in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precedenza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board member European Internet Forum,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Presidente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di ECTA, general counsel di Tiscali Group, partner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Ughi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&amp;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Nunziante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Roma</a:t>
            </a:r>
          </a:p>
          <a:p>
            <a:pPr eaLnBrk="1" hangingPunct="1"/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25 anni di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esperienza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in policy,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regolamentazione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e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concorrenza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nei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GB" sz="2800" dirty="0" err="1">
                <a:latin typeface="Garamond" charset="0"/>
                <a:ea typeface="Garamond" charset="0"/>
                <a:cs typeface="Garamond" charset="0"/>
              </a:rPr>
              <a:t>settori</a:t>
            </a:r>
            <a:r>
              <a:rPr lang="en-GB" sz="2800" dirty="0">
                <a:latin typeface="Garamond" charset="0"/>
                <a:ea typeface="Garamond" charset="0"/>
                <a:cs typeface="Garamond" charset="0"/>
              </a:rPr>
              <a:t> telecom ed Internet</a:t>
            </a:r>
          </a:p>
          <a:p>
            <a:pPr eaLnBrk="1" hangingPunct="1"/>
            <a:endParaRPr lang="it-IT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olo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92894"/>
          </a:xfrm>
        </p:spPr>
        <p:txBody>
          <a:bodyPr/>
          <a:lstStyle/>
          <a:p>
            <a:pPr eaLnBrk="1" hangingPunct="1"/>
            <a:r>
              <a:rPr lang="en-GB" sz="3600" b="1" dirty="0" err="1">
                <a:latin typeface="Garamond" charset="0"/>
                <a:ea typeface="Garamond" charset="0"/>
                <a:cs typeface="Garamond" charset="0"/>
              </a:rPr>
              <a:t>Sovranità</a:t>
            </a:r>
            <a:r>
              <a:rPr lang="en-GB" sz="3600" b="1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GB" sz="3600" b="1" dirty="0" err="1">
                <a:latin typeface="Garamond" charset="0"/>
                <a:ea typeface="Garamond" charset="0"/>
                <a:cs typeface="Garamond" charset="0"/>
              </a:rPr>
              <a:t>digitale</a:t>
            </a:r>
            <a:r>
              <a:rPr lang="en-GB" sz="3600" b="1" dirty="0">
                <a:latin typeface="Garamond" charset="0"/>
                <a:ea typeface="Garamond" charset="0"/>
                <a:cs typeface="Garamond" charset="0"/>
              </a:rPr>
              <a:t> e cloud </a:t>
            </a:r>
            <a:br>
              <a:rPr lang="en-GB" sz="3600" b="1" dirty="0">
                <a:latin typeface="Garamond" charset="0"/>
                <a:ea typeface="Garamond" charset="0"/>
                <a:cs typeface="Garamond" charset="0"/>
              </a:rPr>
            </a:br>
            <a:br>
              <a:rPr lang="en-GB" sz="4000" b="1" dirty="0">
                <a:latin typeface="Garamond" charset="0"/>
                <a:ea typeface="Garamond" charset="0"/>
                <a:cs typeface="Garamond" charset="0"/>
              </a:rPr>
            </a:b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 </a:t>
            </a:r>
          </a:p>
        </p:txBody>
      </p:sp>
      <p:sp>
        <p:nvSpPr>
          <p:cNvPr id="30723" name="Segnaposto contenuto 2"/>
          <p:cNvSpPr>
            <a:spLocks noGrp="1"/>
          </p:cNvSpPr>
          <p:nvPr>
            <p:ph idx="1"/>
          </p:nvPr>
        </p:nvSpPr>
        <p:spPr>
          <a:xfrm>
            <a:off x="533400" y="1417638"/>
            <a:ext cx="8229600" cy="4892887"/>
          </a:xfrm>
        </p:spPr>
        <p:txBody>
          <a:bodyPr/>
          <a:lstStyle/>
          <a:p>
            <a:pPr marL="457200" lvl="1" indent="0" eaLnBrk="1" hangingPunct="1">
              <a:buNone/>
            </a:pPr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lvl="1"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La sovranità digitale è un tema ormai frequente,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benchè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 declinato in vari modi</a:t>
            </a:r>
            <a:endParaRPr lang="it-IT" sz="1600" dirty="0">
              <a:latin typeface="Garamond" charset="0"/>
              <a:ea typeface="Garamond" charset="0"/>
              <a:cs typeface="Garamond" charset="0"/>
            </a:endParaRPr>
          </a:p>
          <a:p>
            <a:pPr lvl="1"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Dibattito normalmente focalizzato su sicurezza e autonomia in senso tecnologico (a cominciare dal 5G)</a:t>
            </a:r>
          </a:p>
          <a:p>
            <a:pPr lvl="1"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L’abbinamento sovranità digitale/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cloud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 è piuttosto recente, in passato l’attenzione era soprattutto per le reti</a:t>
            </a:r>
          </a:p>
          <a:p>
            <a:pPr lvl="1"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Varie iniziative europee in corso in tema di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cloud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 e sovranità digitale: Gaia-X,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European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Cloud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Alliance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,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European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 Data Policy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olo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92894"/>
          </a:xfrm>
        </p:spPr>
        <p:txBody>
          <a:bodyPr/>
          <a:lstStyle/>
          <a:p>
            <a:pPr eaLnBrk="1" hangingPunct="1"/>
            <a:r>
              <a:rPr lang="en-GB" sz="3600" b="1" dirty="0">
                <a:latin typeface="Garamond" charset="0"/>
                <a:ea typeface="Garamond" charset="0"/>
                <a:cs typeface="Garamond" charset="0"/>
              </a:rPr>
              <a:t>La </a:t>
            </a:r>
            <a:r>
              <a:rPr lang="en-GB" sz="3600" b="1" dirty="0" err="1">
                <a:latin typeface="Garamond" charset="0"/>
                <a:ea typeface="Garamond" charset="0"/>
                <a:cs typeface="Garamond" charset="0"/>
              </a:rPr>
              <a:t>raggiungibilità</a:t>
            </a:r>
            <a:r>
              <a:rPr lang="en-GB" sz="3600" b="1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GB" sz="3600" b="1" dirty="0" err="1">
                <a:latin typeface="Garamond" charset="0"/>
                <a:ea typeface="Garamond" charset="0"/>
                <a:cs typeface="Garamond" charset="0"/>
              </a:rPr>
              <a:t>giuridica</a:t>
            </a:r>
            <a:r>
              <a:rPr lang="en-GB" sz="3600" b="1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GB" sz="3600" b="1" dirty="0" err="1">
                <a:latin typeface="Garamond" charset="0"/>
                <a:ea typeface="Garamond" charset="0"/>
                <a:cs typeface="Garamond" charset="0"/>
              </a:rPr>
              <a:t>dei</a:t>
            </a:r>
            <a:r>
              <a:rPr lang="en-GB" sz="3600" b="1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GB" sz="3600" b="1" dirty="0" err="1">
                <a:latin typeface="Garamond" charset="0"/>
                <a:ea typeface="Garamond" charset="0"/>
                <a:cs typeface="Garamond" charset="0"/>
              </a:rPr>
              <a:t>dati</a:t>
            </a:r>
            <a:r>
              <a:rPr lang="en-GB" sz="3600" b="1" dirty="0">
                <a:latin typeface="Garamond" charset="0"/>
                <a:ea typeface="Garamond" charset="0"/>
                <a:cs typeface="Garamond" charset="0"/>
              </a:rPr>
              <a:t>  </a:t>
            </a:r>
            <a:br>
              <a:rPr lang="en-GB" sz="3600" b="1" dirty="0">
                <a:latin typeface="Garamond" charset="0"/>
                <a:ea typeface="Garamond" charset="0"/>
                <a:cs typeface="Garamond" charset="0"/>
              </a:rPr>
            </a:br>
            <a:br>
              <a:rPr lang="en-GB" sz="4000" b="1" dirty="0">
                <a:latin typeface="Garamond" charset="0"/>
                <a:ea typeface="Garamond" charset="0"/>
                <a:cs typeface="Garamond" charset="0"/>
              </a:rPr>
            </a:b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 </a:t>
            </a:r>
          </a:p>
        </p:txBody>
      </p:sp>
      <p:sp>
        <p:nvSpPr>
          <p:cNvPr id="30723" name="Segnaposto contenuto 2"/>
          <p:cNvSpPr>
            <a:spLocks noGrp="1"/>
          </p:cNvSpPr>
          <p:nvPr>
            <p:ph idx="1"/>
          </p:nvPr>
        </p:nvSpPr>
        <p:spPr>
          <a:xfrm>
            <a:off x="533400" y="692696"/>
            <a:ext cx="8229600" cy="5617829"/>
          </a:xfrm>
        </p:spPr>
        <p:txBody>
          <a:bodyPr/>
          <a:lstStyle/>
          <a:p>
            <a:pPr marL="0" indent="0" eaLnBrk="1" hangingPunct="1">
              <a:buNone/>
            </a:pPr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In tale contesto, da tempi più recenti si inizia a parlare di raggiungibilità/disponibilità dei dati in termini di sovranità digitale: </a:t>
            </a:r>
            <a:r>
              <a:rPr lang="it-IT" sz="2400" b="1" dirty="0">
                <a:latin typeface="Garamond" charset="0"/>
                <a:ea typeface="Garamond" charset="0"/>
                <a:cs typeface="Garamond" charset="0"/>
              </a:rPr>
              <a:t>chi (e come) può avere legalmente accesso ai dati?</a:t>
            </a:r>
          </a:p>
          <a:p>
            <a:pPr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Inizialmente, la ricerca si focalizza su dati personali e GDPR, anche per via delle sentenze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Schrems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 I e II</a:t>
            </a:r>
          </a:p>
          <a:p>
            <a:pPr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I dati possono però essere di vario tipo: personali e non, sensibili, strategici …..</a:t>
            </a:r>
          </a:p>
          <a:p>
            <a:pPr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A livello politico il tema della protezione dei dati resta ancora mal compreso: si pensi al caso della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App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 IO ed alle reazioni politiche alla sospensione da parte del Garante Privacy</a:t>
            </a:r>
          </a:p>
          <a:p>
            <a:pPr eaLnBrk="1" hangingPunct="1"/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endParaRPr lang="it-IT" sz="2000" dirty="0">
              <a:latin typeface="Garamond" charset="0"/>
              <a:ea typeface="Garamond" charset="0"/>
              <a:cs typeface="Garamond" charset="0"/>
            </a:endParaRPr>
          </a:p>
          <a:p>
            <a:pPr marL="0" indent="0" eaLnBrk="1" hangingPunct="1">
              <a:buNone/>
            </a:pPr>
            <a:endParaRPr lang="it-IT" sz="2400" b="1" dirty="0"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125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o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/>
          <a:lstStyle/>
          <a:p>
            <a:pPr eaLnBrk="1" hangingPunct="1"/>
            <a:r>
              <a:rPr lang="en-GB" sz="4000" b="1" dirty="0" err="1">
                <a:latin typeface="Garamond" charset="0"/>
                <a:ea typeface="Garamond" charset="0"/>
                <a:cs typeface="Garamond" charset="0"/>
              </a:rPr>
              <a:t>Domande</a:t>
            </a: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 da </a:t>
            </a:r>
            <a:r>
              <a:rPr lang="en-GB" sz="4000" b="1" dirty="0" err="1">
                <a:latin typeface="Garamond" charset="0"/>
                <a:ea typeface="Garamond" charset="0"/>
                <a:cs typeface="Garamond" charset="0"/>
              </a:rPr>
              <a:t>porsi</a:t>
            </a: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 con </a:t>
            </a:r>
            <a:br>
              <a:rPr lang="en-GB" sz="4000" b="1" dirty="0">
                <a:latin typeface="Garamond" charset="0"/>
                <a:ea typeface="Garamond" charset="0"/>
                <a:cs typeface="Garamond" charset="0"/>
              </a:rPr>
            </a:br>
            <a:r>
              <a:rPr lang="en-GB" sz="4000" b="1" dirty="0" err="1">
                <a:latin typeface="Garamond" charset="0"/>
                <a:ea typeface="Garamond" charset="0"/>
                <a:cs typeface="Garamond" charset="0"/>
              </a:rPr>
              <a:t>i</a:t>
            </a: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GB" sz="4000" b="1" dirty="0" err="1">
                <a:latin typeface="Garamond" charset="0"/>
                <a:ea typeface="Garamond" charset="0"/>
                <a:cs typeface="Garamond" charset="0"/>
              </a:rPr>
              <a:t>dati</a:t>
            </a: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GB" sz="4000" b="1" dirty="0" err="1">
                <a:latin typeface="Garamond" charset="0"/>
                <a:ea typeface="Garamond" charset="0"/>
                <a:cs typeface="Garamond" charset="0"/>
              </a:rPr>
              <a:t>nel</a:t>
            </a: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 cloud</a:t>
            </a:r>
          </a:p>
        </p:txBody>
      </p:sp>
      <p:sp>
        <p:nvSpPr>
          <p:cNvPr id="30723" name="Segnaposto contenuto 2"/>
          <p:cNvSpPr>
            <a:spLocks noGrp="1"/>
          </p:cNvSpPr>
          <p:nvPr>
            <p:ph idx="1"/>
          </p:nvPr>
        </p:nvSpPr>
        <p:spPr>
          <a:xfrm>
            <a:off x="533400" y="548680"/>
            <a:ext cx="8229600" cy="5761845"/>
          </a:xfrm>
        </p:spPr>
        <p:txBody>
          <a:bodyPr/>
          <a:lstStyle/>
          <a:p>
            <a:pPr eaLnBrk="1" hangingPunct="1">
              <a:buNone/>
            </a:pPr>
            <a:endParaRPr lang="it-IT" sz="4400" dirty="0">
              <a:latin typeface="Garamond" charset="0"/>
              <a:ea typeface="Garamond" charset="0"/>
              <a:cs typeface="Garamond" charset="0"/>
            </a:endParaRPr>
          </a:p>
          <a:p>
            <a:pPr marL="0" indent="0" algn="ctr" eaLnBrk="1" hangingPunct="1">
              <a:buNone/>
            </a:pPr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	</a:t>
            </a:r>
            <a:endParaRPr lang="it-IT" sz="3000" b="1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Dove si trovano i ns dati?</a:t>
            </a:r>
          </a:p>
          <a:p>
            <a:pPr eaLnBrk="1" hangingPunct="1"/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A che giurisdizione / legge sono sottoposti?</a:t>
            </a:r>
          </a:p>
          <a:p>
            <a:pPr eaLnBrk="1" hangingPunct="1"/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Chi ne ha il controllo, ne può disporre? Che ruolo ha la cifratura?</a:t>
            </a:r>
          </a:p>
          <a:p>
            <a:pPr eaLnBrk="1" hangingPunct="1"/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In che modo influisce il tipo di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cloud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?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IaaS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, Sas,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Paas</a:t>
            </a:r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Possono dei terzi avervi legalmente accesso?</a:t>
            </a:r>
          </a:p>
          <a:p>
            <a:pPr eaLnBrk="1" hangingPunct="1"/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endParaRPr lang="it-IT" sz="2400" dirty="0"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335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olo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pPr eaLnBrk="1" hangingPunct="1"/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Le </a:t>
            </a:r>
            <a:r>
              <a:rPr lang="en-GB" sz="4000" b="1" dirty="0" err="1">
                <a:latin typeface="Garamond" charset="0"/>
                <a:ea typeface="Garamond" charset="0"/>
                <a:cs typeface="Garamond" charset="0"/>
              </a:rPr>
              <a:t>regole</a:t>
            </a: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 del cloud</a:t>
            </a:r>
            <a:br>
              <a:rPr lang="en-GB" sz="4000" b="1" dirty="0">
                <a:latin typeface="Garamond" charset="0"/>
                <a:ea typeface="Garamond" charset="0"/>
                <a:cs typeface="Garamond" charset="0"/>
              </a:rPr>
            </a:b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 </a:t>
            </a:r>
          </a:p>
        </p:txBody>
      </p:sp>
      <p:sp>
        <p:nvSpPr>
          <p:cNvPr id="30723" name="Segnaposto contenuto 2"/>
          <p:cNvSpPr>
            <a:spLocks noGrp="1"/>
          </p:cNvSpPr>
          <p:nvPr>
            <p:ph idx="1"/>
          </p:nvPr>
        </p:nvSpPr>
        <p:spPr>
          <a:xfrm>
            <a:off x="457200" y="578537"/>
            <a:ext cx="8229600" cy="5700925"/>
          </a:xfrm>
        </p:spPr>
        <p:txBody>
          <a:bodyPr/>
          <a:lstStyle/>
          <a:p>
            <a:pPr eaLnBrk="1" hangingPunct="1">
              <a:buNone/>
            </a:pPr>
            <a:endParaRPr lang="it-IT" sz="4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Nei fatti riscontriamo che:</a:t>
            </a:r>
          </a:p>
          <a:p>
            <a:pPr marL="0" indent="0" eaLnBrk="1" hangingPunct="1">
              <a:buNone/>
            </a:pPr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	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-	non esiste un istituto standard per il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cloud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 (in 	Italia vi sono 		vari approcci)</a:t>
            </a:r>
          </a:p>
          <a:p>
            <a:pPr marL="0" indent="0" eaLnBrk="1" hangingPunct="1">
              <a:buNone/>
            </a:pP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	-	la regolamentazione contrattuale è sbilanciata 	dal lato del 			provider</a:t>
            </a:r>
          </a:p>
          <a:p>
            <a:pPr eaLnBrk="1" hangingPunct="1"/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Pertanto, è fondamentale:</a:t>
            </a:r>
          </a:p>
          <a:p>
            <a:pPr marL="0" indent="0" eaLnBrk="1" hangingPunct="1">
              <a:buNone/>
            </a:pPr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	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-	la regolamentazione contrattuale (inclusa legge e 					giurisdizione applicabili)</a:t>
            </a:r>
          </a:p>
          <a:p>
            <a:pPr marL="0" indent="0" eaLnBrk="1" hangingPunct="1">
              <a:buNone/>
            </a:pP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	-	il luogo dei server</a:t>
            </a:r>
          </a:p>
          <a:p>
            <a:pPr marL="0" indent="0" eaLnBrk="1" hangingPunct="1">
              <a:buNone/>
            </a:pP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	-	lo stabilimento (e 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q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	</a:t>
            </a:r>
            <a:r>
              <a:rPr lang="it-IT" sz="2400" dirty="0" err="1">
                <a:latin typeface="Garamond" charset="0"/>
                <a:ea typeface="Garamond" charset="0"/>
                <a:cs typeface="Garamond" charset="0"/>
              </a:rPr>
              <a:t>uindi</a:t>
            </a:r>
            <a:r>
              <a:rPr lang="it-IT" sz="2400" dirty="0">
                <a:latin typeface="Garamond" charset="0"/>
                <a:ea typeface="Garamond" charset="0"/>
                <a:cs typeface="Garamond" charset="0"/>
              </a:rPr>
              <a:t> la giurisdizione) del provider</a:t>
            </a:r>
          </a:p>
        </p:txBody>
      </p:sp>
    </p:spTree>
    <p:extLst>
      <p:ext uri="{BB962C8B-B14F-4D97-AF65-F5344CB8AC3E}">
        <p14:creationId xmlns:p14="http://schemas.microsoft.com/office/powerpoint/2010/main" val="3046870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olo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pPr eaLnBrk="1" hangingPunct="1"/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Il Cloud Act</a:t>
            </a:r>
            <a:br>
              <a:rPr lang="en-GB" sz="4000" b="1" dirty="0">
                <a:latin typeface="Garamond" charset="0"/>
                <a:ea typeface="Garamond" charset="0"/>
                <a:cs typeface="Garamond" charset="0"/>
              </a:rPr>
            </a:br>
            <a:r>
              <a:rPr lang="en-GB" sz="3200" b="1" dirty="0">
                <a:latin typeface="Garamond" charset="0"/>
                <a:ea typeface="Garamond" charset="0"/>
                <a:cs typeface="Garamond" charset="0"/>
              </a:rPr>
              <a:t>(Clarifying Lawful Overseas Use of Data Act)</a:t>
            </a:r>
          </a:p>
        </p:txBody>
      </p:sp>
      <p:sp>
        <p:nvSpPr>
          <p:cNvPr id="30723" name="Segnaposto contenuto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5700925"/>
          </a:xfrm>
        </p:spPr>
        <p:txBody>
          <a:bodyPr/>
          <a:lstStyle/>
          <a:p>
            <a:pPr eaLnBrk="1" hangingPunct="1">
              <a:buNone/>
            </a:pPr>
            <a:endParaRPr lang="it-IT" sz="4400" dirty="0">
              <a:latin typeface="Garamond" charset="0"/>
              <a:ea typeface="Garamond" charset="0"/>
              <a:cs typeface="Garamond" charset="0"/>
            </a:endParaRPr>
          </a:p>
          <a:p>
            <a:pPr marL="0" indent="0" eaLnBrk="1" hangingPunct="1">
              <a:buNone/>
            </a:pPr>
            <a:endParaRPr lang="it-IT" sz="30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endParaRPr lang="it-IT" sz="30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Caso esemplare di extraterritorialità</a:t>
            </a:r>
          </a:p>
          <a:p>
            <a:pPr eaLnBrk="1" hangingPunct="1"/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Il caso Microsoft e lo SCA (</a:t>
            </a:r>
            <a:r>
              <a:rPr lang="it-IT" sz="3000" dirty="0" err="1">
                <a:latin typeface="Garamond" charset="0"/>
                <a:ea typeface="Garamond" charset="0"/>
                <a:cs typeface="Garamond" charset="0"/>
              </a:rPr>
              <a:t>Stored</a:t>
            </a:r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 Communications </a:t>
            </a:r>
            <a:r>
              <a:rPr lang="it-IT" sz="3000" dirty="0" err="1">
                <a:latin typeface="Garamond" charset="0"/>
                <a:ea typeface="Garamond" charset="0"/>
                <a:cs typeface="Garamond" charset="0"/>
              </a:rPr>
              <a:t>Act</a:t>
            </a:r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)</a:t>
            </a:r>
          </a:p>
          <a:p>
            <a:pPr eaLnBrk="1" hangingPunct="1"/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Il </a:t>
            </a:r>
            <a:r>
              <a:rPr lang="it-IT" sz="3000" dirty="0" err="1">
                <a:latin typeface="Garamond" charset="0"/>
                <a:ea typeface="Garamond" charset="0"/>
                <a:cs typeface="Garamond" charset="0"/>
              </a:rPr>
              <a:t>Cloud</a:t>
            </a:r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it-IT" sz="3000" dirty="0" err="1">
                <a:latin typeface="Garamond" charset="0"/>
                <a:ea typeface="Garamond" charset="0"/>
                <a:cs typeface="Garamond" charset="0"/>
              </a:rPr>
              <a:t>Act</a:t>
            </a:r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 e l’applicabilità </a:t>
            </a:r>
            <a:r>
              <a:rPr lang="it-IT" sz="3000" dirty="0" err="1">
                <a:latin typeface="Garamond" charset="0"/>
                <a:ea typeface="Garamond" charset="0"/>
                <a:cs typeface="Garamond" charset="0"/>
              </a:rPr>
              <a:t>overseas</a:t>
            </a:r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 a:</a:t>
            </a:r>
          </a:p>
          <a:p>
            <a:pPr lvl="1" eaLnBrk="1" hangingPunct="1"/>
            <a:r>
              <a:rPr lang="it-IT" sz="2600" dirty="0">
                <a:latin typeface="Garamond" charset="0"/>
                <a:ea typeface="Garamond" charset="0"/>
                <a:cs typeface="Garamond" charset="0"/>
              </a:rPr>
              <a:t>Electronic </a:t>
            </a:r>
            <a:r>
              <a:rPr lang="it-IT" sz="2600" dirty="0" err="1">
                <a:latin typeface="Garamond" charset="0"/>
                <a:ea typeface="Garamond" charset="0"/>
                <a:cs typeface="Garamond" charset="0"/>
              </a:rPr>
              <a:t>communications</a:t>
            </a:r>
            <a:r>
              <a:rPr lang="it-IT" sz="2600" dirty="0">
                <a:latin typeface="Garamond" charset="0"/>
                <a:ea typeface="Garamond" charset="0"/>
                <a:cs typeface="Garamond" charset="0"/>
              </a:rPr>
              <a:t> providers</a:t>
            </a:r>
          </a:p>
          <a:p>
            <a:pPr lvl="1" eaLnBrk="1" hangingPunct="1"/>
            <a:r>
              <a:rPr lang="it-IT" sz="2600" dirty="0">
                <a:latin typeface="Garamond" charset="0"/>
                <a:ea typeface="Garamond" charset="0"/>
                <a:cs typeface="Garamond" charset="0"/>
              </a:rPr>
              <a:t>Remote compute </a:t>
            </a:r>
            <a:r>
              <a:rPr lang="it-IT" sz="2600" dirty="0" err="1">
                <a:latin typeface="Garamond" charset="0"/>
                <a:ea typeface="Garamond" charset="0"/>
                <a:cs typeface="Garamond" charset="0"/>
              </a:rPr>
              <a:t>services</a:t>
            </a:r>
            <a:endParaRPr lang="it-IT" sz="2600" dirty="0">
              <a:latin typeface="Garamond" charset="0"/>
              <a:ea typeface="Garamond" charset="0"/>
              <a:cs typeface="Garamond" charset="0"/>
            </a:endParaRPr>
          </a:p>
          <a:p>
            <a:pPr marL="457200" lvl="1" indent="0" eaLnBrk="1" hangingPunct="1">
              <a:buNone/>
            </a:pPr>
            <a:r>
              <a:rPr lang="it-IT" sz="2600" dirty="0">
                <a:latin typeface="Garamond" charset="0"/>
                <a:ea typeface="Garamond" charset="0"/>
                <a:cs typeface="Garamond" charset="0"/>
              </a:rPr>
              <a:t>in relazione a dati in «</a:t>
            </a:r>
            <a:r>
              <a:rPr lang="it-IT" sz="2600" dirty="0" err="1">
                <a:latin typeface="Garamond" charset="0"/>
                <a:ea typeface="Garamond" charset="0"/>
                <a:cs typeface="Garamond" charset="0"/>
              </a:rPr>
              <a:t>possession</a:t>
            </a:r>
            <a:r>
              <a:rPr lang="it-IT" sz="2600" dirty="0">
                <a:latin typeface="Garamond" charset="0"/>
                <a:ea typeface="Garamond" charset="0"/>
                <a:cs typeface="Garamond" charset="0"/>
              </a:rPr>
              <a:t>, </a:t>
            </a:r>
            <a:r>
              <a:rPr lang="it-IT" sz="2600" dirty="0" err="1">
                <a:latin typeface="Garamond" charset="0"/>
                <a:ea typeface="Garamond" charset="0"/>
                <a:cs typeface="Garamond" charset="0"/>
              </a:rPr>
              <a:t>custody</a:t>
            </a:r>
            <a:r>
              <a:rPr lang="it-IT" sz="2600" dirty="0">
                <a:latin typeface="Garamond" charset="0"/>
                <a:ea typeface="Garamond" charset="0"/>
                <a:cs typeface="Garamond" charset="0"/>
              </a:rPr>
              <a:t> or control»  </a:t>
            </a:r>
          </a:p>
          <a:p>
            <a:pPr eaLnBrk="1" hangingPunct="1"/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I </a:t>
            </a:r>
            <a:r>
              <a:rPr lang="it-IT" sz="3000" dirty="0" err="1">
                <a:latin typeface="Garamond" charset="0"/>
                <a:ea typeface="Garamond" charset="0"/>
                <a:cs typeface="Garamond" charset="0"/>
              </a:rPr>
              <a:t>Cloud</a:t>
            </a:r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it-IT" sz="3000" dirty="0" err="1">
                <a:latin typeface="Garamond" charset="0"/>
                <a:ea typeface="Garamond" charset="0"/>
                <a:cs typeface="Garamond" charset="0"/>
              </a:rPr>
              <a:t>agreements</a:t>
            </a:r>
            <a:endParaRPr lang="it-IT" sz="30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endParaRPr lang="it-IT" sz="3000" dirty="0"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741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olo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pPr eaLnBrk="1" hangingPunct="1"/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Le </a:t>
            </a:r>
            <a:r>
              <a:rPr lang="en-GB" sz="4000" b="1" dirty="0" err="1">
                <a:latin typeface="Garamond" charset="0"/>
                <a:ea typeface="Garamond" charset="0"/>
                <a:cs typeface="Garamond" charset="0"/>
              </a:rPr>
              <a:t>possibili</a:t>
            </a: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GB" sz="4000" b="1" dirty="0" err="1">
                <a:latin typeface="Garamond" charset="0"/>
                <a:ea typeface="Garamond" charset="0"/>
                <a:cs typeface="Garamond" charset="0"/>
              </a:rPr>
              <a:t>strategie</a:t>
            </a: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 per un cloud </a:t>
            </a:r>
            <a:r>
              <a:rPr lang="en-GB" sz="4000" b="1" dirty="0" err="1">
                <a:latin typeface="Garamond" charset="0"/>
                <a:ea typeface="Garamond" charset="0"/>
                <a:cs typeface="Garamond" charset="0"/>
              </a:rPr>
              <a:t>nazionale</a:t>
            </a: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/</a:t>
            </a:r>
            <a:r>
              <a:rPr lang="en-GB" sz="4000" b="1" dirty="0" err="1">
                <a:latin typeface="Garamond" charset="0"/>
                <a:ea typeface="Garamond" charset="0"/>
                <a:cs typeface="Garamond" charset="0"/>
              </a:rPr>
              <a:t>europeo</a:t>
            </a:r>
            <a:br>
              <a:rPr lang="en-GB" sz="4000" b="1" dirty="0">
                <a:latin typeface="Garamond" charset="0"/>
                <a:ea typeface="Garamond" charset="0"/>
                <a:cs typeface="Garamond" charset="0"/>
              </a:rPr>
            </a:br>
            <a:r>
              <a:rPr lang="en-GB" sz="4000" b="1" dirty="0">
                <a:latin typeface="Garamond" charset="0"/>
                <a:ea typeface="Garamond" charset="0"/>
                <a:cs typeface="Garamond" charset="0"/>
              </a:rPr>
              <a:t> </a:t>
            </a:r>
          </a:p>
        </p:txBody>
      </p:sp>
      <p:sp>
        <p:nvSpPr>
          <p:cNvPr id="30723" name="Segnaposto contenuto 2"/>
          <p:cNvSpPr>
            <a:spLocks noGrp="1"/>
          </p:cNvSpPr>
          <p:nvPr>
            <p:ph idx="1"/>
          </p:nvPr>
        </p:nvSpPr>
        <p:spPr>
          <a:xfrm>
            <a:off x="533400" y="1417638"/>
            <a:ext cx="8229600" cy="4892887"/>
          </a:xfrm>
        </p:spPr>
        <p:txBody>
          <a:bodyPr/>
          <a:lstStyle/>
          <a:p>
            <a:pPr eaLnBrk="1" hangingPunct="1">
              <a:buNone/>
            </a:pPr>
            <a:endParaRPr lang="it-IT" sz="44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L’approccio israeliano</a:t>
            </a:r>
          </a:p>
          <a:p>
            <a:pPr eaLnBrk="1" hangingPunct="1"/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Il </a:t>
            </a:r>
            <a:r>
              <a:rPr lang="it-IT" sz="3000" dirty="0" err="1">
                <a:latin typeface="Garamond" charset="0"/>
                <a:ea typeface="Garamond" charset="0"/>
                <a:cs typeface="Garamond" charset="0"/>
              </a:rPr>
              <a:t>cloud</a:t>
            </a:r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 francese: il «</a:t>
            </a:r>
            <a:r>
              <a:rPr lang="it-IT" sz="3000" dirty="0" err="1">
                <a:latin typeface="Garamond" charset="0"/>
                <a:ea typeface="Garamond" charset="0"/>
                <a:cs typeface="Garamond" charset="0"/>
              </a:rPr>
              <a:t>cloud</a:t>
            </a:r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 de </a:t>
            </a:r>
            <a:r>
              <a:rPr lang="it-IT" sz="3000" dirty="0" err="1">
                <a:latin typeface="Garamond" charset="0"/>
                <a:ea typeface="Garamond" charset="0"/>
                <a:cs typeface="Garamond" charset="0"/>
              </a:rPr>
              <a:t>confiance</a:t>
            </a:r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»</a:t>
            </a:r>
          </a:p>
          <a:p>
            <a:pPr eaLnBrk="1" hangingPunct="1"/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Gaia-X</a:t>
            </a:r>
          </a:p>
          <a:p>
            <a:pPr eaLnBrk="1" hangingPunct="1"/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L’Italia: il dibattito sul Polo Strategico Nazionale</a:t>
            </a:r>
          </a:p>
          <a:p>
            <a:pPr eaLnBrk="1" hangingPunct="1"/>
            <a:r>
              <a:rPr lang="it-IT" sz="3000" dirty="0">
                <a:latin typeface="Garamond" charset="0"/>
                <a:ea typeface="Garamond" charset="0"/>
                <a:cs typeface="Garamond" charset="0"/>
              </a:rPr>
              <a:t>L’approccio </a:t>
            </a:r>
            <a:r>
              <a:rPr lang="it-IT" sz="3000" dirty="0" err="1">
                <a:latin typeface="Garamond" charset="0"/>
                <a:ea typeface="Garamond" charset="0"/>
                <a:cs typeface="Garamond" charset="0"/>
              </a:rPr>
              <a:t>multicloud</a:t>
            </a:r>
            <a:endParaRPr lang="it-IT" sz="30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endParaRPr lang="it-IT" sz="3000" dirty="0">
              <a:latin typeface="Garamond" charset="0"/>
              <a:ea typeface="Garamond" charset="0"/>
              <a:cs typeface="Garamond" charset="0"/>
            </a:endParaRPr>
          </a:p>
          <a:p>
            <a:pPr eaLnBrk="1" hangingPunct="1"/>
            <a:endParaRPr lang="it-IT" sz="3000" dirty="0"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417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>
                <a:latin typeface="Garamond" charset="0"/>
                <a:ea typeface="Garamond" charset="0"/>
                <a:cs typeface="Garamond" charset="0"/>
              </a:rPr>
              <a:t>Thank you</a:t>
            </a:r>
          </a:p>
        </p:txBody>
      </p:sp>
      <p:sp>
        <p:nvSpPr>
          <p:cNvPr id="5325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dirty="0">
              <a:latin typeface="Garamond" charset="0"/>
              <a:ea typeface="ＭＳ Ｐゴシック" charset="-128"/>
              <a:cs typeface="ＭＳ Ｐゴシック" charset="-128"/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dirty="0" err="1">
                <a:latin typeface="Garamond" charset="0"/>
                <a:ea typeface="ＭＳ Ｐゴシック" charset="-128"/>
                <a:cs typeface="ＭＳ Ｐゴシック" charset="-128"/>
              </a:rPr>
              <a:t>Innocenzo</a:t>
            </a:r>
            <a:r>
              <a:rPr lang="en-GB" dirty="0">
                <a:latin typeface="Garamond" charset="0"/>
                <a:ea typeface="ＭＳ Ｐゴシック" charset="-128"/>
                <a:cs typeface="ＭＳ Ｐゴシック" charset="-128"/>
              </a:rPr>
              <a:t> Genna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dirty="0">
                <a:latin typeface="Garamond" charset="0"/>
                <a:ea typeface="ＭＳ Ｐゴシック" charset="-128"/>
                <a:cs typeface="ＭＳ Ｐゴシック" charset="-128"/>
              </a:rPr>
              <a:t>Genna Cabinet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dirty="0">
                <a:latin typeface="Garamond" charset="0"/>
                <a:ea typeface="ＭＳ Ｐゴシック" charset="-128"/>
                <a:cs typeface="ＭＳ Ｐゴシック" charset="-128"/>
              </a:rPr>
              <a:t>Brussels</a:t>
            </a:r>
          </a:p>
          <a:p>
            <a:pPr algn="ctr" eaLnBrk="1" hangingPunct="1">
              <a:lnSpc>
                <a:spcPct val="90000"/>
              </a:lnSpc>
              <a:buNone/>
            </a:pPr>
            <a:r>
              <a:rPr lang="en-GB" dirty="0">
                <a:latin typeface="Garamond" charset="0"/>
                <a:ea typeface="ＭＳ Ｐゴシック" charset="-128"/>
                <a:cs typeface="ＭＳ Ｐゴシック" charset="-128"/>
                <a:hlinkClick r:id="rId2"/>
              </a:rPr>
              <a:t>inno@innogenna.it</a:t>
            </a:r>
            <a:endParaRPr lang="en-GB" dirty="0">
              <a:latin typeface="Garamond" charset="0"/>
              <a:ea typeface="ＭＳ Ｐゴシック" charset="-128"/>
              <a:cs typeface="ＭＳ Ｐゴシック" charset="-128"/>
            </a:endParaRPr>
          </a:p>
          <a:p>
            <a:pPr algn="ctr" eaLnBrk="1" hangingPunct="1">
              <a:lnSpc>
                <a:spcPct val="90000"/>
              </a:lnSpc>
              <a:buNone/>
            </a:pPr>
            <a:endParaRPr lang="it-IT" dirty="0">
              <a:latin typeface="Garamond" charset="0"/>
              <a:ea typeface="ＭＳ Ｐゴシック" charset="-128"/>
              <a:cs typeface="ＭＳ Ｐゴシック" charset="-128"/>
              <a:hlinkClick r:id="rId3"/>
            </a:endParaRPr>
          </a:p>
          <a:p>
            <a:pPr algn="ctr" eaLnBrk="1" hangingPunct="1">
              <a:lnSpc>
                <a:spcPct val="90000"/>
              </a:lnSpc>
              <a:buNone/>
            </a:pPr>
            <a:r>
              <a:rPr lang="it-IT" dirty="0">
                <a:latin typeface="Garamond" charset="0"/>
                <a:ea typeface="ＭＳ Ｐゴシック" charset="-128"/>
                <a:cs typeface="ＭＳ Ｐゴシック" charset="-128"/>
                <a:hlinkClick r:id="rId3"/>
              </a:rPr>
              <a:t>http://radiobruxelleslibera.wordpress.com/</a:t>
            </a:r>
            <a:endParaRPr lang="it-IT" dirty="0">
              <a:latin typeface="Garamond" charset="0"/>
              <a:ea typeface="ＭＳ Ｐゴシック" charset="-128"/>
              <a:cs typeface="ＭＳ Ｐゴシック" charset="-128"/>
            </a:endParaRPr>
          </a:p>
          <a:p>
            <a:pPr algn="ctr" eaLnBrk="1" hangingPunct="1">
              <a:lnSpc>
                <a:spcPct val="90000"/>
              </a:lnSpc>
              <a:buNone/>
            </a:pPr>
            <a:r>
              <a:rPr lang="it-IT" dirty="0">
                <a:latin typeface="Garamond" charset="0"/>
                <a:ea typeface="ＭＳ Ｐゴシック" charset="-128"/>
                <a:cs typeface="ＭＳ Ｐゴシック" charset="-128"/>
                <a:hlinkClick r:id="rId4"/>
              </a:rPr>
              <a:t>www.innocenzogenna.com</a:t>
            </a:r>
            <a:r>
              <a:rPr lang="it-IT" dirty="0">
                <a:latin typeface="Garamond" charset="0"/>
                <a:ea typeface="ＭＳ Ｐゴシック" charset="-128"/>
                <a:cs typeface="ＭＳ Ｐゴシック" charset="-128"/>
              </a:rPr>
              <a:t>  </a:t>
            </a:r>
            <a:endParaRPr lang="en-GB" dirty="0">
              <a:latin typeface="Garamond" charset="0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it-IT" dirty="0"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3602</TotalTime>
  <Words>576</Words>
  <Application>Microsoft Macintosh PowerPoint</Application>
  <PresentationFormat>Presentazione su schermo (4:3)</PresentationFormat>
  <Paragraphs>83</Paragraphs>
  <Slides>9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Garamond</vt:lpstr>
      <vt:lpstr>Tema di Office</vt:lpstr>
      <vt:lpstr>   La raggiungibilità giuridica  dei dati nel cloud   </vt:lpstr>
      <vt:lpstr>Presentazione standard di PowerPoint</vt:lpstr>
      <vt:lpstr>Sovranità digitale e cloud    </vt:lpstr>
      <vt:lpstr>La raggiungibilità giuridica dei dati     </vt:lpstr>
      <vt:lpstr>Domande da porsi con  i dati nel cloud</vt:lpstr>
      <vt:lpstr>Le regole del cloud  </vt:lpstr>
      <vt:lpstr>Il Cloud Act (Clarifying Lawful Overseas Use of Data Act)</vt:lpstr>
      <vt:lpstr>Le possibili strategie per un cloud nazionale/europeo  </vt:lpstr>
      <vt:lpstr>Thank you</vt:lpstr>
    </vt:vector>
  </TitlesOfParts>
  <Company>--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Spectrum Reform within the Review of the European Electronic Communications Framwwork</dc:title>
  <dc:creator>Innocenzo Genna</dc:creator>
  <cp:lastModifiedBy>Inno Genna</cp:lastModifiedBy>
  <cp:revision>259</cp:revision>
  <dcterms:created xsi:type="dcterms:W3CDTF">2018-07-04T15:06:43Z</dcterms:created>
  <dcterms:modified xsi:type="dcterms:W3CDTF">2021-06-14T14:27:59Z</dcterms:modified>
</cp:coreProperties>
</file>